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sldIdLst>
    <p:sldId id="265" r:id="rId2"/>
    <p:sldId id="263" r:id="rId3"/>
  </p:sldIdLst>
  <p:sldSz cx="73152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594B"/>
    <a:srgbClr val="2E70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266"/>
    <p:restoredTop sz="94720"/>
  </p:normalViewPr>
  <p:slideViewPr>
    <p:cSldViewPr snapToGrid="0">
      <p:cViewPr>
        <p:scale>
          <a:sx n="79" d="100"/>
          <a:sy n="79" d="100"/>
        </p:scale>
        <p:origin x="5256" y="102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FD6C1-4BBD-5E4E-ACBA-E603FEAC8110}" type="datetimeFigureOut">
              <a:rPr lang="en-US" smtClean="0"/>
              <a:t>2/19/26</a:t>
            </a:fld>
            <a:endParaRPr lang="en-US"/>
          </a:p>
        </p:txBody>
      </p:sp>
      <p:sp>
        <p:nvSpPr>
          <p:cNvPr id="4" name="Slide Image Placeholder 3"/>
          <p:cNvSpPr>
            <a:spLocks noGrp="1" noRot="1" noChangeAspect="1"/>
          </p:cNvSpPr>
          <p:nvPr>
            <p:ph type="sldImg" idx="2"/>
          </p:nvPr>
        </p:nvSpPr>
        <p:spPr>
          <a:xfrm>
            <a:off x="2306638" y="1143000"/>
            <a:ext cx="22447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5A440-C698-E44D-B10E-27CA56B3C781}" type="slidenum">
              <a:rPr lang="en-US" smtClean="0"/>
              <a:t>‹#›</a:t>
            </a:fld>
            <a:endParaRPr lang="en-US"/>
          </a:p>
        </p:txBody>
      </p:sp>
    </p:spTree>
    <p:extLst>
      <p:ext uri="{BB962C8B-B14F-4D97-AF65-F5344CB8AC3E}">
        <p14:creationId xmlns:p14="http://schemas.microsoft.com/office/powerpoint/2010/main" val="339520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5A440-C698-E44D-B10E-27CA56B3C781}" type="slidenum">
              <a:rPr lang="en-US" smtClean="0"/>
              <a:t>1</a:t>
            </a:fld>
            <a:endParaRPr lang="en-US"/>
          </a:p>
        </p:txBody>
      </p:sp>
    </p:spTree>
    <p:extLst>
      <p:ext uri="{BB962C8B-B14F-4D97-AF65-F5344CB8AC3E}">
        <p14:creationId xmlns:p14="http://schemas.microsoft.com/office/powerpoint/2010/main" val="3251742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5A440-C698-E44D-B10E-27CA56B3C781}" type="slidenum">
              <a:rPr lang="en-US" smtClean="0"/>
              <a:t>2</a:t>
            </a:fld>
            <a:endParaRPr lang="en-US"/>
          </a:p>
        </p:txBody>
      </p:sp>
    </p:spTree>
    <p:extLst>
      <p:ext uri="{BB962C8B-B14F-4D97-AF65-F5344CB8AC3E}">
        <p14:creationId xmlns:p14="http://schemas.microsoft.com/office/powerpoint/2010/main" val="766976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48640" y="3118104"/>
            <a:ext cx="6217920" cy="4539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97280" y="5632706"/>
            <a:ext cx="5120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5862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16965" y="692703"/>
            <a:ext cx="6281270" cy="340341"/>
          </a:xfrm>
        </p:spPr>
        <p:txBody>
          <a:bodyPr lIns="0" tIns="0" rIns="0" bIns="0"/>
          <a:lstStyle>
            <a:lvl1pPr>
              <a:defRPr sz="2212" b="0" i="0">
                <a:solidFill>
                  <a:srgbClr val="4D4D4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278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16965" y="692703"/>
            <a:ext cx="6281270" cy="340341"/>
          </a:xfrm>
        </p:spPr>
        <p:txBody>
          <a:bodyPr lIns="0" tIns="0" rIns="0" bIns="0"/>
          <a:lstStyle>
            <a:lvl1pPr>
              <a:defRPr sz="2212" b="0" i="0">
                <a:solidFill>
                  <a:srgbClr val="4D4D4D"/>
                </a:solidFill>
                <a:latin typeface="Arial"/>
                <a:cs typeface="Arial"/>
              </a:defRPr>
            </a:lvl1pPr>
          </a:lstStyle>
          <a:p>
            <a:endParaRPr/>
          </a:p>
        </p:txBody>
      </p:sp>
      <p:sp>
        <p:nvSpPr>
          <p:cNvPr id="3" name="Holder 3"/>
          <p:cNvSpPr>
            <a:spLocks noGrp="1"/>
          </p:cNvSpPr>
          <p:nvPr>
            <p:ph sz="half" idx="2"/>
          </p:nvPr>
        </p:nvSpPr>
        <p:spPr>
          <a:xfrm>
            <a:off x="365760" y="2313433"/>
            <a:ext cx="318211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767328" y="2313433"/>
            <a:ext cx="3182112"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4305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16965" y="692703"/>
            <a:ext cx="6281270" cy="340341"/>
          </a:xfrm>
        </p:spPr>
        <p:txBody>
          <a:bodyPr lIns="0" tIns="0" rIns="0" bIns="0"/>
          <a:lstStyle>
            <a:lvl1pPr>
              <a:defRPr sz="2212" b="0" i="0">
                <a:solidFill>
                  <a:srgbClr val="4D4D4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97644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718865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16965" y="692702"/>
            <a:ext cx="6281270" cy="453970"/>
          </a:xfrm>
          <a:prstGeom prst="rect">
            <a:avLst/>
          </a:prstGeom>
        </p:spPr>
        <p:txBody>
          <a:bodyPr wrap="square" lIns="0" tIns="0" rIns="0" bIns="0">
            <a:spAutoFit/>
          </a:bodyPr>
          <a:lstStyle>
            <a:lvl1pPr>
              <a:defRPr sz="2950" b="0" i="0">
                <a:solidFill>
                  <a:srgbClr val="4D4D4D"/>
                </a:solidFill>
                <a:latin typeface="Arial"/>
                <a:cs typeface="Arial"/>
              </a:defRPr>
            </a:lvl1pPr>
          </a:lstStyle>
          <a:p>
            <a:endParaRPr/>
          </a:p>
        </p:txBody>
      </p:sp>
      <p:sp>
        <p:nvSpPr>
          <p:cNvPr id="3" name="Holder 3"/>
          <p:cNvSpPr>
            <a:spLocks noGrp="1"/>
          </p:cNvSpPr>
          <p:nvPr>
            <p:ph type="body" idx="1"/>
          </p:nvPr>
        </p:nvSpPr>
        <p:spPr>
          <a:xfrm>
            <a:off x="365760" y="2313433"/>
            <a:ext cx="65836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487168" y="9354314"/>
            <a:ext cx="2340864"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65760" y="9354314"/>
            <a:ext cx="1682496"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2/19/26</a:t>
            </a:fld>
            <a:endParaRPr lang="en-US"/>
          </a:p>
        </p:txBody>
      </p:sp>
      <p:sp>
        <p:nvSpPr>
          <p:cNvPr id="6" name="Holder 6"/>
          <p:cNvSpPr>
            <a:spLocks noGrp="1"/>
          </p:cNvSpPr>
          <p:nvPr>
            <p:ph type="sldNum" sz="quarter" idx="7"/>
          </p:nvPr>
        </p:nvSpPr>
        <p:spPr>
          <a:xfrm>
            <a:off x="5266944" y="9354314"/>
            <a:ext cx="1682496"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38228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342898">
        <a:defRPr>
          <a:latin typeface="+mn-lt"/>
          <a:ea typeface="+mn-ea"/>
          <a:cs typeface="+mn-cs"/>
        </a:defRPr>
      </a:lvl2pPr>
      <a:lvl3pPr marL="685798">
        <a:defRPr>
          <a:latin typeface="+mn-lt"/>
          <a:ea typeface="+mn-ea"/>
          <a:cs typeface="+mn-cs"/>
        </a:defRPr>
      </a:lvl3pPr>
      <a:lvl4pPr marL="1028696">
        <a:defRPr>
          <a:latin typeface="+mn-lt"/>
          <a:ea typeface="+mn-ea"/>
          <a:cs typeface="+mn-cs"/>
        </a:defRPr>
      </a:lvl4pPr>
      <a:lvl5pPr marL="1371595">
        <a:defRPr>
          <a:latin typeface="+mn-lt"/>
          <a:ea typeface="+mn-ea"/>
          <a:cs typeface="+mn-cs"/>
        </a:defRPr>
      </a:lvl5pPr>
      <a:lvl6pPr marL="1714493">
        <a:defRPr>
          <a:latin typeface="+mn-lt"/>
          <a:ea typeface="+mn-ea"/>
          <a:cs typeface="+mn-cs"/>
        </a:defRPr>
      </a:lvl6pPr>
      <a:lvl7pPr marL="2057393">
        <a:defRPr>
          <a:latin typeface="+mn-lt"/>
          <a:ea typeface="+mn-ea"/>
          <a:cs typeface="+mn-cs"/>
        </a:defRPr>
      </a:lvl7pPr>
      <a:lvl8pPr marL="2400291">
        <a:defRPr>
          <a:latin typeface="+mn-lt"/>
          <a:ea typeface="+mn-ea"/>
          <a:cs typeface="+mn-cs"/>
        </a:defRPr>
      </a:lvl8pPr>
      <a:lvl9pPr marL="2743190">
        <a:defRPr>
          <a:latin typeface="+mn-lt"/>
          <a:ea typeface="+mn-ea"/>
          <a:cs typeface="+mn-cs"/>
        </a:defRPr>
      </a:lvl9pPr>
    </p:bodyStyle>
    <p:otherStyle>
      <a:lvl1pPr marL="0">
        <a:defRPr>
          <a:latin typeface="+mn-lt"/>
          <a:ea typeface="+mn-ea"/>
          <a:cs typeface="+mn-cs"/>
        </a:defRPr>
      </a:lvl1pPr>
      <a:lvl2pPr marL="342898">
        <a:defRPr>
          <a:latin typeface="+mn-lt"/>
          <a:ea typeface="+mn-ea"/>
          <a:cs typeface="+mn-cs"/>
        </a:defRPr>
      </a:lvl2pPr>
      <a:lvl3pPr marL="685798">
        <a:defRPr>
          <a:latin typeface="+mn-lt"/>
          <a:ea typeface="+mn-ea"/>
          <a:cs typeface="+mn-cs"/>
        </a:defRPr>
      </a:lvl3pPr>
      <a:lvl4pPr marL="1028696">
        <a:defRPr>
          <a:latin typeface="+mn-lt"/>
          <a:ea typeface="+mn-ea"/>
          <a:cs typeface="+mn-cs"/>
        </a:defRPr>
      </a:lvl4pPr>
      <a:lvl5pPr marL="1371595">
        <a:defRPr>
          <a:latin typeface="+mn-lt"/>
          <a:ea typeface="+mn-ea"/>
          <a:cs typeface="+mn-cs"/>
        </a:defRPr>
      </a:lvl5pPr>
      <a:lvl6pPr marL="1714493">
        <a:defRPr>
          <a:latin typeface="+mn-lt"/>
          <a:ea typeface="+mn-ea"/>
          <a:cs typeface="+mn-cs"/>
        </a:defRPr>
      </a:lvl6pPr>
      <a:lvl7pPr marL="2057393">
        <a:defRPr>
          <a:latin typeface="+mn-lt"/>
          <a:ea typeface="+mn-ea"/>
          <a:cs typeface="+mn-cs"/>
        </a:defRPr>
      </a:lvl7pPr>
      <a:lvl8pPr marL="2400291">
        <a:defRPr>
          <a:latin typeface="+mn-lt"/>
          <a:ea typeface="+mn-ea"/>
          <a:cs typeface="+mn-cs"/>
        </a:defRPr>
      </a:lvl8pPr>
      <a:lvl9pPr marL="274319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3.jpe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bject 25">
            <a:extLst>
              <a:ext uri="{FF2B5EF4-FFF2-40B4-BE49-F238E27FC236}">
                <a16:creationId xmlns:a16="http://schemas.microsoft.com/office/drawing/2014/main" id="{F616CDCC-3F03-45F4-CF39-5920770AE7FA}"/>
              </a:ext>
            </a:extLst>
          </p:cNvPr>
          <p:cNvSpPr/>
          <p:nvPr/>
        </p:nvSpPr>
        <p:spPr>
          <a:xfrm>
            <a:off x="349624" y="8659906"/>
            <a:ext cx="6301282" cy="64049"/>
          </a:xfrm>
          <a:custGeom>
            <a:avLst/>
            <a:gdLst/>
            <a:ahLst/>
            <a:cxnLst/>
            <a:rect l="l" t="t" r="r" b="b"/>
            <a:pathLst>
              <a:path w="6790690">
                <a:moveTo>
                  <a:pt x="6790296" y="0"/>
                </a:moveTo>
                <a:lnTo>
                  <a:pt x="0" y="0"/>
                </a:lnTo>
              </a:path>
            </a:pathLst>
          </a:custGeom>
          <a:ln w="12700">
            <a:solidFill>
              <a:srgbClr val="020302"/>
            </a:solidFill>
            <a:prstDash val="dot"/>
          </a:ln>
        </p:spPr>
        <p:txBody>
          <a:bodyPr wrap="square" lIns="0" tIns="0" rIns="0" bIns="0" rtlCol="0"/>
          <a:lstStyle/>
          <a:p>
            <a:endParaRPr sz="1694">
              <a:latin typeface="Futura Medium" panose="020B0602020204020303" pitchFamily="34" charset="-79"/>
              <a:cs typeface="Futura Medium" panose="020B0602020204020303" pitchFamily="34" charset="-79"/>
            </a:endParaRPr>
          </a:p>
        </p:txBody>
      </p:sp>
      <p:pic>
        <p:nvPicPr>
          <p:cNvPr id="37" name="Picture 36">
            <a:extLst>
              <a:ext uri="{FF2B5EF4-FFF2-40B4-BE49-F238E27FC236}">
                <a16:creationId xmlns:a16="http://schemas.microsoft.com/office/drawing/2014/main" id="{6E16032B-3FD8-4FA8-C2E3-C4C34B037C7E}"/>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rcRect r="24576"/>
          <a:stretch/>
        </p:blipFill>
        <p:spPr>
          <a:xfrm>
            <a:off x="-64836" y="1"/>
            <a:ext cx="7380036" cy="3748556"/>
          </a:xfrm>
          <a:prstGeom prst="rect">
            <a:avLst/>
          </a:prstGeom>
        </p:spPr>
      </p:pic>
      <p:pic>
        <p:nvPicPr>
          <p:cNvPr id="16" name="object 2">
            <a:extLst>
              <a:ext uri="{FF2B5EF4-FFF2-40B4-BE49-F238E27FC236}">
                <a16:creationId xmlns:a16="http://schemas.microsoft.com/office/drawing/2014/main" id="{54A4AABB-4CB8-7630-5B6E-655231DD4429}"/>
              </a:ext>
            </a:extLst>
          </p:cNvPr>
          <p:cNvPicPr/>
          <p:nvPr/>
        </p:nvPicPr>
        <p:blipFill>
          <a:blip r:embed="rId4" cstate="email">
            <a:alphaModFix amt="20000"/>
            <a:extLst>
              <a:ext uri="{28A0092B-C50C-407E-A947-70E740481C1C}">
                <a14:useLocalDpi xmlns:a14="http://schemas.microsoft.com/office/drawing/2010/main"/>
              </a:ext>
            </a:extLst>
          </a:blip>
          <a:stretch>
            <a:fillRect/>
          </a:stretch>
        </p:blipFill>
        <p:spPr>
          <a:xfrm rot="10800000">
            <a:off x="382026" y="5984410"/>
            <a:ext cx="6933174" cy="3575813"/>
          </a:xfrm>
          <a:prstGeom prst="rect">
            <a:avLst/>
          </a:prstGeom>
        </p:spPr>
      </p:pic>
      <p:sp>
        <p:nvSpPr>
          <p:cNvPr id="20" name="TextBox 19">
            <a:extLst>
              <a:ext uri="{FF2B5EF4-FFF2-40B4-BE49-F238E27FC236}">
                <a16:creationId xmlns:a16="http://schemas.microsoft.com/office/drawing/2014/main" id="{C266531F-CA3C-E550-A1CA-DE97E4935399}"/>
              </a:ext>
            </a:extLst>
          </p:cNvPr>
          <p:cNvSpPr txBox="1"/>
          <p:nvPr/>
        </p:nvSpPr>
        <p:spPr>
          <a:xfrm>
            <a:off x="0" y="1434398"/>
            <a:ext cx="3963924" cy="1200329"/>
          </a:xfrm>
          <a:prstGeom prst="rect">
            <a:avLst/>
          </a:prstGeom>
          <a:noFill/>
        </p:spPr>
        <p:txBody>
          <a:bodyPr wrap="square">
            <a:spAutoFit/>
          </a:bodyPr>
          <a:lstStyle/>
          <a:p>
            <a:pPr algn="ctr" defTabSz="860633">
              <a:defRPr/>
            </a:pPr>
            <a:r>
              <a:rPr lang="en-US" sz="2400" b="1" spc="-135" dirty="0">
                <a:solidFill>
                  <a:srgbClr val="0C594B"/>
                </a:solidFill>
                <a:latin typeface="Futura" panose="020B0602020204020303" pitchFamily="34" charset="-79"/>
                <a:cs typeface="Futura" panose="020B0602020204020303" pitchFamily="34" charset="-79"/>
              </a:rPr>
              <a:t>REPOSADO</a:t>
            </a:r>
          </a:p>
          <a:p>
            <a:pPr algn="ctr" defTabSz="860633">
              <a:defRPr/>
            </a:pPr>
            <a:r>
              <a:rPr lang="en-US" sz="2400" b="1" spc="-135" dirty="0">
                <a:solidFill>
                  <a:srgbClr val="0C594B"/>
                </a:solidFill>
                <a:latin typeface="Futura" panose="020B0602020204020303" pitchFamily="34" charset="-79"/>
                <a:cs typeface="Futura" panose="020B0602020204020303" pitchFamily="34" charset="-79"/>
              </a:rPr>
              <a:t>HIGH PROOF </a:t>
            </a:r>
          </a:p>
          <a:p>
            <a:pPr algn="ctr" defTabSz="860633">
              <a:defRPr/>
            </a:pPr>
            <a:r>
              <a:rPr lang="en-US" sz="2400" b="1" spc="-135" dirty="0">
                <a:solidFill>
                  <a:srgbClr val="0C594B"/>
                </a:solidFill>
                <a:latin typeface="Futura" panose="020B0602020204020303" pitchFamily="34" charset="-79"/>
                <a:cs typeface="Futura" panose="020B0602020204020303" pitchFamily="34" charset="-79"/>
              </a:rPr>
              <a:t>SINGLE BARREL</a:t>
            </a:r>
          </a:p>
        </p:txBody>
      </p:sp>
      <p:sp>
        <p:nvSpPr>
          <p:cNvPr id="30" name="object 25">
            <a:extLst>
              <a:ext uri="{FF2B5EF4-FFF2-40B4-BE49-F238E27FC236}">
                <a16:creationId xmlns:a16="http://schemas.microsoft.com/office/drawing/2014/main" id="{0152719B-7B1A-05A1-7FA2-9DFC88AECDEE}"/>
              </a:ext>
            </a:extLst>
          </p:cNvPr>
          <p:cNvSpPr/>
          <p:nvPr/>
        </p:nvSpPr>
        <p:spPr>
          <a:xfrm>
            <a:off x="382026" y="3797032"/>
            <a:ext cx="6391238" cy="0"/>
          </a:xfrm>
          <a:custGeom>
            <a:avLst/>
            <a:gdLst/>
            <a:ahLst/>
            <a:cxnLst/>
            <a:rect l="l" t="t" r="r" b="b"/>
            <a:pathLst>
              <a:path w="6790690">
                <a:moveTo>
                  <a:pt x="6790296" y="0"/>
                </a:moveTo>
                <a:lnTo>
                  <a:pt x="0" y="0"/>
                </a:lnTo>
              </a:path>
            </a:pathLst>
          </a:custGeom>
          <a:ln w="12700">
            <a:solidFill>
              <a:srgbClr val="020302"/>
            </a:solidFill>
            <a:prstDash val="dot"/>
          </a:ln>
        </p:spPr>
        <p:txBody>
          <a:bodyPr wrap="square" lIns="0" tIns="0" rIns="0" bIns="0" rtlCol="0"/>
          <a:lstStyle/>
          <a:p>
            <a:endParaRPr sz="1694">
              <a:latin typeface="Futura Medium" panose="020B0602020204020303" pitchFamily="34" charset="-79"/>
              <a:cs typeface="Futura Medium" panose="020B0602020204020303" pitchFamily="34" charset="-79"/>
            </a:endParaRPr>
          </a:p>
        </p:txBody>
      </p:sp>
      <p:sp>
        <p:nvSpPr>
          <p:cNvPr id="34" name="TextBox 33">
            <a:extLst>
              <a:ext uri="{FF2B5EF4-FFF2-40B4-BE49-F238E27FC236}">
                <a16:creationId xmlns:a16="http://schemas.microsoft.com/office/drawing/2014/main" id="{CCCA8562-7E6A-A8C6-2E8F-1F50603D9166}"/>
              </a:ext>
            </a:extLst>
          </p:cNvPr>
          <p:cNvSpPr txBox="1"/>
          <p:nvPr/>
        </p:nvSpPr>
        <p:spPr>
          <a:xfrm>
            <a:off x="1" y="2635407"/>
            <a:ext cx="3973067" cy="738664"/>
          </a:xfrm>
          <a:prstGeom prst="rect">
            <a:avLst/>
          </a:prstGeom>
          <a:noFill/>
        </p:spPr>
        <p:txBody>
          <a:bodyPr wrap="square">
            <a:spAutoFit/>
          </a:bodyPr>
          <a:lstStyle/>
          <a:p>
            <a:pPr algn="ctr"/>
            <a:r>
              <a:rPr lang="en-US" sz="1400" b="1" spc="-127" dirty="0">
                <a:solidFill>
                  <a:srgbClr val="0C594B"/>
                </a:solidFill>
                <a:latin typeface="Futura" panose="020B0602020204020303" pitchFamily="34" charset="-79"/>
                <a:cs typeface="Futura" panose="020B0602020204020303" pitchFamily="34" charset="-79"/>
              </a:rPr>
              <a:t>For the first time</a:t>
            </a:r>
            <a:r>
              <a:rPr lang="en-US" sz="1400" spc="-33" dirty="0">
                <a:latin typeface="Futura Medium" panose="020B0602020204020303" pitchFamily="34" charset="-79"/>
                <a:cs typeface="Futura Medium" panose="020B0602020204020303" pitchFamily="34" charset="-79"/>
              </a:rPr>
              <a:t>, our distinguished Maestro Tequilero José Valdez, is </a:t>
            </a:r>
            <a:r>
              <a:rPr lang="en-US" sz="1400" b="1" spc="-127" dirty="0">
                <a:solidFill>
                  <a:srgbClr val="0C594B"/>
                </a:solidFill>
                <a:latin typeface="Futura" panose="020B0602020204020303" pitchFamily="34" charset="-79"/>
                <a:cs typeface="Futura" panose="020B0602020204020303" pitchFamily="34" charset="-79"/>
              </a:rPr>
              <a:t>releasing single barrels of our highly regarded Reposado tequila.</a:t>
            </a:r>
            <a:endParaRPr lang="en-US" sz="2000" b="1" spc="-127" dirty="0">
              <a:solidFill>
                <a:srgbClr val="0C594B"/>
              </a:solidFill>
              <a:latin typeface="Futura" panose="020B0602020204020303" pitchFamily="34" charset="-79"/>
              <a:cs typeface="Futura" panose="020B0602020204020303" pitchFamily="34" charset="-79"/>
            </a:endParaRPr>
          </a:p>
        </p:txBody>
      </p:sp>
      <p:pic>
        <p:nvPicPr>
          <p:cNvPr id="12" name="Picture 11" descr="A logo with a bird on it&#10;&#10;Description automatically generated">
            <a:extLst>
              <a:ext uri="{FF2B5EF4-FFF2-40B4-BE49-F238E27FC236}">
                <a16:creationId xmlns:a16="http://schemas.microsoft.com/office/drawing/2014/main" id="{6C596F38-7A37-B021-5159-AFAB60002326}"/>
              </a:ext>
            </a:extLst>
          </p:cNvPr>
          <p:cNvPicPr>
            <a:picLocks noChangeAspect="1"/>
          </p:cNvPicPr>
          <p:nvPr/>
        </p:nvPicPr>
        <p:blipFill>
          <a:blip r:embed="rId5"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199059" y="0"/>
            <a:ext cx="1646518" cy="1646518"/>
          </a:xfrm>
          <a:prstGeom prst="rect">
            <a:avLst/>
          </a:prstGeom>
        </p:spPr>
      </p:pic>
      <p:sp>
        <p:nvSpPr>
          <p:cNvPr id="35" name="TextBox 34">
            <a:extLst>
              <a:ext uri="{FF2B5EF4-FFF2-40B4-BE49-F238E27FC236}">
                <a16:creationId xmlns:a16="http://schemas.microsoft.com/office/drawing/2014/main" id="{702823BB-D685-CB24-DE5D-E50343AA8C9A}"/>
              </a:ext>
            </a:extLst>
          </p:cNvPr>
          <p:cNvSpPr txBox="1"/>
          <p:nvPr/>
        </p:nvSpPr>
        <p:spPr>
          <a:xfrm>
            <a:off x="0" y="8983098"/>
            <a:ext cx="7315200" cy="1446550"/>
          </a:xfrm>
          <a:prstGeom prst="rect">
            <a:avLst/>
          </a:prstGeom>
          <a:noFill/>
        </p:spPr>
        <p:txBody>
          <a:bodyPr wrap="square" numCol="2">
            <a:spAutoFit/>
          </a:bodyPr>
          <a:lstStyle/>
          <a:p>
            <a:pPr marL="184150" marR="5080" indent="-171450">
              <a:lnSpc>
                <a:spcPct val="100000"/>
              </a:lnSpc>
              <a:buFont typeface="Arial" panose="020B0604020202020204" pitchFamily="34" charset="0"/>
              <a:buChar char="•"/>
            </a:pPr>
            <a:r>
              <a:rPr lang="en-US" sz="1100" dirty="0">
                <a:solidFill>
                  <a:srgbClr val="212121"/>
                </a:solidFill>
                <a:latin typeface="Futura Medium" panose="020B0602020204020303" pitchFamily="34" charset="-79"/>
                <a:cs typeface="Futura Medium" panose="020B0602020204020303" pitchFamily="34" charset="-79"/>
              </a:rPr>
              <a:t>1 barrel will yield roughly 40-47 cs ABV 45-55%</a:t>
            </a:r>
          </a:p>
          <a:p>
            <a:pPr marL="184150" marR="5080" indent="-171450">
              <a:lnSpc>
                <a:spcPct val="100000"/>
              </a:lnSpc>
              <a:buFont typeface="Arial" panose="020B0604020202020204" pitchFamily="34" charset="0"/>
              <a:buChar char="•"/>
            </a:pPr>
            <a:r>
              <a:rPr lang="en-US" sz="1100" dirty="0">
                <a:solidFill>
                  <a:srgbClr val="212121"/>
                </a:solidFill>
                <a:latin typeface="Futura Medium" panose="020B0602020204020303" pitchFamily="34" charset="-79"/>
                <a:cs typeface="Futura Medium" panose="020B0602020204020303" pitchFamily="34" charset="-79"/>
              </a:rPr>
              <a:t>750ML </a:t>
            </a:r>
            <a:r>
              <a:rPr lang="en-US" sz="1100" dirty="0" err="1">
                <a:solidFill>
                  <a:srgbClr val="212121"/>
                </a:solidFill>
                <a:latin typeface="Futura Medium" panose="020B0602020204020303" pitchFamily="34" charset="-79"/>
                <a:cs typeface="Futura Medium" panose="020B0602020204020303" pitchFamily="34" charset="-79"/>
              </a:rPr>
              <a:t>btl</a:t>
            </a:r>
            <a:endParaRPr lang="en-US" sz="1100" dirty="0">
              <a:solidFill>
                <a:srgbClr val="212121"/>
              </a:solidFill>
              <a:latin typeface="Futura Medium" panose="020B0602020204020303" pitchFamily="34" charset="-79"/>
              <a:cs typeface="Futura Medium" panose="020B0602020204020303" pitchFamily="34" charset="-79"/>
            </a:endParaRPr>
          </a:p>
          <a:p>
            <a:pPr marL="184150" marR="5080" indent="-171450">
              <a:lnSpc>
                <a:spcPct val="100000"/>
              </a:lnSpc>
              <a:buFont typeface="Arial" panose="020B0604020202020204" pitchFamily="34" charset="0"/>
              <a:buChar char="•"/>
            </a:pPr>
            <a:r>
              <a:rPr lang="en-US" sz="1100" dirty="0">
                <a:solidFill>
                  <a:srgbClr val="212121"/>
                </a:solidFill>
                <a:latin typeface="Futura Medium" panose="020B0602020204020303" pitchFamily="34" charset="-79"/>
                <a:cs typeface="Futura Medium" panose="020B0602020204020303" pitchFamily="34" charset="-79"/>
              </a:rPr>
              <a:t>Pallet shipped with two-barrel heads or barrel </a:t>
            </a:r>
            <a:endParaRPr lang="en-US" sz="1100" spc="-150" dirty="0">
              <a:solidFill>
                <a:srgbClr val="212121"/>
              </a:solidFill>
              <a:latin typeface="Futura Medium" panose="020B0602020204020303" pitchFamily="34" charset="-79"/>
              <a:cs typeface="Futura Medium" panose="020B0602020204020303" pitchFamily="34" charset="-79"/>
            </a:endParaRPr>
          </a:p>
          <a:p>
            <a:pPr marL="184150" marR="5080" indent="-171450">
              <a:lnSpc>
                <a:spcPct val="100000"/>
              </a:lnSpc>
              <a:buFont typeface="Arial" panose="020B0604020202020204" pitchFamily="34" charset="0"/>
              <a:buChar char="•"/>
            </a:pPr>
            <a:r>
              <a:rPr lang="en-US" sz="1100" dirty="0">
                <a:solidFill>
                  <a:srgbClr val="212121"/>
                </a:solidFill>
                <a:latin typeface="Futura Medium" panose="020B0602020204020303" pitchFamily="34" charset="-79"/>
                <a:cs typeface="Futura Medium" panose="020B0602020204020303" pitchFamily="34" charset="-79"/>
              </a:rPr>
              <a:t>Selection of SIB open March 15th</a:t>
            </a:r>
          </a:p>
          <a:p>
            <a:pPr marL="12700" marR="5080">
              <a:lnSpc>
                <a:spcPct val="100000"/>
              </a:lnSpc>
            </a:pPr>
            <a:endParaRPr lang="en-US" sz="1100" dirty="0">
              <a:solidFill>
                <a:srgbClr val="212121"/>
              </a:solidFill>
              <a:latin typeface="Futura Medium" panose="020B0602020204020303" pitchFamily="34" charset="-79"/>
              <a:cs typeface="Futura Medium" panose="020B0602020204020303" pitchFamily="34" charset="-79"/>
            </a:endParaRPr>
          </a:p>
          <a:p>
            <a:pPr marL="184150" marR="5080" indent="-171450">
              <a:lnSpc>
                <a:spcPct val="100000"/>
              </a:lnSpc>
              <a:buFont typeface="Arial" panose="020B0604020202020204" pitchFamily="34" charset="0"/>
              <a:buChar char="•"/>
            </a:pPr>
            <a:endParaRPr lang="en-US" sz="1100" dirty="0">
              <a:solidFill>
                <a:srgbClr val="212121"/>
              </a:solidFill>
              <a:latin typeface="Futura Medium" panose="020B0602020204020303" pitchFamily="34" charset="-79"/>
              <a:cs typeface="Futura Medium" panose="020B0602020204020303" pitchFamily="34" charset="-79"/>
            </a:endParaRPr>
          </a:p>
          <a:p>
            <a:pPr marL="184150" marR="5080" indent="-171450">
              <a:lnSpc>
                <a:spcPct val="100000"/>
              </a:lnSpc>
              <a:buFont typeface="Arial" panose="020B0604020202020204" pitchFamily="34" charset="0"/>
              <a:buChar char="•"/>
            </a:pPr>
            <a:endParaRPr lang="en-US" sz="1100" dirty="0">
              <a:solidFill>
                <a:srgbClr val="212121"/>
              </a:solidFill>
              <a:latin typeface="Futura Medium" panose="020B0602020204020303" pitchFamily="34" charset="-79"/>
              <a:cs typeface="Futura Medium" panose="020B0602020204020303" pitchFamily="34" charset="-79"/>
            </a:endParaRPr>
          </a:p>
          <a:p>
            <a:pPr marL="184150" marR="5080" indent="-171450">
              <a:lnSpc>
                <a:spcPct val="100000"/>
              </a:lnSpc>
              <a:buFont typeface="Arial" panose="020B0604020202020204" pitchFamily="34" charset="0"/>
              <a:buChar char="•"/>
            </a:pPr>
            <a:endParaRPr lang="en-US" sz="1100" dirty="0">
              <a:solidFill>
                <a:srgbClr val="212121"/>
              </a:solidFill>
              <a:latin typeface="Futura Medium" panose="020B0602020204020303" pitchFamily="34" charset="-79"/>
              <a:cs typeface="Futura Medium" panose="020B0602020204020303" pitchFamily="34" charset="-79"/>
            </a:endParaRPr>
          </a:p>
          <a:p>
            <a:pPr marL="184150" marR="5080" indent="-171450">
              <a:buFont typeface="Arial" panose="020B0604020202020204" pitchFamily="34" charset="0"/>
              <a:buChar char="•"/>
            </a:pPr>
            <a:r>
              <a:rPr lang="en-US" sz="1100" dirty="0">
                <a:solidFill>
                  <a:srgbClr val="212121"/>
                </a:solidFill>
                <a:latin typeface="Futura Medium" panose="020B0602020204020303" pitchFamily="34" charset="-79"/>
                <a:cs typeface="Futura Medium" panose="020B0602020204020303" pitchFamily="34" charset="-79"/>
              </a:rPr>
              <a:t>Delivery: 3 months from selection </a:t>
            </a:r>
          </a:p>
          <a:p>
            <a:pPr marL="184150" marR="5080" indent="-171450">
              <a:lnSpc>
                <a:spcPct val="100000"/>
              </a:lnSpc>
              <a:buFont typeface="Arial" panose="020B0604020202020204" pitchFamily="34" charset="0"/>
              <a:buChar char="•"/>
            </a:pPr>
            <a:r>
              <a:rPr lang="en-US" sz="1100" dirty="0">
                <a:solidFill>
                  <a:srgbClr val="212121"/>
                </a:solidFill>
                <a:latin typeface="Futura Medium" panose="020B0602020204020303" pitchFamily="34" charset="-79"/>
                <a:cs typeface="Futura Medium" panose="020B0602020204020303" pitchFamily="34" charset="-79"/>
              </a:rPr>
              <a:t>Each bottle will be customized with gold plated label and blazoned with account logo</a:t>
            </a:r>
          </a:p>
          <a:p>
            <a:pPr marL="184150" marR="5080" indent="-171450">
              <a:lnSpc>
                <a:spcPct val="100000"/>
              </a:lnSpc>
              <a:buFont typeface="Arial" panose="020B0604020202020204" pitchFamily="34" charset="0"/>
              <a:buChar char="•"/>
            </a:pPr>
            <a:r>
              <a:rPr lang="en-US" sz="1100" dirty="0">
                <a:solidFill>
                  <a:srgbClr val="212121"/>
                </a:solidFill>
                <a:latin typeface="Futura Medium" panose="020B0602020204020303" pitchFamily="34" charset="-79"/>
                <a:cs typeface="Futura Medium" panose="020B0602020204020303" pitchFamily="34" charset="-79"/>
              </a:rPr>
              <a:t>Wholesale price, depends on ABV selection </a:t>
            </a:r>
          </a:p>
          <a:p>
            <a:pPr marL="184150" marR="5080" indent="-171450">
              <a:lnSpc>
                <a:spcPct val="100000"/>
              </a:lnSpc>
              <a:buFont typeface="Arial" panose="020B0604020202020204" pitchFamily="34" charset="0"/>
              <a:buChar char="•"/>
            </a:pPr>
            <a:r>
              <a:rPr lang="en-US" sz="1100" dirty="0">
                <a:solidFill>
                  <a:srgbClr val="212121"/>
                </a:solidFill>
                <a:latin typeface="Futura Medium" panose="020B0602020204020303" pitchFamily="34" charset="-79"/>
                <a:cs typeface="Futura Medium" panose="020B0602020204020303" pitchFamily="34" charset="-79"/>
              </a:rPr>
              <a:t>Suggested retail pricing $49</a:t>
            </a:r>
          </a:p>
        </p:txBody>
      </p:sp>
      <p:sp>
        <p:nvSpPr>
          <p:cNvPr id="41" name="TextBox 40">
            <a:extLst>
              <a:ext uri="{FF2B5EF4-FFF2-40B4-BE49-F238E27FC236}">
                <a16:creationId xmlns:a16="http://schemas.microsoft.com/office/drawing/2014/main" id="{D9874CE0-1E45-A87C-140B-27852B1EBF7E}"/>
              </a:ext>
            </a:extLst>
          </p:cNvPr>
          <p:cNvSpPr txBox="1"/>
          <p:nvPr/>
        </p:nvSpPr>
        <p:spPr>
          <a:xfrm>
            <a:off x="134470" y="8634307"/>
            <a:ext cx="1567543" cy="400110"/>
          </a:xfrm>
          <a:prstGeom prst="rect">
            <a:avLst/>
          </a:prstGeom>
          <a:noFill/>
        </p:spPr>
        <p:txBody>
          <a:bodyPr wrap="square" rtlCol="0">
            <a:spAutoFit/>
          </a:bodyPr>
          <a:lstStyle/>
          <a:p>
            <a:pPr marL="12700" marR="5080">
              <a:lnSpc>
                <a:spcPct val="100000"/>
              </a:lnSpc>
            </a:pPr>
            <a:r>
              <a:rPr lang="en-US" sz="2000" b="1" spc="-127" dirty="0">
                <a:solidFill>
                  <a:srgbClr val="0C594B"/>
                </a:solidFill>
                <a:latin typeface="Futura" panose="020B0602020204020303" pitchFamily="34" charset="-79"/>
                <a:cs typeface="Futura" panose="020B0602020204020303" pitchFamily="34" charset="-79"/>
              </a:rPr>
              <a:t>Key Details</a:t>
            </a:r>
          </a:p>
        </p:txBody>
      </p:sp>
      <p:sp>
        <p:nvSpPr>
          <p:cNvPr id="5" name="TextBox 4">
            <a:extLst>
              <a:ext uri="{FF2B5EF4-FFF2-40B4-BE49-F238E27FC236}">
                <a16:creationId xmlns:a16="http://schemas.microsoft.com/office/drawing/2014/main" id="{8E6AA5C3-15A1-15ED-CABA-2ECB50F3B74D}"/>
              </a:ext>
            </a:extLst>
          </p:cNvPr>
          <p:cNvSpPr txBox="1"/>
          <p:nvPr/>
        </p:nvSpPr>
        <p:spPr>
          <a:xfrm>
            <a:off x="0" y="7010400"/>
            <a:ext cx="1981200" cy="276999"/>
          </a:xfrm>
          <a:prstGeom prst="rect">
            <a:avLst/>
          </a:prstGeom>
          <a:noFill/>
        </p:spPr>
        <p:txBody>
          <a:bodyPr wrap="square" rtlCol="0">
            <a:spAutoFit/>
          </a:bodyPr>
          <a:lstStyle/>
          <a:p>
            <a:endParaRPr lang="en-US" sz="1200" dirty="0">
              <a:solidFill>
                <a:srgbClr val="212121"/>
              </a:solidFill>
              <a:latin typeface="Futura Medium" panose="020B0602020204020303" pitchFamily="34" charset="-79"/>
              <a:cs typeface="Futura Medium" panose="020B0602020204020303" pitchFamily="34" charset="-79"/>
            </a:endParaRPr>
          </a:p>
        </p:txBody>
      </p:sp>
      <p:pic>
        <p:nvPicPr>
          <p:cNvPr id="6" name="Picture 5">
            <a:extLst>
              <a:ext uri="{FF2B5EF4-FFF2-40B4-BE49-F238E27FC236}">
                <a16:creationId xmlns:a16="http://schemas.microsoft.com/office/drawing/2014/main" id="{17F113E6-C535-D146-AF76-DFDE64B1B84C}"/>
              </a:ext>
            </a:extLst>
          </p:cNvPr>
          <p:cNvPicPr>
            <a:picLocks noChangeAspect="1"/>
          </p:cNvPicPr>
          <p:nvPr/>
        </p:nvPicPr>
        <p:blipFill>
          <a:blip r:embed="rId6"/>
          <a:stretch>
            <a:fillRect/>
          </a:stretch>
        </p:blipFill>
        <p:spPr>
          <a:xfrm>
            <a:off x="3971365" y="794532"/>
            <a:ext cx="3218328" cy="2405797"/>
          </a:xfrm>
          <a:prstGeom prst="rect">
            <a:avLst/>
          </a:prstGeom>
        </p:spPr>
      </p:pic>
      <p:sp>
        <p:nvSpPr>
          <p:cNvPr id="8" name="TextBox 7">
            <a:extLst>
              <a:ext uri="{FF2B5EF4-FFF2-40B4-BE49-F238E27FC236}">
                <a16:creationId xmlns:a16="http://schemas.microsoft.com/office/drawing/2014/main" id="{65FCC83B-B7FA-FD55-906C-A1090FCC721F}"/>
              </a:ext>
            </a:extLst>
          </p:cNvPr>
          <p:cNvSpPr txBox="1"/>
          <p:nvPr/>
        </p:nvSpPr>
        <p:spPr>
          <a:xfrm>
            <a:off x="98613" y="4524935"/>
            <a:ext cx="4249271" cy="2627129"/>
          </a:xfrm>
          <a:prstGeom prst="rect">
            <a:avLst/>
          </a:prstGeom>
          <a:noFill/>
        </p:spPr>
        <p:txBody>
          <a:bodyPr wrap="square">
            <a:spAutoFit/>
          </a:bodyPr>
          <a:lstStyle/>
          <a:p>
            <a:pPr marL="12700" marR="5080">
              <a:spcBef>
                <a:spcPts val="0"/>
              </a:spcBef>
              <a:spcAft>
                <a:spcPts val="1000"/>
              </a:spcAft>
            </a:pPr>
            <a:r>
              <a:rPr lang="en-US" sz="2000" b="1" spc="-127" dirty="0">
                <a:solidFill>
                  <a:srgbClr val="0C594B"/>
                </a:solidFill>
                <a:latin typeface="Futura" panose="020B0602020204020303" pitchFamily="34" charset="-79"/>
                <a:cs typeface="Futura" panose="020B0602020204020303" pitchFamily="34" charset="-79"/>
              </a:rPr>
              <a:t>What’s special about our barrel?</a:t>
            </a:r>
          </a:p>
          <a:p>
            <a:pPr marL="0" marR="0" algn="just">
              <a:lnSpc>
                <a:spcPct val="115000"/>
              </a:lnSpc>
              <a:spcBef>
                <a:spcPts val="0"/>
              </a:spcBef>
              <a:spcAft>
                <a:spcPts val="1000"/>
              </a:spcAft>
            </a:pPr>
            <a:endParaRPr lang="en-US" sz="2000" b="1" spc="-127" dirty="0">
              <a:solidFill>
                <a:srgbClr val="0C594B"/>
              </a:solidFill>
              <a:latin typeface="Futura" panose="020B0602020204020303" pitchFamily="34" charset="-79"/>
              <a:cs typeface="Futura" panose="020B0602020204020303" pitchFamily="34" charset="-79"/>
            </a:endParaRPr>
          </a:p>
          <a:p>
            <a:pPr marL="0" marR="0" algn="just">
              <a:lnSpc>
                <a:spcPct val="115000"/>
              </a:lnSpc>
              <a:spcBef>
                <a:spcPts val="0"/>
              </a:spcBef>
              <a:spcAft>
                <a:spcPts val="1000"/>
              </a:spcAft>
            </a:pPr>
            <a:endParaRPr lang="en-US" sz="2000" b="1" spc="-127" dirty="0">
              <a:latin typeface="Futura" panose="020B0602020204020303" pitchFamily="34" charset="-79"/>
              <a:cs typeface="Futura" panose="020B0602020204020303" pitchFamily="34" charset="-79"/>
            </a:endParaRPr>
          </a:p>
          <a:p>
            <a:pPr marL="12700">
              <a:lnSpc>
                <a:spcPct val="100000"/>
              </a:lnSpc>
            </a:pPr>
            <a:endParaRPr lang="en-US" sz="1200" dirty="0">
              <a:solidFill>
                <a:srgbClr val="212121"/>
              </a:solidFill>
              <a:latin typeface="Futura Medium" panose="020B0602020204020303" pitchFamily="34" charset="-79"/>
              <a:cs typeface="Futura Medium" panose="020B0602020204020303" pitchFamily="34" charset="-79"/>
            </a:endParaRPr>
          </a:p>
          <a:p>
            <a:pPr marL="12700" marR="5080">
              <a:lnSpc>
                <a:spcPct val="102200"/>
              </a:lnSpc>
              <a:spcBef>
                <a:spcPts val="45"/>
              </a:spcBef>
            </a:pPr>
            <a:endParaRPr lang="en-US" sz="1200" dirty="0">
              <a:solidFill>
                <a:srgbClr val="212121"/>
              </a:solidFill>
              <a:latin typeface="Futura Medium" panose="020B0602020204020303" pitchFamily="34" charset="-79"/>
              <a:cs typeface="Futura Medium" panose="020B0602020204020303" pitchFamily="34" charset="-79"/>
            </a:endParaRPr>
          </a:p>
          <a:p>
            <a:pPr marL="12700" marR="5080">
              <a:lnSpc>
                <a:spcPct val="102200"/>
              </a:lnSpc>
              <a:spcBef>
                <a:spcPts val="45"/>
              </a:spcBef>
            </a:pPr>
            <a:endParaRPr lang="en-US" sz="1200" dirty="0">
              <a:solidFill>
                <a:srgbClr val="212121"/>
              </a:solidFill>
              <a:latin typeface="Futura Medium" panose="020B0602020204020303" pitchFamily="34" charset="-79"/>
              <a:cs typeface="Futura Medium" panose="020B0602020204020303" pitchFamily="34" charset="-79"/>
            </a:endParaRPr>
          </a:p>
          <a:p>
            <a:pPr marL="12700" marR="5080">
              <a:lnSpc>
                <a:spcPct val="102200"/>
              </a:lnSpc>
              <a:spcBef>
                <a:spcPts val="45"/>
              </a:spcBef>
            </a:pPr>
            <a:endParaRPr lang="en-US" sz="1200" dirty="0">
              <a:solidFill>
                <a:srgbClr val="212121"/>
              </a:solidFill>
              <a:latin typeface="Futura Medium" panose="020B0602020204020303" pitchFamily="34" charset="-79"/>
              <a:cs typeface="Futura Medium" panose="020B0602020204020303" pitchFamily="34" charset="-79"/>
            </a:endParaRPr>
          </a:p>
          <a:p>
            <a:pPr marL="12700" marR="5080">
              <a:lnSpc>
                <a:spcPct val="102200"/>
              </a:lnSpc>
              <a:spcBef>
                <a:spcPts val="45"/>
              </a:spcBef>
            </a:pPr>
            <a:endParaRPr lang="en-US" sz="1200" dirty="0">
              <a:solidFill>
                <a:srgbClr val="212121"/>
              </a:solidFill>
              <a:latin typeface="Futura Medium" panose="020B0602020204020303" pitchFamily="34" charset="-79"/>
              <a:cs typeface="Futura Medium" panose="020B0602020204020303" pitchFamily="34" charset="-79"/>
            </a:endParaRPr>
          </a:p>
          <a:p>
            <a:pPr marL="0" marR="0" algn="just">
              <a:lnSpc>
                <a:spcPct val="115000"/>
              </a:lnSpc>
              <a:spcBef>
                <a:spcPts val="0"/>
              </a:spcBef>
              <a:spcAft>
                <a:spcPts val="1000"/>
              </a:spcAft>
            </a:pPr>
            <a:endParaRPr lang="en-US" sz="1200" dirty="0">
              <a:solidFill>
                <a:srgbClr val="212121"/>
              </a:solidFill>
              <a:latin typeface="Futura Medium" panose="020B0602020204020303" pitchFamily="34" charset="-79"/>
              <a:cs typeface="Futura Medium" panose="020B0602020204020303" pitchFamily="34" charset="-79"/>
            </a:endParaRPr>
          </a:p>
        </p:txBody>
      </p:sp>
      <p:sp>
        <p:nvSpPr>
          <p:cNvPr id="9" name="Rectangle 1">
            <a:extLst>
              <a:ext uri="{FF2B5EF4-FFF2-40B4-BE49-F238E27FC236}">
                <a16:creationId xmlns:a16="http://schemas.microsoft.com/office/drawing/2014/main" id="{5B652CBF-940A-C0EA-4644-80C7706D3C8D}"/>
              </a:ext>
            </a:extLst>
          </p:cNvPr>
          <p:cNvSpPr>
            <a:spLocks noChangeArrowheads="1"/>
          </p:cNvSpPr>
          <p:nvPr/>
        </p:nvSpPr>
        <p:spPr bwMode="auto">
          <a:xfrm>
            <a:off x="143435" y="4888938"/>
            <a:ext cx="33861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solidFill>
                  <a:srgbClr val="212121"/>
                </a:solidFill>
                <a:latin typeface="Futura Medium" panose="020B0602020204020303" pitchFamily="34" charset="-79"/>
                <a:cs typeface="Futura Medium" panose="020B0602020204020303" pitchFamily="34" charset="-79"/>
              </a:rPr>
              <a:t>Tequila Partida is aged in custom-toasted, single-use American oak barrels, sourced from Jack Daniel’s and delivered within seven days of containing whiskey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200" dirty="0">
              <a:solidFill>
                <a:srgbClr val="212121"/>
              </a:solidFill>
              <a:latin typeface="Futura Medium" panose="020B0602020204020303" pitchFamily="34" charset="-79"/>
              <a:cs typeface="Futura Medium" panose="020B0602020204020303" pitchFamily="34" charset="-79"/>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solidFill>
                  <a:srgbClr val="212121"/>
                </a:solidFill>
                <a:latin typeface="Futura Medium" panose="020B0602020204020303" pitchFamily="34" charset="-79"/>
                <a:cs typeface="Futura Medium" panose="020B0602020204020303" pitchFamily="34" charset="-79"/>
              </a:rPr>
              <a:t>This process enhances soft vanilla, caramel, and spice notes while preserving the tequila’s clean, additive-free agave profile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200" dirty="0">
              <a:solidFill>
                <a:srgbClr val="212121"/>
              </a:solidFill>
              <a:latin typeface="Futura Medium" panose="020B0602020204020303" pitchFamily="34" charset="-79"/>
              <a:cs typeface="Futura Medium" panose="020B0602020204020303" pitchFamily="34" charset="-79"/>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solidFill>
                  <a:srgbClr val="212121"/>
                </a:solidFill>
                <a:latin typeface="Futura Medium" panose="020B0602020204020303" pitchFamily="34" charset="-79"/>
                <a:cs typeface="Futura Medium" panose="020B0602020204020303" pitchFamily="34" charset="-79"/>
              </a:rPr>
              <a:t>Aged a minimum of six months </a:t>
            </a:r>
          </a:p>
        </p:txBody>
      </p:sp>
      <p:sp>
        <p:nvSpPr>
          <p:cNvPr id="10" name="Rectangle 2">
            <a:extLst>
              <a:ext uri="{FF2B5EF4-FFF2-40B4-BE49-F238E27FC236}">
                <a16:creationId xmlns:a16="http://schemas.microsoft.com/office/drawing/2014/main" id="{262F2B61-4F15-96FB-6DF1-E3F85ECA03B7}"/>
              </a:ext>
            </a:extLst>
          </p:cNvPr>
          <p:cNvSpPr>
            <a:spLocks noChangeArrowheads="1"/>
          </p:cNvSpPr>
          <p:nvPr/>
        </p:nvSpPr>
        <p:spPr bwMode="auto">
          <a:xfrm>
            <a:off x="152400" y="6947532"/>
            <a:ext cx="3083857" cy="187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37" tIns="0" rIns="0" bIns="17933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spc="-127" dirty="0">
                <a:solidFill>
                  <a:srgbClr val="0C594B"/>
                </a:solidFill>
                <a:latin typeface="Futura" panose="020B0602020204020303" pitchFamily="34" charset="-79"/>
                <a:cs typeface="Futura" panose="020B0602020204020303" pitchFamily="34" charset="-79"/>
              </a:rPr>
              <a:t>What is personalized?</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solidFill>
                  <a:srgbClr val="212121"/>
                </a:solidFill>
                <a:latin typeface="Futura Medium" panose="020B0602020204020303" pitchFamily="34" charset="-79"/>
                <a:cs typeface="Futura Medium" panose="020B0602020204020303" pitchFamily="34" charset="-79"/>
              </a:rPr>
              <a:t>Each bottle is personalized with your name, barrel number and selection date</a:t>
            </a:r>
          </a:p>
          <a:p>
            <a:pPr marR="0" lvl="0" algn="l" defTabSz="914400" rtl="0" eaLnBrk="0" fontAlgn="base" latinLnBrk="0" hangingPunct="0">
              <a:lnSpc>
                <a:spcPct val="100000"/>
              </a:lnSpc>
              <a:spcBef>
                <a:spcPct val="0"/>
              </a:spcBef>
              <a:spcAft>
                <a:spcPct val="0"/>
              </a:spcAft>
              <a:buClrTx/>
              <a:buSzTx/>
              <a:tabLst/>
            </a:pPr>
            <a:endParaRPr lang="en-US" altLang="en-US" sz="1200" dirty="0">
              <a:solidFill>
                <a:srgbClr val="212121"/>
              </a:solidFill>
              <a:latin typeface="Futura Medium" panose="020B0602020204020303" pitchFamily="34" charset="-79"/>
              <a:cs typeface="Futura Medium" panose="020B0602020204020303" pitchFamily="34" charset="-79"/>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solidFill>
                  <a:srgbClr val="212121"/>
                </a:solidFill>
                <a:latin typeface="Futura Medium" panose="020B0602020204020303" pitchFamily="34" charset="-79"/>
                <a:cs typeface="Futura Medium" panose="020B0602020204020303" pitchFamily="34" charset="-79"/>
              </a:rPr>
              <a:t>The barrel or two-barrel heads the product was aged and finished in, personalized with account logo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F836A34C-1542-2A6D-CC16-2C7571BE1EB4}"/>
              </a:ext>
            </a:extLst>
          </p:cNvPr>
          <p:cNvPicPr>
            <a:picLocks noChangeAspect="1"/>
          </p:cNvPicPr>
          <p:nvPr/>
        </p:nvPicPr>
        <p:blipFill>
          <a:blip r:embed="rId7"/>
          <a:stretch>
            <a:fillRect/>
          </a:stretch>
        </p:blipFill>
        <p:spPr>
          <a:xfrm>
            <a:off x="3648464" y="4913692"/>
            <a:ext cx="3536167" cy="3576917"/>
          </a:xfrm>
          <a:prstGeom prst="rect">
            <a:avLst/>
          </a:prstGeom>
        </p:spPr>
      </p:pic>
      <p:sp>
        <p:nvSpPr>
          <p:cNvPr id="14" name="Rectangle 13">
            <a:extLst>
              <a:ext uri="{FF2B5EF4-FFF2-40B4-BE49-F238E27FC236}">
                <a16:creationId xmlns:a16="http://schemas.microsoft.com/office/drawing/2014/main" id="{8C5E8C67-9371-1EEF-2C43-DE0430A030D0}"/>
              </a:ext>
            </a:extLst>
          </p:cNvPr>
          <p:cNvSpPr/>
          <p:nvPr/>
        </p:nvSpPr>
        <p:spPr>
          <a:xfrm>
            <a:off x="70338" y="3859822"/>
            <a:ext cx="7112977" cy="553916"/>
          </a:xfrm>
          <a:prstGeom prst="rect">
            <a:avLst/>
          </a:prstGeom>
          <a:solidFill>
            <a:srgbClr val="0C59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US" b="1" spc="-135" dirty="0">
                <a:solidFill>
                  <a:schemeClr val="bg1"/>
                </a:solidFill>
                <a:latin typeface="Futura" panose="020B0602020204020303" pitchFamily="34" charset="-79"/>
                <a:cs typeface="Futura" panose="020B0602020204020303" pitchFamily="34" charset="-79"/>
              </a:rPr>
              <a:t>THE ORIGINAL ADDITIVE FREE TEQUILA</a:t>
            </a:r>
          </a:p>
          <a:p>
            <a:pPr algn="ctr" fontAlgn="base"/>
            <a:r>
              <a:rPr lang="en-US" b="1" spc="-135" dirty="0">
                <a:solidFill>
                  <a:schemeClr val="bg1"/>
                </a:solidFill>
                <a:latin typeface="Futura" panose="020B0602020204020303" pitchFamily="34" charset="-79"/>
                <a:cs typeface="Futura" panose="020B0602020204020303" pitchFamily="34" charset="-79"/>
              </a:rPr>
              <a:t>SINCE 2005</a:t>
            </a:r>
          </a:p>
        </p:txBody>
      </p:sp>
      <p:pic>
        <p:nvPicPr>
          <p:cNvPr id="15" name="Picture 14" descr="A gold circle with a black and white fleur-de-lis on it&#10;&#10;AI-generated content may be incorrect.">
            <a:extLst>
              <a:ext uri="{FF2B5EF4-FFF2-40B4-BE49-F238E27FC236}">
                <a16:creationId xmlns:a16="http://schemas.microsoft.com/office/drawing/2014/main" id="{5C92E8D1-81D9-A9E5-1730-24E716BD5273}"/>
              </a:ext>
            </a:extLst>
          </p:cNvPr>
          <p:cNvPicPr>
            <a:picLocks noChangeAspect="1"/>
          </p:cNvPicPr>
          <p:nvPr/>
        </p:nvPicPr>
        <p:blipFill>
          <a:blip r:embed="rId8"/>
          <a:stretch>
            <a:fillRect/>
          </a:stretch>
        </p:blipFill>
        <p:spPr>
          <a:xfrm>
            <a:off x="5539842" y="7601893"/>
            <a:ext cx="1238565" cy="1224856"/>
          </a:xfrm>
          <a:prstGeom prst="rect">
            <a:avLst/>
          </a:prstGeom>
        </p:spPr>
      </p:pic>
    </p:spTree>
    <p:extLst>
      <p:ext uri="{BB962C8B-B14F-4D97-AF65-F5344CB8AC3E}">
        <p14:creationId xmlns:p14="http://schemas.microsoft.com/office/powerpoint/2010/main" val="1224715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7035A-89E0-6276-C0C2-1FD859FBF43A}"/>
              </a:ext>
            </a:extLst>
          </p:cNvPr>
          <p:cNvPicPr>
            <a:picLocks noChangeAspect="1"/>
          </p:cNvPicPr>
          <p:nvPr/>
        </p:nvPicPr>
        <p:blipFill>
          <a:blip r:embed="rId3" cstate="email">
            <a:extLst>
              <a:ext uri="{28A0092B-C50C-407E-A947-70E740481C1C}">
                <a14:useLocalDpi xmlns:a14="http://schemas.microsoft.com/office/drawing/2010/main"/>
              </a:ext>
            </a:extLst>
          </a:blip>
          <a:srcRect t="34017" b="-7130"/>
          <a:stretch>
            <a:fillRect/>
          </a:stretch>
        </p:blipFill>
        <p:spPr>
          <a:xfrm>
            <a:off x="0" y="0"/>
            <a:ext cx="7315200" cy="2941619"/>
          </a:xfrm>
          <a:prstGeom prst="rect">
            <a:avLst/>
          </a:prstGeom>
        </p:spPr>
      </p:pic>
      <p:sp>
        <p:nvSpPr>
          <p:cNvPr id="4" name="TextBox 3">
            <a:extLst>
              <a:ext uri="{FF2B5EF4-FFF2-40B4-BE49-F238E27FC236}">
                <a16:creationId xmlns:a16="http://schemas.microsoft.com/office/drawing/2014/main" id="{42474730-941D-1F46-0741-B4BFD893823D}"/>
              </a:ext>
            </a:extLst>
          </p:cNvPr>
          <p:cNvSpPr txBox="1"/>
          <p:nvPr/>
        </p:nvSpPr>
        <p:spPr>
          <a:xfrm>
            <a:off x="4678709" y="70012"/>
            <a:ext cx="3082413" cy="923330"/>
          </a:xfrm>
          <a:prstGeom prst="rect">
            <a:avLst/>
          </a:prstGeom>
          <a:noFill/>
        </p:spPr>
        <p:txBody>
          <a:bodyPr wrap="square">
            <a:spAutoFit/>
          </a:bodyPr>
          <a:lstStyle/>
          <a:p>
            <a:pPr algn="ctr" defTabSz="860633">
              <a:defRPr/>
            </a:pPr>
            <a:r>
              <a:rPr lang="en-US" b="1" spc="-135" dirty="0">
                <a:solidFill>
                  <a:srgbClr val="0C594B"/>
                </a:solidFill>
                <a:latin typeface="Futura" panose="020B0602020204020303" pitchFamily="34" charset="-79"/>
                <a:cs typeface="Futura" panose="020B0602020204020303" pitchFamily="34" charset="-79"/>
              </a:rPr>
              <a:t>REPOSADO </a:t>
            </a:r>
          </a:p>
          <a:p>
            <a:pPr algn="ctr" defTabSz="860633">
              <a:defRPr/>
            </a:pPr>
            <a:r>
              <a:rPr lang="en-US" b="1" spc="-135" dirty="0">
                <a:solidFill>
                  <a:srgbClr val="0C594B"/>
                </a:solidFill>
                <a:latin typeface="Futura" panose="020B0602020204020303" pitchFamily="34" charset="-79"/>
                <a:cs typeface="Futura" panose="020B0602020204020303" pitchFamily="34" charset="-79"/>
              </a:rPr>
              <a:t>HIGH PROOF </a:t>
            </a:r>
          </a:p>
          <a:p>
            <a:pPr algn="ctr" defTabSz="860633">
              <a:defRPr/>
            </a:pPr>
            <a:r>
              <a:rPr lang="en-US" b="1" spc="-135" dirty="0">
                <a:solidFill>
                  <a:srgbClr val="0C594B"/>
                </a:solidFill>
                <a:latin typeface="Futura" panose="020B0602020204020303" pitchFamily="34" charset="-79"/>
                <a:cs typeface="Futura" panose="020B0602020204020303" pitchFamily="34" charset="-79"/>
              </a:rPr>
              <a:t>SINGLE BARREL</a:t>
            </a:r>
          </a:p>
        </p:txBody>
      </p:sp>
      <p:sp>
        <p:nvSpPr>
          <p:cNvPr id="7" name="TextBox 6">
            <a:extLst>
              <a:ext uri="{FF2B5EF4-FFF2-40B4-BE49-F238E27FC236}">
                <a16:creationId xmlns:a16="http://schemas.microsoft.com/office/drawing/2014/main" id="{3E28A066-0BDA-555E-8B53-740222156B02}"/>
              </a:ext>
            </a:extLst>
          </p:cNvPr>
          <p:cNvSpPr txBox="1"/>
          <p:nvPr/>
        </p:nvSpPr>
        <p:spPr>
          <a:xfrm>
            <a:off x="1722036" y="2983132"/>
            <a:ext cx="5413549" cy="3847207"/>
          </a:xfrm>
          <a:prstGeom prst="rect">
            <a:avLst/>
          </a:prstGeom>
          <a:noFill/>
        </p:spPr>
        <p:txBody>
          <a:bodyPr wrap="square" rtlCol="0">
            <a:spAutoFit/>
          </a:bodyPr>
          <a:lstStyle/>
          <a:p>
            <a:r>
              <a:rPr lang="en-US" sz="2000" b="1" spc="-127" dirty="0">
                <a:solidFill>
                  <a:srgbClr val="0C594B"/>
                </a:solidFill>
                <a:latin typeface="Futura" panose="020B0602020204020303" pitchFamily="34" charset="-79"/>
                <a:cs typeface="Futura" panose="020B0602020204020303" pitchFamily="34" charset="-79"/>
              </a:rPr>
              <a:t>Experience No 1*</a:t>
            </a:r>
            <a:endParaRPr lang="en-US" sz="2000" spc="-127" dirty="0">
              <a:solidFill>
                <a:srgbClr val="0C594B"/>
              </a:solidFill>
              <a:latin typeface="Futura" panose="020B0602020204020303" pitchFamily="34" charset="-79"/>
              <a:cs typeface="Futura" panose="020B0602020204020303" pitchFamily="34" charset="-79"/>
            </a:endParaRPr>
          </a:p>
          <a:p>
            <a:r>
              <a:rPr lang="en-US" b="1" spc="-127" dirty="0">
                <a:solidFill>
                  <a:srgbClr val="0C594B"/>
                </a:solidFill>
                <a:latin typeface="Futura" panose="020B0602020204020303" pitchFamily="34" charset="-79"/>
                <a:cs typeface="Futura" panose="020B0602020204020303" pitchFamily="34" charset="-79"/>
              </a:rPr>
              <a:t>Visit us at Tequila Valley</a:t>
            </a:r>
          </a:p>
          <a:p>
            <a:endParaRPr lang="en-US" sz="1200" dirty="0">
              <a:solidFill>
                <a:srgbClr val="212121"/>
              </a:solidFill>
              <a:latin typeface="Futura Medium" panose="020B0602020204020303" pitchFamily="34" charset="-79"/>
              <a:cs typeface="Futura Medium" panose="020B0602020204020303" pitchFamily="34" charset="-79"/>
            </a:endParaRPr>
          </a:p>
          <a:p>
            <a:r>
              <a:rPr lang="en-US" sz="1200" dirty="0">
                <a:solidFill>
                  <a:srgbClr val="212121"/>
                </a:solidFill>
                <a:latin typeface="Futura Medium" panose="020B0602020204020303" pitchFamily="34" charset="-79"/>
                <a:cs typeface="Futura Medium" panose="020B0602020204020303" pitchFamily="34" charset="-79"/>
              </a:rPr>
              <a:t>Visit the Tequila Valley to embark on a unique journey to choose               your single barrel. </a:t>
            </a:r>
          </a:p>
          <a:p>
            <a:endParaRPr lang="en-US" sz="1200" dirty="0">
              <a:solidFill>
                <a:srgbClr val="212121"/>
              </a:solidFill>
              <a:latin typeface="Futura Medium" panose="020B0602020204020303" pitchFamily="34" charset="-79"/>
              <a:cs typeface="Futura Medium" panose="020B0602020204020303" pitchFamily="34" charset="-79"/>
            </a:endParaRPr>
          </a:p>
          <a:p>
            <a:r>
              <a:rPr lang="en-US" sz="1200" dirty="0">
                <a:solidFill>
                  <a:srgbClr val="212121"/>
                </a:solidFill>
                <a:latin typeface="Futura Medium" panose="020B0602020204020303" pitchFamily="34" charset="-79"/>
                <a:cs typeface="Futura Medium" panose="020B0602020204020303" pitchFamily="34" charset="-79"/>
              </a:rPr>
              <a:t>*Minimum 2-barrel purchase, Trip for 1 individual incl:                            (Flight, two nights hotel and transportation in Mexico)</a:t>
            </a:r>
          </a:p>
          <a:p>
            <a:endParaRPr lang="en-US" sz="1200" dirty="0">
              <a:solidFill>
                <a:srgbClr val="212121"/>
              </a:solidFill>
              <a:latin typeface="Futura Medium" panose="020B0602020204020303" pitchFamily="34" charset="-79"/>
              <a:cs typeface="Futura Medium" panose="020B0602020204020303" pitchFamily="34" charset="-79"/>
            </a:endParaRPr>
          </a:p>
          <a:p>
            <a:pPr marL="171450" indent="-171450">
              <a:buFont typeface="Arial" panose="020B0604020202020204" pitchFamily="34" charset="0"/>
              <a:buChar char="•"/>
            </a:pPr>
            <a:r>
              <a:rPr lang="en-US" sz="1200" dirty="0">
                <a:solidFill>
                  <a:srgbClr val="212121"/>
                </a:solidFill>
                <a:latin typeface="Futura Medium" panose="020B0602020204020303" pitchFamily="34" charset="-79"/>
                <a:cs typeface="Futura Medium" panose="020B0602020204020303" pitchFamily="34" charset="-79"/>
              </a:rPr>
              <a:t>The tour begins with an immersive walk through the agave fields,         where expert jimadors demonstrate the centuries-old process of harvesting the </a:t>
            </a:r>
            <a:r>
              <a:rPr lang="en-US" sz="1200" dirty="0" err="1">
                <a:solidFill>
                  <a:srgbClr val="212121"/>
                </a:solidFill>
                <a:latin typeface="Futura Medium" panose="020B0602020204020303" pitchFamily="34" charset="-79"/>
                <a:cs typeface="Futura Medium" panose="020B0602020204020303" pitchFamily="34" charset="-79"/>
              </a:rPr>
              <a:t>piñas</a:t>
            </a:r>
            <a:r>
              <a:rPr lang="en-US" sz="1200" dirty="0">
                <a:solidFill>
                  <a:srgbClr val="212121"/>
                </a:solidFill>
                <a:latin typeface="Futura Medium" panose="020B0602020204020303" pitchFamily="34" charset="-79"/>
                <a:cs typeface="Futura Medium" panose="020B0602020204020303" pitchFamily="34" charset="-79"/>
              </a:rPr>
              <a:t>, the heart of the agave plant</a:t>
            </a:r>
          </a:p>
          <a:p>
            <a:endParaRPr lang="en-US" sz="1200" dirty="0">
              <a:solidFill>
                <a:srgbClr val="212121"/>
              </a:solidFill>
              <a:latin typeface="Futura Medium" panose="020B0602020204020303" pitchFamily="34" charset="-79"/>
              <a:cs typeface="Futura Medium" panose="020B0602020204020303" pitchFamily="34" charset="-79"/>
            </a:endParaRPr>
          </a:p>
          <a:p>
            <a:pPr marL="171450" indent="-171450">
              <a:buFont typeface="Arial" panose="020B0604020202020204" pitchFamily="34" charset="0"/>
              <a:buChar char="•"/>
            </a:pPr>
            <a:r>
              <a:rPr lang="en-US" sz="1200" dirty="0">
                <a:solidFill>
                  <a:srgbClr val="212121"/>
                </a:solidFill>
                <a:latin typeface="Futura Medium" panose="020B0602020204020303" pitchFamily="34" charset="-79"/>
                <a:cs typeface="Futura Medium" panose="020B0602020204020303" pitchFamily="34" charset="-79"/>
              </a:rPr>
              <a:t>Next, you’ll head to the distillery, where you’ll take a guided tour                     </a:t>
            </a:r>
          </a:p>
          <a:p>
            <a:r>
              <a:rPr lang="en-US" sz="1200" dirty="0">
                <a:solidFill>
                  <a:srgbClr val="212121"/>
                </a:solidFill>
                <a:latin typeface="Futura Medium" panose="020B0602020204020303" pitchFamily="34" charset="-79"/>
                <a:cs typeface="Futura Medium" panose="020B0602020204020303" pitchFamily="34" charset="-79"/>
              </a:rPr>
              <a:t>    to witness the magic of tequila production firsthand</a:t>
            </a:r>
          </a:p>
          <a:p>
            <a:pPr marL="171450" indent="-171450">
              <a:buFont typeface="Arial" panose="020B0604020202020204" pitchFamily="34" charset="0"/>
              <a:buChar char="•"/>
            </a:pPr>
            <a:endParaRPr lang="en-US" sz="1200" dirty="0">
              <a:solidFill>
                <a:srgbClr val="212121"/>
              </a:solidFill>
              <a:latin typeface="Futura Medium" panose="020B0602020204020303" pitchFamily="34" charset="-79"/>
              <a:cs typeface="Futura Medium" panose="020B0602020204020303" pitchFamily="34" charset="-79"/>
            </a:endParaRPr>
          </a:p>
          <a:p>
            <a:pPr marL="171450" indent="-171450">
              <a:buFont typeface="Arial" panose="020B0604020202020204" pitchFamily="34" charset="0"/>
              <a:buChar char="•"/>
            </a:pPr>
            <a:r>
              <a:rPr lang="en-US" sz="1200" dirty="0">
                <a:solidFill>
                  <a:srgbClr val="212121"/>
                </a:solidFill>
                <a:latin typeface="Futura Medium" panose="020B0602020204020303" pitchFamily="34" charset="-79"/>
                <a:cs typeface="Futura Medium" panose="020B0602020204020303" pitchFamily="34" charset="-79"/>
              </a:rPr>
              <a:t>Next, you’ll head to the aging room, lined with rows of our unique barrels. You’ll be guided through the art of barrel selection by Partida’s                                           Master Distiller, José Valdez</a:t>
            </a:r>
          </a:p>
        </p:txBody>
      </p:sp>
      <p:sp>
        <p:nvSpPr>
          <p:cNvPr id="8" name="object 25">
            <a:extLst>
              <a:ext uri="{FF2B5EF4-FFF2-40B4-BE49-F238E27FC236}">
                <a16:creationId xmlns:a16="http://schemas.microsoft.com/office/drawing/2014/main" id="{9AAF2217-FC7E-3B2D-E4AB-CEF7D50BE199}"/>
              </a:ext>
            </a:extLst>
          </p:cNvPr>
          <p:cNvSpPr/>
          <p:nvPr/>
        </p:nvSpPr>
        <p:spPr>
          <a:xfrm flipV="1">
            <a:off x="2097611" y="8263139"/>
            <a:ext cx="4554071" cy="45719"/>
          </a:xfrm>
          <a:custGeom>
            <a:avLst/>
            <a:gdLst/>
            <a:ahLst/>
            <a:cxnLst/>
            <a:rect l="l" t="t" r="r" b="b"/>
            <a:pathLst>
              <a:path w="6790690">
                <a:moveTo>
                  <a:pt x="6790296" y="0"/>
                </a:moveTo>
                <a:lnTo>
                  <a:pt x="0" y="0"/>
                </a:lnTo>
              </a:path>
            </a:pathLst>
          </a:custGeom>
          <a:ln w="12700">
            <a:solidFill>
              <a:srgbClr val="020302"/>
            </a:solidFill>
            <a:prstDash val="dot"/>
          </a:ln>
        </p:spPr>
        <p:txBody>
          <a:bodyPr wrap="square" lIns="0" tIns="0" rIns="0" bIns="0" rtlCol="0"/>
          <a:lstStyle/>
          <a:p>
            <a:endParaRPr sz="1694">
              <a:latin typeface="Futura Medium" panose="020B0602020204020303" pitchFamily="34" charset="-79"/>
              <a:cs typeface="Futura Medium" panose="020B0602020204020303" pitchFamily="34" charset="-79"/>
            </a:endParaRPr>
          </a:p>
        </p:txBody>
      </p:sp>
      <p:sp>
        <p:nvSpPr>
          <p:cNvPr id="10" name="TextBox 9">
            <a:extLst>
              <a:ext uri="{FF2B5EF4-FFF2-40B4-BE49-F238E27FC236}">
                <a16:creationId xmlns:a16="http://schemas.microsoft.com/office/drawing/2014/main" id="{A4A2AEDF-2FB3-4F03-0D31-DBAF69502E75}"/>
              </a:ext>
            </a:extLst>
          </p:cNvPr>
          <p:cNvSpPr txBox="1"/>
          <p:nvPr/>
        </p:nvSpPr>
        <p:spPr>
          <a:xfrm>
            <a:off x="1717793" y="6814630"/>
            <a:ext cx="4050792" cy="677045"/>
          </a:xfrm>
          <a:prstGeom prst="rect">
            <a:avLst/>
          </a:prstGeom>
          <a:noFill/>
        </p:spPr>
        <p:txBody>
          <a:bodyPr wrap="square">
            <a:spAutoFit/>
          </a:bodyPr>
          <a:lstStyle/>
          <a:p>
            <a:pPr marR="5080">
              <a:lnSpc>
                <a:spcPct val="102200"/>
              </a:lnSpc>
              <a:spcBef>
                <a:spcPts val="45"/>
              </a:spcBef>
            </a:pPr>
            <a:r>
              <a:rPr lang="en-US" sz="2000" b="1" spc="-127" dirty="0">
                <a:solidFill>
                  <a:srgbClr val="0C594B"/>
                </a:solidFill>
                <a:latin typeface="Futura" panose="020B0602020204020303" pitchFamily="34" charset="-79"/>
                <a:cs typeface="Futura" panose="020B0602020204020303" pitchFamily="34" charset="-79"/>
              </a:rPr>
              <a:t>Experience No 2 </a:t>
            </a:r>
          </a:p>
          <a:p>
            <a:pPr marR="5080">
              <a:lnSpc>
                <a:spcPct val="102200"/>
              </a:lnSpc>
              <a:spcBef>
                <a:spcPts val="45"/>
              </a:spcBef>
            </a:pPr>
            <a:r>
              <a:rPr lang="en-US" b="1" spc="-127" dirty="0">
                <a:solidFill>
                  <a:srgbClr val="0C594B"/>
                </a:solidFill>
                <a:latin typeface="Futura" panose="020B0602020204020303" pitchFamily="34" charset="-79"/>
                <a:cs typeface="Futura" panose="020B0602020204020303" pitchFamily="34" charset="-79"/>
              </a:rPr>
              <a:t>Via Sample </a:t>
            </a:r>
          </a:p>
        </p:txBody>
      </p:sp>
      <p:sp>
        <p:nvSpPr>
          <p:cNvPr id="11" name="TextBox 10">
            <a:extLst>
              <a:ext uri="{FF2B5EF4-FFF2-40B4-BE49-F238E27FC236}">
                <a16:creationId xmlns:a16="http://schemas.microsoft.com/office/drawing/2014/main" id="{84AD1BBF-E8C5-EEB6-2B2C-3EC51A9C16C8}"/>
              </a:ext>
            </a:extLst>
          </p:cNvPr>
          <p:cNvSpPr txBox="1"/>
          <p:nvPr/>
        </p:nvSpPr>
        <p:spPr>
          <a:xfrm>
            <a:off x="1865070" y="7500187"/>
            <a:ext cx="5123559" cy="830997"/>
          </a:xfrm>
          <a:prstGeom prst="rect">
            <a:avLst/>
          </a:prstGeom>
          <a:noFill/>
        </p:spPr>
        <p:txBody>
          <a:bodyPr wrap="square" rtlCol="0">
            <a:spAutoFit/>
          </a:bodyPr>
          <a:lstStyle/>
          <a:p>
            <a:r>
              <a:rPr lang="en-US" sz="1200" dirty="0">
                <a:solidFill>
                  <a:srgbClr val="212121"/>
                </a:solidFill>
                <a:latin typeface="Futura Medium" panose="020B0602020204020303" pitchFamily="34" charset="-79"/>
                <a:cs typeface="Futura Medium" panose="020B0602020204020303" pitchFamily="34" charset="-79"/>
              </a:rPr>
              <a:t>We will present you with three samples straight from the barrels. </a:t>
            </a:r>
          </a:p>
          <a:p>
            <a:r>
              <a:rPr lang="en-US" sz="1200" dirty="0">
                <a:solidFill>
                  <a:srgbClr val="212121"/>
                </a:solidFill>
                <a:latin typeface="Futura Medium" panose="020B0602020204020303" pitchFamily="34" charset="-79"/>
                <a:cs typeface="Futura Medium" panose="020B0602020204020303" pitchFamily="34" charset="-79"/>
              </a:rPr>
              <a:t>Go through your samples at your own pace and choose the hand  selected barrel that you like best.</a:t>
            </a:r>
          </a:p>
          <a:p>
            <a:endParaRPr lang="en-US" sz="1200" dirty="0">
              <a:solidFill>
                <a:srgbClr val="212121"/>
              </a:solidFill>
              <a:latin typeface="Futura Medium" panose="020B0602020204020303" pitchFamily="34" charset="-79"/>
              <a:cs typeface="Futura Medium" panose="020B0602020204020303" pitchFamily="34" charset="-79"/>
            </a:endParaRPr>
          </a:p>
        </p:txBody>
      </p:sp>
      <p:pic>
        <p:nvPicPr>
          <p:cNvPr id="2" name="Picture 1">
            <a:extLst>
              <a:ext uri="{FF2B5EF4-FFF2-40B4-BE49-F238E27FC236}">
                <a16:creationId xmlns:a16="http://schemas.microsoft.com/office/drawing/2014/main" id="{AAE7D4D0-BB5C-27C3-F8CF-1E4FDD84549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l="8048" t="301" r="66173" b="1106"/>
          <a:stretch>
            <a:fillRect/>
          </a:stretch>
        </p:blipFill>
        <p:spPr>
          <a:xfrm>
            <a:off x="1" y="2656332"/>
            <a:ext cx="1547446" cy="7397496"/>
          </a:xfrm>
          <a:prstGeom prst="rect">
            <a:avLst/>
          </a:prstGeom>
          <a:noFill/>
          <a:ln>
            <a:noFill/>
          </a:ln>
        </p:spPr>
      </p:pic>
      <p:grpSp>
        <p:nvGrpSpPr>
          <p:cNvPr id="13" name="object 8">
            <a:extLst>
              <a:ext uri="{FF2B5EF4-FFF2-40B4-BE49-F238E27FC236}">
                <a16:creationId xmlns:a16="http://schemas.microsoft.com/office/drawing/2014/main" id="{00D87CA1-C8D2-3759-2FDE-901557C94B6C}"/>
              </a:ext>
            </a:extLst>
          </p:cNvPr>
          <p:cNvGrpSpPr/>
          <p:nvPr/>
        </p:nvGrpSpPr>
        <p:grpSpPr>
          <a:xfrm rot="1630256">
            <a:off x="2222631" y="651092"/>
            <a:ext cx="1953687" cy="1627486"/>
            <a:chOff x="3186683" y="1710588"/>
            <a:chExt cx="2375370" cy="1775536"/>
          </a:xfrm>
        </p:grpSpPr>
        <p:pic>
          <p:nvPicPr>
            <p:cNvPr id="14" name="object 17">
              <a:extLst>
                <a:ext uri="{FF2B5EF4-FFF2-40B4-BE49-F238E27FC236}">
                  <a16:creationId xmlns:a16="http://schemas.microsoft.com/office/drawing/2014/main" id="{245AAC9E-72E1-7A30-ED2C-5A0D4C3605BC}"/>
                </a:ext>
              </a:extLst>
            </p:cNvPr>
            <p:cNvPicPr/>
            <p:nvPr/>
          </p:nvPicPr>
          <p:blipFill>
            <a:blip r:embed="rId6" cstate="email">
              <a:extLst>
                <a:ext uri="{28A0092B-C50C-407E-A947-70E740481C1C}">
                  <a14:useLocalDpi xmlns:a14="http://schemas.microsoft.com/office/drawing/2010/main"/>
                </a:ext>
              </a:extLst>
            </a:blip>
            <a:stretch>
              <a:fillRect/>
            </a:stretch>
          </p:blipFill>
          <p:spPr>
            <a:xfrm>
              <a:off x="3186683" y="1710588"/>
              <a:ext cx="1528241" cy="1296162"/>
            </a:xfrm>
            <a:prstGeom prst="rect">
              <a:avLst/>
            </a:prstGeom>
          </p:spPr>
        </p:pic>
        <p:pic>
          <p:nvPicPr>
            <p:cNvPr id="15" name="object 18">
              <a:extLst>
                <a:ext uri="{FF2B5EF4-FFF2-40B4-BE49-F238E27FC236}">
                  <a16:creationId xmlns:a16="http://schemas.microsoft.com/office/drawing/2014/main" id="{6BC84B7C-E39F-19EE-543C-FD51C349BE69}"/>
                </a:ext>
              </a:extLst>
            </p:cNvPr>
            <p:cNvPicPr/>
            <p:nvPr/>
          </p:nvPicPr>
          <p:blipFill>
            <a:blip r:embed="rId7" cstate="email">
              <a:extLst>
                <a:ext uri="{28A0092B-C50C-407E-A947-70E740481C1C}">
                  <a14:useLocalDpi xmlns:a14="http://schemas.microsoft.com/office/drawing/2010/main"/>
                </a:ext>
              </a:extLst>
            </a:blip>
            <a:stretch>
              <a:fillRect/>
            </a:stretch>
          </p:blipFill>
          <p:spPr>
            <a:xfrm>
              <a:off x="4050792" y="2204364"/>
              <a:ext cx="1511261" cy="1281760"/>
            </a:xfrm>
            <a:prstGeom prst="rect">
              <a:avLst/>
            </a:prstGeom>
          </p:spPr>
        </p:pic>
      </p:grpSp>
      <p:pic>
        <p:nvPicPr>
          <p:cNvPr id="16" name="Picture 15">
            <a:extLst>
              <a:ext uri="{FF2B5EF4-FFF2-40B4-BE49-F238E27FC236}">
                <a16:creationId xmlns:a16="http://schemas.microsoft.com/office/drawing/2014/main" id="{C620DAD5-EF60-9218-52DA-5EFAA4A027E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725" b="94129" l="8845" r="89758">
                        <a14:foregroundMark x1="45251" y1="39205" x2="46462" y2="3914"/>
                        <a14:foregroundMark x1="37430" y1="29482" x2="28492" y2="35354"/>
                        <a14:foregroundMark x1="34730" y1="5808" x2="57914" y2="6439"/>
                        <a14:foregroundMark x1="36778" y1="3851" x2="53166" y2="4167"/>
                        <a14:foregroundMark x1="41248" y1="4104" x2="52235" y2="4482"/>
                        <a14:foregroundMark x1="40782" y1="4040" x2="51583" y2="4040"/>
                        <a14:foregroundMark x1="40317" y1="4293" x2="52607" y2="4040"/>
                        <a14:foregroundMark x1="41248" y1="3851" x2="53818" y2="4356"/>
                        <a14:foregroundMark x1="39851" y1="3851" x2="51862" y2="4040"/>
                        <a14:foregroundMark x1="40596" y1="4040" x2="47952" y2="3977"/>
                        <a14:foregroundMark x1="47952" y1="3977" x2="51490" y2="4104"/>
                        <a14:foregroundMark x1="50372" y1="3914" x2="39479" y2="4356"/>
                        <a14:foregroundMark x1="49907" y1="3725" x2="41899" y2="3725"/>
                        <a14:foregroundMark x1="35940" y1="36742" x2="42365" y2="27778"/>
                        <a14:foregroundMark x1="50652" y1="28598" x2="51769" y2="36553"/>
                        <a14:foregroundMark x1="52886" y1="29798" x2="54004" y2="35985"/>
                        <a14:foregroundMark x1="54004" y1="31566" x2="58473" y2="35859"/>
                        <a14:foregroundMark x1="56983" y1="33712" x2="62663" y2="35543"/>
                        <a14:foregroundMark x1="54376" y1="30051" x2="63594" y2="35101"/>
                        <a14:foregroundMark x1="18250" y1="91919" x2="44507" y2="93687"/>
                        <a14:foregroundMark x1="44507" y1="93687" x2="68715" y2="93119"/>
                        <a14:foregroundMark x1="68715" y1="93119" x2="73557" y2="91414"/>
                        <a14:foregroundMark x1="19088" y1="92487" x2="27467" y2="92172"/>
                        <a14:foregroundMark x1="27467" y1="92172" x2="67412" y2="93308"/>
                        <a14:foregroundMark x1="67412" y1="93308" x2="70764" y2="92677"/>
                        <a14:foregroundMark x1="19926" y1="92614" x2="27281" y2="92424"/>
                        <a14:foregroundMark x1="27281" y1="92424" x2="69460" y2="93308"/>
                        <a14:foregroundMark x1="69460" y1="93308" x2="70950" y2="93245"/>
                        <a14:foregroundMark x1="22719" y1="92866" x2="30447" y2="92803"/>
                        <a14:foregroundMark x1="30447" y1="92803" x2="70205" y2="93308"/>
                        <a14:foregroundMark x1="70205" y1="93308" x2="72533" y2="92929"/>
                        <a14:foregroundMark x1="24022" y1="93119" x2="30447" y2="93308"/>
                        <a14:foregroundMark x1="37151" y1="94129" x2="46555" y2="94129"/>
                        <a14:foregroundMark x1="59218" y1="94129" x2="66853" y2="93876"/>
                        <a14:foregroundMark x1="66853" y1="93876" x2="70484" y2="93939"/>
                        <a14:foregroundMark x1="8845" y1="64141" x2="10428" y2="54293"/>
                        <a14:foregroundMark x1="18343" y1="59596" x2="41620" y2="61301"/>
                        <a14:foregroundMark x1="41061" y1="61427" x2="49534" y2="61111"/>
                        <a14:foregroundMark x1="38734" y1="27273" x2="40317" y2="11932"/>
                        <a14:foregroundMark x1="73184" y1="88510" x2="73371" y2="92361"/>
                        <a14:foregroundMark x1="73836" y1="88699" x2="74209" y2="91730"/>
                      </a14:backgroundRemoval>
                    </a14:imgEffect>
                  </a14:imgLayer>
                </a14:imgProps>
              </a:ext>
            </a:extLst>
          </a:blip>
          <a:stretch>
            <a:fillRect/>
          </a:stretch>
        </p:blipFill>
        <p:spPr>
          <a:xfrm>
            <a:off x="1591408" y="422982"/>
            <a:ext cx="1424844" cy="2101446"/>
          </a:xfrm>
          <a:prstGeom prst="rect">
            <a:avLst/>
          </a:prstGeom>
        </p:spPr>
      </p:pic>
      <p:pic>
        <p:nvPicPr>
          <p:cNvPr id="17" name="Picture 16">
            <a:extLst>
              <a:ext uri="{FF2B5EF4-FFF2-40B4-BE49-F238E27FC236}">
                <a16:creationId xmlns:a16="http://schemas.microsoft.com/office/drawing/2014/main" id="{E7D30747-B11F-40BC-11EC-CDAF2C456519}"/>
              </a:ext>
            </a:extLst>
          </p:cNvPr>
          <p:cNvPicPr>
            <a:picLocks noChangeAspect="1"/>
          </p:cNvPicPr>
          <p:nvPr/>
        </p:nvPicPr>
        <p:blipFill>
          <a:blip r:embed="rId10">
            <a:duotone>
              <a:prstClr val="black"/>
              <a:schemeClr val="accent3">
                <a:tint val="45000"/>
                <a:satMod val="400000"/>
              </a:schemeClr>
            </a:duotone>
          </a:blip>
          <a:srcRect l="59804" t="6939" r="15440" b="72756"/>
          <a:stretch>
            <a:fillRect/>
          </a:stretch>
        </p:blipFill>
        <p:spPr>
          <a:xfrm>
            <a:off x="1172137" y="1618991"/>
            <a:ext cx="927305" cy="950259"/>
          </a:xfrm>
          <a:prstGeom prst="ellipse">
            <a:avLst/>
          </a:prstGeom>
        </p:spPr>
      </p:pic>
      <p:sp>
        <p:nvSpPr>
          <p:cNvPr id="19" name="TextBox 18">
            <a:extLst>
              <a:ext uri="{FF2B5EF4-FFF2-40B4-BE49-F238E27FC236}">
                <a16:creationId xmlns:a16="http://schemas.microsoft.com/office/drawing/2014/main" id="{917BDEF5-3AFF-C91C-0C0A-B41420EEA6E5}"/>
              </a:ext>
            </a:extLst>
          </p:cNvPr>
          <p:cNvSpPr txBox="1"/>
          <p:nvPr/>
        </p:nvSpPr>
        <p:spPr>
          <a:xfrm>
            <a:off x="2510118" y="2715416"/>
            <a:ext cx="4805082" cy="400110"/>
          </a:xfrm>
          <a:prstGeom prst="rect">
            <a:avLst/>
          </a:prstGeom>
          <a:noFill/>
        </p:spPr>
        <p:txBody>
          <a:bodyPr wrap="square">
            <a:spAutoFit/>
          </a:bodyPr>
          <a:lstStyle/>
          <a:p>
            <a:pPr algn="ctr" rtl="0" fontAlgn="base">
              <a:spcAft>
                <a:spcPts val="2250"/>
              </a:spcAft>
              <a:buNone/>
            </a:pPr>
            <a:r>
              <a:rPr lang="en-US" sz="2000" b="1" spc="-127" dirty="0">
                <a:solidFill>
                  <a:schemeClr val="bg1"/>
                </a:solidFill>
                <a:latin typeface="Futura" panose="020B0602020204020303" pitchFamily="34" charset="-79"/>
                <a:cs typeface="Futura" panose="020B0602020204020303" pitchFamily="34" charset="-79"/>
              </a:rPr>
              <a:t>TWO BARREL SELECTION OPTIONS</a:t>
            </a:r>
          </a:p>
        </p:txBody>
      </p:sp>
      <p:pic>
        <p:nvPicPr>
          <p:cNvPr id="5" name="Picture 4">
            <a:extLst>
              <a:ext uri="{FF2B5EF4-FFF2-40B4-BE49-F238E27FC236}">
                <a16:creationId xmlns:a16="http://schemas.microsoft.com/office/drawing/2014/main" id="{ECE9E44D-7789-222C-7512-D0BD79AD5F6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00856" y="8579768"/>
            <a:ext cx="1128913" cy="1128913"/>
          </a:xfrm>
          <a:prstGeom prst="rect">
            <a:avLst/>
          </a:prstGeom>
        </p:spPr>
      </p:pic>
      <p:sp>
        <p:nvSpPr>
          <p:cNvPr id="12" name="TextBox 11">
            <a:extLst>
              <a:ext uri="{FF2B5EF4-FFF2-40B4-BE49-F238E27FC236}">
                <a16:creationId xmlns:a16="http://schemas.microsoft.com/office/drawing/2014/main" id="{6AB7EF59-DDA9-F4D6-21F8-5F41702F5A7E}"/>
              </a:ext>
            </a:extLst>
          </p:cNvPr>
          <p:cNvSpPr txBox="1"/>
          <p:nvPr/>
        </p:nvSpPr>
        <p:spPr>
          <a:xfrm>
            <a:off x="2901462" y="8356321"/>
            <a:ext cx="4413738" cy="138499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u="none" strike="noStrike" cap="none" normalizeH="0" baseline="0" dirty="0">
                <a:ln>
                  <a:noFill/>
                </a:ln>
                <a:solidFill>
                  <a:srgbClr val="000000"/>
                </a:solidFill>
                <a:effectLst/>
                <a:latin typeface="Adobe Caslon Pro Bold" panose="0205050205050B090A03" pitchFamily="18" charset="77"/>
              </a:rPr>
              <a:t>“Choosing a single barrel is the beginning of a deeper collaboration. It reflects the trust we build with our partners and our commitment to creating lasting relationships with the accounts that champion Partida. This connection naturally extends across the entire Partida expressions - from Blanco to </a:t>
            </a:r>
            <a:r>
              <a:rPr kumimoji="0" lang="en-US" altLang="en-US" sz="1200" u="none" strike="noStrike" cap="none" normalizeH="0" baseline="0" dirty="0" err="1">
                <a:ln>
                  <a:noFill/>
                </a:ln>
                <a:solidFill>
                  <a:srgbClr val="000000"/>
                </a:solidFill>
                <a:effectLst/>
                <a:latin typeface="Adobe Caslon Pro Bold" panose="0205050205050B090A03" pitchFamily="18" charset="77"/>
              </a:rPr>
              <a:t>Añejo</a:t>
            </a:r>
            <a:r>
              <a:rPr kumimoji="0" lang="en-US" altLang="en-US" sz="1200" u="none" strike="noStrike" cap="none" normalizeH="0" baseline="0" dirty="0">
                <a:ln>
                  <a:noFill/>
                </a:ln>
                <a:solidFill>
                  <a:srgbClr val="000000"/>
                </a:solidFill>
                <a:effectLst/>
                <a:latin typeface="Adobe Caslon Pro Bold" panose="0205050205050B090A03" pitchFamily="18" charset="77"/>
              </a:rPr>
              <a:t> and Roble Fino lineup - all crafted with the same care and philosophy.”</a:t>
            </a:r>
            <a:endParaRPr lang="en-US" altLang="en-US" sz="1200" dirty="0">
              <a:solidFill>
                <a:srgbClr val="000000"/>
              </a:solidFill>
              <a:latin typeface="Adobe Caslon Pro Bold" panose="0205050205050B090A03" pitchFamily="18" charset="77"/>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spc="-127" dirty="0">
                <a:solidFill>
                  <a:srgbClr val="0C594B"/>
                </a:solidFill>
                <a:latin typeface="Futura" panose="020B0602020204020303" pitchFamily="34" charset="-79"/>
                <a:cs typeface="Futura" panose="020B0602020204020303" pitchFamily="34" charset="-79"/>
              </a:rPr>
              <a:t>José Valdez, Maestro Tequilero, Tequila Partida</a:t>
            </a:r>
            <a:endParaRPr lang="en-US" altLang="en-US" sz="2000" b="1" spc="-127" dirty="0">
              <a:solidFill>
                <a:srgbClr val="0C594B"/>
              </a:solidFill>
              <a:latin typeface="Futura" panose="020B0602020204020303" pitchFamily="34" charset="-79"/>
              <a:cs typeface="Futura" panose="020B0602020204020303" pitchFamily="34" charset="-79"/>
            </a:endParaRPr>
          </a:p>
        </p:txBody>
      </p:sp>
      <p:pic>
        <p:nvPicPr>
          <p:cNvPr id="18" name="Picture 17" descr="A logo with a bird on it&#10;&#10;Description automatically generated">
            <a:extLst>
              <a:ext uri="{FF2B5EF4-FFF2-40B4-BE49-F238E27FC236}">
                <a16:creationId xmlns:a16="http://schemas.microsoft.com/office/drawing/2014/main" id="{C8B20EE8-B812-0FA0-EBEE-3BBA21B1CBF0}"/>
              </a:ext>
            </a:extLst>
          </p:cNvPr>
          <p:cNvPicPr>
            <a:picLocks noChangeAspect="1"/>
          </p:cNvPicPr>
          <p:nvPr/>
        </p:nvPicPr>
        <p:blipFill>
          <a:blip r:embed="rId1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7923" y="-66733"/>
            <a:ext cx="984738" cy="984738"/>
          </a:xfrm>
          <a:prstGeom prst="rect">
            <a:avLst/>
          </a:prstGeom>
        </p:spPr>
      </p:pic>
      <p:sp>
        <p:nvSpPr>
          <p:cNvPr id="20" name="Rectangle 19">
            <a:extLst>
              <a:ext uri="{FF2B5EF4-FFF2-40B4-BE49-F238E27FC236}">
                <a16:creationId xmlns:a16="http://schemas.microsoft.com/office/drawing/2014/main" id="{F7E993AA-BFAF-D426-93B5-EF8C66F42155}"/>
              </a:ext>
            </a:extLst>
          </p:cNvPr>
          <p:cNvSpPr/>
          <p:nvPr/>
        </p:nvSpPr>
        <p:spPr>
          <a:xfrm>
            <a:off x="2268415" y="2418616"/>
            <a:ext cx="4598377" cy="553916"/>
          </a:xfrm>
          <a:prstGeom prst="rect">
            <a:avLst/>
          </a:prstGeom>
          <a:solidFill>
            <a:srgbClr val="0C59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Aft>
                <a:spcPts val="2250"/>
              </a:spcAft>
            </a:pPr>
            <a:r>
              <a:rPr lang="en-US" b="1" spc="-127" dirty="0">
                <a:solidFill>
                  <a:schemeClr val="bg1"/>
                </a:solidFill>
                <a:latin typeface="Futura" panose="020B0602020204020303" pitchFamily="34" charset="-79"/>
                <a:cs typeface="Futura" panose="020B0602020204020303" pitchFamily="34" charset="-79"/>
              </a:rPr>
              <a:t>TWO BARREL SELECTION OPTIONS</a:t>
            </a:r>
          </a:p>
        </p:txBody>
      </p:sp>
    </p:spTree>
    <p:extLst>
      <p:ext uri="{BB962C8B-B14F-4D97-AF65-F5344CB8AC3E}">
        <p14:creationId xmlns:p14="http://schemas.microsoft.com/office/powerpoint/2010/main" val="312467618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18278</TotalTime>
  <Words>440</Words>
  <Application>Microsoft Macintosh PowerPoint</Application>
  <PresentationFormat>Custom</PresentationFormat>
  <Paragraphs>61</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Adobe Caslon Pro Bold</vt:lpstr>
      <vt:lpstr>Aptos</vt:lpstr>
      <vt:lpstr>Arial</vt:lpstr>
      <vt:lpstr>Calibri</vt:lpstr>
      <vt:lpstr>Futura</vt:lpstr>
      <vt:lpstr>Futura Medium</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Gilles Bensabeur</dc:creator>
  <cp:lastModifiedBy>Spirit Bird</cp:lastModifiedBy>
  <cp:revision>18</cp:revision>
  <cp:lastPrinted>2026-02-19T19:16:23Z</cp:lastPrinted>
  <dcterms:created xsi:type="dcterms:W3CDTF">2024-09-03T18:29:00Z</dcterms:created>
  <dcterms:modified xsi:type="dcterms:W3CDTF">2026-02-19T20:43:28Z</dcterms:modified>
</cp:coreProperties>
</file>