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Default Extension="jpg" ContentType="image/jp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x="15125700" cy="8648700"/>
  <p:notesSz cx="15125700" cy="86487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34427" y="2681097"/>
            <a:ext cx="12856845" cy="18162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800" b="0" i="0">
                <a:solidFill>
                  <a:srgbClr val="003173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268855" y="4843272"/>
            <a:ext cx="10587990" cy="2162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800" b="0" i="0">
                <a:solidFill>
                  <a:srgbClr val="003173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800" b="0" i="0">
                <a:solidFill>
                  <a:srgbClr val="003173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756285" y="1989201"/>
            <a:ext cx="6579679" cy="570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7789735" y="1989201"/>
            <a:ext cx="6579679" cy="570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800" b="0" i="0">
                <a:solidFill>
                  <a:srgbClr val="003173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3377" y="-130682"/>
            <a:ext cx="14518944" cy="20377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800" b="0" i="0">
                <a:solidFill>
                  <a:srgbClr val="003173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56285" y="1989201"/>
            <a:ext cx="13613130" cy="570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5142738" y="8043291"/>
            <a:ext cx="4840224" cy="4324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756285" y="8043291"/>
            <a:ext cx="3478911" cy="4324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0890504" y="8043291"/>
            <a:ext cx="3478911" cy="4324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g"/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8" Type="http://schemas.openxmlformats.org/officeDocument/2006/relationships/image" Target="../media/image56.png"/><Relationship Id="rId9" Type="http://schemas.openxmlformats.org/officeDocument/2006/relationships/image" Target="../media/image57.png"/><Relationship Id="rId10" Type="http://schemas.openxmlformats.org/officeDocument/2006/relationships/image" Target="../media/image58.png"/><Relationship Id="rId11" Type="http://schemas.openxmlformats.org/officeDocument/2006/relationships/image" Target="../media/image59.png"/><Relationship Id="rId12" Type="http://schemas.openxmlformats.org/officeDocument/2006/relationships/image" Target="../media/image60.png"/><Relationship Id="rId13" Type="http://schemas.openxmlformats.org/officeDocument/2006/relationships/image" Target="../media/image61.png"/><Relationship Id="rId14" Type="http://schemas.openxmlformats.org/officeDocument/2006/relationships/image" Target="../media/image62.png"/><Relationship Id="rId15" Type="http://schemas.openxmlformats.org/officeDocument/2006/relationships/image" Target="../media/image63.png"/><Relationship Id="rId16" Type="http://schemas.openxmlformats.org/officeDocument/2006/relationships/image" Target="../media/image64.png"/><Relationship Id="rId17" Type="http://schemas.openxmlformats.org/officeDocument/2006/relationships/image" Target="../media/image65.png"/><Relationship Id="rId18" Type="http://schemas.openxmlformats.org/officeDocument/2006/relationships/image" Target="../media/image66.png"/><Relationship Id="rId19" Type="http://schemas.openxmlformats.org/officeDocument/2006/relationships/image" Target="../media/image67.png"/><Relationship Id="rId20" Type="http://schemas.openxmlformats.org/officeDocument/2006/relationships/image" Target="../media/image68.png"/><Relationship Id="rId21" Type="http://schemas.openxmlformats.org/officeDocument/2006/relationships/image" Target="../media/image34.pn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9.jpg"/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7" Type="http://schemas.openxmlformats.org/officeDocument/2006/relationships/image" Target="../media/image74.png"/><Relationship Id="rId8" Type="http://schemas.openxmlformats.org/officeDocument/2006/relationships/image" Target="../media/image75.pn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6.jpg"/><Relationship Id="rId3" Type="http://schemas.openxmlformats.org/officeDocument/2006/relationships/image" Target="../media/image77.png"/><Relationship Id="rId4" Type="http://schemas.openxmlformats.org/officeDocument/2006/relationships/image" Target="../media/image78.jp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7" Type="http://schemas.openxmlformats.org/officeDocument/2006/relationships/image" Target="../media/image81.png"/><Relationship Id="rId8" Type="http://schemas.openxmlformats.org/officeDocument/2006/relationships/image" Target="../media/image82.pn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3.jpg"/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6" Type="http://schemas.openxmlformats.org/officeDocument/2006/relationships/image" Target="../media/image87.png"/><Relationship Id="rId7" Type="http://schemas.openxmlformats.org/officeDocument/2006/relationships/image" Target="../media/image88.pn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openxmlformats.org/officeDocument/2006/relationships/image" Target="../media/image92.png"/><Relationship Id="rId6" Type="http://schemas.openxmlformats.org/officeDocument/2006/relationships/image" Target="../media/image93.pn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jpg"/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5" Type="http://schemas.openxmlformats.org/officeDocument/2006/relationships/image" Target="../media/image97.pn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jpg"/><Relationship Id="rId3" Type="http://schemas.openxmlformats.org/officeDocument/2006/relationships/image" Target="../media/image98.jp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jpg"/><Relationship Id="rId3" Type="http://schemas.openxmlformats.org/officeDocument/2006/relationships/image" Target="../media/image100.jpg"/><Relationship Id="rId4" Type="http://schemas.openxmlformats.org/officeDocument/2006/relationships/image" Target="../media/image101.jpg"/><Relationship Id="rId5" Type="http://schemas.openxmlformats.org/officeDocument/2006/relationships/image" Target="../media/image102.jpg"/><Relationship Id="rId6" Type="http://schemas.openxmlformats.org/officeDocument/2006/relationships/image" Target="../media/image103.jpg"/><Relationship Id="rId7" Type="http://schemas.openxmlformats.org/officeDocument/2006/relationships/image" Target="../media/image104.png"/><Relationship Id="rId8" Type="http://schemas.openxmlformats.org/officeDocument/2006/relationships/image" Target="../media/image105.jp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jpg"/><Relationship Id="rId3" Type="http://schemas.openxmlformats.org/officeDocument/2006/relationships/image" Target="../media/image106.png"/><Relationship Id="rId4" Type="http://schemas.openxmlformats.org/officeDocument/2006/relationships/image" Target="../media/image107.png"/><Relationship Id="rId5" Type="http://schemas.openxmlformats.org/officeDocument/2006/relationships/image" Target="../media/image108.png"/><Relationship Id="rId6" Type="http://schemas.openxmlformats.org/officeDocument/2006/relationships/image" Target="../media/image93.png"/><Relationship Id="rId7" Type="http://schemas.openxmlformats.org/officeDocument/2006/relationships/image" Target="../media/image109.png"/><Relationship Id="rId8" Type="http://schemas.openxmlformats.org/officeDocument/2006/relationships/image" Target="../media/image110.png"/><Relationship Id="rId9" Type="http://schemas.openxmlformats.org/officeDocument/2006/relationships/image" Target="../media/image111.png"/><Relationship Id="rId10" Type="http://schemas.openxmlformats.org/officeDocument/2006/relationships/image" Target="../media/image112.png"/><Relationship Id="rId11" Type="http://schemas.openxmlformats.org/officeDocument/2006/relationships/image" Target="../media/image113.png"/><Relationship Id="rId12" Type="http://schemas.openxmlformats.org/officeDocument/2006/relationships/image" Target="../media/image114.png"/><Relationship Id="rId13" Type="http://schemas.openxmlformats.org/officeDocument/2006/relationships/image" Target="../media/image115.png"/><Relationship Id="rId14" Type="http://schemas.openxmlformats.org/officeDocument/2006/relationships/image" Target="../media/image116.png"/><Relationship Id="rId15" Type="http://schemas.openxmlformats.org/officeDocument/2006/relationships/image" Target="../media/image117.png"/><Relationship Id="rId16" Type="http://schemas.openxmlformats.org/officeDocument/2006/relationships/image" Target="../media/image118.pn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9.jpg"/><Relationship Id="rId3" Type="http://schemas.openxmlformats.org/officeDocument/2006/relationships/image" Target="../media/image120.png"/><Relationship Id="rId4" Type="http://schemas.openxmlformats.org/officeDocument/2006/relationships/image" Target="../media/image121.png"/><Relationship Id="rId5" Type="http://schemas.openxmlformats.org/officeDocument/2006/relationships/image" Target="../media/image89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hyperlink" Target="https://www.dropbox.com/scl/fi/yru05j8drpg21psqbs490/The-Muff-brand-standards.pdf?rlkey=f065aw8a4jartl5drmxwfbyls&amp;st=xukijr4y&amp;dl=0" TargetMode="External"/><Relationship Id="rId4" Type="http://schemas.openxmlformats.org/officeDocument/2006/relationships/image" Target="../media/image122.jpg"/><Relationship Id="rId5" Type="http://schemas.openxmlformats.org/officeDocument/2006/relationships/image" Target="../media/image123.jpg"/><Relationship Id="rId6" Type="http://schemas.openxmlformats.org/officeDocument/2006/relationships/image" Target="../media/image124.jpg"/><Relationship Id="rId7" Type="http://schemas.openxmlformats.org/officeDocument/2006/relationships/image" Target="../media/image125.jp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6.jpg"/><Relationship Id="rId3" Type="http://schemas.openxmlformats.org/officeDocument/2006/relationships/image" Target="../media/image127.jpg"/><Relationship Id="rId4" Type="http://schemas.openxmlformats.org/officeDocument/2006/relationships/image" Target="../media/image128.jp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129.jpg"/><Relationship Id="rId4" Type="http://schemas.openxmlformats.org/officeDocument/2006/relationships/image" Target="../media/image130.jpg"/><Relationship Id="rId5" Type="http://schemas.openxmlformats.org/officeDocument/2006/relationships/image" Target="../media/image131.jpg"/><Relationship Id="rId6" Type="http://schemas.openxmlformats.org/officeDocument/2006/relationships/image" Target="../media/image132.jp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133.png"/><Relationship Id="rId4" Type="http://schemas.openxmlformats.org/officeDocument/2006/relationships/image" Target="../media/image134.png"/><Relationship Id="rId5" Type="http://schemas.openxmlformats.org/officeDocument/2006/relationships/image" Target="../media/image135.png"/><Relationship Id="rId6" Type="http://schemas.openxmlformats.org/officeDocument/2006/relationships/image" Target="../media/image136.pn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7.jp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jp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jpg"/><Relationship Id="rId9" Type="http://schemas.openxmlformats.org/officeDocument/2006/relationships/image" Target="../media/image27.png"/><Relationship Id="rId10" Type="http://schemas.openxmlformats.org/officeDocument/2006/relationships/image" Target="../media/image28.png"/><Relationship Id="rId11" Type="http://schemas.openxmlformats.org/officeDocument/2006/relationships/image" Target="../media/image29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jpg"/><Relationship Id="rId6" Type="http://schemas.openxmlformats.org/officeDocument/2006/relationships/image" Target="../media/image42.pn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3.jpg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9.png"/><Relationship Id="rId9" Type="http://schemas.openxmlformats.org/officeDocument/2006/relationships/image" Target="../media/image5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2858"/>
            <a:ext cx="15125700" cy="861974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5119985" cy="8639810"/>
            <a:chOff x="0" y="0"/>
            <a:chExt cx="15119985" cy="86398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5119604" cy="863345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07735" y="385572"/>
              <a:ext cx="8258556" cy="514350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90672" y="1074418"/>
              <a:ext cx="12028932" cy="7565135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113007" y="2470402"/>
              <a:ext cx="4006596" cy="6169152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37666" y="236042"/>
            <a:ext cx="7531100" cy="23577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7780">
              <a:lnSpc>
                <a:spcPts val="9320"/>
              </a:lnSpc>
              <a:spcBef>
                <a:spcPts val="100"/>
              </a:spcBef>
            </a:pPr>
            <a:r>
              <a:rPr dirty="0" spc="-880"/>
              <a:t>IRISH</a:t>
            </a:r>
            <a:r>
              <a:rPr dirty="0" spc="-395"/>
              <a:t> </a:t>
            </a:r>
            <a:r>
              <a:rPr dirty="0" spc="-675"/>
              <a:t>GIN</a:t>
            </a:r>
          </a:p>
          <a:p>
            <a:pPr marL="12700" marR="5080">
              <a:lnSpc>
                <a:spcPct val="98300"/>
              </a:lnSpc>
              <a:spcBef>
                <a:spcPts val="20"/>
              </a:spcBef>
            </a:pPr>
            <a:r>
              <a:rPr dirty="0" sz="2400" spc="100">
                <a:solidFill>
                  <a:srgbClr val="52608F"/>
                </a:solidFill>
                <a:latin typeface="Times New Roman"/>
                <a:cs typeface="Times New Roman"/>
              </a:rPr>
              <a:t>While</a:t>
            </a:r>
            <a:r>
              <a:rPr dirty="0" sz="2400" spc="-3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2400" spc="120">
                <a:solidFill>
                  <a:srgbClr val="52608F"/>
                </a:solidFill>
                <a:latin typeface="Times New Roman"/>
                <a:cs typeface="Times New Roman"/>
              </a:rPr>
              <a:t>authentically</a:t>
            </a:r>
            <a:r>
              <a:rPr dirty="0" sz="2400" spc="-6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2850" spc="95">
                <a:solidFill>
                  <a:srgbClr val="F6851F"/>
                </a:solidFill>
                <a:latin typeface="Times New Roman"/>
                <a:cs typeface="Times New Roman"/>
              </a:rPr>
              <a:t>potato</a:t>
            </a:r>
            <a:r>
              <a:rPr dirty="0" sz="2850" spc="280">
                <a:solidFill>
                  <a:srgbClr val="F6851F"/>
                </a:solidFill>
                <a:latin typeface="Times New Roman"/>
                <a:cs typeface="Times New Roman"/>
              </a:rPr>
              <a:t> </a:t>
            </a:r>
            <a:r>
              <a:rPr dirty="0" sz="2850" spc="120">
                <a:solidFill>
                  <a:srgbClr val="F6851F"/>
                </a:solidFill>
                <a:latin typeface="Times New Roman"/>
                <a:cs typeface="Times New Roman"/>
              </a:rPr>
              <a:t>bas</a:t>
            </a:r>
            <a:r>
              <a:rPr dirty="0" sz="2850" spc="-355">
                <a:solidFill>
                  <a:srgbClr val="F6851F"/>
                </a:solidFill>
                <a:latin typeface="Times New Roman"/>
                <a:cs typeface="Times New Roman"/>
              </a:rPr>
              <a:t> </a:t>
            </a:r>
            <a:r>
              <a:rPr dirty="0" sz="2850" spc="-60">
                <a:solidFill>
                  <a:srgbClr val="F6851F"/>
                </a:solidFill>
                <a:latin typeface="Times New Roman"/>
                <a:cs typeface="Times New Roman"/>
              </a:rPr>
              <a:t>e</a:t>
            </a:r>
            <a:r>
              <a:rPr dirty="0" sz="2850" spc="-340">
                <a:solidFill>
                  <a:srgbClr val="F6851F"/>
                </a:solidFill>
                <a:latin typeface="Times New Roman"/>
                <a:cs typeface="Times New Roman"/>
              </a:rPr>
              <a:t> </a:t>
            </a:r>
            <a:r>
              <a:rPr dirty="0" sz="2850" spc="85">
                <a:solidFill>
                  <a:srgbClr val="F6851F"/>
                </a:solidFill>
                <a:latin typeface="Times New Roman"/>
                <a:cs typeface="Times New Roman"/>
              </a:rPr>
              <a:t>d</a:t>
            </a:r>
            <a:r>
              <a:rPr dirty="0" sz="2850" spc="110">
                <a:solidFill>
                  <a:srgbClr val="F6851F"/>
                </a:solidFill>
                <a:latin typeface="Times New Roman"/>
                <a:cs typeface="Times New Roman"/>
              </a:rPr>
              <a:t> </a:t>
            </a:r>
            <a:r>
              <a:rPr dirty="0" sz="2400" spc="145">
                <a:solidFill>
                  <a:srgbClr val="52608F"/>
                </a:solidFill>
                <a:latin typeface="Times New Roman"/>
                <a:cs typeface="Times New Roman"/>
              </a:rPr>
              <a:t>in</a:t>
            </a:r>
            <a:r>
              <a:rPr dirty="0" sz="2400" spc="-3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2400" spc="170">
                <a:solidFill>
                  <a:srgbClr val="52608F"/>
                </a:solidFill>
                <a:latin typeface="Times New Roman"/>
                <a:cs typeface="Times New Roman"/>
              </a:rPr>
              <a:t>nature,</a:t>
            </a:r>
            <a:r>
              <a:rPr dirty="0" sz="2400" spc="-3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2400" spc="165">
                <a:solidFill>
                  <a:srgbClr val="52608F"/>
                </a:solidFill>
                <a:latin typeface="Times New Roman"/>
                <a:cs typeface="Times New Roman"/>
              </a:rPr>
              <a:t>the</a:t>
            </a:r>
            <a:r>
              <a:rPr dirty="0" sz="2400" spc="-4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2400" spc="50">
                <a:solidFill>
                  <a:srgbClr val="52608F"/>
                </a:solidFill>
                <a:latin typeface="Times New Roman"/>
                <a:cs typeface="Times New Roman"/>
              </a:rPr>
              <a:t>Muff </a:t>
            </a:r>
            <a:r>
              <a:rPr dirty="0" sz="2400" spc="105">
                <a:solidFill>
                  <a:srgbClr val="52608F"/>
                </a:solidFill>
                <a:latin typeface="Times New Roman"/>
                <a:cs typeface="Times New Roman"/>
              </a:rPr>
              <a:t>Liquor</a:t>
            </a:r>
            <a:r>
              <a:rPr dirty="0" sz="2400" spc="-4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2400" spc="60">
                <a:solidFill>
                  <a:srgbClr val="52608F"/>
                </a:solidFill>
                <a:latin typeface="Times New Roman"/>
                <a:cs typeface="Times New Roman"/>
              </a:rPr>
              <a:t>Gin</a:t>
            </a:r>
            <a:r>
              <a:rPr dirty="0" sz="2400" spc="-4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2400" spc="100">
                <a:solidFill>
                  <a:srgbClr val="52608F"/>
                </a:solidFill>
                <a:latin typeface="Times New Roman"/>
                <a:cs typeface="Times New Roman"/>
              </a:rPr>
              <a:t>also</a:t>
            </a:r>
            <a:r>
              <a:rPr dirty="0" sz="2400" spc="-3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2400" spc="135">
                <a:solidFill>
                  <a:srgbClr val="52608F"/>
                </a:solidFill>
                <a:latin typeface="Times New Roman"/>
                <a:cs typeface="Times New Roman"/>
              </a:rPr>
              <a:t>contains</a:t>
            </a:r>
            <a:r>
              <a:rPr dirty="0" sz="2400" spc="-5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2400" spc="145">
                <a:solidFill>
                  <a:srgbClr val="52608F"/>
                </a:solidFill>
                <a:latin typeface="Times New Roman"/>
                <a:cs typeface="Times New Roman"/>
              </a:rPr>
              <a:t>a</a:t>
            </a:r>
            <a:r>
              <a:rPr dirty="0" sz="2400" spc="-2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2400" spc="110">
                <a:solidFill>
                  <a:srgbClr val="52608F"/>
                </a:solidFill>
                <a:latin typeface="Times New Roman"/>
                <a:cs typeface="Times New Roman"/>
              </a:rPr>
              <a:t>carefully</a:t>
            </a:r>
            <a:r>
              <a:rPr dirty="0" sz="2400" spc="-4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2400" spc="125">
                <a:solidFill>
                  <a:srgbClr val="52608F"/>
                </a:solidFill>
                <a:latin typeface="Times New Roman"/>
                <a:cs typeface="Times New Roman"/>
              </a:rPr>
              <a:t>selected</a:t>
            </a:r>
            <a:r>
              <a:rPr dirty="0" sz="2400" spc="-4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2400" spc="155">
                <a:solidFill>
                  <a:srgbClr val="52608F"/>
                </a:solidFill>
                <a:latin typeface="Times New Roman"/>
                <a:cs typeface="Times New Roman"/>
              </a:rPr>
              <a:t>blend</a:t>
            </a:r>
            <a:r>
              <a:rPr dirty="0" sz="2400" spc="-2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2400" spc="55">
                <a:solidFill>
                  <a:srgbClr val="52608F"/>
                </a:solidFill>
                <a:latin typeface="Times New Roman"/>
                <a:cs typeface="Times New Roman"/>
              </a:rPr>
              <a:t>of </a:t>
            </a:r>
            <a:r>
              <a:rPr dirty="0" sz="2400" spc="160">
                <a:solidFill>
                  <a:srgbClr val="52608F"/>
                </a:solidFill>
                <a:latin typeface="Times New Roman"/>
                <a:cs typeface="Times New Roman"/>
              </a:rPr>
              <a:t>natural</a:t>
            </a:r>
            <a:r>
              <a:rPr dirty="0" sz="2400" spc="-3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2400" spc="114">
                <a:solidFill>
                  <a:srgbClr val="52608F"/>
                </a:solidFill>
                <a:latin typeface="Times New Roman"/>
                <a:cs typeface="Times New Roman"/>
              </a:rPr>
              <a:t>botanicals</a:t>
            </a:r>
            <a:endParaRPr sz="2400">
              <a:latin typeface="Times New Roman"/>
              <a:cs typeface="Times New Roman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2968751" y="0"/>
            <a:ext cx="8982710" cy="7597775"/>
            <a:chOff x="2968751" y="0"/>
            <a:chExt cx="8982710" cy="7597775"/>
          </a:xfrm>
        </p:grpSpPr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652004" y="5204460"/>
              <a:ext cx="1620011" cy="1475232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724644" y="5173980"/>
              <a:ext cx="1776983" cy="1254252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38216" y="5233416"/>
              <a:ext cx="1984247" cy="1485900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876287" y="3529584"/>
              <a:ext cx="1609344" cy="1107948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968751" y="3552444"/>
              <a:ext cx="1507236" cy="1136903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906011" y="4959096"/>
              <a:ext cx="1351788" cy="2010155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265286" y="6899783"/>
              <a:ext cx="636651" cy="203961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706494" y="6838950"/>
              <a:ext cx="701166" cy="234315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240898" y="6929373"/>
              <a:ext cx="699643" cy="188468"/>
            </a:xfrm>
            <a:prstGeom prst="rect">
              <a:avLst/>
            </a:prstGeom>
          </p:spPr>
        </p:pic>
        <p:sp>
          <p:nvSpPr>
            <p:cNvPr id="18" name="object 18" descr=""/>
            <p:cNvSpPr/>
            <p:nvPr/>
          </p:nvSpPr>
          <p:spPr>
            <a:xfrm>
              <a:off x="5817070" y="4690236"/>
              <a:ext cx="2029460" cy="2907030"/>
            </a:xfrm>
            <a:custGeom>
              <a:avLst/>
              <a:gdLst/>
              <a:ahLst/>
              <a:cxnLst/>
              <a:rect l="l" t="t" r="r" b="b"/>
              <a:pathLst>
                <a:path w="2029459" h="2907029">
                  <a:moveTo>
                    <a:pt x="70650" y="2572512"/>
                  </a:moveTo>
                  <a:lnTo>
                    <a:pt x="46647" y="2576195"/>
                  </a:lnTo>
                  <a:lnTo>
                    <a:pt x="45504" y="2651633"/>
                  </a:lnTo>
                  <a:lnTo>
                    <a:pt x="45377" y="2657983"/>
                  </a:lnTo>
                  <a:lnTo>
                    <a:pt x="15024" y="2675382"/>
                  </a:lnTo>
                  <a:lnTo>
                    <a:pt x="8039" y="2674366"/>
                  </a:lnTo>
                  <a:lnTo>
                    <a:pt x="5245" y="2673477"/>
                  </a:lnTo>
                  <a:lnTo>
                    <a:pt x="3086" y="2672461"/>
                  </a:lnTo>
                  <a:lnTo>
                    <a:pt x="1308" y="2671572"/>
                  </a:lnTo>
                  <a:lnTo>
                    <a:pt x="292" y="2670810"/>
                  </a:lnTo>
                  <a:lnTo>
                    <a:pt x="0" y="2682964"/>
                  </a:lnTo>
                  <a:lnTo>
                    <a:pt x="38" y="2688107"/>
                  </a:lnTo>
                  <a:lnTo>
                    <a:pt x="2578" y="2688704"/>
                  </a:lnTo>
                  <a:lnTo>
                    <a:pt x="12611" y="2689568"/>
                  </a:lnTo>
                  <a:lnTo>
                    <a:pt x="19088" y="2689148"/>
                  </a:lnTo>
                  <a:lnTo>
                    <a:pt x="27089" y="2687891"/>
                  </a:lnTo>
                  <a:lnTo>
                    <a:pt x="45364" y="2682964"/>
                  </a:lnTo>
                  <a:lnTo>
                    <a:pt x="58483" y="2675636"/>
                  </a:lnTo>
                  <a:lnTo>
                    <a:pt x="58686" y="2675382"/>
                  </a:lnTo>
                  <a:lnTo>
                    <a:pt x="66408" y="2665869"/>
                  </a:lnTo>
                  <a:lnTo>
                    <a:pt x="69126" y="2653665"/>
                  </a:lnTo>
                  <a:lnTo>
                    <a:pt x="70573" y="2576195"/>
                  </a:lnTo>
                  <a:lnTo>
                    <a:pt x="70650" y="2572512"/>
                  </a:lnTo>
                  <a:close/>
                </a:path>
                <a:path w="2029459" h="2907029">
                  <a:moveTo>
                    <a:pt x="160947" y="2588895"/>
                  </a:moveTo>
                  <a:lnTo>
                    <a:pt x="145072" y="2591435"/>
                  </a:lnTo>
                  <a:lnTo>
                    <a:pt x="144056" y="2647569"/>
                  </a:lnTo>
                  <a:lnTo>
                    <a:pt x="143548" y="2649347"/>
                  </a:lnTo>
                  <a:lnTo>
                    <a:pt x="142024" y="2651760"/>
                  </a:lnTo>
                  <a:lnTo>
                    <a:pt x="139484" y="2654681"/>
                  </a:lnTo>
                  <a:lnTo>
                    <a:pt x="137071" y="2657602"/>
                  </a:lnTo>
                  <a:lnTo>
                    <a:pt x="133134" y="2659634"/>
                  </a:lnTo>
                  <a:lnTo>
                    <a:pt x="127546" y="2660650"/>
                  </a:lnTo>
                  <a:lnTo>
                    <a:pt x="124498" y="2661158"/>
                  </a:lnTo>
                  <a:lnTo>
                    <a:pt x="121958" y="2660650"/>
                  </a:lnTo>
                  <a:lnTo>
                    <a:pt x="117932" y="2657602"/>
                  </a:lnTo>
                  <a:lnTo>
                    <a:pt x="116738" y="2655443"/>
                  </a:lnTo>
                  <a:lnTo>
                    <a:pt x="116497" y="2654935"/>
                  </a:lnTo>
                  <a:lnTo>
                    <a:pt x="115925" y="2651760"/>
                  </a:lnTo>
                  <a:lnTo>
                    <a:pt x="115925" y="2647569"/>
                  </a:lnTo>
                  <a:lnTo>
                    <a:pt x="116814" y="2599309"/>
                  </a:lnTo>
                  <a:lnTo>
                    <a:pt x="116878" y="2595880"/>
                  </a:lnTo>
                  <a:lnTo>
                    <a:pt x="95669" y="2599309"/>
                  </a:lnTo>
                  <a:lnTo>
                    <a:pt x="94678" y="2647569"/>
                  </a:lnTo>
                  <a:lnTo>
                    <a:pt x="94729" y="2659634"/>
                  </a:lnTo>
                  <a:lnTo>
                    <a:pt x="94843" y="2660650"/>
                  </a:lnTo>
                  <a:lnTo>
                    <a:pt x="109131" y="2674239"/>
                  </a:lnTo>
                  <a:lnTo>
                    <a:pt x="114592" y="2673604"/>
                  </a:lnTo>
                  <a:lnTo>
                    <a:pt x="123101" y="2672207"/>
                  </a:lnTo>
                  <a:lnTo>
                    <a:pt x="129705" y="2670302"/>
                  </a:lnTo>
                  <a:lnTo>
                    <a:pt x="134404" y="2667635"/>
                  </a:lnTo>
                  <a:lnTo>
                    <a:pt x="139230" y="2665095"/>
                  </a:lnTo>
                  <a:lnTo>
                    <a:pt x="142278" y="2663063"/>
                  </a:lnTo>
                  <a:lnTo>
                    <a:pt x="143675" y="2661539"/>
                  </a:lnTo>
                  <a:lnTo>
                    <a:pt x="143675" y="2668778"/>
                  </a:lnTo>
                  <a:lnTo>
                    <a:pt x="159423" y="2666238"/>
                  </a:lnTo>
                  <a:lnTo>
                    <a:pt x="159512" y="2661539"/>
                  </a:lnTo>
                  <a:lnTo>
                    <a:pt x="159512" y="2661158"/>
                  </a:lnTo>
                  <a:lnTo>
                    <a:pt x="160731" y="2599309"/>
                  </a:lnTo>
                  <a:lnTo>
                    <a:pt x="160807" y="2595880"/>
                  </a:lnTo>
                  <a:lnTo>
                    <a:pt x="160896" y="2591435"/>
                  </a:lnTo>
                  <a:lnTo>
                    <a:pt x="160947" y="2588895"/>
                  </a:lnTo>
                  <a:close/>
                </a:path>
                <a:path w="2029459" h="2907029">
                  <a:moveTo>
                    <a:pt x="184569" y="2862707"/>
                  </a:moveTo>
                  <a:lnTo>
                    <a:pt x="165138" y="2841256"/>
                  </a:lnTo>
                  <a:lnTo>
                    <a:pt x="165138" y="2864637"/>
                  </a:lnTo>
                  <a:lnTo>
                    <a:pt x="163893" y="2873032"/>
                  </a:lnTo>
                  <a:lnTo>
                    <a:pt x="160604" y="2879394"/>
                  </a:lnTo>
                  <a:lnTo>
                    <a:pt x="155295" y="2883751"/>
                  </a:lnTo>
                  <a:lnTo>
                    <a:pt x="147993" y="2886075"/>
                  </a:lnTo>
                  <a:lnTo>
                    <a:pt x="125133" y="2889681"/>
                  </a:lnTo>
                  <a:lnTo>
                    <a:pt x="125653" y="2864637"/>
                  </a:lnTo>
                  <a:lnTo>
                    <a:pt x="125768" y="2859328"/>
                  </a:lnTo>
                  <a:lnTo>
                    <a:pt x="125895" y="2853461"/>
                  </a:lnTo>
                  <a:lnTo>
                    <a:pt x="157645" y="2848419"/>
                  </a:lnTo>
                  <a:lnTo>
                    <a:pt x="163360" y="2853321"/>
                  </a:lnTo>
                  <a:lnTo>
                    <a:pt x="165138" y="2864637"/>
                  </a:lnTo>
                  <a:lnTo>
                    <a:pt x="165138" y="2841256"/>
                  </a:lnTo>
                  <a:lnTo>
                    <a:pt x="158661" y="2840863"/>
                  </a:lnTo>
                  <a:lnTo>
                    <a:pt x="160312" y="2840609"/>
                  </a:lnTo>
                  <a:lnTo>
                    <a:pt x="161899" y="2840037"/>
                  </a:lnTo>
                  <a:lnTo>
                    <a:pt x="181521" y="2819323"/>
                  </a:lnTo>
                  <a:lnTo>
                    <a:pt x="181470" y="2808478"/>
                  </a:lnTo>
                  <a:lnTo>
                    <a:pt x="181140" y="2806331"/>
                  </a:lnTo>
                  <a:lnTo>
                    <a:pt x="180136" y="2803626"/>
                  </a:lnTo>
                  <a:lnTo>
                    <a:pt x="178117" y="2798089"/>
                  </a:lnTo>
                  <a:lnTo>
                    <a:pt x="172123" y="2792806"/>
                  </a:lnTo>
                  <a:lnTo>
                    <a:pt x="163995" y="2790710"/>
                  </a:lnTo>
                  <a:lnTo>
                    <a:pt x="163995" y="2822232"/>
                  </a:lnTo>
                  <a:lnTo>
                    <a:pt x="162725" y="2827032"/>
                  </a:lnTo>
                  <a:lnTo>
                    <a:pt x="156375" y="2833789"/>
                  </a:lnTo>
                  <a:lnTo>
                    <a:pt x="152311" y="2835884"/>
                  </a:lnTo>
                  <a:lnTo>
                    <a:pt x="126149" y="2840037"/>
                  </a:lnTo>
                  <a:lnTo>
                    <a:pt x="126250" y="2833649"/>
                  </a:lnTo>
                  <a:lnTo>
                    <a:pt x="126352" y="2827032"/>
                  </a:lnTo>
                  <a:lnTo>
                    <a:pt x="126479" y="2819323"/>
                  </a:lnTo>
                  <a:lnTo>
                    <a:pt x="126530" y="2815996"/>
                  </a:lnTo>
                  <a:lnTo>
                    <a:pt x="126657" y="2808478"/>
                  </a:lnTo>
                  <a:lnTo>
                    <a:pt x="157264" y="2803626"/>
                  </a:lnTo>
                  <a:lnTo>
                    <a:pt x="162344" y="2807284"/>
                  </a:lnTo>
                  <a:lnTo>
                    <a:pt x="163741" y="2815996"/>
                  </a:lnTo>
                  <a:lnTo>
                    <a:pt x="163868" y="2819323"/>
                  </a:lnTo>
                  <a:lnTo>
                    <a:pt x="163995" y="2822232"/>
                  </a:lnTo>
                  <a:lnTo>
                    <a:pt x="163995" y="2790710"/>
                  </a:lnTo>
                  <a:lnTo>
                    <a:pt x="163169" y="2790494"/>
                  </a:lnTo>
                  <a:lnTo>
                    <a:pt x="151295" y="2791129"/>
                  </a:lnTo>
                  <a:lnTo>
                    <a:pt x="102908" y="2798788"/>
                  </a:lnTo>
                  <a:lnTo>
                    <a:pt x="101003" y="2906953"/>
                  </a:lnTo>
                  <a:lnTo>
                    <a:pt x="150025" y="2899194"/>
                  </a:lnTo>
                  <a:lnTo>
                    <a:pt x="157200" y="2897657"/>
                  </a:lnTo>
                  <a:lnTo>
                    <a:pt x="163703" y="2895409"/>
                  </a:lnTo>
                  <a:lnTo>
                    <a:pt x="169481" y="2892463"/>
                  </a:lnTo>
                  <a:lnTo>
                    <a:pt x="173316" y="2889681"/>
                  </a:lnTo>
                  <a:lnTo>
                    <a:pt x="174536" y="2888805"/>
                  </a:lnTo>
                  <a:lnTo>
                    <a:pt x="178663" y="2884182"/>
                  </a:lnTo>
                  <a:lnTo>
                    <a:pt x="181737" y="2878290"/>
                  </a:lnTo>
                  <a:lnTo>
                    <a:pt x="183705" y="2871139"/>
                  </a:lnTo>
                  <a:lnTo>
                    <a:pt x="184569" y="2862707"/>
                  </a:lnTo>
                  <a:close/>
                </a:path>
                <a:path w="2029459" h="2907029">
                  <a:moveTo>
                    <a:pt x="249123" y="2592451"/>
                  </a:moveTo>
                  <a:lnTo>
                    <a:pt x="248386" y="2590165"/>
                  </a:lnTo>
                  <a:lnTo>
                    <a:pt x="248297" y="2589911"/>
                  </a:lnTo>
                  <a:lnTo>
                    <a:pt x="247726" y="2588133"/>
                  </a:lnTo>
                  <a:lnTo>
                    <a:pt x="246773" y="2585212"/>
                  </a:lnTo>
                  <a:lnTo>
                    <a:pt x="245897" y="2584196"/>
                  </a:lnTo>
                  <a:lnTo>
                    <a:pt x="242227" y="2580170"/>
                  </a:lnTo>
                  <a:lnTo>
                    <a:pt x="235597" y="2577820"/>
                  </a:lnTo>
                  <a:lnTo>
                    <a:pt x="226860" y="2578100"/>
                  </a:lnTo>
                  <a:lnTo>
                    <a:pt x="208445" y="2585720"/>
                  </a:lnTo>
                  <a:lnTo>
                    <a:pt x="206667" y="2587117"/>
                  </a:lnTo>
                  <a:lnTo>
                    <a:pt x="205524" y="2588133"/>
                  </a:lnTo>
                  <a:lnTo>
                    <a:pt x="205651" y="2581910"/>
                  </a:lnTo>
                  <a:lnTo>
                    <a:pt x="184442" y="2585212"/>
                  </a:lnTo>
                  <a:lnTo>
                    <a:pt x="183222" y="2652141"/>
                  </a:lnTo>
                  <a:lnTo>
                    <a:pt x="183095" y="2659126"/>
                  </a:lnTo>
                  <a:lnTo>
                    <a:pt x="183045" y="2662555"/>
                  </a:lnTo>
                  <a:lnTo>
                    <a:pt x="204254" y="2659126"/>
                  </a:lnTo>
                  <a:lnTo>
                    <a:pt x="205143" y="2603246"/>
                  </a:lnTo>
                  <a:lnTo>
                    <a:pt x="205524" y="2601722"/>
                  </a:lnTo>
                  <a:lnTo>
                    <a:pt x="206794" y="2599436"/>
                  </a:lnTo>
                  <a:lnTo>
                    <a:pt x="208953" y="2596769"/>
                  </a:lnTo>
                  <a:lnTo>
                    <a:pt x="210985" y="2593975"/>
                  </a:lnTo>
                  <a:lnTo>
                    <a:pt x="214414" y="2591943"/>
                  </a:lnTo>
                  <a:lnTo>
                    <a:pt x="219113" y="2590673"/>
                  </a:lnTo>
                  <a:lnTo>
                    <a:pt x="223685" y="2589911"/>
                  </a:lnTo>
                  <a:lnTo>
                    <a:pt x="227114" y="2590165"/>
                  </a:lnTo>
                  <a:lnTo>
                    <a:pt x="229400" y="2591308"/>
                  </a:lnTo>
                  <a:lnTo>
                    <a:pt x="231559" y="2592451"/>
                  </a:lnTo>
                  <a:lnTo>
                    <a:pt x="232829" y="2594737"/>
                  </a:lnTo>
                  <a:lnTo>
                    <a:pt x="233464" y="2598039"/>
                  </a:lnTo>
                  <a:lnTo>
                    <a:pt x="232486" y="2652141"/>
                  </a:lnTo>
                  <a:lnTo>
                    <a:pt x="232448" y="2654681"/>
                  </a:lnTo>
                  <a:lnTo>
                    <a:pt x="248323" y="2652141"/>
                  </a:lnTo>
                  <a:lnTo>
                    <a:pt x="249047" y="2603246"/>
                  </a:lnTo>
                  <a:lnTo>
                    <a:pt x="249123" y="2592451"/>
                  </a:lnTo>
                  <a:close/>
                </a:path>
                <a:path w="2029459" h="2907029">
                  <a:moveTo>
                    <a:pt x="272986" y="2842171"/>
                  </a:moveTo>
                  <a:lnTo>
                    <a:pt x="272973" y="2830576"/>
                  </a:lnTo>
                  <a:lnTo>
                    <a:pt x="271627" y="2822016"/>
                  </a:lnTo>
                  <a:lnTo>
                    <a:pt x="271564" y="2821559"/>
                  </a:lnTo>
                  <a:lnTo>
                    <a:pt x="269913" y="2817101"/>
                  </a:lnTo>
                  <a:lnTo>
                    <a:pt x="268503" y="2815247"/>
                  </a:lnTo>
                  <a:lnTo>
                    <a:pt x="267500" y="2813901"/>
                  </a:lnTo>
                  <a:lnTo>
                    <a:pt x="263232" y="2809837"/>
                  </a:lnTo>
                  <a:lnTo>
                    <a:pt x="259372" y="2808262"/>
                  </a:lnTo>
                  <a:lnTo>
                    <a:pt x="259372" y="2830576"/>
                  </a:lnTo>
                  <a:lnTo>
                    <a:pt x="259372" y="2833738"/>
                  </a:lnTo>
                  <a:lnTo>
                    <a:pt x="259245" y="2835275"/>
                  </a:lnTo>
                  <a:lnTo>
                    <a:pt x="259118" y="2836989"/>
                  </a:lnTo>
                  <a:lnTo>
                    <a:pt x="226352" y="2842171"/>
                  </a:lnTo>
                  <a:lnTo>
                    <a:pt x="226136" y="2839174"/>
                  </a:lnTo>
                  <a:lnTo>
                    <a:pt x="226098" y="2838526"/>
                  </a:lnTo>
                  <a:lnTo>
                    <a:pt x="226860" y="2833738"/>
                  </a:lnTo>
                  <a:lnTo>
                    <a:pt x="252006" y="2815247"/>
                  </a:lnTo>
                  <a:lnTo>
                    <a:pt x="257467" y="2819146"/>
                  </a:lnTo>
                  <a:lnTo>
                    <a:pt x="258991" y="2828480"/>
                  </a:lnTo>
                  <a:lnTo>
                    <a:pt x="259372" y="2830576"/>
                  </a:lnTo>
                  <a:lnTo>
                    <a:pt x="259372" y="2808262"/>
                  </a:lnTo>
                  <a:lnTo>
                    <a:pt x="257289" y="2807398"/>
                  </a:lnTo>
                  <a:lnTo>
                    <a:pt x="249656" y="2806573"/>
                  </a:lnTo>
                  <a:lnTo>
                    <a:pt x="240004" y="2807398"/>
                  </a:lnTo>
                  <a:lnTo>
                    <a:pt x="240233" y="2807398"/>
                  </a:lnTo>
                  <a:lnTo>
                    <a:pt x="225145" y="2812491"/>
                  </a:lnTo>
                  <a:lnTo>
                    <a:pt x="214312" y="2822016"/>
                  </a:lnTo>
                  <a:lnTo>
                    <a:pt x="207810" y="2835948"/>
                  </a:lnTo>
                  <a:lnTo>
                    <a:pt x="205867" y="2852432"/>
                  </a:lnTo>
                  <a:lnTo>
                    <a:pt x="205778" y="2853131"/>
                  </a:lnTo>
                  <a:lnTo>
                    <a:pt x="227622" y="2886900"/>
                  </a:lnTo>
                  <a:lnTo>
                    <a:pt x="236639" y="2886151"/>
                  </a:lnTo>
                  <a:lnTo>
                    <a:pt x="237439" y="2886151"/>
                  </a:lnTo>
                  <a:lnTo>
                    <a:pt x="266458" y="2876118"/>
                  </a:lnTo>
                  <a:lnTo>
                    <a:pt x="269659" y="2862669"/>
                  </a:lnTo>
                  <a:lnTo>
                    <a:pt x="233464" y="2876118"/>
                  </a:lnTo>
                  <a:lnTo>
                    <a:pt x="227876" y="2871660"/>
                  </a:lnTo>
                  <a:lnTo>
                    <a:pt x="226225" y="2861627"/>
                  </a:lnTo>
                  <a:lnTo>
                    <a:pt x="225971" y="2859544"/>
                  </a:lnTo>
                  <a:lnTo>
                    <a:pt x="226098" y="2853131"/>
                  </a:lnTo>
                  <a:lnTo>
                    <a:pt x="226225" y="2852432"/>
                  </a:lnTo>
                  <a:lnTo>
                    <a:pt x="272707" y="2845066"/>
                  </a:lnTo>
                  <a:lnTo>
                    <a:pt x="272961" y="2843085"/>
                  </a:lnTo>
                  <a:lnTo>
                    <a:pt x="272986" y="2842171"/>
                  </a:lnTo>
                  <a:close/>
                </a:path>
                <a:path w="2029459" h="2907029">
                  <a:moveTo>
                    <a:pt x="294424" y="2567813"/>
                  </a:moveTo>
                  <a:lnTo>
                    <a:pt x="273469" y="2571115"/>
                  </a:lnTo>
                  <a:lnTo>
                    <a:pt x="272122" y="2645156"/>
                  </a:lnTo>
                  <a:lnTo>
                    <a:pt x="272072" y="2648458"/>
                  </a:lnTo>
                  <a:lnTo>
                    <a:pt x="293027" y="2645156"/>
                  </a:lnTo>
                  <a:lnTo>
                    <a:pt x="294360" y="2571115"/>
                  </a:lnTo>
                  <a:lnTo>
                    <a:pt x="294424" y="2567813"/>
                  </a:lnTo>
                  <a:close/>
                </a:path>
                <a:path w="2029459" h="2907029">
                  <a:moveTo>
                    <a:pt x="296456" y="2550033"/>
                  </a:moveTo>
                  <a:lnTo>
                    <a:pt x="287820" y="2537841"/>
                  </a:lnTo>
                  <a:lnTo>
                    <a:pt x="280200" y="2538984"/>
                  </a:lnTo>
                  <a:lnTo>
                    <a:pt x="277025" y="2541143"/>
                  </a:lnTo>
                  <a:lnTo>
                    <a:pt x="274739" y="2544572"/>
                  </a:lnTo>
                  <a:lnTo>
                    <a:pt x="272580" y="2548001"/>
                  </a:lnTo>
                  <a:lnTo>
                    <a:pt x="271691" y="2551557"/>
                  </a:lnTo>
                  <a:lnTo>
                    <a:pt x="272326" y="2555113"/>
                  </a:lnTo>
                  <a:lnTo>
                    <a:pt x="272592" y="2557018"/>
                  </a:lnTo>
                  <a:lnTo>
                    <a:pt x="280581" y="2563749"/>
                  </a:lnTo>
                  <a:lnTo>
                    <a:pt x="283756" y="2563241"/>
                  </a:lnTo>
                  <a:lnTo>
                    <a:pt x="288074" y="2562479"/>
                  </a:lnTo>
                  <a:lnTo>
                    <a:pt x="291249" y="2560447"/>
                  </a:lnTo>
                  <a:lnTo>
                    <a:pt x="293535" y="2557018"/>
                  </a:lnTo>
                  <a:lnTo>
                    <a:pt x="295694" y="2553589"/>
                  </a:lnTo>
                  <a:lnTo>
                    <a:pt x="296456" y="2550033"/>
                  </a:lnTo>
                  <a:close/>
                </a:path>
                <a:path w="2029459" h="2907029">
                  <a:moveTo>
                    <a:pt x="347129" y="2802267"/>
                  </a:moveTo>
                  <a:lnTo>
                    <a:pt x="347091" y="2802051"/>
                  </a:lnTo>
                  <a:lnTo>
                    <a:pt x="345605" y="2791409"/>
                  </a:lnTo>
                  <a:lnTo>
                    <a:pt x="345821" y="2791409"/>
                  </a:lnTo>
                  <a:lnTo>
                    <a:pt x="344716" y="2791218"/>
                  </a:lnTo>
                  <a:lnTo>
                    <a:pt x="342430" y="2791409"/>
                  </a:lnTo>
                  <a:lnTo>
                    <a:pt x="334556" y="2792666"/>
                  </a:lnTo>
                  <a:lnTo>
                    <a:pt x="330746" y="2793885"/>
                  </a:lnTo>
                  <a:lnTo>
                    <a:pt x="327469" y="2795727"/>
                  </a:lnTo>
                  <a:lnTo>
                    <a:pt x="324015" y="2797467"/>
                  </a:lnTo>
                  <a:lnTo>
                    <a:pt x="321348" y="2799473"/>
                  </a:lnTo>
                  <a:lnTo>
                    <a:pt x="317538" y="2803753"/>
                  </a:lnTo>
                  <a:lnTo>
                    <a:pt x="316268" y="2805277"/>
                  </a:lnTo>
                  <a:lnTo>
                    <a:pt x="316382" y="2802267"/>
                  </a:lnTo>
                  <a:lnTo>
                    <a:pt x="316496" y="2799473"/>
                  </a:lnTo>
                  <a:lnTo>
                    <a:pt x="316572" y="2797467"/>
                  </a:lnTo>
                  <a:lnTo>
                    <a:pt x="316649" y="2795727"/>
                  </a:lnTo>
                  <a:lnTo>
                    <a:pt x="295440" y="2799080"/>
                  </a:lnTo>
                  <a:lnTo>
                    <a:pt x="294093" y="2873019"/>
                  </a:lnTo>
                  <a:lnTo>
                    <a:pt x="294043" y="2876385"/>
                  </a:lnTo>
                  <a:lnTo>
                    <a:pt x="315252" y="2873019"/>
                  </a:lnTo>
                  <a:lnTo>
                    <a:pt x="316014" y="2825432"/>
                  </a:lnTo>
                  <a:lnTo>
                    <a:pt x="316141" y="2822740"/>
                  </a:lnTo>
                  <a:lnTo>
                    <a:pt x="317157" y="2819628"/>
                  </a:lnTo>
                  <a:lnTo>
                    <a:pt x="321221" y="2812605"/>
                  </a:lnTo>
                  <a:lnTo>
                    <a:pt x="324015" y="2809621"/>
                  </a:lnTo>
                  <a:lnTo>
                    <a:pt x="327698" y="2807195"/>
                  </a:lnTo>
                  <a:lnTo>
                    <a:pt x="330415" y="2805277"/>
                  </a:lnTo>
                  <a:lnTo>
                    <a:pt x="331127" y="2804782"/>
                  </a:lnTo>
                  <a:lnTo>
                    <a:pt x="335191" y="2803194"/>
                  </a:lnTo>
                  <a:lnTo>
                    <a:pt x="342303" y="2802051"/>
                  </a:lnTo>
                  <a:lnTo>
                    <a:pt x="345173" y="2802051"/>
                  </a:lnTo>
                  <a:lnTo>
                    <a:pt x="347129" y="2802267"/>
                  </a:lnTo>
                  <a:close/>
                </a:path>
                <a:path w="2029459" h="2907029">
                  <a:moveTo>
                    <a:pt x="386245" y="2586355"/>
                  </a:moveTo>
                  <a:lnTo>
                    <a:pt x="383882" y="2568194"/>
                  </a:lnTo>
                  <a:lnTo>
                    <a:pt x="383705" y="2567051"/>
                  </a:lnTo>
                  <a:lnTo>
                    <a:pt x="383349" y="2566416"/>
                  </a:lnTo>
                  <a:lnTo>
                    <a:pt x="380276" y="2560828"/>
                  </a:lnTo>
                  <a:lnTo>
                    <a:pt x="374815" y="2558923"/>
                  </a:lnTo>
                  <a:lnTo>
                    <a:pt x="369481" y="2556891"/>
                  </a:lnTo>
                  <a:lnTo>
                    <a:pt x="369354" y="2556891"/>
                  </a:lnTo>
                  <a:lnTo>
                    <a:pt x="369354" y="2590419"/>
                  </a:lnTo>
                  <a:lnTo>
                    <a:pt x="369100" y="2594610"/>
                  </a:lnTo>
                  <a:lnTo>
                    <a:pt x="368719" y="2604008"/>
                  </a:lnTo>
                  <a:lnTo>
                    <a:pt x="367195" y="2611374"/>
                  </a:lnTo>
                  <a:lnTo>
                    <a:pt x="364528" y="2616835"/>
                  </a:lnTo>
                  <a:lnTo>
                    <a:pt x="361988" y="2622423"/>
                  </a:lnTo>
                  <a:lnTo>
                    <a:pt x="357035" y="2625725"/>
                  </a:lnTo>
                  <a:lnTo>
                    <a:pt x="349923" y="2626868"/>
                  </a:lnTo>
                  <a:lnTo>
                    <a:pt x="346113" y="2627122"/>
                  </a:lnTo>
                  <a:lnTo>
                    <a:pt x="343192" y="2626995"/>
                  </a:lnTo>
                  <a:lnTo>
                    <a:pt x="341033" y="2626233"/>
                  </a:lnTo>
                  <a:lnTo>
                    <a:pt x="338874" y="2625598"/>
                  </a:lnTo>
                  <a:lnTo>
                    <a:pt x="337477" y="2624963"/>
                  </a:lnTo>
                  <a:lnTo>
                    <a:pt x="336842" y="2624455"/>
                  </a:lnTo>
                  <a:lnTo>
                    <a:pt x="336880" y="2622423"/>
                  </a:lnTo>
                  <a:lnTo>
                    <a:pt x="336981" y="2616835"/>
                  </a:lnTo>
                  <a:lnTo>
                    <a:pt x="337083" y="2611374"/>
                  </a:lnTo>
                  <a:lnTo>
                    <a:pt x="337172" y="2606383"/>
                  </a:lnTo>
                  <a:lnTo>
                    <a:pt x="337223" y="2604008"/>
                  </a:lnTo>
                  <a:lnTo>
                    <a:pt x="337312" y="2599372"/>
                  </a:lnTo>
                  <a:lnTo>
                    <a:pt x="337400" y="2594610"/>
                  </a:lnTo>
                  <a:lnTo>
                    <a:pt x="337477" y="2590419"/>
                  </a:lnTo>
                  <a:lnTo>
                    <a:pt x="337604" y="2576957"/>
                  </a:lnTo>
                  <a:lnTo>
                    <a:pt x="338747" y="2575814"/>
                  </a:lnTo>
                  <a:lnTo>
                    <a:pt x="338874" y="2575687"/>
                  </a:lnTo>
                  <a:lnTo>
                    <a:pt x="341414" y="2573655"/>
                  </a:lnTo>
                  <a:lnTo>
                    <a:pt x="343954" y="2571496"/>
                  </a:lnTo>
                  <a:lnTo>
                    <a:pt x="347002" y="2569972"/>
                  </a:lnTo>
                  <a:lnTo>
                    <a:pt x="350304" y="2569083"/>
                  </a:lnTo>
                  <a:lnTo>
                    <a:pt x="356019" y="2568194"/>
                  </a:lnTo>
                  <a:lnTo>
                    <a:pt x="360337" y="2568702"/>
                  </a:lnTo>
                  <a:lnTo>
                    <a:pt x="363004" y="2570480"/>
                  </a:lnTo>
                  <a:lnTo>
                    <a:pt x="365798" y="2572258"/>
                  </a:lnTo>
                  <a:lnTo>
                    <a:pt x="367512" y="2575687"/>
                  </a:lnTo>
                  <a:lnTo>
                    <a:pt x="367576" y="2575814"/>
                  </a:lnTo>
                  <a:lnTo>
                    <a:pt x="368338" y="2581021"/>
                  </a:lnTo>
                  <a:lnTo>
                    <a:pt x="369100" y="2585847"/>
                  </a:lnTo>
                  <a:lnTo>
                    <a:pt x="369354" y="2590419"/>
                  </a:lnTo>
                  <a:lnTo>
                    <a:pt x="369354" y="2556891"/>
                  </a:lnTo>
                  <a:lnTo>
                    <a:pt x="337858" y="2566416"/>
                  </a:lnTo>
                  <a:lnTo>
                    <a:pt x="337947" y="2564384"/>
                  </a:lnTo>
                  <a:lnTo>
                    <a:pt x="338061" y="2561717"/>
                  </a:lnTo>
                  <a:lnTo>
                    <a:pt x="338112" y="2560828"/>
                  </a:lnTo>
                  <a:lnTo>
                    <a:pt x="316369" y="2564384"/>
                  </a:lnTo>
                  <a:lnTo>
                    <a:pt x="317144" y="2564384"/>
                  </a:lnTo>
                  <a:lnTo>
                    <a:pt x="315175" y="2669286"/>
                  </a:lnTo>
                  <a:lnTo>
                    <a:pt x="315125" y="2672588"/>
                  </a:lnTo>
                  <a:lnTo>
                    <a:pt x="336080" y="2669286"/>
                  </a:lnTo>
                  <a:lnTo>
                    <a:pt x="336791" y="2636774"/>
                  </a:lnTo>
                  <a:lnTo>
                    <a:pt x="336842" y="2634742"/>
                  </a:lnTo>
                  <a:lnTo>
                    <a:pt x="337858" y="2635250"/>
                  </a:lnTo>
                  <a:lnTo>
                    <a:pt x="340144" y="2635758"/>
                  </a:lnTo>
                  <a:lnTo>
                    <a:pt x="347002" y="2636774"/>
                  </a:lnTo>
                  <a:lnTo>
                    <a:pt x="351193" y="2636520"/>
                  </a:lnTo>
                  <a:lnTo>
                    <a:pt x="356146" y="2635758"/>
                  </a:lnTo>
                  <a:lnTo>
                    <a:pt x="361213" y="2634742"/>
                  </a:lnTo>
                  <a:lnTo>
                    <a:pt x="361861" y="2634615"/>
                  </a:lnTo>
                  <a:lnTo>
                    <a:pt x="366687" y="2632837"/>
                  </a:lnTo>
                  <a:lnTo>
                    <a:pt x="370624" y="2630551"/>
                  </a:lnTo>
                  <a:lnTo>
                    <a:pt x="374688" y="2628138"/>
                  </a:lnTo>
                  <a:lnTo>
                    <a:pt x="375488" y="2627122"/>
                  </a:lnTo>
                  <a:lnTo>
                    <a:pt x="378117" y="2623820"/>
                  </a:lnTo>
                  <a:lnTo>
                    <a:pt x="385991" y="2591435"/>
                  </a:lnTo>
                  <a:lnTo>
                    <a:pt x="386245" y="2586355"/>
                  </a:lnTo>
                  <a:close/>
                </a:path>
                <a:path w="2029459" h="2907029">
                  <a:moveTo>
                    <a:pt x="419392" y="2790825"/>
                  </a:moveTo>
                  <a:lnTo>
                    <a:pt x="419354" y="2790609"/>
                  </a:lnTo>
                  <a:lnTo>
                    <a:pt x="417868" y="2779966"/>
                  </a:lnTo>
                  <a:lnTo>
                    <a:pt x="418122" y="2779966"/>
                  </a:lnTo>
                  <a:lnTo>
                    <a:pt x="416852" y="2779776"/>
                  </a:lnTo>
                  <a:lnTo>
                    <a:pt x="414693" y="2779966"/>
                  </a:lnTo>
                  <a:lnTo>
                    <a:pt x="406819" y="2781223"/>
                  </a:lnTo>
                  <a:lnTo>
                    <a:pt x="403009" y="2782443"/>
                  </a:lnTo>
                  <a:lnTo>
                    <a:pt x="399732" y="2784284"/>
                  </a:lnTo>
                  <a:lnTo>
                    <a:pt x="396278" y="2786024"/>
                  </a:lnTo>
                  <a:lnTo>
                    <a:pt x="393611" y="2788031"/>
                  </a:lnTo>
                  <a:lnTo>
                    <a:pt x="389801" y="2792311"/>
                  </a:lnTo>
                  <a:lnTo>
                    <a:pt x="388531" y="2793822"/>
                  </a:lnTo>
                  <a:lnTo>
                    <a:pt x="388645" y="2790825"/>
                  </a:lnTo>
                  <a:lnTo>
                    <a:pt x="388759" y="2788031"/>
                  </a:lnTo>
                  <a:lnTo>
                    <a:pt x="388835" y="2786024"/>
                  </a:lnTo>
                  <a:lnTo>
                    <a:pt x="388912" y="2784284"/>
                  </a:lnTo>
                  <a:lnTo>
                    <a:pt x="367703" y="2787637"/>
                  </a:lnTo>
                  <a:lnTo>
                    <a:pt x="366356" y="2861576"/>
                  </a:lnTo>
                  <a:lnTo>
                    <a:pt x="366306" y="2864942"/>
                  </a:lnTo>
                  <a:lnTo>
                    <a:pt x="387515" y="2861576"/>
                  </a:lnTo>
                  <a:lnTo>
                    <a:pt x="388277" y="2813989"/>
                  </a:lnTo>
                  <a:lnTo>
                    <a:pt x="388404" y="2811297"/>
                  </a:lnTo>
                  <a:lnTo>
                    <a:pt x="389420" y="2808186"/>
                  </a:lnTo>
                  <a:lnTo>
                    <a:pt x="393484" y="2801162"/>
                  </a:lnTo>
                  <a:lnTo>
                    <a:pt x="396278" y="2798178"/>
                  </a:lnTo>
                  <a:lnTo>
                    <a:pt x="399961" y="2795752"/>
                  </a:lnTo>
                  <a:lnTo>
                    <a:pt x="402678" y="2793822"/>
                  </a:lnTo>
                  <a:lnTo>
                    <a:pt x="403390" y="2793327"/>
                  </a:lnTo>
                  <a:lnTo>
                    <a:pt x="407454" y="2791752"/>
                  </a:lnTo>
                  <a:lnTo>
                    <a:pt x="414566" y="2790609"/>
                  </a:lnTo>
                  <a:lnTo>
                    <a:pt x="417436" y="2790609"/>
                  </a:lnTo>
                  <a:lnTo>
                    <a:pt x="419392" y="2790825"/>
                  </a:lnTo>
                  <a:close/>
                </a:path>
                <a:path w="2029459" h="2907029">
                  <a:moveTo>
                    <a:pt x="461175" y="2772841"/>
                  </a:moveTo>
                  <a:lnTo>
                    <a:pt x="440220" y="2776156"/>
                  </a:lnTo>
                  <a:lnTo>
                    <a:pt x="438759" y="2850134"/>
                  </a:lnTo>
                  <a:lnTo>
                    <a:pt x="438696" y="2853461"/>
                  </a:lnTo>
                  <a:lnTo>
                    <a:pt x="459778" y="2850134"/>
                  </a:lnTo>
                  <a:lnTo>
                    <a:pt x="461111" y="2776156"/>
                  </a:lnTo>
                  <a:lnTo>
                    <a:pt x="461175" y="2772841"/>
                  </a:lnTo>
                  <a:close/>
                </a:path>
                <a:path w="2029459" h="2907029">
                  <a:moveTo>
                    <a:pt x="463207" y="2755011"/>
                  </a:moveTo>
                  <a:lnTo>
                    <a:pt x="462572" y="2751302"/>
                  </a:lnTo>
                  <a:lnTo>
                    <a:pt x="462191" y="2748584"/>
                  </a:lnTo>
                  <a:lnTo>
                    <a:pt x="461048" y="2746451"/>
                  </a:lnTo>
                  <a:lnTo>
                    <a:pt x="457263" y="2743390"/>
                  </a:lnTo>
                  <a:lnTo>
                    <a:pt x="454571" y="2742869"/>
                  </a:lnTo>
                  <a:lnTo>
                    <a:pt x="446951" y="2744063"/>
                  </a:lnTo>
                  <a:lnTo>
                    <a:pt x="443649" y="2746133"/>
                  </a:lnTo>
                  <a:lnTo>
                    <a:pt x="441490" y="2749600"/>
                  </a:lnTo>
                  <a:lnTo>
                    <a:pt x="439204" y="2753055"/>
                  </a:lnTo>
                  <a:lnTo>
                    <a:pt x="438442" y="2756573"/>
                  </a:lnTo>
                  <a:lnTo>
                    <a:pt x="438950" y="2760129"/>
                  </a:lnTo>
                  <a:lnTo>
                    <a:pt x="439458" y="2762847"/>
                  </a:lnTo>
                  <a:lnTo>
                    <a:pt x="440601" y="2765018"/>
                  </a:lnTo>
                  <a:lnTo>
                    <a:pt x="444665" y="2768219"/>
                  </a:lnTo>
                  <a:lnTo>
                    <a:pt x="447332" y="2768765"/>
                  </a:lnTo>
                  <a:lnTo>
                    <a:pt x="454825" y="2767584"/>
                  </a:lnTo>
                  <a:lnTo>
                    <a:pt x="458000" y="2765514"/>
                  </a:lnTo>
                  <a:lnTo>
                    <a:pt x="460159" y="2762059"/>
                  </a:lnTo>
                  <a:lnTo>
                    <a:pt x="462445" y="2758605"/>
                  </a:lnTo>
                  <a:lnTo>
                    <a:pt x="463207" y="2755011"/>
                  </a:lnTo>
                  <a:close/>
                </a:path>
                <a:path w="2029459" h="2907029">
                  <a:moveTo>
                    <a:pt x="472249" y="2570734"/>
                  </a:moveTo>
                  <a:lnTo>
                    <a:pt x="472097" y="2568321"/>
                  </a:lnTo>
                  <a:lnTo>
                    <a:pt x="470636" y="2559012"/>
                  </a:lnTo>
                  <a:lnTo>
                    <a:pt x="470573" y="2558542"/>
                  </a:lnTo>
                  <a:lnTo>
                    <a:pt x="468922" y="2554097"/>
                  </a:lnTo>
                  <a:lnTo>
                    <a:pt x="467639" y="2552319"/>
                  </a:lnTo>
                  <a:lnTo>
                    <a:pt x="466636" y="2550922"/>
                  </a:lnTo>
                  <a:lnTo>
                    <a:pt x="462292" y="2546883"/>
                  </a:lnTo>
                  <a:lnTo>
                    <a:pt x="458381" y="2545283"/>
                  </a:lnTo>
                  <a:lnTo>
                    <a:pt x="458381" y="2567559"/>
                  </a:lnTo>
                  <a:lnTo>
                    <a:pt x="458254" y="2574036"/>
                  </a:lnTo>
                  <a:lnTo>
                    <a:pt x="425488" y="2579243"/>
                  </a:lnTo>
                  <a:lnTo>
                    <a:pt x="425170" y="2576195"/>
                  </a:lnTo>
                  <a:lnTo>
                    <a:pt x="425107" y="2575560"/>
                  </a:lnTo>
                  <a:lnTo>
                    <a:pt x="425869" y="2570734"/>
                  </a:lnTo>
                  <a:lnTo>
                    <a:pt x="427647" y="2564892"/>
                  </a:lnTo>
                  <a:lnTo>
                    <a:pt x="429399" y="2559012"/>
                  </a:lnTo>
                  <a:lnTo>
                    <a:pt x="429895" y="2558542"/>
                  </a:lnTo>
                  <a:lnTo>
                    <a:pt x="433997" y="2555240"/>
                  </a:lnTo>
                  <a:lnTo>
                    <a:pt x="441363" y="2553843"/>
                  </a:lnTo>
                  <a:lnTo>
                    <a:pt x="451015" y="2552319"/>
                  </a:lnTo>
                  <a:lnTo>
                    <a:pt x="456603" y="2556129"/>
                  </a:lnTo>
                  <a:lnTo>
                    <a:pt x="457898" y="2564892"/>
                  </a:lnTo>
                  <a:lnTo>
                    <a:pt x="458000" y="2565527"/>
                  </a:lnTo>
                  <a:lnTo>
                    <a:pt x="458381" y="2567559"/>
                  </a:lnTo>
                  <a:lnTo>
                    <a:pt x="458381" y="2545283"/>
                  </a:lnTo>
                  <a:lnTo>
                    <a:pt x="456323" y="2544432"/>
                  </a:lnTo>
                  <a:lnTo>
                    <a:pt x="448716" y="2543594"/>
                  </a:lnTo>
                  <a:lnTo>
                    <a:pt x="438048" y="2544432"/>
                  </a:lnTo>
                  <a:lnTo>
                    <a:pt x="439127" y="2544432"/>
                  </a:lnTo>
                  <a:lnTo>
                    <a:pt x="424268" y="2549474"/>
                  </a:lnTo>
                  <a:lnTo>
                    <a:pt x="413385" y="2559012"/>
                  </a:lnTo>
                  <a:lnTo>
                    <a:pt x="406844" y="2572956"/>
                  </a:lnTo>
                  <a:lnTo>
                    <a:pt x="404660" y="2591308"/>
                  </a:lnTo>
                  <a:lnTo>
                    <a:pt x="404698" y="2596515"/>
                  </a:lnTo>
                  <a:lnTo>
                    <a:pt x="404837" y="2598674"/>
                  </a:lnTo>
                  <a:lnTo>
                    <a:pt x="404914" y="2599690"/>
                  </a:lnTo>
                  <a:lnTo>
                    <a:pt x="405422" y="2602611"/>
                  </a:lnTo>
                  <a:lnTo>
                    <a:pt x="406692" y="2610612"/>
                  </a:lnTo>
                  <a:lnTo>
                    <a:pt x="409740" y="2616200"/>
                  </a:lnTo>
                  <a:lnTo>
                    <a:pt x="414693" y="2619502"/>
                  </a:lnTo>
                  <a:lnTo>
                    <a:pt x="419646" y="2622677"/>
                  </a:lnTo>
                  <a:lnTo>
                    <a:pt x="426631" y="2623947"/>
                  </a:lnTo>
                  <a:lnTo>
                    <a:pt x="437172" y="2623058"/>
                  </a:lnTo>
                  <a:lnTo>
                    <a:pt x="465493" y="2613660"/>
                  </a:lnTo>
                  <a:lnTo>
                    <a:pt x="465607" y="2613152"/>
                  </a:lnTo>
                  <a:lnTo>
                    <a:pt x="468795" y="2599690"/>
                  </a:lnTo>
                  <a:lnTo>
                    <a:pt x="467398" y="2601214"/>
                  </a:lnTo>
                  <a:lnTo>
                    <a:pt x="464604" y="2603373"/>
                  </a:lnTo>
                  <a:lnTo>
                    <a:pt x="460159" y="2606040"/>
                  </a:lnTo>
                  <a:lnTo>
                    <a:pt x="455841" y="2608834"/>
                  </a:lnTo>
                  <a:lnTo>
                    <a:pt x="449745" y="2610739"/>
                  </a:lnTo>
                  <a:lnTo>
                    <a:pt x="441998" y="2612009"/>
                  </a:lnTo>
                  <a:lnTo>
                    <a:pt x="432473" y="2613152"/>
                  </a:lnTo>
                  <a:lnTo>
                    <a:pt x="427037" y="2608834"/>
                  </a:lnTo>
                  <a:lnTo>
                    <a:pt x="426897" y="2608834"/>
                  </a:lnTo>
                  <a:lnTo>
                    <a:pt x="425361" y="2598674"/>
                  </a:lnTo>
                  <a:lnTo>
                    <a:pt x="424980" y="2596515"/>
                  </a:lnTo>
                  <a:lnTo>
                    <a:pt x="425107" y="2591308"/>
                  </a:lnTo>
                  <a:lnTo>
                    <a:pt x="425234" y="2589403"/>
                  </a:lnTo>
                  <a:lnTo>
                    <a:pt x="471462" y="2582164"/>
                  </a:lnTo>
                  <a:lnTo>
                    <a:pt x="471716" y="2582037"/>
                  </a:lnTo>
                  <a:lnTo>
                    <a:pt x="471970" y="2580132"/>
                  </a:lnTo>
                  <a:lnTo>
                    <a:pt x="472020" y="2579243"/>
                  </a:lnTo>
                  <a:lnTo>
                    <a:pt x="472224" y="2576195"/>
                  </a:lnTo>
                  <a:lnTo>
                    <a:pt x="472249" y="2570734"/>
                  </a:lnTo>
                  <a:close/>
                </a:path>
                <a:path w="2029459" h="2907029">
                  <a:moveTo>
                    <a:pt x="544614" y="2539492"/>
                  </a:moveTo>
                  <a:lnTo>
                    <a:pt x="544588" y="2539365"/>
                  </a:lnTo>
                  <a:lnTo>
                    <a:pt x="543280" y="2529967"/>
                  </a:lnTo>
                  <a:lnTo>
                    <a:pt x="543166" y="2529205"/>
                  </a:lnTo>
                  <a:lnTo>
                    <a:pt x="543090" y="2528570"/>
                  </a:lnTo>
                  <a:lnTo>
                    <a:pt x="542201" y="2528443"/>
                  </a:lnTo>
                  <a:lnTo>
                    <a:pt x="540042" y="2528697"/>
                  </a:lnTo>
                  <a:lnTo>
                    <a:pt x="536486" y="2529205"/>
                  </a:lnTo>
                  <a:lnTo>
                    <a:pt x="532041" y="2529967"/>
                  </a:lnTo>
                  <a:lnTo>
                    <a:pt x="528358" y="2531110"/>
                  </a:lnTo>
                  <a:lnTo>
                    <a:pt x="525056" y="2533015"/>
                  </a:lnTo>
                  <a:lnTo>
                    <a:pt x="521627" y="2534793"/>
                  </a:lnTo>
                  <a:lnTo>
                    <a:pt x="518833" y="2536698"/>
                  </a:lnTo>
                  <a:lnTo>
                    <a:pt x="517055" y="2538857"/>
                  </a:lnTo>
                  <a:lnTo>
                    <a:pt x="515150" y="2541016"/>
                  </a:lnTo>
                  <a:lnTo>
                    <a:pt x="514134" y="2542286"/>
                  </a:lnTo>
                  <a:lnTo>
                    <a:pt x="513880" y="2542540"/>
                  </a:lnTo>
                  <a:lnTo>
                    <a:pt x="514007" y="2539365"/>
                  </a:lnTo>
                  <a:lnTo>
                    <a:pt x="514121" y="2536317"/>
                  </a:lnTo>
                  <a:lnTo>
                    <a:pt x="514184" y="2534793"/>
                  </a:lnTo>
                  <a:lnTo>
                    <a:pt x="514261" y="2533015"/>
                  </a:lnTo>
                  <a:lnTo>
                    <a:pt x="493052" y="2536317"/>
                  </a:lnTo>
                  <a:lnTo>
                    <a:pt x="491591" y="2610231"/>
                  </a:lnTo>
                  <a:lnTo>
                    <a:pt x="491528" y="2613660"/>
                  </a:lnTo>
                  <a:lnTo>
                    <a:pt x="512737" y="2610231"/>
                  </a:lnTo>
                  <a:lnTo>
                    <a:pt x="513626" y="2562733"/>
                  </a:lnTo>
                  <a:lnTo>
                    <a:pt x="513753" y="2559939"/>
                  </a:lnTo>
                  <a:lnTo>
                    <a:pt x="514769" y="2556891"/>
                  </a:lnTo>
                  <a:lnTo>
                    <a:pt x="516801" y="2553335"/>
                  </a:lnTo>
                  <a:lnTo>
                    <a:pt x="518706" y="2549906"/>
                  </a:lnTo>
                  <a:lnTo>
                    <a:pt x="521627" y="2546858"/>
                  </a:lnTo>
                  <a:lnTo>
                    <a:pt x="525310" y="2544445"/>
                  </a:lnTo>
                  <a:lnTo>
                    <a:pt x="527913" y="2542540"/>
                  </a:lnTo>
                  <a:lnTo>
                    <a:pt x="528612" y="2542032"/>
                  </a:lnTo>
                  <a:lnTo>
                    <a:pt x="532676" y="2540508"/>
                  </a:lnTo>
                  <a:lnTo>
                    <a:pt x="539915" y="2539365"/>
                  </a:lnTo>
                  <a:lnTo>
                    <a:pt x="543458" y="2539365"/>
                  </a:lnTo>
                  <a:lnTo>
                    <a:pt x="544614" y="2539492"/>
                  </a:lnTo>
                  <a:close/>
                </a:path>
                <a:path w="2029459" h="2907029">
                  <a:moveTo>
                    <a:pt x="550227" y="2789872"/>
                  </a:moveTo>
                  <a:lnTo>
                    <a:pt x="550075" y="2787421"/>
                  </a:lnTo>
                  <a:lnTo>
                    <a:pt x="548614" y="2778150"/>
                  </a:lnTo>
                  <a:lnTo>
                    <a:pt x="548551" y="2777680"/>
                  </a:lnTo>
                  <a:lnTo>
                    <a:pt x="546900" y="2773235"/>
                  </a:lnTo>
                  <a:lnTo>
                    <a:pt x="545490" y="2771368"/>
                  </a:lnTo>
                  <a:lnTo>
                    <a:pt x="544487" y="2770035"/>
                  </a:lnTo>
                  <a:lnTo>
                    <a:pt x="540194" y="2765971"/>
                  </a:lnTo>
                  <a:lnTo>
                    <a:pt x="536105" y="2764307"/>
                  </a:lnTo>
                  <a:lnTo>
                    <a:pt x="536105" y="2793123"/>
                  </a:lnTo>
                  <a:lnTo>
                    <a:pt x="503339" y="2798305"/>
                  </a:lnTo>
                  <a:lnTo>
                    <a:pt x="503123" y="2795308"/>
                  </a:lnTo>
                  <a:lnTo>
                    <a:pt x="503085" y="2794660"/>
                  </a:lnTo>
                  <a:lnTo>
                    <a:pt x="503720" y="2789872"/>
                  </a:lnTo>
                  <a:lnTo>
                    <a:pt x="528866" y="2771368"/>
                  </a:lnTo>
                  <a:lnTo>
                    <a:pt x="534454" y="2775280"/>
                  </a:lnTo>
                  <a:lnTo>
                    <a:pt x="535978" y="2784614"/>
                  </a:lnTo>
                  <a:lnTo>
                    <a:pt x="536105" y="2793123"/>
                  </a:lnTo>
                  <a:lnTo>
                    <a:pt x="536105" y="2764307"/>
                  </a:lnTo>
                  <a:lnTo>
                    <a:pt x="534225" y="2763532"/>
                  </a:lnTo>
                  <a:lnTo>
                    <a:pt x="526580" y="2762707"/>
                  </a:lnTo>
                  <a:lnTo>
                    <a:pt x="516991" y="2763532"/>
                  </a:lnTo>
                  <a:lnTo>
                    <a:pt x="517220" y="2763532"/>
                  </a:lnTo>
                  <a:lnTo>
                    <a:pt x="502132" y="2768625"/>
                  </a:lnTo>
                  <a:lnTo>
                    <a:pt x="491299" y="2778150"/>
                  </a:lnTo>
                  <a:lnTo>
                    <a:pt x="484797" y="2792082"/>
                  </a:lnTo>
                  <a:lnTo>
                    <a:pt x="482854" y="2808567"/>
                  </a:lnTo>
                  <a:lnTo>
                    <a:pt x="482765" y="2818790"/>
                  </a:lnTo>
                  <a:lnTo>
                    <a:pt x="483273" y="2821660"/>
                  </a:lnTo>
                  <a:lnTo>
                    <a:pt x="484543" y="2829712"/>
                  </a:lnTo>
                  <a:lnTo>
                    <a:pt x="487718" y="2835351"/>
                  </a:lnTo>
                  <a:lnTo>
                    <a:pt x="497814" y="2841929"/>
                  </a:lnTo>
                  <a:lnTo>
                    <a:pt x="498335" y="2841929"/>
                  </a:lnTo>
                  <a:lnTo>
                    <a:pt x="504609" y="2843034"/>
                  </a:lnTo>
                  <a:lnTo>
                    <a:pt x="513626" y="2842285"/>
                  </a:lnTo>
                  <a:lnTo>
                    <a:pt x="514464" y="2842285"/>
                  </a:lnTo>
                  <a:lnTo>
                    <a:pt x="517182" y="2841929"/>
                  </a:lnTo>
                  <a:lnTo>
                    <a:pt x="526707" y="2840444"/>
                  </a:lnTo>
                  <a:lnTo>
                    <a:pt x="532295" y="2838907"/>
                  </a:lnTo>
                  <a:lnTo>
                    <a:pt x="536613" y="2836913"/>
                  </a:lnTo>
                  <a:lnTo>
                    <a:pt x="541058" y="2834919"/>
                  </a:lnTo>
                  <a:lnTo>
                    <a:pt x="543217" y="2833522"/>
                  </a:lnTo>
                  <a:lnTo>
                    <a:pt x="543344" y="2832709"/>
                  </a:lnTo>
                  <a:lnTo>
                    <a:pt x="543445" y="2832252"/>
                  </a:lnTo>
                  <a:lnTo>
                    <a:pt x="546646" y="2818790"/>
                  </a:lnTo>
                  <a:lnTo>
                    <a:pt x="545376" y="2820365"/>
                  </a:lnTo>
                  <a:lnTo>
                    <a:pt x="542455" y="2822498"/>
                  </a:lnTo>
                  <a:lnTo>
                    <a:pt x="510324" y="2832252"/>
                  </a:lnTo>
                  <a:lnTo>
                    <a:pt x="504863" y="2827794"/>
                  </a:lnTo>
                  <a:lnTo>
                    <a:pt x="503212" y="2817761"/>
                  </a:lnTo>
                  <a:lnTo>
                    <a:pt x="502831" y="2815666"/>
                  </a:lnTo>
                  <a:lnTo>
                    <a:pt x="502958" y="2810446"/>
                  </a:lnTo>
                  <a:lnTo>
                    <a:pt x="503085" y="2809265"/>
                  </a:lnTo>
                  <a:lnTo>
                    <a:pt x="503212" y="2808567"/>
                  </a:lnTo>
                  <a:lnTo>
                    <a:pt x="549694" y="2801201"/>
                  </a:lnTo>
                  <a:lnTo>
                    <a:pt x="549948" y="2799219"/>
                  </a:lnTo>
                  <a:lnTo>
                    <a:pt x="549973" y="2798305"/>
                  </a:lnTo>
                  <a:lnTo>
                    <a:pt x="550075" y="2795308"/>
                  </a:lnTo>
                  <a:lnTo>
                    <a:pt x="550113" y="2794660"/>
                  </a:lnTo>
                  <a:lnTo>
                    <a:pt x="550227" y="2789872"/>
                  </a:lnTo>
                  <a:close/>
                </a:path>
                <a:path w="2029459" h="2907029">
                  <a:moveTo>
                    <a:pt x="634276" y="2805226"/>
                  </a:moveTo>
                  <a:lnTo>
                    <a:pt x="608495" y="2777947"/>
                  </a:lnTo>
                  <a:lnTo>
                    <a:pt x="603542" y="2777223"/>
                  </a:lnTo>
                  <a:lnTo>
                    <a:pt x="593763" y="2775534"/>
                  </a:lnTo>
                  <a:lnTo>
                    <a:pt x="591096" y="2773769"/>
                  </a:lnTo>
                  <a:lnTo>
                    <a:pt x="590588" y="2771089"/>
                  </a:lnTo>
                  <a:lnTo>
                    <a:pt x="590969" y="2767317"/>
                  </a:lnTo>
                  <a:lnTo>
                    <a:pt x="592366" y="2764650"/>
                  </a:lnTo>
                  <a:lnTo>
                    <a:pt x="595160" y="2763062"/>
                  </a:lnTo>
                  <a:lnTo>
                    <a:pt x="597827" y="2761488"/>
                  </a:lnTo>
                  <a:lnTo>
                    <a:pt x="601548" y="2760345"/>
                  </a:lnTo>
                  <a:lnTo>
                    <a:pt x="613575" y="2758414"/>
                  </a:lnTo>
                  <a:lnTo>
                    <a:pt x="619290" y="2758198"/>
                  </a:lnTo>
                  <a:lnTo>
                    <a:pt x="627672" y="2759621"/>
                  </a:lnTo>
                  <a:lnTo>
                    <a:pt x="630466" y="2760345"/>
                  </a:lnTo>
                  <a:lnTo>
                    <a:pt x="631863" y="2761056"/>
                  </a:lnTo>
                  <a:lnTo>
                    <a:pt x="631151" y="2758414"/>
                  </a:lnTo>
                  <a:lnTo>
                    <a:pt x="631101" y="2758198"/>
                  </a:lnTo>
                  <a:lnTo>
                    <a:pt x="628815" y="2749600"/>
                  </a:lnTo>
                  <a:lnTo>
                    <a:pt x="628713" y="2749194"/>
                  </a:lnTo>
                  <a:lnTo>
                    <a:pt x="629107" y="2749194"/>
                  </a:lnTo>
                  <a:lnTo>
                    <a:pt x="627164" y="2748673"/>
                  </a:lnTo>
                  <a:lnTo>
                    <a:pt x="624370" y="2748305"/>
                  </a:lnTo>
                  <a:lnTo>
                    <a:pt x="616115" y="2747657"/>
                  </a:lnTo>
                  <a:lnTo>
                    <a:pt x="610654" y="2748038"/>
                  </a:lnTo>
                  <a:lnTo>
                    <a:pt x="603288" y="2749194"/>
                  </a:lnTo>
                  <a:lnTo>
                    <a:pt x="602526" y="2749346"/>
                  </a:lnTo>
                  <a:lnTo>
                    <a:pt x="601510" y="2749600"/>
                  </a:lnTo>
                  <a:lnTo>
                    <a:pt x="598982" y="2750121"/>
                  </a:lnTo>
                  <a:lnTo>
                    <a:pt x="598843" y="2750121"/>
                  </a:lnTo>
                  <a:lnTo>
                    <a:pt x="586663" y="2753791"/>
                  </a:lnTo>
                  <a:lnTo>
                    <a:pt x="577786" y="2759087"/>
                  </a:lnTo>
                  <a:lnTo>
                    <a:pt x="572185" y="2766022"/>
                  </a:lnTo>
                  <a:lnTo>
                    <a:pt x="569887" y="2774607"/>
                  </a:lnTo>
                  <a:lnTo>
                    <a:pt x="569912" y="2779166"/>
                  </a:lnTo>
                  <a:lnTo>
                    <a:pt x="570953" y="2785668"/>
                  </a:lnTo>
                  <a:lnTo>
                    <a:pt x="573189" y="2788843"/>
                  </a:lnTo>
                  <a:lnTo>
                    <a:pt x="580555" y="2791790"/>
                  </a:lnTo>
                  <a:lnTo>
                    <a:pt x="586232" y="2792628"/>
                  </a:lnTo>
                  <a:lnTo>
                    <a:pt x="598843" y="2792628"/>
                  </a:lnTo>
                  <a:lnTo>
                    <a:pt x="603796" y="2793060"/>
                  </a:lnTo>
                  <a:lnTo>
                    <a:pt x="610400" y="2794647"/>
                  </a:lnTo>
                  <a:lnTo>
                    <a:pt x="612305" y="2796921"/>
                  </a:lnTo>
                  <a:lnTo>
                    <a:pt x="612940" y="2800667"/>
                  </a:lnTo>
                  <a:lnTo>
                    <a:pt x="612851" y="2805226"/>
                  </a:lnTo>
                  <a:lnTo>
                    <a:pt x="589318" y="2820276"/>
                  </a:lnTo>
                  <a:lnTo>
                    <a:pt x="584327" y="2820276"/>
                  </a:lnTo>
                  <a:lnTo>
                    <a:pt x="575348" y="2818028"/>
                  </a:lnTo>
                  <a:lnTo>
                    <a:pt x="572300" y="2817037"/>
                  </a:lnTo>
                  <a:lnTo>
                    <a:pt x="570649" y="2816123"/>
                  </a:lnTo>
                  <a:lnTo>
                    <a:pt x="572973" y="2828074"/>
                  </a:lnTo>
                  <a:lnTo>
                    <a:pt x="573036" y="2828404"/>
                  </a:lnTo>
                  <a:lnTo>
                    <a:pt x="573100" y="2828772"/>
                  </a:lnTo>
                  <a:lnTo>
                    <a:pt x="573189" y="2829166"/>
                  </a:lnTo>
                  <a:lnTo>
                    <a:pt x="574967" y="2829572"/>
                  </a:lnTo>
                  <a:lnTo>
                    <a:pt x="578142" y="2829928"/>
                  </a:lnTo>
                  <a:lnTo>
                    <a:pt x="587286" y="2830538"/>
                  </a:lnTo>
                  <a:lnTo>
                    <a:pt x="592874" y="2830182"/>
                  </a:lnTo>
                  <a:lnTo>
                    <a:pt x="601764" y="2828772"/>
                  </a:lnTo>
                  <a:lnTo>
                    <a:pt x="603542" y="2828404"/>
                  </a:lnTo>
                  <a:lnTo>
                    <a:pt x="604685" y="2828074"/>
                  </a:lnTo>
                  <a:lnTo>
                    <a:pt x="614210" y="2825826"/>
                  </a:lnTo>
                  <a:lnTo>
                    <a:pt x="621449" y="2822232"/>
                  </a:lnTo>
                  <a:lnTo>
                    <a:pt x="623506" y="2820276"/>
                  </a:lnTo>
                  <a:lnTo>
                    <a:pt x="626656" y="2817291"/>
                  </a:lnTo>
                  <a:lnTo>
                    <a:pt x="631736" y="2812364"/>
                  </a:lnTo>
                  <a:lnTo>
                    <a:pt x="634276" y="2805226"/>
                  </a:lnTo>
                  <a:close/>
                </a:path>
                <a:path w="2029459" h="2907029">
                  <a:moveTo>
                    <a:pt x="1627670" y="102235"/>
                  </a:moveTo>
                  <a:lnTo>
                    <a:pt x="1576743" y="93218"/>
                  </a:lnTo>
                  <a:lnTo>
                    <a:pt x="1609255" y="4191"/>
                  </a:lnTo>
                  <a:lnTo>
                    <a:pt x="1585379" y="0"/>
                  </a:lnTo>
                  <a:lnTo>
                    <a:pt x="1548422" y="101727"/>
                  </a:lnTo>
                  <a:lnTo>
                    <a:pt x="1623098" y="114808"/>
                  </a:lnTo>
                  <a:lnTo>
                    <a:pt x="1627670" y="102235"/>
                  </a:lnTo>
                  <a:close/>
                </a:path>
                <a:path w="2029459" h="2907029">
                  <a:moveTo>
                    <a:pt x="1725460" y="74295"/>
                  </a:moveTo>
                  <a:lnTo>
                    <a:pt x="1712887" y="54584"/>
                  </a:lnTo>
                  <a:lnTo>
                    <a:pt x="1712887" y="67437"/>
                  </a:lnTo>
                  <a:lnTo>
                    <a:pt x="1711236" y="76835"/>
                  </a:lnTo>
                  <a:lnTo>
                    <a:pt x="1710855" y="78867"/>
                  </a:lnTo>
                  <a:lnTo>
                    <a:pt x="1710474" y="80645"/>
                  </a:lnTo>
                  <a:lnTo>
                    <a:pt x="1709839" y="81915"/>
                  </a:lnTo>
                  <a:lnTo>
                    <a:pt x="1709127" y="83820"/>
                  </a:lnTo>
                  <a:lnTo>
                    <a:pt x="1709039" y="84074"/>
                  </a:lnTo>
                  <a:lnTo>
                    <a:pt x="1708950" y="84328"/>
                  </a:lnTo>
                  <a:lnTo>
                    <a:pt x="1708696" y="84836"/>
                  </a:lnTo>
                  <a:lnTo>
                    <a:pt x="1676057" y="79121"/>
                  </a:lnTo>
                  <a:lnTo>
                    <a:pt x="1676946" y="75565"/>
                  </a:lnTo>
                  <a:lnTo>
                    <a:pt x="1679105" y="71247"/>
                  </a:lnTo>
                  <a:lnTo>
                    <a:pt x="1682788" y="66294"/>
                  </a:lnTo>
                  <a:lnTo>
                    <a:pt x="1686344" y="61214"/>
                  </a:lnTo>
                  <a:lnTo>
                    <a:pt x="1691932" y="59182"/>
                  </a:lnTo>
                  <a:lnTo>
                    <a:pt x="1699298" y="60325"/>
                  </a:lnTo>
                  <a:lnTo>
                    <a:pt x="1708950" y="61976"/>
                  </a:lnTo>
                  <a:lnTo>
                    <a:pt x="1712887" y="67437"/>
                  </a:lnTo>
                  <a:lnTo>
                    <a:pt x="1712887" y="54584"/>
                  </a:lnTo>
                  <a:lnTo>
                    <a:pt x="1709610" y="53035"/>
                  </a:lnTo>
                  <a:lnTo>
                    <a:pt x="1700568" y="50800"/>
                  </a:lnTo>
                  <a:lnTo>
                    <a:pt x="1684540" y="50660"/>
                  </a:lnTo>
                  <a:lnTo>
                    <a:pt x="1671167" y="56121"/>
                  </a:lnTo>
                  <a:lnTo>
                    <a:pt x="1649958" y="91567"/>
                  </a:lnTo>
                  <a:lnTo>
                    <a:pt x="1647990" y="102743"/>
                  </a:lnTo>
                  <a:lnTo>
                    <a:pt x="1649133" y="109093"/>
                  </a:lnTo>
                  <a:lnTo>
                    <a:pt x="1684312" y="126619"/>
                  </a:lnTo>
                  <a:lnTo>
                    <a:pt x="1690154" y="126873"/>
                  </a:lnTo>
                  <a:lnTo>
                    <a:pt x="1693278" y="126619"/>
                  </a:lnTo>
                  <a:lnTo>
                    <a:pt x="1693646" y="126619"/>
                  </a:lnTo>
                  <a:lnTo>
                    <a:pt x="1699679" y="125984"/>
                  </a:lnTo>
                  <a:lnTo>
                    <a:pt x="1702219" y="125476"/>
                  </a:lnTo>
                  <a:lnTo>
                    <a:pt x="1702600" y="124714"/>
                  </a:lnTo>
                  <a:lnTo>
                    <a:pt x="1707489" y="116967"/>
                  </a:lnTo>
                  <a:lnTo>
                    <a:pt x="1710220" y="112649"/>
                  </a:lnTo>
                  <a:lnTo>
                    <a:pt x="1708569" y="113665"/>
                  </a:lnTo>
                  <a:lnTo>
                    <a:pt x="1705140" y="114681"/>
                  </a:lnTo>
                  <a:lnTo>
                    <a:pt x="1694980" y="116967"/>
                  </a:lnTo>
                  <a:lnTo>
                    <a:pt x="1689392" y="116967"/>
                  </a:lnTo>
                  <a:lnTo>
                    <a:pt x="1681010" y="115570"/>
                  </a:lnTo>
                  <a:lnTo>
                    <a:pt x="1672196" y="113665"/>
                  </a:lnTo>
                  <a:lnTo>
                    <a:pt x="1671688" y="113665"/>
                  </a:lnTo>
                  <a:lnTo>
                    <a:pt x="1667802" y="107442"/>
                  </a:lnTo>
                  <a:lnTo>
                    <a:pt x="1669961" y="95377"/>
                  </a:lnTo>
                  <a:lnTo>
                    <a:pt x="1670342" y="93599"/>
                  </a:lnTo>
                  <a:lnTo>
                    <a:pt x="1670977" y="92075"/>
                  </a:lnTo>
                  <a:lnTo>
                    <a:pt x="1671612" y="90424"/>
                  </a:lnTo>
                  <a:lnTo>
                    <a:pt x="1672120" y="89408"/>
                  </a:lnTo>
                  <a:lnTo>
                    <a:pt x="1672501" y="88773"/>
                  </a:lnTo>
                  <a:lnTo>
                    <a:pt x="1718602" y="96901"/>
                  </a:lnTo>
                  <a:lnTo>
                    <a:pt x="1718856" y="96901"/>
                  </a:lnTo>
                  <a:lnTo>
                    <a:pt x="1719618" y="95377"/>
                  </a:lnTo>
                  <a:lnTo>
                    <a:pt x="1719745" y="95123"/>
                  </a:lnTo>
                  <a:lnTo>
                    <a:pt x="1720938" y="92075"/>
                  </a:lnTo>
                  <a:lnTo>
                    <a:pt x="1722297" y="88773"/>
                  </a:lnTo>
                  <a:lnTo>
                    <a:pt x="1722551" y="88138"/>
                  </a:lnTo>
                  <a:lnTo>
                    <a:pt x="1722666" y="87884"/>
                  </a:lnTo>
                  <a:lnTo>
                    <a:pt x="1723478" y="84836"/>
                  </a:lnTo>
                  <a:lnTo>
                    <a:pt x="1723605" y="84328"/>
                  </a:lnTo>
                  <a:lnTo>
                    <a:pt x="1723720" y="83820"/>
                  </a:lnTo>
                  <a:lnTo>
                    <a:pt x="1724596" y="79121"/>
                  </a:lnTo>
                  <a:lnTo>
                    <a:pt x="1725460" y="74295"/>
                  </a:lnTo>
                  <a:close/>
                </a:path>
                <a:path w="2029459" h="2907029">
                  <a:moveTo>
                    <a:pt x="1850809" y="93726"/>
                  </a:moveTo>
                  <a:lnTo>
                    <a:pt x="1828203" y="73660"/>
                  </a:lnTo>
                  <a:lnTo>
                    <a:pt x="1824266" y="73787"/>
                  </a:lnTo>
                  <a:lnTo>
                    <a:pt x="1817662" y="75311"/>
                  </a:lnTo>
                  <a:lnTo>
                    <a:pt x="1815122" y="76327"/>
                  </a:lnTo>
                  <a:lnTo>
                    <a:pt x="1813217" y="77597"/>
                  </a:lnTo>
                  <a:lnTo>
                    <a:pt x="1811312" y="78740"/>
                  </a:lnTo>
                  <a:lnTo>
                    <a:pt x="1810118" y="79629"/>
                  </a:lnTo>
                  <a:lnTo>
                    <a:pt x="1810143" y="78232"/>
                  </a:lnTo>
                  <a:lnTo>
                    <a:pt x="1810169" y="77978"/>
                  </a:lnTo>
                  <a:lnTo>
                    <a:pt x="1809775" y="77089"/>
                  </a:lnTo>
                  <a:lnTo>
                    <a:pt x="1809280" y="75946"/>
                  </a:lnTo>
                  <a:lnTo>
                    <a:pt x="1807502" y="73152"/>
                  </a:lnTo>
                  <a:lnTo>
                    <a:pt x="1805724" y="70485"/>
                  </a:lnTo>
                  <a:lnTo>
                    <a:pt x="1805178" y="70231"/>
                  </a:lnTo>
                  <a:lnTo>
                    <a:pt x="1801660" y="68580"/>
                  </a:lnTo>
                  <a:lnTo>
                    <a:pt x="1786674" y="65913"/>
                  </a:lnTo>
                  <a:lnTo>
                    <a:pt x="1779181" y="66929"/>
                  </a:lnTo>
                  <a:lnTo>
                    <a:pt x="1772958" y="70231"/>
                  </a:lnTo>
                  <a:lnTo>
                    <a:pt x="1775244" y="64389"/>
                  </a:lnTo>
                  <a:lnTo>
                    <a:pt x="1754035" y="60579"/>
                  </a:lnTo>
                  <a:lnTo>
                    <a:pt x="1727492" y="133223"/>
                  </a:lnTo>
                  <a:lnTo>
                    <a:pt x="1748701" y="137033"/>
                  </a:lnTo>
                  <a:lnTo>
                    <a:pt x="1766735" y="86995"/>
                  </a:lnTo>
                  <a:lnTo>
                    <a:pt x="1767751" y="85344"/>
                  </a:lnTo>
                  <a:lnTo>
                    <a:pt x="1769656" y="83185"/>
                  </a:lnTo>
                  <a:lnTo>
                    <a:pt x="1772450" y="80645"/>
                  </a:lnTo>
                  <a:lnTo>
                    <a:pt x="1775244" y="78232"/>
                  </a:lnTo>
                  <a:lnTo>
                    <a:pt x="1778927" y="77089"/>
                  </a:lnTo>
                  <a:lnTo>
                    <a:pt x="1785023" y="77597"/>
                  </a:lnTo>
                  <a:lnTo>
                    <a:pt x="1784197" y="77597"/>
                  </a:lnTo>
                  <a:lnTo>
                    <a:pt x="1790484" y="78740"/>
                  </a:lnTo>
                  <a:lnTo>
                    <a:pt x="1793278" y="82677"/>
                  </a:lnTo>
                  <a:lnTo>
                    <a:pt x="1792135" y="89408"/>
                  </a:lnTo>
                  <a:lnTo>
                    <a:pt x="1773212" y="141351"/>
                  </a:lnTo>
                  <a:lnTo>
                    <a:pt x="1789468" y="144145"/>
                  </a:lnTo>
                  <a:lnTo>
                    <a:pt x="1807832" y="93726"/>
                  </a:lnTo>
                  <a:lnTo>
                    <a:pt x="1819948" y="84201"/>
                  </a:lnTo>
                  <a:lnTo>
                    <a:pt x="1824266" y="84709"/>
                  </a:lnTo>
                  <a:lnTo>
                    <a:pt x="1833537" y="92964"/>
                  </a:lnTo>
                  <a:lnTo>
                    <a:pt x="1833003" y="96012"/>
                  </a:lnTo>
                  <a:lnTo>
                    <a:pt x="1832902" y="96647"/>
                  </a:lnTo>
                  <a:lnTo>
                    <a:pt x="1813979" y="148463"/>
                  </a:lnTo>
                  <a:lnTo>
                    <a:pt x="1830235" y="151384"/>
                  </a:lnTo>
                  <a:lnTo>
                    <a:pt x="1849666" y="97663"/>
                  </a:lnTo>
                  <a:lnTo>
                    <a:pt x="1850174" y="96012"/>
                  </a:lnTo>
                  <a:lnTo>
                    <a:pt x="1850809" y="93726"/>
                  </a:lnTo>
                  <a:close/>
                </a:path>
                <a:path w="2029459" h="2907029">
                  <a:moveTo>
                    <a:pt x="1940598" y="113284"/>
                  </a:moveTo>
                  <a:lnTo>
                    <a:pt x="1940471" y="108458"/>
                  </a:lnTo>
                  <a:lnTo>
                    <a:pt x="1939074" y="104267"/>
                  </a:lnTo>
                  <a:lnTo>
                    <a:pt x="1937677" y="100203"/>
                  </a:lnTo>
                  <a:lnTo>
                    <a:pt x="1935518" y="97536"/>
                  </a:lnTo>
                  <a:lnTo>
                    <a:pt x="1935010" y="96901"/>
                  </a:lnTo>
                  <a:lnTo>
                    <a:pt x="1926628" y="91567"/>
                  </a:lnTo>
                  <a:lnTo>
                    <a:pt x="1921040" y="89662"/>
                  </a:lnTo>
                  <a:lnTo>
                    <a:pt x="1921040" y="105029"/>
                  </a:lnTo>
                  <a:lnTo>
                    <a:pt x="1918754" y="117602"/>
                  </a:lnTo>
                  <a:lnTo>
                    <a:pt x="1917357" y="122174"/>
                  </a:lnTo>
                  <a:lnTo>
                    <a:pt x="1915160" y="127762"/>
                  </a:lnTo>
                  <a:lnTo>
                    <a:pt x="1913039" y="133858"/>
                  </a:lnTo>
                  <a:lnTo>
                    <a:pt x="1895513" y="152908"/>
                  </a:lnTo>
                  <a:lnTo>
                    <a:pt x="1883321" y="150749"/>
                  </a:lnTo>
                  <a:lnTo>
                    <a:pt x="1880273" y="145288"/>
                  </a:lnTo>
                  <a:lnTo>
                    <a:pt x="1881924" y="135890"/>
                  </a:lnTo>
                  <a:lnTo>
                    <a:pt x="1882432" y="132715"/>
                  </a:lnTo>
                  <a:lnTo>
                    <a:pt x="1904149" y="97536"/>
                  </a:lnTo>
                  <a:lnTo>
                    <a:pt x="1910626" y="98425"/>
                  </a:lnTo>
                  <a:lnTo>
                    <a:pt x="1917992" y="99822"/>
                  </a:lnTo>
                  <a:lnTo>
                    <a:pt x="1921040" y="105029"/>
                  </a:lnTo>
                  <a:lnTo>
                    <a:pt x="1921040" y="89662"/>
                  </a:lnTo>
                  <a:lnTo>
                    <a:pt x="1913928" y="88392"/>
                  </a:lnTo>
                  <a:lnTo>
                    <a:pt x="1897557" y="87947"/>
                  </a:lnTo>
                  <a:lnTo>
                    <a:pt x="1883905" y="92875"/>
                  </a:lnTo>
                  <a:lnTo>
                    <a:pt x="1861985" y="127762"/>
                  </a:lnTo>
                  <a:lnTo>
                    <a:pt x="1861477" y="130810"/>
                  </a:lnTo>
                  <a:lnTo>
                    <a:pt x="1859826" y="139827"/>
                  </a:lnTo>
                  <a:lnTo>
                    <a:pt x="1892973" y="163322"/>
                  </a:lnTo>
                  <a:lnTo>
                    <a:pt x="1898688" y="163576"/>
                  </a:lnTo>
                  <a:lnTo>
                    <a:pt x="1903768" y="162941"/>
                  </a:lnTo>
                  <a:lnTo>
                    <a:pt x="1924177" y="152908"/>
                  </a:lnTo>
                  <a:lnTo>
                    <a:pt x="1924837" y="152273"/>
                  </a:lnTo>
                  <a:lnTo>
                    <a:pt x="1939709" y="118872"/>
                  </a:lnTo>
                  <a:lnTo>
                    <a:pt x="1940598" y="113284"/>
                  </a:lnTo>
                  <a:close/>
                </a:path>
                <a:path w="2029459" h="2907029">
                  <a:moveTo>
                    <a:pt x="2028913" y="118999"/>
                  </a:moveTo>
                  <a:lnTo>
                    <a:pt x="2028355" y="117602"/>
                  </a:lnTo>
                  <a:lnTo>
                    <a:pt x="2027250" y="115062"/>
                  </a:lnTo>
                  <a:lnTo>
                    <a:pt x="2027135" y="114808"/>
                  </a:lnTo>
                  <a:lnTo>
                    <a:pt x="2026259" y="112763"/>
                  </a:lnTo>
                  <a:lnTo>
                    <a:pt x="2020735" y="108394"/>
                  </a:lnTo>
                  <a:lnTo>
                    <a:pt x="2012353" y="105791"/>
                  </a:lnTo>
                  <a:lnTo>
                    <a:pt x="2008162" y="105029"/>
                  </a:lnTo>
                  <a:lnTo>
                    <a:pt x="2004352" y="104775"/>
                  </a:lnTo>
                  <a:lnTo>
                    <a:pt x="1997494" y="105537"/>
                  </a:lnTo>
                  <a:lnTo>
                    <a:pt x="1994700" y="106172"/>
                  </a:lnTo>
                  <a:lnTo>
                    <a:pt x="1992541" y="106934"/>
                  </a:lnTo>
                  <a:lnTo>
                    <a:pt x="1990382" y="107823"/>
                  </a:lnTo>
                  <a:lnTo>
                    <a:pt x="1988870" y="108280"/>
                  </a:lnTo>
                  <a:lnTo>
                    <a:pt x="1991144" y="102489"/>
                  </a:lnTo>
                  <a:lnTo>
                    <a:pt x="1969935" y="98679"/>
                  </a:lnTo>
                  <a:lnTo>
                    <a:pt x="1943392" y="171323"/>
                  </a:lnTo>
                  <a:lnTo>
                    <a:pt x="1964601" y="175006"/>
                  </a:lnTo>
                  <a:lnTo>
                    <a:pt x="1983651" y="122428"/>
                  </a:lnTo>
                  <a:lnTo>
                    <a:pt x="1984540" y="121158"/>
                  </a:lnTo>
                  <a:lnTo>
                    <a:pt x="1986445" y="119507"/>
                  </a:lnTo>
                  <a:lnTo>
                    <a:pt x="1989366" y="117602"/>
                  </a:lnTo>
                  <a:lnTo>
                    <a:pt x="1992160" y="115697"/>
                  </a:lnTo>
                  <a:lnTo>
                    <a:pt x="1996097" y="114808"/>
                  </a:lnTo>
                  <a:lnTo>
                    <a:pt x="2000923" y="115062"/>
                  </a:lnTo>
                  <a:lnTo>
                    <a:pt x="2005622" y="115951"/>
                  </a:lnTo>
                  <a:lnTo>
                    <a:pt x="2008797" y="117221"/>
                  </a:lnTo>
                  <a:lnTo>
                    <a:pt x="2010448" y="118999"/>
                  </a:lnTo>
                  <a:lnTo>
                    <a:pt x="2012099" y="120904"/>
                  </a:lnTo>
                  <a:lnTo>
                    <a:pt x="2012734" y="123444"/>
                  </a:lnTo>
                  <a:lnTo>
                    <a:pt x="2012099" y="126873"/>
                  </a:lnTo>
                  <a:lnTo>
                    <a:pt x="1992668" y="180086"/>
                  </a:lnTo>
                  <a:lnTo>
                    <a:pt x="2008543" y="182753"/>
                  </a:lnTo>
                  <a:lnTo>
                    <a:pt x="2028736" y="126873"/>
                  </a:lnTo>
                  <a:lnTo>
                    <a:pt x="2028837" y="122428"/>
                  </a:lnTo>
                  <a:lnTo>
                    <a:pt x="2028913" y="118999"/>
                  </a:lnTo>
                  <a:close/>
                </a:path>
              </a:pathLst>
            </a:custGeom>
            <a:solidFill>
              <a:srgbClr val="46121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537330" y="4838827"/>
              <a:ext cx="578165" cy="195325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334755" y="2781300"/>
              <a:ext cx="2124455" cy="2124455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651247" y="3090672"/>
              <a:ext cx="1863852" cy="1862327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165806" y="4728559"/>
              <a:ext cx="774237" cy="216693"/>
            </a:xfrm>
            <a:prstGeom prst="rect">
              <a:avLst/>
            </a:prstGeom>
          </p:spPr>
        </p:pic>
        <p:sp>
          <p:nvSpPr>
            <p:cNvPr id="23" name="object 23" descr=""/>
            <p:cNvSpPr/>
            <p:nvPr/>
          </p:nvSpPr>
          <p:spPr>
            <a:xfrm>
              <a:off x="5097018" y="4591811"/>
              <a:ext cx="5902325" cy="574675"/>
            </a:xfrm>
            <a:custGeom>
              <a:avLst/>
              <a:gdLst/>
              <a:ahLst/>
              <a:cxnLst/>
              <a:rect l="l" t="t" r="r" b="b"/>
              <a:pathLst>
                <a:path w="5902325" h="574675">
                  <a:moveTo>
                    <a:pt x="98044" y="479679"/>
                  </a:moveTo>
                  <a:lnTo>
                    <a:pt x="96545" y="472948"/>
                  </a:lnTo>
                  <a:lnTo>
                    <a:pt x="96672" y="472948"/>
                  </a:lnTo>
                  <a:lnTo>
                    <a:pt x="94449" y="471170"/>
                  </a:lnTo>
                  <a:lnTo>
                    <a:pt x="92075" y="469265"/>
                  </a:lnTo>
                  <a:lnTo>
                    <a:pt x="87503" y="465709"/>
                  </a:lnTo>
                  <a:lnTo>
                    <a:pt x="85610" y="464947"/>
                  </a:lnTo>
                  <a:lnTo>
                    <a:pt x="81534" y="463296"/>
                  </a:lnTo>
                  <a:lnTo>
                    <a:pt x="79883" y="463042"/>
                  </a:lnTo>
                  <a:lnTo>
                    <a:pt x="79883" y="483108"/>
                  </a:lnTo>
                  <a:lnTo>
                    <a:pt x="78994" y="488315"/>
                  </a:lnTo>
                  <a:lnTo>
                    <a:pt x="78232" y="493141"/>
                  </a:lnTo>
                  <a:lnTo>
                    <a:pt x="77089" y="497459"/>
                  </a:lnTo>
                  <a:lnTo>
                    <a:pt x="75565" y="501396"/>
                  </a:lnTo>
                  <a:lnTo>
                    <a:pt x="72263" y="510159"/>
                  </a:lnTo>
                  <a:lnTo>
                    <a:pt x="68580" y="516763"/>
                  </a:lnTo>
                  <a:lnTo>
                    <a:pt x="60198" y="525653"/>
                  </a:lnTo>
                  <a:lnTo>
                    <a:pt x="54483" y="527304"/>
                  </a:lnTo>
                  <a:lnTo>
                    <a:pt x="47371" y="526161"/>
                  </a:lnTo>
                  <a:lnTo>
                    <a:pt x="43688" y="525272"/>
                  </a:lnTo>
                  <a:lnTo>
                    <a:pt x="40894" y="524256"/>
                  </a:lnTo>
                  <a:lnTo>
                    <a:pt x="39116" y="522859"/>
                  </a:lnTo>
                  <a:lnTo>
                    <a:pt x="37338" y="521589"/>
                  </a:lnTo>
                  <a:lnTo>
                    <a:pt x="36068" y="520573"/>
                  </a:lnTo>
                  <a:lnTo>
                    <a:pt x="35560" y="519811"/>
                  </a:lnTo>
                  <a:lnTo>
                    <a:pt x="51054" y="475361"/>
                  </a:lnTo>
                  <a:lnTo>
                    <a:pt x="51054" y="474980"/>
                  </a:lnTo>
                  <a:lnTo>
                    <a:pt x="52705" y="474091"/>
                  </a:lnTo>
                  <a:lnTo>
                    <a:pt x="55753" y="472948"/>
                  </a:lnTo>
                  <a:lnTo>
                    <a:pt x="58801" y="471678"/>
                  </a:lnTo>
                  <a:lnTo>
                    <a:pt x="62103" y="471170"/>
                  </a:lnTo>
                  <a:lnTo>
                    <a:pt x="65532" y="471424"/>
                  </a:lnTo>
                  <a:lnTo>
                    <a:pt x="71374" y="472313"/>
                  </a:lnTo>
                  <a:lnTo>
                    <a:pt x="75184" y="474091"/>
                  </a:lnTo>
                  <a:lnTo>
                    <a:pt x="79248" y="479171"/>
                  </a:lnTo>
                  <a:lnTo>
                    <a:pt x="79883" y="483108"/>
                  </a:lnTo>
                  <a:lnTo>
                    <a:pt x="79883" y="463042"/>
                  </a:lnTo>
                  <a:lnTo>
                    <a:pt x="74168" y="462153"/>
                  </a:lnTo>
                  <a:lnTo>
                    <a:pt x="71120" y="461772"/>
                  </a:lnTo>
                  <a:lnTo>
                    <a:pt x="68199" y="461899"/>
                  </a:lnTo>
                  <a:lnTo>
                    <a:pt x="62738" y="462661"/>
                  </a:lnTo>
                  <a:lnTo>
                    <a:pt x="60198" y="463296"/>
                  </a:lnTo>
                  <a:lnTo>
                    <a:pt x="55626" y="464566"/>
                  </a:lnTo>
                  <a:lnTo>
                    <a:pt x="54483" y="464947"/>
                  </a:lnTo>
                  <a:lnTo>
                    <a:pt x="56515" y="459740"/>
                  </a:lnTo>
                  <a:lnTo>
                    <a:pt x="35433" y="456438"/>
                  </a:lnTo>
                  <a:lnTo>
                    <a:pt x="0" y="558927"/>
                  </a:lnTo>
                  <a:lnTo>
                    <a:pt x="21082" y="562229"/>
                  </a:lnTo>
                  <a:lnTo>
                    <a:pt x="32385" y="529590"/>
                  </a:lnTo>
                  <a:lnTo>
                    <a:pt x="33274" y="530352"/>
                  </a:lnTo>
                  <a:lnTo>
                    <a:pt x="56261" y="537210"/>
                  </a:lnTo>
                  <a:lnTo>
                    <a:pt x="60769" y="537210"/>
                  </a:lnTo>
                  <a:lnTo>
                    <a:pt x="70485" y="535051"/>
                  </a:lnTo>
                  <a:lnTo>
                    <a:pt x="75184" y="532003"/>
                  </a:lnTo>
                  <a:lnTo>
                    <a:pt x="77355" y="529590"/>
                  </a:lnTo>
                  <a:lnTo>
                    <a:pt x="79400" y="527304"/>
                  </a:lnTo>
                  <a:lnTo>
                    <a:pt x="79756" y="526923"/>
                  </a:lnTo>
                  <a:lnTo>
                    <a:pt x="96393" y="489966"/>
                  </a:lnTo>
                  <a:lnTo>
                    <a:pt x="98044" y="479679"/>
                  </a:lnTo>
                  <a:close/>
                </a:path>
                <a:path w="5902325" h="574675">
                  <a:moveTo>
                    <a:pt x="183261" y="498475"/>
                  </a:moveTo>
                  <a:lnTo>
                    <a:pt x="170561" y="479082"/>
                  </a:lnTo>
                  <a:lnTo>
                    <a:pt x="170561" y="491871"/>
                  </a:lnTo>
                  <a:lnTo>
                    <a:pt x="169252" y="500634"/>
                  </a:lnTo>
                  <a:lnTo>
                    <a:pt x="166878" y="508762"/>
                  </a:lnTo>
                  <a:lnTo>
                    <a:pt x="166624" y="509397"/>
                  </a:lnTo>
                  <a:lnTo>
                    <a:pt x="133858" y="504190"/>
                  </a:lnTo>
                  <a:lnTo>
                    <a:pt x="134747" y="500634"/>
                  </a:lnTo>
                  <a:lnTo>
                    <a:pt x="136906" y="496316"/>
                  </a:lnTo>
                  <a:lnTo>
                    <a:pt x="140462" y="491236"/>
                  </a:lnTo>
                  <a:lnTo>
                    <a:pt x="143891" y="486156"/>
                  </a:lnTo>
                  <a:lnTo>
                    <a:pt x="149479" y="483997"/>
                  </a:lnTo>
                  <a:lnTo>
                    <a:pt x="156845" y="484886"/>
                  </a:lnTo>
                  <a:lnTo>
                    <a:pt x="166497" y="486410"/>
                  </a:lnTo>
                  <a:lnTo>
                    <a:pt x="170561" y="491871"/>
                  </a:lnTo>
                  <a:lnTo>
                    <a:pt x="170561" y="479082"/>
                  </a:lnTo>
                  <a:lnTo>
                    <a:pt x="167030" y="477494"/>
                  </a:lnTo>
                  <a:lnTo>
                    <a:pt x="157988" y="475361"/>
                  </a:lnTo>
                  <a:lnTo>
                    <a:pt x="141935" y="475551"/>
                  </a:lnTo>
                  <a:lnTo>
                    <a:pt x="110718" y="508762"/>
                  </a:lnTo>
                  <a:lnTo>
                    <a:pt x="106299" y="528193"/>
                  </a:lnTo>
                  <a:lnTo>
                    <a:pt x="107569" y="534543"/>
                  </a:lnTo>
                  <a:lnTo>
                    <a:pt x="111340" y="539242"/>
                  </a:lnTo>
                  <a:lnTo>
                    <a:pt x="114935" y="543814"/>
                  </a:lnTo>
                  <a:lnTo>
                    <a:pt x="121285" y="547116"/>
                  </a:lnTo>
                  <a:lnTo>
                    <a:pt x="130048" y="549148"/>
                  </a:lnTo>
                  <a:lnTo>
                    <a:pt x="131572" y="549529"/>
                  </a:lnTo>
                  <a:lnTo>
                    <a:pt x="136271" y="550418"/>
                  </a:lnTo>
                  <a:lnTo>
                    <a:pt x="143129" y="551434"/>
                  </a:lnTo>
                  <a:lnTo>
                    <a:pt x="148844" y="551688"/>
                  </a:lnTo>
                  <a:lnTo>
                    <a:pt x="158496" y="550672"/>
                  </a:lnTo>
                  <a:lnTo>
                    <a:pt x="161036" y="550037"/>
                  </a:lnTo>
                  <a:lnTo>
                    <a:pt x="161201" y="549529"/>
                  </a:lnTo>
                  <a:lnTo>
                    <a:pt x="161290" y="549275"/>
                  </a:lnTo>
                  <a:lnTo>
                    <a:pt x="165887" y="541782"/>
                  </a:lnTo>
                  <a:lnTo>
                    <a:pt x="168783" y="537083"/>
                  </a:lnTo>
                  <a:lnTo>
                    <a:pt x="167005" y="538099"/>
                  </a:lnTo>
                  <a:lnTo>
                    <a:pt x="163576" y="539242"/>
                  </a:lnTo>
                  <a:lnTo>
                    <a:pt x="153543" y="541782"/>
                  </a:lnTo>
                  <a:lnTo>
                    <a:pt x="147193" y="541782"/>
                  </a:lnTo>
                  <a:lnTo>
                    <a:pt x="139573" y="540512"/>
                  </a:lnTo>
                  <a:lnTo>
                    <a:pt x="130048" y="538607"/>
                  </a:lnTo>
                  <a:lnTo>
                    <a:pt x="126111" y="532638"/>
                  </a:lnTo>
                  <a:lnTo>
                    <a:pt x="127762" y="522605"/>
                  </a:lnTo>
                  <a:lnTo>
                    <a:pt x="128524" y="518668"/>
                  </a:lnTo>
                  <a:lnTo>
                    <a:pt x="129794" y="515620"/>
                  </a:lnTo>
                  <a:lnTo>
                    <a:pt x="130175" y="514477"/>
                  </a:lnTo>
                  <a:lnTo>
                    <a:pt x="130556" y="513842"/>
                  </a:lnTo>
                  <a:lnTo>
                    <a:pt x="176784" y="521208"/>
                  </a:lnTo>
                  <a:lnTo>
                    <a:pt x="177038" y="521208"/>
                  </a:lnTo>
                  <a:lnTo>
                    <a:pt x="177927" y="519430"/>
                  </a:lnTo>
                  <a:lnTo>
                    <a:pt x="180035" y="513842"/>
                  </a:lnTo>
                  <a:lnTo>
                    <a:pt x="180721" y="512064"/>
                  </a:lnTo>
                  <a:lnTo>
                    <a:pt x="181432" y="509397"/>
                  </a:lnTo>
                  <a:lnTo>
                    <a:pt x="181737" y="508254"/>
                  </a:lnTo>
                  <a:lnTo>
                    <a:pt x="183261" y="498475"/>
                  </a:lnTo>
                  <a:close/>
                </a:path>
                <a:path w="5902325" h="574675">
                  <a:moveTo>
                    <a:pt x="268986" y="512064"/>
                  </a:moveTo>
                  <a:lnTo>
                    <a:pt x="256413" y="492683"/>
                  </a:lnTo>
                  <a:lnTo>
                    <a:pt x="256413" y="505460"/>
                  </a:lnTo>
                  <a:lnTo>
                    <a:pt x="254990" y="514223"/>
                  </a:lnTo>
                  <a:lnTo>
                    <a:pt x="254889" y="514858"/>
                  </a:lnTo>
                  <a:lnTo>
                    <a:pt x="254635" y="516890"/>
                  </a:lnTo>
                  <a:lnTo>
                    <a:pt x="254127" y="518668"/>
                  </a:lnTo>
                  <a:lnTo>
                    <a:pt x="253619" y="520065"/>
                  </a:lnTo>
                  <a:lnTo>
                    <a:pt x="252514" y="522859"/>
                  </a:lnTo>
                  <a:lnTo>
                    <a:pt x="252476" y="522986"/>
                  </a:lnTo>
                  <a:lnTo>
                    <a:pt x="219710" y="517779"/>
                  </a:lnTo>
                  <a:lnTo>
                    <a:pt x="220472" y="514223"/>
                  </a:lnTo>
                  <a:lnTo>
                    <a:pt x="222758" y="509905"/>
                  </a:lnTo>
                  <a:lnTo>
                    <a:pt x="226187" y="504825"/>
                  </a:lnTo>
                  <a:lnTo>
                    <a:pt x="229743" y="499745"/>
                  </a:lnTo>
                  <a:lnTo>
                    <a:pt x="235204" y="497586"/>
                  </a:lnTo>
                  <a:lnTo>
                    <a:pt x="242697" y="498475"/>
                  </a:lnTo>
                  <a:lnTo>
                    <a:pt x="252349" y="499999"/>
                  </a:lnTo>
                  <a:lnTo>
                    <a:pt x="256413" y="505460"/>
                  </a:lnTo>
                  <a:lnTo>
                    <a:pt x="256413" y="492683"/>
                  </a:lnTo>
                  <a:lnTo>
                    <a:pt x="252831" y="491083"/>
                  </a:lnTo>
                  <a:lnTo>
                    <a:pt x="243713" y="488950"/>
                  </a:lnTo>
                  <a:lnTo>
                    <a:pt x="227736" y="489140"/>
                  </a:lnTo>
                  <a:lnTo>
                    <a:pt x="196215" y="522859"/>
                  </a:lnTo>
                  <a:lnTo>
                    <a:pt x="193421" y="533781"/>
                  </a:lnTo>
                  <a:lnTo>
                    <a:pt x="192151" y="541782"/>
                  </a:lnTo>
                  <a:lnTo>
                    <a:pt x="193294" y="548132"/>
                  </a:lnTo>
                  <a:lnTo>
                    <a:pt x="197192" y="552831"/>
                  </a:lnTo>
                  <a:lnTo>
                    <a:pt x="200787" y="557403"/>
                  </a:lnTo>
                  <a:lnTo>
                    <a:pt x="207010" y="560705"/>
                  </a:lnTo>
                  <a:lnTo>
                    <a:pt x="216357" y="562864"/>
                  </a:lnTo>
                  <a:lnTo>
                    <a:pt x="217297" y="563118"/>
                  </a:lnTo>
                  <a:lnTo>
                    <a:pt x="222123" y="564007"/>
                  </a:lnTo>
                  <a:lnTo>
                    <a:pt x="228854" y="565023"/>
                  </a:lnTo>
                  <a:lnTo>
                    <a:pt x="234696" y="565277"/>
                  </a:lnTo>
                  <a:lnTo>
                    <a:pt x="244221" y="564261"/>
                  </a:lnTo>
                  <a:lnTo>
                    <a:pt x="246761" y="563626"/>
                  </a:lnTo>
                  <a:lnTo>
                    <a:pt x="247015" y="563118"/>
                  </a:lnTo>
                  <a:lnTo>
                    <a:pt x="247142" y="562864"/>
                  </a:lnTo>
                  <a:lnTo>
                    <a:pt x="251663" y="555371"/>
                  </a:lnTo>
                  <a:lnTo>
                    <a:pt x="254508" y="550672"/>
                  </a:lnTo>
                  <a:lnTo>
                    <a:pt x="252857" y="551688"/>
                  </a:lnTo>
                  <a:lnTo>
                    <a:pt x="249428" y="552831"/>
                  </a:lnTo>
                  <a:lnTo>
                    <a:pt x="239395" y="555371"/>
                  </a:lnTo>
                  <a:lnTo>
                    <a:pt x="233045" y="555371"/>
                  </a:lnTo>
                  <a:lnTo>
                    <a:pt x="225298" y="554101"/>
                  </a:lnTo>
                  <a:lnTo>
                    <a:pt x="215900" y="552196"/>
                  </a:lnTo>
                  <a:lnTo>
                    <a:pt x="211963" y="546227"/>
                  </a:lnTo>
                  <a:lnTo>
                    <a:pt x="213614" y="536194"/>
                  </a:lnTo>
                  <a:lnTo>
                    <a:pt x="213779" y="534797"/>
                  </a:lnTo>
                  <a:lnTo>
                    <a:pt x="213868" y="534162"/>
                  </a:lnTo>
                  <a:lnTo>
                    <a:pt x="214376" y="532257"/>
                  </a:lnTo>
                  <a:lnTo>
                    <a:pt x="214947" y="530860"/>
                  </a:lnTo>
                  <a:lnTo>
                    <a:pt x="215519" y="529209"/>
                  </a:lnTo>
                  <a:lnTo>
                    <a:pt x="216027" y="528066"/>
                  </a:lnTo>
                  <a:lnTo>
                    <a:pt x="216408" y="527431"/>
                  </a:lnTo>
                  <a:lnTo>
                    <a:pt x="262636" y="534797"/>
                  </a:lnTo>
                  <a:lnTo>
                    <a:pt x="262890" y="534797"/>
                  </a:lnTo>
                  <a:lnTo>
                    <a:pt x="263652" y="533019"/>
                  </a:lnTo>
                  <a:lnTo>
                    <a:pt x="265760" y="527431"/>
                  </a:lnTo>
                  <a:lnTo>
                    <a:pt x="266446" y="525653"/>
                  </a:lnTo>
                  <a:lnTo>
                    <a:pt x="267157" y="522986"/>
                  </a:lnTo>
                  <a:lnTo>
                    <a:pt x="267462" y="521843"/>
                  </a:lnTo>
                  <a:lnTo>
                    <a:pt x="268986" y="512064"/>
                  </a:lnTo>
                  <a:close/>
                </a:path>
                <a:path w="5902325" h="574675">
                  <a:moveTo>
                    <a:pt x="328295" y="472059"/>
                  </a:moveTo>
                  <a:lnTo>
                    <a:pt x="307594" y="468757"/>
                  </a:lnTo>
                  <a:lnTo>
                    <a:pt x="272415" y="570992"/>
                  </a:lnTo>
                  <a:lnTo>
                    <a:pt x="293116" y="574294"/>
                  </a:lnTo>
                  <a:lnTo>
                    <a:pt x="328295" y="472059"/>
                  </a:lnTo>
                  <a:close/>
                </a:path>
                <a:path w="5902325" h="574675">
                  <a:moveTo>
                    <a:pt x="5220716" y="11430"/>
                  </a:moveTo>
                  <a:lnTo>
                    <a:pt x="5149088" y="0"/>
                  </a:lnTo>
                  <a:lnTo>
                    <a:pt x="5113909" y="102870"/>
                  </a:lnTo>
                  <a:lnTo>
                    <a:pt x="5186172" y="114300"/>
                  </a:lnTo>
                  <a:lnTo>
                    <a:pt x="5190490" y="100330"/>
                  </a:lnTo>
                  <a:lnTo>
                    <a:pt x="5142230" y="92710"/>
                  </a:lnTo>
                  <a:lnTo>
                    <a:pt x="5154041" y="58420"/>
                  </a:lnTo>
                  <a:lnTo>
                    <a:pt x="5193792" y="64770"/>
                  </a:lnTo>
                  <a:lnTo>
                    <a:pt x="5195951" y="58420"/>
                  </a:lnTo>
                  <a:lnTo>
                    <a:pt x="5198110" y="52070"/>
                  </a:lnTo>
                  <a:lnTo>
                    <a:pt x="5158486" y="45720"/>
                  </a:lnTo>
                  <a:lnTo>
                    <a:pt x="5168646" y="16510"/>
                  </a:lnTo>
                  <a:lnTo>
                    <a:pt x="5216398" y="24130"/>
                  </a:lnTo>
                  <a:lnTo>
                    <a:pt x="5218989" y="16510"/>
                  </a:lnTo>
                  <a:lnTo>
                    <a:pt x="5220716" y="11430"/>
                  </a:lnTo>
                  <a:close/>
                </a:path>
                <a:path w="5902325" h="574675">
                  <a:moveTo>
                    <a:pt x="5254879" y="16510"/>
                  </a:moveTo>
                  <a:lnTo>
                    <a:pt x="5234178" y="13970"/>
                  </a:lnTo>
                  <a:lnTo>
                    <a:pt x="5198999" y="115570"/>
                  </a:lnTo>
                  <a:lnTo>
                    <a:pt x="5219700" y="119380"/>
                  </a:lnTo>
                  <a:lnTo>
                    <a:pt x="5254879" y="16510"/>
                  </a:lnTo>
                  <a:close/>
                </a:path>
                <a:path w="5902325" h="574675">
                  <a:moveTo>
                    <a:pt x="5338699" y="29210"/>
                  </a:moveTo>
                  <a:lnTo>
                    <a:pt x="5317617" y="26670"/>
                  </a:lnTo>
                  <a:lnTo>
                    <a:pt x="5306441" y="58420"/>
                  </a:lnTo>
                  <a:lnTo>
                    <a:pt x="5303139" y="56642"/>
                  </a:lnTo>
                  <a:lnTo>
                    <a:pt x="5303139" y="68580"/>
                  </a:lnTo>
                  <a:lnTo>
                    <a:pt x="5287899" y="113030"/>
                  </a:lnTo>
                  <a:lnTo>
                    <a:pt x="5287518" y="114300"/>
                  </a:lnTo>
                  <a:lnTo>
                    <a:pt x="5285867" y="114300"/>
                  </a:lnTo>
                  <a:lnTo>
                    <a:pt x="5282946" y="115570"/>
                  </a:lnTo>
                  <a:lnTo>
                    <a:pt x="5280152" y="116840"/>
                  </a:lnTo>
                  <a:lnTo>
                    <a:pt x="5276850" y="118110"/>
                  </a:lnTo>
                  <a:lnTo>
                    <a:pt x="5273421" y="116840"/>
                  </a:lnTo>
                  <a:lnTo>
                    <a:pt x="5268087" y="116840"/>
                  </a:lnTo>
                  <a:lnTo>
                    <a:pt x="5264404" y="114300"/>
                  </a:lnTo>
                  <a:lnTo>
                    <a:pt x="5262499" y="111760"/>
                  </a:lnTo>
                  <a:lnTo>
                    <a:pt x="5260467" y="107950"/>
                  </a:lnTo>
                  <a:lnTo>
                    <a:pt x="5259959" y="104140"/>
                  </a:lnTo>
                  <a:lnTo>
                    <a:pt x="5260721" y="97790"/>
                  </a:lnTo>
                  <a:lnTo>
                    <a:pt x="5278374" y="63500"/>
                  </a:lnTo>
                  <a:lnTo>
                    <a:pt x="5284089" y="60960"/>
                  </a:lnTo>
                  <a:lnTo>
                    <a:pt x="5291455" y="62230"/>
                  </a:lnTo>
                  <a:lnTo>
                    <a:pt x="5295392" y="63500"/>
                  </a:lnTo>
                  <a:lnTo>
                    <a:pt x="5298313" y="64770"/>
                  </a:lnTo>
                  <a:lnTo>
                    <a:pt x="5302123" y="67310"/>
                  </a:lnTo>
                  <a:lnTo>
                    <a:pt x="5303139" y="68580"/>
                  </a:lnTo>
                  <a:lnTo>
                    <a:pt x="5303139" y="56642"/>
                  </a:lnTo>
                  <a:lnTo>
                    <a:pt x="5301742" y="55880"/>
                  </a:lnTo>
                  <a:lnTo>
                    <a:pt x="5295773" y="53340"/>
                  </a:lnTo>
                  <a:lnTo>
                    <a:pt x="5288280" y="52070"/>
                  </a:lnTo>
                  <a:lnTo>
                    <a:pt x="5280025" y="50800"/>
                  </a:lnTo>
                  <a:lnTo>
                    <a:pt x="5272278" y="52070"/>
                  </a:lnTo>
                  <a:lnTo>
                    <a:pt x="5247132" y="82550"/>
                  </a:lnTo>
                  <a:lnTo>
                    <a:pt x="5241671" y="106680"/>
                  </a:lnTo>
                  <a:lnTo>
                    <a:pt x="5243068" y="114300"/>
                  </a:lnTo>
                  <a:lnTo>
                    <a:pt x="5247259" y="118110"/>
                  </a:lnTo>
                  <a:lnTo>
                    <a:pt x="5251577" y="121920"/>
                  </a:lnTo>
                  <a:lnTo>
                    <a:pt x="5257673" y="125730"/>
                  </a:lnTo>
                  <a:lnTo>
                    <a:pt x="5265420" y="127000"/>
                  </a:lnTo>
                  <a:lnTo>
                    <a:pt x="5274437" y="127000"/>
                  </a:lnTo>
                  <a:lnTo>
                    <a:pt x="5280787" y="125730"/>
                  </a:lnTo>
                  <a:lnTo>
                    <a:pt x="5282946" y="124460"/>
                  </a:lnTo>
                  <a:lnTo>
                    <a:pt x="5284089" y="124460"/>
                  </a:lnTo>
                  <a:lnTo>
                    <a:pt x="5282438" y="128270"/>
                  </a:lnTo>
                  <a:lnTo>
                    <a:pt x="5303393" y="132080"/>
                  </a:lnTo>
                  <a:lnTo>
                    <a:pt x="5305996" y="124460"/>
                  </a:lnTo>
                  <a:lnTo>
                    <a:pt x="5308181" y="118110"/>
                  </a:lnTo>
                  <a:lnTo>
                    <a:pt x="5327789" y="60960"/>
                  </a:lnTo>
                  <a:lnTo>
                    <a:pt x="5328666" y="58420"/>
                  </a:lnTo>
                  <a:lnTo>
                    <a:pt x="5338699" y="29210"/>
                  </a:lnTo>
                  <a:close/>
                </a:path>
                <a:path w="5902325" h="574675">
                  <a:moveTo>
                    <a:pt x="5403342" y="90170"/>
                  </a:moveTo>
                  <a:lnTo>
                    <a:pt x="5403215" y="87630"/>
                  </a:lnTo>
                  <a:lnTo>
                    <a:pt x="5403088" y="85090"/>
                  </a:lnTo>
                  <a:lnTo>
                    <a:pt x="5401818" y="81280"/>
                  </a:lnTo>
                  <a:lnTo>
                    <a:pt x="5399024" y="76200"/>
                  </a:lnTo>
                  <a:lnTo>
                    <a:pt x="5397805" y="74930"/>
                  </a:lnTo>
                  <a:lnTo>
                    <a:pt x="5394134" y="71120"/>
                  </a:lnTo>
                  <a:lnTo>
                    <a:pt x="5390769" y="69900"/>
                  </a:lnTo>
                  <a:lnTo>
                    <a:pt x="5390769" y="82550"/>
                  </a:lnTo>
                  <a:lnTo>
                    <a:pt x="5389245" y="92710"/>
                  </a:lnTo>
                  <a:lnTo>
                    <a:pt x="5388864" y="93980"/>
                  </a:lnTo>
                  <a:lnTo>
                    <a:pt x="5388483" y="96520"/>
                  </a:lnTo>
                  <a:lnTo>
                    <a:pt x="5387467" y="99060"/>
                  </a:lnTo>
                  <a:lnTo>
                    <a:pt x="5387086" y="100330"/>
                  </a:lnTo>
                  <a:lnTo>
                    <a:pt x="5386705" y="100330"/>
                  </a:lnTo>
                  <a:lnTo>
                    <a:pt x="5354066" y="95250"/>
                  </a:lnTo>
                  <a:lnTo>
                    <a:pt x="5354828" y="91440"/>
                  </a:lnTo>
                  <a:lnTo>
                    <a:pt x="5356987" y="87630"/>
                  </a:lnTo>
                  <a:lnTo>
                    <a:pt x="5364099" y="77470"/>
                  </a:lnTo>
                  <a:lnTo>
                    <a:pt x="5369560" y="74930"/>
                  </a:lnTo>
                  <a:lnTo>
                    <a:pt x="5377053" y="76200"/>
                  </a:lnTo>
                  <a:lnTo>
                    <a:pt x="5386578" y="77470"/>
                  </a:lnTo>
                  <a:lnTo>
                    <a:pt x="5390769" y="82550"/>
                  </a:lnTo>
                  <a:lnTo>
                    <a:pt x="5390769" y="69900"/>
                  </a:lnTo>
                  <a:lnTo>
                    <a:pt x="5387137" y="68580"/>
                  </a:lnTo>
                  <a:lnTo>
                    <a:pt x="5378069" y="66040"/>
                  </a:lnTo>
                  <a:lnTo>
                    <a:pt x="5362016" y="66040"/>
                  </a:lnTo>
                  <a:lnTo>
                    <a:pt x="5348744" y="72390"/>
                  </a:lnTo>
                  <a:lnTo>
                    <a:pt x="5338254" y="83820"/>
                  </a:lnTo>
                  <a:lnTo>
                    <a:pt x="5330571" y="100330"/>
                  </a:lnTo>
                  <a:lnTo>
                    <a:pt x="5329047" y="105410"/>
                  </a:lnTo>
                  <a:lnTo>
                    <a:pt x="5328158" y="107950"/>
                  </a:lnTo>
                  <a:lnTo>
                    <a:pt x="5327650" y="111760"/>
                  </a:lnTo>
                  <a:lnTo>
                    <a:pt x="5326380" y="119380"/>
                  </a:lnTo>
                  <a:lnTo>
                    <a:pt x="5327650" y="125730"/>
                  </a:lnTo>
                  <a:lnTo>
                    <a:pt x="5331333" y="130810"/>
                  </a:lnTo>
                  <a:lnTo>
                    <a:pt x="5335016" y="134620"/>
                  </a:lnTo>
                  <a:lnTo>
                    <a:pt x="5341366" y="138430"/>
                  </a:lnTo>
                  <a:lnTo>
                    <a:pt x="5351653" y="140970"/>
                  </a:lnTo>
                  <a:lnTo>
                    <a:pt x="5356352" y="140970"/>
                  </a:lnTo>
                  <a:lnTo>
                    <a:pt x="5363210" y="142240"/>
                  </a:lnTo>
                  <a:lnTo>
                    <a:pt x="5368925" y="143510"/>
                  </a:lnTo>
                  <a:lnTo>
                    <a:pt x="5373751" y="142240"/>
                  </a:lnTo>
                  <a:lnTo>
                    <a:pt x="5378577" y="142240"/>
                  </a:lnTo>
                  <a:lnTo>
                    <a:pt x="5381117" y="140970"/>
                  </a:lnTo>
                  <a:lnTo>
                    <a:pt x="5381371" y="140970"/>
                  </a:lnTo>
                  <a:lnTo>
                    <a:pt x="5385867" y="133350"/>
                  </a:lnTo>
                  <a:lnTo>
                    <a:pt x="5388864" y="128270"/>
                  </a:lnTo>
                  <a:lnTo>
                    <a:pt x="5387086" y="129540"/>
                  </a:lnTo>
                  <a:lnTo>
                    <a:pt x="5383784" y="130810"/>
                  </a:lnTo>
                  <a:lnTo>
                    <a:pt x="5373751" y="133350"/>
                  </a:lnTo>
                  <a:lnTo>
                    <a:pt x="5367274" y="133350"/>
                  </a:lnTo>
                  <a:lnTo>
                    <a:pt x="5359654" y="132080"/>
                  </a:lnTo>
                  <a:lnTo>
                    <a:pt x="5350129" y="129540"/>
                  </a:lnTo>
                  <a:lnTo>
                    <a:pt x="5346319" y="124460"/>
                  </a:lnTo>
                  <a:lnTo>
                    <a:pt x="5348605" y="109220"/>
                  </a:lnTo>
                  <a:lnTo>
                    <a:pt x="5349875" y="106680"/>
                  </a:lnTo>
                  <a:lnTo>
                    <a:pt x="5350383" y="105410"/>
                  </a:lnTo>
                  <a:lnTo>
                    <a:pt x="5350637" y="105410"/>
                  </a:lnTo>
                  <a:lnTo>
                    <a:pt x="5396865" y="111760"/>
                  </a:lnTo>
                  <a:lnTo>
                    <a:pt x="5397119" y="111760"/>
                  </a:lnTo>
                  <a:lnTo>
                    <a:pt x="5398008" y="110490"/>
                  </a:lnTo>
                  <a:lnTo>
                    <a:pt x="5399862" y="105410"/>
                  </a:lnTo>
                  <a:lnTo>
                    <a:pt x="5400802" y="102870"/>
                  </a:lnTo>
                  <a:lnTo>
                    <a:pt x="5401475" y="100330"/>
                  </a:lnTo>
                  <a:lnTo>
                    <a:pt x="5401818" y="99060"/>
                  </a:lnTo>
                  <a:lnTo>
                    <a:pt x="5402453" y="95250"/>
                  </a:lnTo>
                  <a:lnTo>
                    <a:pt x="5403342" y="90170"/>
                  </a:lnTo>
                  <a:close/>
                </a:path>
                <a:path w="5902325" h="574675">
                  <a:moveTo>
                    <a:pt x="5474081" y="82550"/>
                  </a:moveTo>
                  <a:lnTo>
                    <a:pt x="5473192" y="82550"/>
                  </a:lnTo>
                  <a:lnTo>
                    <a:pt x="5471033" y="81280"/>
                  </a:lnTo>
                  <a:lnTo>
                    <a:pt x="5467604" y="81280"/>
                  </a:lnTo>
                  <a:lnTo>
                    <a:pt x="5463159" y="80010"/>
                  </a:lnTo>
                  <a:lnTo>
                    <a:pt x="5459222" y="80010"/>
                  </a:lnTo>
                  <a:lnTo>
                    <a:pt x="5455793" y="81280"/>
                  </a:lnTo>
                  <a:lnTo>
                    <a:pt x="5451729" y="81280"/>
                  </a:lnTo>
                  <a:lnTo>
                    <a:pt x="5448427" y="82550"/>
                  </a:lnTo>
                  <a:lnTo>
                    <a:pt x="5443601" y="85090"/>
                  </a:lnTo>
                  <a:lnTo>
                    <a:pt x="5442204" y="86360"/>
                  </a:lnTo>
                  <a:lnTo>
                    <a:pt x="5441950" y="86360"/>
                  </a:lnTo>
                  <a:lnTo>
                    <a:pt x="5445125" y="77470"/>
                  </a:lnTo>
                  <a:lnTo>
                    <a:pt x="5423916" y="73660"/>
                  </a:lnTo>
                  <a:lnTo>
                    <a:pt x="5398770" y="147320"/>
                  </a:lnTo>
                  <a:lnTo>
                    <a:pt x="5419979" y="151130"/>
                  </a:lnTo>
                  <a:lnTo>
                    <a:pt x="5436362" y="102870"/>
                  </a:lnTo>
                  <a:lnTo>
                    <a:pt x="5438267" y="100330"/>
                  </a:lnTo>
                  <a:lnTo>
                    <a:pt x="5441315" y="97790"/>
                  </a:lnTo>
                  <a:lnTo>
                    <a:pt x="5444236" y="95250"/>
                  </a:lnTo>
                  <a:lnTo>
                    <a:pt x="5447919" y="92710"/>
                  </a:lnTo>
                  <a:lnTo>
                    <a:pt x="5452237" y="91440"/>
                  </a:lnTo>
                  <a:lnTo>
                    <a:pt x="5456174" y="90170"/>
                  </a:lnTo>
                  <a:lnTo>
                    <a:pt x="5460492" y="90170"/>
                  </a:lnTo>
                  <a:lnTo>
                    <a:pt x="5467604" y="91440"/>
                  </a:lnTo>
                  <a:lnTo>
                    <a:pt x="5469890" y="92710"/>
                  </a:lnTo>
                  <a:lnTo>
                    <a:pt x="5472049" y="92710"/>
                  </a:lnTo>
                  <a:lnTo>
                    <a:pt x="5472557" y="90170"/>
                  </a:lnTo>
                  <a:lnTo>
                    <a:pt x="5473319" y="86360"/>
                  </a:lnTo>
                  <a:lnTo>
                    <a:pt x="5474081" y="82550"/>
                  </a:lnTo>
                  <a:close/>
                </a:path>
                <a:path w="5902325" h="574675">
                  <a:moveTo>
                    <a:pt x="5543423" y="62230"/>
                  </a:moveTo>
                  <a:lnTo>
                    <a:pt x="5534672" y="60960"/>
                  </a:lnTo>
                  <a:lnTo>
                    <a:pt x="5527103" y="60960"/>
                  </a:lnTo>
                  <a:lnTo>
                    <a:pt x="5498465" y="86360"/>
                  </a:lnTo>
                  <a:lnTo>
                    <a:pt x="5484241" y="83820"/>
                  </a:lnTo>
                  <a:lnTo>
                    <a:pt x="5480939" y="92710"/>
                  </a:lnTo>
                  <a:lnTo>
                    <a:pt x="5495163" y="95250"/>
                  </a:lnTo>
                  <a:lnTo>
                    <a:pt x="5473192" y="158750"/>
                  </a:lnTo>
                  <a:lnTo>
                    <a:pt x="5494020" y="162560"/>
                  </a:lnTo>
                  <a:lnTo>
                    <a:pt x="5515991" y="99060"/>
                  </a:lnTo>
                  <a:lnTo>
                    <a:pt x="5530215" y="100330"/>
                  </a:lnTo>
                  <a:lnTo>
                    <a:pt x="5530659" y="99060"/>
                  </a:lnTo>
                  <a:lnTo>
                    <a:pt x="5533390" y="91440"/>
                  </a:lnTo>
                  <a:lnTo>
                    <a:pt x="5519166" y="88900"/>
                  </a:lnTo>
                  <a:lnTo>
                    <a:pt x="5520182" y="86360"/>
                  </a:lnTo>
                  <a:lnTo>
                    <a:pt x="5520690" y="85090"/>
                  </a:lnTo>
                  <a:lnTo>
                    <a:pt x="5522468" y="80010"/>
                  </a:lnTo>
                  <a:lnTo>
                    <a:pt x="5524754" y="77470"/>
                  </a:lnTo>
                  <a:lnTo>
                    <a:pt x="5527421" y="76200"/>
                  </a:lnTo>
                  <a:lnTo>
                    <a:pt x="5530469" y="73660"/>
                  </a:lnTo>
                  <a:lnTo>
                    <a:pt x="5534406" y="73660"/>
                  </a:lnTo>
                  <a:lnTo>
                    <a:pt x="5539232" y="74930"/>
                  </a:lnTo>
                  <a:lnTo>
                    <a:pt x="5539651" y="73660"/>
                  </a:lnTo>
                  <a:lnTo>
                    <a:pt x="5543423" y="62230"/>
                  </a:lnTo>
                  <a:close/>
                </a:path>
                <a:path w="5902325" h="574675">
                  <a:moveTo>
                    <a:pt x="5575554" y="67310"/>
                  </a:moveTo>
                  <a:lnTo>
                    <a:pt x="5554726" y="64770"/>
                  </a:lnTo>
                  <a:lnTo>
                    <a:pt x="5519547" y="166370"/>
                  </a:lnTo>
                  <a:lnTo>
                    <a:pt x="5540375" y="170180"/>
                  </a:lnTo>
                  <a:lnTo>
                    <a:pt x="5575554" y="67310"/>
                  </a:lnTo>
                  <a:close/>
                </a:path>
                <a:path w="5902325" h="574675">
                  <a:moveTo>
                    <a:pt x="5643245" y="128270"/>
                  </a:moveTo>
                  <a:lnTo>
                    <a:pt x="5643156" y="127000"/>
                  </a:lnTo>
                  <a:lnTo>
                    <a:pt x="5643067" y="125730"/>
                  </a:lnTo>
                  <a:lnTo>
                    <a:pt x="5642991" y="124460"/>
                  </a:lnTo>
                  <a:lnTo>
                    <a:pt x="5641594" y="119380"/>
                  </a:lnTo>
                  <a:lnTo>
                    <a:pt x="5640197" y="115570"/>
                  </a:lnTo>
                  <a:lnTo>
                    <a:pt x="5638241" y="113030"/>
                  </a:lnTo>
                  <a:lnTo>
                    <a:pt x="5637276" y="111760"/>
                  </a:lnTo>
                  <a:lnTo>
                    <a:pt x="5628894" y="106680"/>
                  </a:lnTo>
                  <a:lnTo>
                    <a:pt x="5623433" y="105448"/>
                  </a:lnTo>
                  <a:lnTo>
                    <a:pt x="5623433" y="120650"/>
                  </a:lnTo>
                  <a:lnTo>
                    <a:pt x="5621528" y="133350"/>
                  </a:lnTo>
                  <a:lnTo>
                    <a:pt x="5620131" y="138430"/>
                  </a:lnTo>
                  <a:lnTo>
                    <a:pt x="5617972" y="143510"/>
                  </a:lnTo>
                  <a:lnTo>
                    <a:pt x="5615940" y="149860"/>
                  </a:lnTo>
                  <a:lnTo>
                    <a:pt x="5614162" y="153670"/>
                  </a:lnTo>
                  <a:lnTo>
                    <a:pt x="5612511" y="157480"/>
                  </a:lnTo>
                  <a:lnTo>
                    <a:pt x="5610733" y="161290"/>
                  </a:lnTo>
                  <a:lnTo>
                    <a:pt x="5608447" y="163830"/>
                  </a:lnTo>
                  <a:lnTo>
                    <a:pt x="5602605" y="168910"/>
                  </a:lnTo>
                  <a:lnTo>
                    <a:pt x="5594350" y="168910"/>
                  </a:lnTo>
                  <a:lnTo>
                    <a:pt x="5586603" y="167640"/>
                  </a:lnTo>
                  <a:lnTo>
                    <a:pt x="5583428" y="161290"/>
                  </a:lnTo>
                  <a:lnTo>
                    <a:pt x="5585460" y="148590"/>
                  </a:lnTo>
                  <a:lnTo>
                    <a:pt x="5606415" y="113030"/>
                  </a:lnTo>
                  <a:lnTo>
                    <a:pt x="5613019" y="114300"/>
                  </a:lnTo>
                  <a:lnTo>
                    <a:pt x="5620512" y="115570"/>
                  </a:lnTo>
                  <a:lnTo>
                    <a:pt x="5623433" y="120650"/>
                  </a:lnTo>
                  <a:lnTo>
                    <a:pt x="5623433" y="105448"/>
                  </a:lnTo>
                  <a:lnTo>
                    <a:pt x="5623306" y="105410"/>
                  </a:lnTo>
                  <a:lnTo>
                    <a:pt x="5616194" y="104140"/>
                  </a:lnTo>
                  <a:lnTo>
                    <a:pt x="5599785" y="104140"/>
                  </a:lnTo>
                  <a:lnTo>
                    <a:pt x="5567426" y="135890"/>
                  </a:lnTo>
                  <a:lnTo>
                    <a:pt x="5562981" y="156210"/>
                  </a:lnTo>
                  <a:lnTo>
                    <a:pt x="5564378" y="163830"/>
                  </a:lnTo>
                  <a:lnTo>
                    <a:pt x="5568696" y="168910"/>
                  </a:lnTo>
                  <a:lnTo>
                    <a:pt x="5572887" y="173990"/>
                  </a:lnTo>
                  <a:lnTo>
                    <a:pt x="5579999" y="176530"/>
                  </a:lnTo>
                  <a:lnTo>
                    <a:pt x="5590032" y="179070"/>
                  </a:lnTo>
                  <a:lnTo>
                    <a:pt x="5602224" y="179070"/>
                  </a:lnTo>
                  <a:lnTo>
                    <a:pt x="5612384" y="177800"/>
                  </a:lnTo>
                  <a:lnTo>
                    <a:pt x="5616956" y="176530"/>
                  </a:lnTo>
                  <a:lnTo>
                    <a:pt x="5624830" y="171450"/>
                  </a:lnTo>
                  <a:lnTo>
                    <a:pt x="5627192" y="168910"/>
                  </a:lnTo>
                  <a:lnTo>
                    <a:pt x="5628386" y="167640"/>
                  </a:lnTo>
                  <a:lnTo>
                    <a:pt x="5631307" y="162560"/>
                  </a:lnTo>
                  <a:lnTo>
                    <a:pt x="5634355" y="158750"/>
                  </a:lnTo>
                  <a:lnTo>
                    <a:pt x="5636895" y="153670"/>
                  </a:lnTo>
                  <a:lnTo>
                    <a:pt x="5639054" y="147320"/>
                  </a:lnTo>
                  <a:lnTo>
                    <a:pt x="5640705" y="142240"/>
                  </a:lnTo>
                  <a:lnTo>
                    <a:pt x="5641848" y="138430"/>
                  </a:lnTo>
                  <a:lnTo>
                    <a:pt x="5642356" y="134620"/>
                  </a:lnTo>
                  <a:lnTo>
                    <a:pt x="5643245" y="128270"/>
                  </a:lnTo>
                  <a:close/>
                </a:path>
                <a:path w="5902325" h="574675">
                  <a:moveTo>
                    <a:pt x="5762244" y="127381"/>
                  </a:moveTo>
                  <a:lnTo>
                    <a:pt x="5749417" y="125349"/>
                  </a:lnTo>
                  <a:lnTo>
                    <a:pt x="5727446" y="154813"/>
                  </a:lnTo>
                  <a:lnTo>
                    <a:pt x="5726214" y="139420"/>
                  </a:lnTo>
                  <a:lnTo>
                    <a:pt x="5726176" y="139065"/>
                  </a:lnTo>
                  <a:lnTo>
                    <a:pt x="5724779" y="121412"/>
                  </a:lnTo>
                  <a:lnTo>
                    <a:pt x="5702300" y="117856"/>
                  </a:lnTo>
                  <a:lnTo>
                    <a:pt x="5702046" y="125222"/>
                  </a:lnTo>
                  <a:lnTo>
                    <a:pt x="5682615" y="148717"/>
                  </a:lnTo>
                  <a:lnTo>
                    <a:pt x="5682500" y="141224"/>
                  </a:lnTo>
                  <a:lnTo>
                    <a:pt x="5682386" y="133731"/>
                  </a:lnTo>
                  <a:lnTo>
                    <a:pt x="5682259" y="125222"/>
                  </a:lnTo>
                  <a:lnTo>
                    <a:pt x="5682145" y="117856"/>
                  </a:lnTo>
                  <a:lnTo>
                    <a:pt x="5682107" y="114681"/>
                  </a:lnTo>
                  <a:lnTo>
                    <a:pt x="5660644" y="111252"/>
                  </a:lnTo>
                  <a:lnTo>
                    <a:pt x="5663057" y="191008"/>
                  </a:lnTo>
                  <a:lnTo>
                    <a:pt x="5697690" y="148717"/>
                  </a:lnTo>
                  <a:lnTo>
                    <a:pt x="5705602" y="139065"/>
                  </a:lnTo>
                  <a:lnTo>
                    <a:pt x="5710504" y="195199"/>
                  </a:lnTo>
                  <a:lnTo>
                    <a:pt x="5710606" y="196342"/>
                  </a:lnTo>
                  <a:lnTo>
                    <a:pt x="5710707" y="197485"/>
                  </a:lnTo>
                  <a:lnTo>
                    <a:pt x="5710809" y="198628"/>
                  </a:lnTo>
                  <a:lnTo>
                    <a:pt x="5742432" y="154813"/>
                  </a:lnTo>
                  <a:lnTo>
                    <a:pt x="5762244" y="127381"/>
                  </a:lnTo>
                  <a:close/>
                </a:path>
                <a:path w="5902325" h="574675">
                  <a:moveTo>
                    <a:pt x="5830659" y="157734"/>
                  </a:moveTo>
                  <a:lnTo>
                    <a:pt x="5818251" y="137363"/>
                  </a:lnTo>
                  <a:lnTo>
                    <a:pt x="5818251" y="150114"/>
                  </a:lnTo>
                  <a:lnTo>
                    <a:pt x="5816587" y="160147"/>
                  </a:lnTo>
                  <a:lnTo>
                    <a:pt x="5816346" y="161544"/>
                  </a:lnTo>
                  <a:lnTo>
                    <a:pt x="5815965" y="163195"/>
                  </a:lnTo>
                  <a:lnTo>
                    <a:pt x="5814568" y="167005"/>
                  </a:lnTo>
                  <a:lnTo>
                    <a:pt x="5814187" y="167513"/>
                  </a:lnTo>
                  <a:lnTo>
                    <a:pt x="5781548" y="162306"/>
                  </a:lnTo>
                  <a:lnTo>
                    <a:pt x="5782170" y="159385"/>
                  </a:lnTo>
                  <a:lnTo>
                    <a:pt x="5782246" y="159004"/>
                  </a:lnTo>
                  <a:lnTo>
                    <a:pt x="5782373" y="158623"/>
                  </a:lnTo>
                  <a:lnTo>
                    <a:pt x="5784469" y="154432"/>
                  </a:lnTo>
                  <a:lnTo>
                    <a:pt x="5791581" y="144272"/>
                  </a:lnTo>
                  <a:lnTo>
                    <a:pt x="5797042" y="142240"/>
                  </a:lnTo>
                  <a:lnTo>
                    <a:pt x="5804535" y="143129"/>
                  </a:lnTo>
                  <a:lnTo>
                    <a:pt x="5814060" y="144653"/>
                  </a:lnTo>
                  <a:lnTo>
                    <a:pt x="5818251" y="150114"/>
                  </a:lnTo>
                  <a:lnTo>
                    <a:pt x="5818251" y="137363"/>
                  </a:lnTo>
                  <a:lnTo>
                    <a:pt x="5814619" y="135737"/>
                  </a:lnTo>
                  <a:lnTo>
                    <a:pt x="5806059" y="133731"/>
                  </a:lnTo>
                  <a:lnTo>
                    <a:pt x="5789498" y="133731"/>
                  </a:lnTo>
                  <a:lnTo>
                    <a:pt x="5758053" y="167513"/>
                  </a:lnTo>
                  <a:lnTo>
                    <a:pt x="5753862" y="186436"/>
                  </a:lnTo>
                  <a:lnTo>
                    <a:pt x="5755132" y="192786"/>
                  </a:lnTo>
                  <a:lnTo>
                    <a:pt x="5783834" y="208534"/>
                  </a:lnTo>
                  <a:lnTo>
                    <a:pt x="5790692" y="209677"/>
                  </a:lnTo>
                  <a:lnTo>
                    <a:pt x="5808726" y="207772"/>
                  </a:lnTo>
                  <a:lnTo>
                    <a:pt x="5808853" y="207391"/>
                  </a:lnTo>
                  <a:lnTo>
                    <a:pt x="5813450" y="199898"/>
                  </a:lnTo>
                  <a:lnTo>
                    <a:pt x="5816346" y="195199"/>
                  </a:lnTo>
                  <a:lnTo>
                    <a:pt x="5814568" y="196342"/>
                  </a:lnTo>
                  <a:lnTo>
                    <a:pt x="5811266" y="197485"/>
                  </a:lnTo>
                  <a:lnTo>
                    <a:pt x="5806186" y="198628"/>
                  </a:lnTo>
                  <a:lnTo>
                    <a:pt x="5801233" y="199898"/>
                  </a:lnTo>
                  <a:lnTo>
                    <a:pt x="5794756" y="199898"/>
                  </a:lnTo>
                  <a:lnTo>
                    <a:pt x="5787136" y="198628"/>
                  </a:lnTo>
                  <a:lnTo>
                    <a:pt x="5777738" y="196850"/>
                  </a:lnTo>
                  <a:lnTo>
                    <a:pt x="5773877" y="191008"/>
                  </a:lnTo>
                  <a:lnTo>
                    <a:pt x="5774474" y="186436"/>
                  </a:lnTo>
                  <a:lnTo>
                    <a:pt x="5777865" y="172720"/>
                  </a:lnTo>
                  <a:lnTo>
                    <a:pt x="5778119" y="172085"/>
                  </a:lnTo>
                  <a:lnTo>
                    <a:pt x="5824639" y="179374"/>
                  </a:lnTo>
                  <a:lnTo>
                    <a:pt x="5825490" y="177673"/>
                  </a:lnTo>
                  <a:lnTo>
                    <a:pt x="5827598" y="172085"/>
                  </a:lnTo>
                  <a:lnTo>
                    <a:pt x="5828284" y="170307"/>
                  </a:lnTo>
                  <a:lnTo>
                    <a:pt x="5829020" y="167513"/>
                  </a:lnTo>
                  <a:lnTo>
                    <a:pt x="5829300" y="166497"/>
                  </a:lnTo>
                  <a:lnTo>
                    <a:pt x="5830659" y="157734"/>
                  </a:lnTo>
                  <a:close/>
                </a:path>
                <a:path w="5902325" h="574675">
                  <a:moveTo>
                    <a:pt x="5901779" y="149606"/>
                  </a:moveTo>
                  <a:lnTo>
                    <a:pt x="5900674" y="148971"/>
                  </a:lnTo>
                  <a:lnTo>
                    <a:pt x="5899594" y="148717"/>
                  </a:lnTo>
                  <a:lnTo>
                    <a:pt x="5900255" y="148717"/>
                  </a:lnTo>
                  <a:lnTo>
                    <a:pt x="5890641" y="147320"/>
                  </a:lnTo>
                  <a:lnTo>
                    <a:pt x="5886704" y="147320"/>
                  </a:lnTo>
                  <a:lnTo>
                    <a:pt x="5883275" y="147955"/>
                  </a:lnTo>
                  <a:lnTo>
                    <a:pt x="5878398" y="148717"/>
                  </a:lnTo>
                  <a:lnTo>
                    <a:pt x="5878792" y="148717"/>
                  </a:lnTo>
                  <a:lnTo>
                    <a:pt x="5875909" y="149606"/>
                  </a:lnTo>
                  <a:lnTo>
                    <a:pt x="5873496" y="151130"/>
                  </a:lnTo>
                  <a:lnTo>
                    <a:pt x="5871083" y="152527"/>
                  </a:lnTo>
                  <a:lnTo>
                    <a:pt x="5869686" y="153416"/>
                  </a:lnTo>
                  <a:lnTo>
                    <a:pt x="5869432" y="153670"/>
                  </a:lnTo>
                  <a:lnTo>
                    <a:pt x="5872734" y="144653"/>
                  </a:lnTo>
                  <a:lnTo>
                    <a:pt x="5851398" y="141224"/>
                  </a:lnTo>
                  <a:lnTo>
                    <a:pt x="5826252" y="214376"/>
                  </a:lnTo>
                  <a:lnTo>
                    <a:pt x="5847461" y="217678"/>
                  </a:lnTo>
                  <a:lnTo>
                    <a:pt x="5863793" y="170307"/>
                  </a:lnTo>
                  <a:lnTo>
                    <a:pt x="5865749" y="167513"/>
                  </a:lnTo>
                  <a:lnTo>
                    <a:pt x="5868797" y="164846"/>
                  </a:lnTo>
                  <a:lnTo>
                    <a:pt x="5871718" y="162052"/>
                  </a:lnTo>
                  <a:lnTo>
                    <a:pt x="5875401" y="160147"/>
                  </a:lnTo>
                  <a:lnTo>
                    <a:pt x="5879719" y="159004"/>
                  </a:lnTo>
                  <a:lnTo>
                    <a:pt x="5883656" y="157734"/>
                  </a:lnTo>
                  <a:lnTo>
                    <a:pt x="5887974" y="157480"/>
                  </a:lnTo>
                  <a:lnTo>
                    <a:pt x="5895086" y="158623"/>
                  </a:lnTo>
                  <a:lnTo>
                    <a:pt x="5897829" y="159385"/>
                  </a:lnTo>
                  <a:lnTo>
                    <a:pt x="5897638" y="159385"/>
                  </a:lnTo>
                  <a:lnTo>
                    <a:pt x="5899531" y="160274"/>
                  </a:lnTo>
                  <a:lnTo>
                    <a:pt x="5900001" y="157734"/>
                  </a:lnTo>
                  <a:lnTo>
                    <a:pt x="5900051" y="157480"/>
                  </a:lnTo>
                  <a:lnTo>
                    <a:pt x="5900763" y="153670"/>
                  </a:lnTo>
                  <a:lnTo>
                    <a:pt x="5901245" y="151130"/>
                  </a:lnTo>
                  <a:lnTo>
                    <a:pt x="5901334" y="150685"/>
                  </a:lnTo>
                  <a:lnTo>
                    <a:pt x="5901436" y="150114"/>
                  </a:lnTo>
                  <a:lnTo>
                    <a:pt x="5901537" y="149606"/>
                  </a:lnTo>
                  <a:lnTo>
                    <a:pt x="5901779" y="149606"/>
                  </a:lnTo>
                  <a:close/>
                </a:path>
              </a:pathLst>
            </a:custGeom>
            <a:solidFill>
              <a:srgbClr val="46121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4" name="object 24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176260" y="0"/>
              <a:ext cx="3774948" cy="3419856"/>
            </a:xfrm>
            <a:prstGeom prst="rect">
              <a:avLst/>
            </a:prstGeom>
          </p:spPr>
        </p:pic>
      </p:grpSp>
      <p:sp>
        <p:nvSpPr>
          <p:cNvPr id="25" name="object 25" descr=""/>
          <p:cNvSpPr txBox="1"/>
          <p:nvPr/>
        </p:nvSpPr>
        <p:spPr>
          <a:xfrm>
            <a:off x="10759567" y="1998345"/>
            <a:ext cx="353060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 spc="-254" b="1">
                <a:solidFill>
                  <a:srgbClr val="6B441F"/>
                </a:solidFill>
                <a:latin typeface="Arial"/>
                <a:cs typeface="Arial"/>
              </a:rPr>
              <a:t>Prior</a:t>
            </a:r>
            <a:r>
              <a:rPr dirty="0" sz="1800" spc="-85" b="1">
                <a:solidFill>
                  <a:srgbClr val="6B441F"/>
                </a:solidFill>
                <a:latin typeface="Arial"/>
                <a:cs typeface="Arial"/>
              </a:rPr>
              <a:t> </a:t>
            </a:r>
            <a:r>
              <a:rPr dirty="0" sz="1800" spc="-254" b="1">
                <a:solidFill>
                  <a:srgbClr val="6B441F"/>
                </a:solidFill>
                <a:latin typeface="Arial"/>
                <a:cs typeface="Arial"/>
              </a:rPr>
              <a:t>to</a:t>
            </a:r>
            <a:r>
              <a:rPr dirty="0" sz="1800" spc="-80" b="1">
                <a:solidFill>
                  <a:srgbClr val="6B441F"/>
                </a:solidFill>
                <a:latin typeface="Arial"/>
                <a:cs typeface="Arial"/>
              </a:rPr>
              <a:t> </a:t>
            </a:r>
            <a:r>
              <a:rPr dirty="0" sz="1800" spc="-260" b="1">
                <a:solidFill>
                  <a:srgbClr val="6B441F"/>
                </a:solidFill>
                <a:latin typeface="Arial"/>
                <a:cs typeface="Arial"/>
              </a:rPr>
              <a:t>bottling,</a:t>
            </a:r>
            <a:r>
              <a:rPr dirty="0" sz="1800" spc="-90" b="1">
                <a:solidFill>
                  <a:srgbClr val="6B441F"/>
                </a:solidFill>
                <a:latin typeface="Arial"/>
                <a:cs typeface="Arial"/>
              </a:rPr>
              <a:t> </a:t>
            </a:r>
            <a:r>
              <a:rPr dirty="0" sz="1800" spc="-320" b="1">
                <a:solidFill>
                  <a:srgbClr val="6B441F"/>
                </a:solidFill>
                <a:latin typeface="Arial"/>
                <a:cs typeface="Arial"/>
              </a:rPr>
              <a:t>a</a:t>
            </a:r>
            <a:r>
              <a:rPr dirty="0" sz="1800" spc="-85" b="1">
                <a:solidFill>
                  <a:srgbClr val="6B441F"/>
                </a:solidFill>
                <a:latin typeface="Arial"/>
                <a:cs typeface="Arial"/>
              </a:rPr>
              <a:t> </a:t>
            </a:r>
            <a:r>
              <a:rPr dirty="0" sz="1800" spc="-425" b="1">
                <a:solidFill>
                  <a:srgbClr val="6B441F"/>
                </a:solidFill>
                <a:latin typeface="Arial"/>
                <a:cs typeface="Arial"/>
              </a:rPr>
              <a:t>Champagne</a:t>
            </a:r>
            <a:r>
              <a:rPr dirty="0" sz="1800" spc="-95" b="1">
                <a:solidFill>
                  <a:srgbClr val="6B441F"/>
                </a:solidFill>
                <a:latin typeface="Arial"/>
                <a:cs typeface="Arial"/>
              </a:rPr>
              <a:t> </a:t>
            </a:r>
            <a:r>
              <a:rPr dirty="0" sz="1800" spc="-265" b="1">
                <a:solidFill>
                  <a:srgbClr val="6B441F"/>
                </a:solidFill>
                <a:latin typeface="Arial"/>
                <a:cs typeface="Arial"/>
              </a:rPr>
              <a:t>extract</a:t>
            </a:r>
            <a:r>
              <a:rPr dirty="0" sz="1800" spc="-90" b="1">
                <a:solidFill>
                  <a:srgbClr val="6B441F"/>
                </a:solidFill>
                <a:latin typeface="Arial"/>
                <a:cs typeface="Arial"/>
              </a:rPr>
              <a:t> </a:t>
            </a:r>
            <a:r>
              <a:rPr dirty="0" sz="1800" spc="-290" b="1">
                <a:solidFill>
                  <a:srgbClr val="6B441F"/>
                </a:solidFill>
                <a:latin typeface="Arial"/>
                <a:cs typeface="Arial"/>
              </a:rPr>
              <a:t>is</a:t>
            </a:r>
            <a:r>
              <a:rPr dirty="0" sz="1800" spc="-90" b="1">
                <a:solidFill>
                  <a:srgbClr val="6B441F"/>
                </a:solidFill>
                <a:latin typeface="Arial"/>
                <a:cs typeface="Arial"/>
              </a:rPr>
              <a:t> </a:t>
            </a:r>
            <a:r>
              <a:rPr dirty="0" sz="1800" spc="-400" b="1">
                <a:solidFill>
                  <a:srgbClr val="6B441F"/>
                </a:solidFill>
                <a:latin typeface="Arial"/>
                <a:cs typeface="Arial"/>
              </a:rPr>
              <a:t>added</a:t>
            </a:r>
            <a:r>
              <a:rPr dirty="0" sz="1800" spc="-254" b="1">
                <a:solidFill>
                  <a:srgbClr val="6B441F"/>
                </a:solidFill>
                <a:latin typeface="Arial"/>
                <a:cs typeface="Arial"/>
              </a:rPr>
              <a:t> to</a:t>
            </a:r>
            <a:r>
              <a:rPr dirty="0" sz="1800" spc="-95" b="1">
                <a:solidFill>
                  <a:srgbClr val="6B441F"/>
                </a:solidFill>
                <a:latin typeface="Arial"/>
                <a:cs typeface="Arial"/>
              </a:rPr>
              <a:t> </a:t>
            </a:r>
            <a:r>
              <a:rPr dirty="0" sz="1800" spc="-305" b="1">
                <a:solidFill>
                  <a:srgbClr val="6B441F"/>
                </a:solidFill>
                <a:latin typeface="Arial"/>
                <a:cs typeface="Arial"/>
              </a:rPr>
              <a:t>the</a:t>
            </a:r>
            <a:r>
              <a:rPr dirty="0" sz="1800" spc="-85" b="1">
                <a:solidFill>
                  <a:srgbClr val="6B441F"/>
                </a:solidFill>
                <a:latin typeface="Arial"/>
                <a:cs typeface="Arial"/>
              </a:rPr>
              <a:t> </a:t>
            </a:r>
            <a:r>
              <a:rPr dirty="0" sz="1800" spc="-340" b="1">
                <a:solidFill>
                  <a:srgbClr val="6B441F"/>
                </a:solidFill>
                <a:latin typeface="Arial"/>
                <a:cs typeface="Arial"/>
              </a:rPr>
              <a:t>gin</a:t>
            </a:r>
            <a:r>
              <a:rPr dirty="0" sz="1800" spc="-95" b="1">
                <a:solidFill>
                  <a:srgbClr val="6B441F"/>
                </a:solidFill>
                <a:latin typeface="Arial"/>
                <a:cs typeface="Arial"/>
              </a:rPr>
              <a:t> </a:t>
            </a:r>
            <a:r>
              <a:rPr dirty="0" sz="1800" spc="-225" b="1">
                <a:solidFill>
                  <a:srgbClr val="6B441F"/>
                </a:solidFill>
                <a:latin typeface="Arial"/>
                <a:cs typeface="Arial"/>
              </a:rPr>
              <a:t>at</a:t>
            </a:r>
            <a:r>
              <a:rPr dirty="0" sz="1800" spc="-90" b="1">
                <a:solidFill>
                  <a:srgbClr val="6B441F"/>
                </a:solidFill>
                <a:latin typeface="Arial"/>
                <a:cs typeface="Arial"/>
              </a:rPr>
              <a:t> </a:t>
            </a:r>
            <a:r>
              <a:rPr dirty="0" sz="1800" spc="-305" b="1">
                <a:solidFill>
                  <a:srgbClr val="6B441F"/>
                </a:solidFill>
                <a:latin typeface="Arial"/>
                <a:cs typeface="Arial"/>
              </a:rPr>
              <a:t>the</a:t>
            </a:r>
            <a:r>
              <a:rPr dirty="0" sz="1800" spc="-95" b="1">
                <a:solidFill>
                  <a:srgbClr val="6B441F"/>
                </a:solidFill>
                <a:latin typeface="Arial"/>
                <a:cs typeface="Arial"/>
              </a:rPr>
              <a:t> </a:t>
            </a:r>
            <a:r>
              <a:rPr dirty="0" sz="1800" spc="-395" b="1">
                <a:solidFill>
                  <a:srgbClr val="6B441F"/>
                </a:solidFill>
                <a:latin typeface="Arial"/>
                <a:cs typeface="Arial"/>
              </a:rPr>
              <a:t>end</a:t>
            </a:r>
            <a:r>
              <a:rPr dirty="0" sz="1800" spc="-80" b="1">
                <a:solidFill>
                  <a:srgbClr val="6B441F"/>
                </a:solidFill>
                <a:latin typeface="Arial"/>
                <a:cs typeface="Arial"/>
              </a:rPr>
              <a:t> </a:t>
            </a:r>
            <a:r>
              <a:rPr dirty="0" sz="1800" spc="-245" b="1">
                <a:solidFill>
                  <a:srgbClr val="6B441F"/>
                </a:solidFill>
                <a:latin typeface="Arial"/>
                <a:cs typeface="Arial"/>
              </a:rPr>
              <a:t>of</a:t>
            </a:r>
            <a:r>
              <a:rPr dirty="0" sz="1800" spc="-90" b="1">
                <a:solidFill>
                  <a:srgbClr val="6B441F"/>
                </a:solidFill>
                <a:latin typeface="Arial"/>
                <a:cs typeface="Arial"/>
              </a:rPr>
              <a:t> </a:t>
            </a:r>
            <a:r>
              <a:rPr dirty="0" sz="1800" spc="-305" b="1">
                <a:solidFill>
                  <a:srgbClr val="6B441F"/>
                </a:solidFill>
                <a:latin typeface="Arial"/>
                <a:cs typeface="Arial"/>
              </a:rPr>
              <a:t>the</a:t>
            </a:r>
            <a:r>
              <a:rPr dirty="0" sz="1800" spc="-90" b="1">
                <a:solidFill>
                  <a:srgbClr val="6B441F"/>
                </a:solidFill>
                <a:latin typeface="Arial"/>
                <a:cs typeface="Arial"/>
              </a:rPr>
              <a:t> </a:t>
            </a:r>
            <a:r>
              <a:rPr dirty="0" sz="1800" spc="-345" b="1">
                <a:solidFill>
                  <a:srgbClr val="6B441F"/>
                </a:solidFill>
                <a:latin typeface="Arial"/>
                <a:cs typeface="Arial"/>
              </a:rPr>
              <a:t>process.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26" name="object 26" descr=""/>
          <p:cNvGrpSpPr/>
          <p:nvPr/>
        </p:nvGrpSpPr>
        <p:grpSpPr>
          <a:xfrm>
            <a:off x="345947" y="3857242"/>
            <a:ext cx="3863340" cy="4785360"/>
            <a:chOff x="345947" y="3857242"/>
            <a:chExt cx="3863340" cy="4785360"/>
          </a:xfrm>
        </p:grpSpPr>
        <p:pic>
          <p:nvPicPr>
            <p:cNvPr id="27" name="object 27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45947" y="3857242"/>
              <a:ext cx="2766060" cy="4785361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606040" y="6986014"/>
              <a:ext cx="1603248" cy="159562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5125700" cy="8642985"/>
            <a:chOff x="0" y="0"/>
            <a:chExt cx="15125700" cy="864298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5125700" cy="8642604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74992" y="0"/>
              <a:ext cx="7950708" cy="594360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51776" y="3427473"/>
              <a:ext cx="7773924" cy="5215128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06211" y="4846320"/>
              <a:ext cx="1554480" cy="3796282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256534" y="-62737"/>
            <a:ext cx="9218295" cy="119634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7650" spc="-1280"/>
              <a:t>KEY</a:t>
            </a:r>
            <a:r>
              <a:rPr dirty="0" sz="7650" spc="-380"/>
              <a:t> </a:t>
            </a:r>
            <a:r>
              <a:rPr dirty="0" sz="7650" spc="-975"/>
              <a:t>COMPETITORS</a:t>
            </a:r>
            <a:r>
              <a:rPr dirty="0" sz="7650" spc="-385"/>
              <a:t> </a:t>
            </a:r>
            <a:r>
              <a:rPr dirty="0" sz="7650" spc="-660"/>
              <a:t>GIN</a:t>
            </a:r>
            <a:endParaRPr sz="7650"/>
          </a:p>
        </p:txBody>
      </p:sp>
      <p:sp>
        <p:nvSpPr>
          <p:cNvPr id="8" name="object 8" descr=""/>
          <p:cNvSpPr txBox="1"/>
          <p:nvPr/>
        </p:nvSpPr>
        <p:spPr>
          <a:xfrm>
            <a:off x="10889995" y="1619250"/>
            <a:ext cx="4018915" cy="69164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397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0E2F6C"/>
                </a:solidFill>
                <a:latin typeface="Times New Roman"/>
                <a:cs typeface="Times New Roman"/>
              </a:rPr>
              <a:t>Market</a:t>
            </a:r>
            <a:r>
              <a:rPr dirty="0" sz="1800" spc="145" b="1">
                <a:solidFill>
                  <a:srgbClr val="0E2F6C"/>
                </a:solidFill>
                <a:latin typeface="Times New Roman"/>
                <a:cs typeface="Times New Roman"/>
              </a:rPr>
              <a:t> </a:t>
            </a:r>
            <a:r>
              <a:rPr dirty="0" sz="1800" spc="45" b="1">
                <a:solidFill>
                  <a:srgbClr val="0E2F6C"/>
                </a:solidFill>
                <a:latin typeface="Times New Roman"/>
                <a:cs typeface="Times New Roman"/>
              </a:rPr>
              <a:t>Insights:</a:t>
            </a:r>
            <a:endParaRPr sz="1800">
              <a:latin typeface="Times New Roman"/>
              <a:cs typeface="Times New Roman"/>
            </a:endParaRPr>
          </a:p>
          <a:p>
            <a:pPr marL="374650" marR="570230" indent="-181610">
              <a:lnSpc>
                <a:spcPts val="3829"/>
              </a:lnSpc>
              <a:spcBef>
                <a:spcPts val="334"/>
              </a:spcBef>
              <a:buSzPct val="87179"/>
              <a:buFont typeface="Arial"/>
              <a:buChar char="•"/>
              <a:tabLst>
                <a:tab pos="374650" algn="l"/>
              </a:tabLst>
            </a:pPr>
            <a:r>
              <a:rPr dirty="0" sz="1950" spc="65">
                <a:solidFill>
                  <a:srgbClr val="0E2F6C"/>
                </a:solidFill>
                <a:latin typeface="Times New Roman"/>
                <a:cs typeface="Times New Roman"/>
              </a:rPr>
              <a:t>Gin</a:t>
            </a:r>
            <a:r>
              <a:rPr dirty="0" sz="1950" spc="-25">
                <a:solidFill>
                  <a:srgbClr val="0E2F6C"/>
                </a:solidFill>
                <a:latin typeface="Times New Roman"/>
                <a:cs typeface="Times New Roman"/>
              </a:rPr>
              <a:t> </a:t>
            </a:r>
            <a:r>
              <a:rPr dirty="0" sz="1950" spc="70">
                <a:solidFill>
                  <a:srgbClr val="0E2F6C"/>
                </a:solidFill>
                <a:latin typeface="Times New Roman"/>
                <a:cs typeface="Times New Roman"/>
              </a:rPr>
              <a:t>is</a:t>
            </a:r>
            <a:r>
              <a:rPr dirty="0" sz="1950" spc="-20">
                <a:solidFill>
                  <a:srgbClr val="0E2F6C"/>
                </a:solidFill>
                <a:latin typeface="Times New Roman"/>
                <a:cs typeface="Times New Roman"/>
              </a:rPr>
              <a:t> </a:t>
            </a:r>
            <a:r>
              <a:rPr dirty="0" sz="1950" spc="125">
                <a:solidFill>
                  <a:srgbClr val="0E2F6C"/>
                </a:solidFill>
                <a:latin typeface="Times New Roman"/>
                <a:cs typeface="Times New Roman"/>
              </a:rPr>
              <a:t>experiencing</a:t>
            </a:r>
            <a:r>
              <a:rPr dirty="0" sz="1950" spc="5">
                <a:solidFill>
                  <a:srgbClr val="0E2F6C"/>
                </a:solidFill>
                <a:latin typeface="Times New Roman"/>
                <a:cs typeface="Times New Roman"/>
              </a:rPr>
              <a:t> </a:t>
            </a:r>
            <a:r>
              <a:rPr dirty="0" sz="1950" spc="85">
                <a:solidFill>
                  <a:srgbClr val="0E2F6C"/>
                </a:solidFill>
                <a:latin typeface="Times New Roman"/>
                <a:cs typeface="Times New Roman"/>
              </a:rPr>
              <a:t>a </a:t>
            </a:r>
            <a:r>
              <a:rPr dirty="0" sz="1950" spc="135">
                <a:solidFill>
                  <a:srgbClr val="0E2F6C"/>
                </a:solidFill>
                <a:latin typeface="Times New Roman"/>
                <a:cs typeface="Times New Roman"/>
              </a:rPr>
              <a:t>resurgence,</a:t>
            </a:r>
            <a:r>
              <a:rPr dirty="0" sz="1950" spc="10">
                <a:solidFill>
                  <a:srgbClr val="0E2F6C"/>
                </a:solidFill>
                <a:latin typeface="Times New Roman"/>
                <a:cs typeface="Times New Roman"/>
              </a:rPr>
              <a:t> </a:t>
            </a:r>
            <a:r>
              <a:rPr dirty="0" sz="1950" spc="110">
                <a:solidFill>
                  <a:srgbClr val="0E2F6C"/>
                </a:solidFill>
                <a:latin typeface="Times New Roman"/>
                <a:cs typeface="Times New Roman"/>
              </a:rPr>
              <a:t>with</a:t>
            </a:r>
            <a:r>
              <a:rPr dirty="0" sz="1950" spc="-15">
                <a:solidFill>
                  <a:srgbClr val="0E2F6C"/>
                </a:solidFill>
                <a:latin typeface="Times New Roman"/>
                <a:cs typeface="Times New Roman"/>
              </a:rPr>
              <a:t> </a:t>
            </a:r>
            <a:r>
              <a:rPr dirty="0" sz="1950" spc="135">
                <a:solidFill>
                  <a:srgbClr val="0E2F6C"/>
                </a:solidFill>
                <a:latin typeface="Times New Roman"/>
                <a:cs typeface="Times New Roman"/>
              </a:rPr>
              <a:t>a</a:t>
            </a:r>
            <a:r>
              <a:rPr dirty="0" sz="1950" spc="-15">
                <a:solidFill>
                  <a:srgbClr val="0E2F6C"/>
                </a:solidFill>
                <a:latin typeface="Times New Roman"/>
                <a:cs typeface="Times New Roman"/>
              </a:rPr>
              <a:t> </a:t>
            </a:r>
            <a:r>
              <a:rPr dirty="0" sz="1950" spc="90">
                <a:solidFill>
                  <a:srgbClr val="0E2F6C"/>
                </a:solidFill>
                <a:latin typeface="Times New Roman"/>
                <a:cs typeface="Times New Roman"/>
              </a:rPr>
              <a:t>growing</a:t>
            </a:r>
            <a:endParaRPr sz="1950">
              <a:latin typeface="Times New Roman"/>
              <a:cs typeface="Times New Roman"/>
            </a:endParaRPr>
          </a:p>
          <a:p>
            <a:pPr marL="374650" marR="718820">
              <a:lnSpc>
                <a:spcPts val="3829"/>
              </a:lnSpc>
              <a:spcBef>
                <a:spcPts val="5"/>
              </a:spcBef>
            </a:pPr>
            <a:r>
              <a:rPr dirty="0" sz="1950" spc="185">
                <a:solidFill>
                  <a:srgbClr val="0E2F6C"/>
                </a:solidFill>
                <a:latin typeface="Times New Roman"/>
                <a:cs typeface="Times New Roman"/>
              </a:rPr>
              <a:t>number</a:t>
            </a:r>
            <a:r>
              <a:rPr dirty="0" sz="1950" spc="-10">
                <a:solidFill>
                  <a:srgbClr val="0E2F6C"/>
                </a:solidFill>
                <a:latin typeface="Times New Roman"/>
                <a:cs typeface="Times New Roman"/>
              </a:rPr>
              <a:t> </a:t>
            </a:r>
            <a:r>
              <a:rPr dirty="0" sz="1950" spc="80">
                <a:solidFill>
                  <a:srgbClr val="0E2F6C"/>
                </a:solidFill>
                <a:latin typeface="Times New Roman"/>
                <a:cs typeface="Times New Roman"/>
              </a:rPr>
              <a:t>of</a:t>
            </a:r>
            <a:r>
              <a:rPr dirty="0" sz="1950" spc="-15">
                <a:solidFill>
                  <a:srgbClr val="0E2F6C"/>
                </a:solidFill>
                <a:latin typeface="Times New Roman"/>
                <a:cs typeface="Times New Roman"/>
              </a:rPr>
              <a:t> </a:t>
            </a:r>
            <a:r>
              <a:rPr dirty="0" sz="1950" spc="114">
                <a:solidFill>
                  <a:srgbClr val="0E2F6C"/>
                </a:solidFill>
                <a:latin typeface="Times New Roman"/>
                <a:cs typeface="Times New Roman"/>
              </a:rPr>
              <a:t>craft</a:t>
            </a:r>
            <a:r>
              <a:rPr dirty="0" sz="1950" spc="-20">
                <a:solidFill>
                  <a:srgbClr val="0E2F6C"/>
                </a:solidFill>
                <a:latin typeface="Times New Roman"/>
                <a:cs typeface="Times New Roman"/>
              </a:rPr>
              <a:t> </a:t>
            </a:r>
            <a:r>
              <a:rPr dirty="0" sz="1950" spc="140">
                <a:solidFill>
                  <a:srgbClr val="0E2F6C"/>
                </a:solidFill>
                <a:latin typeface="Times New Roman"/>
                <a:cs typeface="Times New Roman"/>
              </a:rPr>
              <a:t>and </a:t>
            </a:r>
            <a:r>
              <a:rPr dirty="0" sz="1950" spc="180">
                <a:solidFill>
                  <a:srgbClr val="0E2F6C"/>
                </a:solidFill>
                <a:latin typeface="Times New Roman"/>
                <a:cs typeface="Times New Roman"/>
              </a:rPr>
              <a:t>premium</a:t>
            </a:r>
            <a:r>
              <a:rPr dirty="0" sz="1950" spc="-5">
                <a:solidFill>
                  <a:srgbClr val="0E2F6C"/>
                </a:solidFill>
                <a:latin typeface="Times New Roman"/>
                <a:cs typeface="Times New Roman"/>
              </a:rPr>
              <a:t> </a:t>
            </a:r>
            <a:r>
              <a:rPr dirty="0" sz="1950" spc="155">
                <a:solidFill>
                  <a:srgbClr val="0E2F6C"/>
                </a:solidFill>
                <a:latin typeface="Times New Roman"/>
                <a:cs typeface="Times New Roman"/>
              </a:rPr>
              <a:t>brands</a:t>
            </a:r>
            <a:r>
              <a:rPr dirty="0" sz="1950">
                <a:solidFill>
                  <a:srgbClr val="0E2F6C"/>
                </a:solidFill>
                <a:latin typeface="Times New Roman"/>
                <a:cs typeface="Times New Roman"/>
              </a:rPr>
              <a:t> </a:t>
            </a:r>
            <a:r>
              <a:rPr dirty="0" sz="1950" spc="125">
                <a:solidFill>
                  <a:srgbClr val="0E2F6C"/>
                </a:solidFill>
                <a:latin typeface="Times New Roman"/>
                <a:cs typeface="Times New Roman"/>
              </a:rPr>
              <a:t>entering</a:t>
            </a:r>
            <a:endParaRPr sz="1950">
              <a:latin typeface="Times New Roman"/>
              <a:cs typeface="Times New Roman"/>
            </a:endParaRPr>
          </a:p>
          <a:p>
            <a:pPr marL="374650">
              <a:lnSpc>
                <a:spcPct val="100000"/>
              </a:lnSpc>
              <a:spcBef>
                <a:spcPts val="1125"/>
              </a:spcBef>
            </a:pPr>
            <a:r>
              <a:rPr dirty="0" sz="1950" spc="150">
                <a:solidFill>
                  <a:srgbClr val="0E2F6C"/>
                </a:solidFill>
                <a:latin typeface="Times New Roman"/>
                <a:cs typeface="Times New Roman"/>
              </a:rPr>
              <a:t>the</a:t>
            </a:r>
            <a:r>
              <a:rPr dirty="0" sz="1950" spc="-25">
                <a:solidFill>
                  <a:srgbClr val="0E2F6C"/>
                </a:solidFill>
                <a:latin typeface="Times New Roman"/>
                <a:cs typeface="Times New Roman"/>
              </a:rPr>
              <a:t> </a:t>
            </a:r>
            <a:r>
              <a:rPr dirty="0" sz="1950" spc="145">
                <a:solidFill>
                  <a:srgbClr val="0E2F6C"/>
                </a:solidFill>
                <a:latin typeface="Times New Roman"/>
                <a:cs typeface="Times New Roman"/>
              </a:rPr>
              <a:t>market</a:t>
            </a:r>
            <a:endParaRPr sz="1950">
              <a:latin typeface="Times New Roman"/>
              <a:cs typeface="Times New Roman"/>
            </a:endParaRPr>
          </a:p>
          <a:p>
            <a:pPr marL="354965" marR="794385" indent="-170815">
              <a:lnSpc>
                <a:spcPts val="3840"/>
              </a:lnSpc>
              <a:spcBef>
                <a:spcPts val="365"/>
              </a:spcBef>
              <a:buSzPct val="82051"/>
              <a:buFont typeface="Arial"/>
              <a:buChar char="•"/>
              <a:tabLst>
                <a:tab pos="354965" algn="l"/>
              </a:tabLst>
            </a:pPr>
            <a:r>
              <a:rPr dirty="0" sz="1950" spc="95">
                <a:solidFill>
                  <a:srgbClr val="0E2F6C"/>
                </a:solidFill>
                <a:latin typeface="Times New Roman"/>
                <a:cs typeface="Times New Roman"/>
              </a:rPr>
              <a:t>Botanical</a:t>
            </a:r>
            <a:r>
              <a:rPr dirty="0" sz="1950" spc="-25">
                <a:solidFill>
                  <a:srgbClr val="0E2F6C"/>
                </a:solidFill>
                <a:latin typeface="Times New Roman"/>
                <a:cs typeface="Times New Roman"/>
              </a:rPr>
              <a:t> </a:t>
            </a:r>
            <a:r>
              <a:rPr dirty="0" sz="1950" spc="85">
                <a:solidFill>
                  <a:srgbClr val="0E2F6C"/>
                </a:solidFill>
                <a:latin typeface="Times New Roman"/>
                <a:cs typeface="Times New Roman"/>
              </a:rPr>
              <a:t>diversity</a:t>
            </a:r>
            <a:r>
              <a:rPr dirty="0" sz="1950">
                <a:solidFill>
                  <a:srgbClr val="0E2F6C"/>
                </a:solidFill>
                <a:latin typeface="Times New Roman"/>
                <a:cs typeface="Times New Roman"/>
              </a:rPr>
              <a:t> </a:t>
            </a:r>
            <a:r>
              <a:rPr dirty="0" sz="1950" spc="140">
                <a:solidFill>
                  <a:srgbClr val="0E2F6C"/>
                </a:solidFill>
                <a:latin typeface="Times New Roman"/>
                <a:cs typeface="Times New Roman"/>
              </a:rPr>
              <a:t>and </a:t>
            </a:r>
            <a:r>
              <a:rPr dirty="0" sz="1950" spc="150">
                <a:solidFill>
                  <a:srgbClr val="0E2F6C"/>
                </a:solidFill>
                <a:latin typeface="Times New Roman"/>
                <a:cs typeface="Times New Roman"/>
              </a:rPr>
              <a:t>unique</a:t>
            </a:r>
            <a:r>
              <a:rPr dirty="0" sz="1950" spc="-5">
                <a:solidFill>
                  <a:srgbClr val="0E2F6C"/>
                </a:solidFill>
                <a:latin typeface="Times New Roman"/>
                <a:cs typeface="Times New Roman"/>
              </a:rPr>
              <a:t> </a:t>
            </a:r>
            <a:r>
              <a:rPr dirty="0" sz="1950" spc="85">
                <a:solidFill>
                  <a:srgbClr val="0E2F6C"/>
                </a:solidFill>
                <a:latin typeface="Times New Roman"/>
                <a:cs typeface="Times New Roman"/>
              </a:rPr>
              <a:t>flavor</a:t>
            </a:r>
            <a:r>
              <a:rPr dirty="0" sz="1950">
                <a:solidFill>
                  <a:srgbClr val="0E2F6C"/>
                </a:solidFill>
                <a:latin typeface="Times New Roman"/>
                <a:cs typeface="Times New Roman"/>
              </a:rPr>
              <a:t> </a:t>
            </a:r>
            <a:r>
              <a:rPr dirty="0" sz="1950" spc="100">
                <a:solidFill>
                  <a:srgbClr val="0E2F6C"/>
                </a:solidFill>
                <a:latin typeface="Times New Roman"/>
                <a:cs typeface="Times New Roman"/>
              </a:rPr>
              <a:t>profiles</a:t>
            </a:r>
            <a:r>
              <a:rPr dirty="0" sz="1950" spc="5">
                <a:solidFill>
                  <a:srgbClr val="0E2F6C"/>
                </a:solidFill>
                <a:latin typeface="Times New Roman"/>
                <a:cs typeface="Times New Roman"/>
              </a:rPr>
              <a:t> </a:t>
            </a:r>
            <a:r>
              <a:rPr dirty="0" sz="1950" spc="130">
                <a:solidFill>
                  <a:srgbClr val="0E2F6C"/>
                </a:solidFill>
                <a:latin typeface="Times New Roman"/>
                <a:cs typeface="Times New Roman"/>
              </a:rPr>
              <a:t>are </a:t>
            </a:r>
            <a:r>
              <a:rPr dirty="0" sz="1950" spc="140">
                <a:solidFill>
                  <a:srgbClr val="0E2F6C"/>
                </a:solidFill>
                <a:latin typeface="Times New Roman"/>
                <a:cs typeface="Times New Roman"/>
              </a:rPr>
              <a:t>major</a:t>
            </a:r>
            <a:r>
              <a:rPr dirty="0" sz="1950" spc="-20">
                <a:solidFill>
                  <a:srgbClr val="0E2F6C"/>
                </a:solidFill>
                <a:latin typeface="Times New Roman"/>
                <a:cs typeface="Times New Roman"/>
              </a:rPr>
              <a:t> </a:t>
            </a:r>
            <a:r>
              <a:rPr dirty="0" sz="1950" spc="140">
                <a:solidFill>
                  <a:srgbClr val="0E2F6C"/>
                </a:solidFill>
                <a:latin typeface="Times New Roman"/>
                <a:cs typeface="Times New Roman"/>
              </a:rPr>
              <a:t>trends</a:t>
            </a:r>
            <a:endParaRPr sz="1950">
              <a:latin typeface="Times New Roman"/>
              <a:cs typeface="Times New Roman"/>
            </a:endParaRPr>
          </a:p>
          <a:p>
            <a:pPr marL="12700">
              <a:lnSpc>
                <a:spcPts val="1950"/>
              </a:lnSpc>
            </a:pPr>
            <a:r>
              <a:rPr dirty="0" sz="1800" b="1">
                <a:solidFill>
                  <a:srgbClr val="0E2F6C"/>
                </a:solidFill>
                <a:latin typeface="Times New Roman"/>
                <a:cs typeface="Times New Roman"/>
              </a:rPr>
              <a:t>Category</a:t>
            </a:r>
            <a:r>
              <a:rPr dirty="0" sz="1800" spc="265" b="1">
                <a:solidFill>
                  <a:srgbClr val="0E2F6C"/>
                </a:solidFill>
                <a:latin typeface="Times New Roman"/>
                <a:cs typeface="Times New Roman"/>
              </a:rPr>
              <a:t> </a:t>
            </a:r>
            <a:r>
              <a:rPr dirty="0" sz="1800" spc="45" b="1">
                <a:solidFill>
                  <a:srgbClr val="0E2F6C"/>
                </a:solidFill>
                <a:latin typeface="Times New Roman"/>
                <a:cs typeface="Times New Roman"/>
              </a:rPr>
              <a:t>Insights:</a:t>
            </a:r>
            <a:endParaRPr sz="1800">
              <a:latin typeface="Times New Roman"/>
              <a:cs typeface="Times New Roman"/>
            </a:endParaRPr>
          </a:p>
          <a:p>
            <a:pPr marL="375285" marR="5080" indent="-181610">
              <a:lnSpc>
                <a:spcPts val="3829"/>
              </a:lnSpc>
              <a:spcBef>
                <a:spcPts val="335"/>
              </a:spcBef>
              <a:buSzPct val="87179"/>
              <a:buFont typeface="Arial"/>
              <a:buChar char="•"/>
              <a:tabLst>
                <a:tab pos="375285" algn="l"/>
              </a:tabLst>
            </a:pPr>
            <a:r>
              <a:rPr dirty="0" sz="1950" spc="160">
                <a:solidFill>
                  <a:srgbClr val="0E2F6C"/>
                </a:solidFill>
                <a:latin typeface="Times New Roman"/>
                <a:cs typeface="Times New Roman"/>
              </a:rPr>
              <a:t>Premium</a:t>
            </a:r>
            <a:r>
              <a:rPr dirty="0" sz="1950">
                <a:solidFill>
                  <a:srgbClr val="0E2F6C"/>
                </a:solidFill>
                <a:latin typeface="Times New Roman"/>
                <a:cs typeface="Times New Roman"/>
              </a:rPr>
              <a:t> </a:t>
            </a:r>
            <a:r>
              <a:rPr dirty="0" sz="1950" spc="165">
                <a:solidFill>
                  <a:srgbClr val="0E2F6C"/>
                </a:solidFill>
                <a:latin typeface="Times New Roman"/>
                <a:cs typeface="Times New Roman"/>
              </a:rPr>
              <a:t>and</a:t>
            </a:r>
            <a:r>
              <a:rPr dirty="0" sz="1950" spc="-5">
                <a:solidFill>
                  <a:srgbClr val="0E2F6C"/>
                </a:solidFill>
                <a:latin typeface="Times New Roman"/>
                <a:cs typeface="Times New Roman"/>
              </a:rPr>
              <a:t> </a:t>
            </a:r>
            <a:r>
              <a:rPr dirty="0" sz="1950" spc="114">
                <a:solidFill>
                  <a:srgbClr val="0E2F6C"/>
                </a:solidFill>
                <a:latin typeface="Times New Roman"/>
                <a:cs typeface="Times New Roman"/>
              </a:rPr>
              <a:t>craft</a:t>
            </a:r>
            <a:r>
              <a:rPr dirty="0" sz="1950" spc="-15">
                <a:solidFill>
                  <a:srgbClr val="0E2F6C"/>
                </a:solidFill>
                <a:latin typeface="Times New Roman"/>
                <a:cs typeface="Times New Roman"/>
              </a:rPr>
              <a:t> </a:t>
            </a:r>
            <a:r>
              <a:rPr dirty="0" sz="1950" spc="95">
                <a:solidFill>
                  <a:srgbClr val="0E2F6C"/>
                </a:solidFill>
                <a:latin typeface="Times New Roman"/>
                <a:cs typeface="Times New Roman"/>
              </a:rPr>
              <a:t>gins</a:t>
            </a:r>
            <a:r>
              <a:rPr dirty="0" sz="1950" spc="-5">
                <a:solidFill>
                  <a:srgbClr val="0E2F6C"/>
                </a:solidFill>
                <a:latin typeface="Times New Roman"/>
                <a:cs typeface="Times New Roman"/>
              </a:rPr>
              <a:t> </a:t>
            </a:r>
            <a:r>
              <a:rPr dirty="0" sz="1950" spc="90">
                <a:solidFill>
                  <a:srgbClr val="0E2F6C"/>
                </a:solidFill>
                <a:latin typeface="Times New Roman"/>
                <a:cs typeface="Times New Roman"/>
              </a:rPr>
              <a:t>with </a:t>
            </a:r>
            <a:r>
              <a:rPr dirty="0" sz="1950" spc="150">
                <a:solidFill>
                  <a:srgbClr val="0E2F6C"/>
                </a:solidFill>
                <a:latin typeface="Times New Roman"/>
                <a:cs typeface="Times New Roman"/>
              </a:rPr>
              <a:t>unique</a:t>
            </a:r>
            <a:r>
              <a:rPr dirty="0" sz="1950" spc="-5">
                <a:solidFill>
                  <a:srgbClr val="0E2F6C"/>
                </a:solidFill>
                <a:latin typeface="Times New Roman"/>
                <a:cs typeface="Times New Roman"/>
              </a:rPr>
              <a:t> </a:t>
            </a:r>
            <a:r>
              <a:rPr dirty="0" sz="1950" spc="85">
                <a:solidFill>
                  <a:srgbClr val="0E2F6C"/>
                </a:solidFill>
                <a:latin typeface="Times New Roman"/>
                <a:cs typeface="Times New Roman"/>
              </a:rPr>
              <a:t>flavor</a:t>
            </a:r>
            <a:r>
              <a:rPr dirty="0" sz="1950" spc="-5">
                <a:solidFill>
                  <a:srgbClr val="0E2F6C"/>
                </a:solidFill>
                <a:latin typeface="Times New Roman"/>
                <a:cs typeface="Times New Roman"/>
              </a:rPr>
              <a:t> </a:t>
            </a:r>
            <a:r>
              <a:rPr dirty="0" sz="1950" spc="100">
                <a:solidFill>
                  <a:srgbClr val="0E2F6C"/>
                </a:solidFill>
                <a:latin typeface="Times New Roman"/>
                <a:cs typeface="Times New Roman"/>
              </a:rPr>
              <a:t>profiles</a:t>
            </a:r>
            <a:r>
              <a:rPr dirty="0" sz="1950" spc="5">
                <a:solidFill>
                  <a:srgbClr val="0E2F6C"/>
                </a:solidFill>
                <a:latin typeface="Times New Roman"/>
                <a:cs typeface="Times New Roman"/>
              </a:rPr>
              <a:t> </a:t>
            </a:r>
            <a:r>
              <a:rPr dirty="0" sz="1950" spc="155">
                <a:solidFill>
                  <a:srgbClr val="0E2F6C"/>
                </a:solidFill>
                <a:latin typeface="Times New Roman"/>
                <a:cs typeface="Times New Roman"/>
              </a:rPr>
              <a:t>are</a:t>
            </a:r>
            <a:r>
              <a:rPr dirty="0" sz="1950" spc="-10">
                <a:solidFill>
                  <a:srgbClr val="0E2F6C"/>
                </a:solidFill>
                <a:latin typeface="Times New Roman"/>
                <a:cs typeface="Times New Roman"/>
              </a:rPr>
              <a:t> </a:t>
            </a:r>
            <a:r>
              <a:rPr dirty="0" sz="1950" spc="85">
                <a:solidFill>
                  <a:srgbClr val="0E2F6C"/>
                </a:solidFill>
                <a:latin typeface="Times New Roman"/>
                <a:cs typeface="Times New Roman"/>
              </a:rPr>
              <a:t>highly</a:t>
            </a:r>
            <a:endParaRPr sz="1950">
              <a:latin typeface="Times New Roman"/>
              <a:cs typeface="Times New Roman"/>
            </a:endParaRPr>
          </a:p>
          <a:p>
            <a:pPr marL="375285">
              <a:lnSpc>
                <a:spcPct val="100000"/>
              </a:lnSpc>
              <a:spcBef>
                <a:spcPts val="1120"/>
              </a:spcBef>
            </a:pPr>
            <a:r>
              <a:rPr dirty="0" sz="1950" spc="120">
                <a:solidFill>
                  <a:srgbClr val="0E2F6C"/>
                </a:solidFill>
                <a:latin typeface="Times New Roman"/>
                <a:cs typeface="Times New Roman"/>
              </a:rPr>
              <a:t>sought</a:t>
            </a:r>
            <a:r>
              <a:rPr dirty="0" sz="1950" spc="-5">
                <a:solidFill>
                  <a:srgbClr val="0E2F6C"/>
                </a:solidFill>
                <a:latin typeface="Times New Roman"/>
                <a:cs typeface="Times New Roman"/>
              </a:rPr>
              <a:t> </a:t>
            </a:r>
            <a:r>
              <a:rPr dirty="0" sz="1950" spc="110">
                <a:solidFill>
                  <a:srgbClr val="0E2F6C"/>
                </a:solidFill>
                <a:latin typeface="Times New Roman"/>
                <a:cs typeface="Times New Roman"/>
              </a:rPr>
              <a:t>after</a:t>
            </a:r>
            <a:endParaRPr sz="1950">
              <a:latin typeface="Times New Roman"/>
              <a:cs typeface="Times New Roman"/>
            </a:endParaRPr>
          </a:p>
          <a:p>
            <a:pPr marL="375285" indent="-181610">
              <a:lnSpc>
                <a:spcPct val="100000"/>
              </a:lnSpc>
              <a:spcBef>
                <a:spcPts val="1490"/>
              </a:spcBef>
              <a:buSzPct val="87179"/>
              <a:buFont typeface="Arial"/>
              <a:buChar char="•"/>
              <a:tabLst>
                <a:tab pos="375285" algn="l"/>
              </a:tabLst>
            </a:pPr>
            <a:r>
              <a:rPr dirty="0" sz="1950" spc="120">
                <a:solidFill>
                  <a:srgbClr val="0E2F6C"/>
                </a:solidFill>
                <a:latin typeface="Times New Roman"/>
                <a:cs typeface="Times New Roman"/>
              </a:rPr>
              <a:t>The</a:t>
            </a:r>
            <a:r>
              <a:rPr dirty="0" sz="1950" spc="-30">
                <a:solidFill>
                  <a:srgbClr val="0E2F6C"/>
                </a:solidFill>
                <a:latin typeface="Times New Roman"/>
                <a:cs typeface="Times New Roman"/>
              </a:rPr>
              <a:t> </a:t>
            </a:r>
            <a:r>
              <a:rPr dirty="0" sz="1950" spc="130">
                <a:solidFill>
                  <a:srgbClr val="0E2F6C"/>
                </a:solidFill>
                <a:latin typeface="Times New Roman"/>
                <a:cs typeface="Times New Roman"/>
              </a:rPr>
              <a:t>narrative</a:t>
            </a:r>
            <a:r>
              <a:rPr dirty="0" sz="1950" spc="-15">
                <a:solidFill>
                  <a:srgbClr val="0E2F6C"/>
                </a:solidFill>
                <a:latin typeface="Times New Roman"/>
                <a:cs typeface="Times New Roman"/>
              </a:rPr>
              <a:t> </a:t>
            </a:r>
            <a:r>
              <a:rPr dirty="0" sz="1950" spc="150">
                <a:solidFill>
                  <a:srgbClr val="0E2F6C"/>
                </a:solidFill>
                <a:latin typeface="Times New Roman"/>
                <a:cs typeface="Times New Roman"/>
              </a:rPr>
              <a:t>around</a:t>
            </a:r>
            <a:endParaRPr sz="1950">
              <a:latin typeface="Times New Roman"/>
              <a:cs typeface="Times New Roman"/>
            </a:endParaRPr>
          </a:p>
          <a:p>
            <a:pPr marL="375285">
              <a:lnSpc>
                <a:spcPct val="100000"/>
              </a:lnSpc>
              <a:spcBef>
                <a:spcPts val="1500"/>
              </a:spcBef>
            </a:pPr>
            <a:r>
              <a:rPr dirty="0" sz="1950" spc="125">
                <a:solidFill>
                  <a:srgbClr val="0E2F6C"/>
                </a:solidFill>
                <a:latin typeface="Times New Roman"/>
                <a:cs typeface="Times New Roman"/>
              </a:rPr>
              <a:t>ingredients</a:t>
            </a:r>
            <a:r>
              <a:rPr dirty="0" sz="1950">
                <a:solidFill>
                  <a:srgbClr val="0E2F6C"/>
                </a:solidFill>
                <a:latin typeface="Times New Roman"/>
                <a:cs typeface="Times New Roman"/>
              </a:rPr>
              <a:t> </a:t>
            </a:r>
            <a:r>
              <a:rPr dirty="0" sz="1950" spc="165">
                <a:solidFill>
                  <a:srgbClr val="0E2F6C"/>
                </a:solidFill>
                <a:latin typeface="Times New Roman"/>
                <a:cs typeface="Times New Roman"/>
              </a:rPr>
              <a:t>and</a:t>
            </a:r>
            <a:r>
              <a:rPr dirty="0" sz="1950" spc="5">
                <a:solidFill>
                  <a:srgbClr val="0E2F6C"/>
                </a:solidFill>
                <a:latin typeface="Times New Roman"/>
                <a:cs typeface="Times New Roman"/>
              </a:rPr>
              <a:t> </a:t>
            </a:r>
            <a:r>
              <a:rPr dirty="0" sz="1950" spc="125">
                <a:solidFill>
                  <a:srgbClr val="0E2F6C"/>
                </a:solidFill>
                <a:latin typeface="Times New Roman"/>
                <a:cs typeface="Times New Roman"/>
              </a:rPr>
              <a:t>craftsmanship</a:t>
            </a:r>
            <a:endParaRPr sz="1950">
              <a:latin typeface="Times New Roman"/>
              <a:cs typeface="Times New Roman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4812029" y="5517261"/>
            <a:ext cx="866775" cy="63119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3950" spc="-25">
                <a:solidFill>
                  <a:srgbClr val="1F487C"/>
                </a:solidFill>
                <a:latin typeface="Arial"/>
                <a:cs typeface="Arial"/>
              </a:rPr>
              <a:t>$26</a:t>
            </a:r>
            <a:endParaRPr sz="3950">
              <a:latin typeface="Arial"/>
              <a:cs typeface="Arial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707237" y="1655445"/>
            <a:ext cx="1568450" cy="63119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3950" spc="-10">
                <a:solidFill>
                  <a:srgbClr val="1F487C"/>
                </a:solidFill>
                <a:latin typeface="Arial"/>
                <a:cs typeface="Arial"/>
              </a:rPr>
              <a:t>$34.99</a:t>
            </a:r>
            <a:endParaRPr sz="3950">
              <a:latin typeface="Arial"/>
              <a:cs typeface="Arial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941832" y="7786115"/>
            <a:ext cx="3985260" cy="856615"/>
          </a:xfrm>
          <a:prstGeom prst="rect">
            <a:avLst/>
          </a:prstGeom>
          <a:ln w="9144">
            <a:solidFill>
              <a:srgbClr val="1F487C"/>
            </a:solidFill>
          </a:ln>
        </p:spPr>
        <p:txBody>
          <a:bodyPr wrap="square" lIns="0" tIns="38100" rIns="0" bIns="0" rtlCol="0" vert="horz">
            <a:spAutoFit/>
          </a:bodyPr>
          <a:lstStyle/>
          <a:p>
            <a:pPr marL="351155" marR="340995" indent="226695">
              <a:lnSpc>
                <a:spcPct val="101200"/>
              </a:lnSpc>
              <a:spcBef>
                <a:spcPts val="300"/>
              </a:spcBef>
            </a:pPr>
            <a:r>
              <a:rPr dirty="0" sz="2450" b="1">
                <a:solidFill>
                  <a:srgbClr val="1F487C"/>
                </a:solidFill>
                <a:latin typeface="Arial"/>
                <a:cs typeface="Arial"/>
              </a:rPr>
              <a:t>35%</a:t>
            </a:r>
            <a:r>
              <a:rPr dirty="0" sz="2450" spc="20" b="1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dirty="0" sz="2450" b="1">
                <a:solidFill>
                  <a:srgbClr val="1F487C"/>
                </a:solidFill>
                <a:latin typeface="Arial"/>
                <a:cs typeface="Arial"/>
              </a:rPr>
              <a:t>TRADE</a:t>
            </a:r>
            <a:r>
              <a:rPr dirty="0" sz="2450" spc="50" b="1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dirty="0" sz="2450" b="1">
                <a:solidFill>
                  <a:srgbClr val="1F487C"/>
                </a:solidFill>
                <a:latin typeface="Arial"/>
                <a:cs typeface="Arial"/>
              </a:rPr>
              <a:t>UP</a:t>
            </a:r>
            <a:r>
              <a:rPr dirty="0" sz="2450" spc="30" b="1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dirty="0" sz="2450" spc="-25">
                <a:solidFill>
                  <a:srgbClr val="1F487C"/>
                </a:solidFill>
                <a:latin typeface="Arial"/>
                <a:cs typeface="Arial"/>
              </a:rPr>
              <a:t>VS </a:t>
            </a:r>
            <a:r>
              <a:rPr dirty="0" sz="2450">
                <a:solidFill>
                  <a:srgbClr val="1F487C"/>
                </a:solidFill>
                <a:latin typeface="Arial"/>
                <a:cs typeface="Arial"/>
              </a:rPr>
              <a:t>MAINSTREAM</a:t>
            </a:r>
            <a:r>
              <a:rPr dirty="0" sz="2450" spc="95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dirty="0" sz="2450" spc="-10">
                <a:solidFill>
                  <a:srgbClr val="1F487C"/>
                </a:solidFill>
                <a:latin typeface="Arial"/>
                <a:cs typeface="Arial"/>
              </a:rPr>
              <a:t>BRAND</a:t>
            </a:r>
            <a:endParaRPr sz="2450">
              <a:latin typeface="Arial"/>
              <a:cs typeface="Arial"/>
            </a:endParaRPr>
          </a:p>
        </p:txBody>
      </p:sp>
      <p:grpSp>
        <p:nvGrpSpPr>
          <p:cNvPr id="12" name="object 12" descr=""/>
          <p:cNvGrpSpPr/>
          <p:nvPr/>
        </p:nvGrpSpPr>
        <p:grpSpPr>
          <a:xfrm>
            <a:off x="2680716" y="1421892"/>
            <a:ext cx="6692265" cy="6223000"/>
            <a:chOff x="2680716" y="1421892"/>
            <a:chExt cx="6692265" cy="6223000"/>
          </a:xfrm>
        </p:grpSpPr>
        <p:sp>
          <p:nvSpPr>
            <p:cNvPr id="13" name="object 13" descr=""/>
            <p:cNvSpPr/>
            <p:nvPr/>
          </p:nvSpPr>
          <p:spPr>
            <a:xfrm>
              <a:off x="2693670" y="6028182"/>
              <a:ext cx="469900" cy="1603375"/>
            </a:xfrm>
            <a:custGeom>
              <a:avLst/>
              <a:gdLst/>
              <a:ahLst/>
              <a:cxnLst/>
              <a:rect l="l" t="t" r="r" b="b"/>
              <a:pathLst>
                <a:path w="469900" h="1603375">
                  <a:moveTo>
                    <a:pt x="352044" y="0"/>
                  </a:moveTo>
                  <a:lnTo>
                    <a:pt x="117348" y="0"/>
                  </a:lnTo>
                  <a:lnTo>
                    <a:pt x="117348" y="1368552"/>
                  </a:lnTo>
                  <a:lnTo>
                    <a:pt x="0" y="1368552"/>
                  </a:lnTo>
                  <a:lnTo>
                    <a:pt x="234696" y="1603248"/>
                  </a:lnTo>
                  <a:lnTo>
                    <a:pt x="469392" y="1368552"/>
                  </a:lnTo>
                  <a:lnTo>
                    <a:pt x="352044" y="1368552"/>
                  </a:lnTo>
                  <a:lnTo>
                    <a:pt x="352044" y="0"/>
                  </a:lnTo>
                  <a:close/>
                </a:path>
              </a:pathLst>
            </a:custGeom>
            <a:solidFill>
              <a:srgbClr val="1F487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2693670" y="6028182"/>
              <a:ext cx="469900" cy="1603375"/>
            </a:xfrm>
            <a:custGeom>
              <a:avLst/>
              <a:gdLst/>
              <a:ahLst/>
              <a:cxnLst/>
              <a:rect l="l" t="t" r="r" b="b"/>
              <a:pathLst>
                <a:path w="469900" h="1603375">
                  <a:moveTo>
                    <a:pt x="352044" y="0"/>
                  </a:moveTo>
                  <a:lnTo>
                    <a:pt x="352044" y="1368552"/>
                  </a:lnTo>
                  <a:lnTo>
                    <a:pt x="469392" y="1368552"/>
                  </a:lnTo>
                  <a:lnTo>
                    <a:pt x="234696" y="1603248"/>
                  </a:lnTo>
                  <a:lnTo>
                    <a:pt x="0" y="1368552"/>
                  </a:lnTo>
                  <a:lnTo>
                    <a:pt x="117348" y="1368552"/>
                  </a:lnTo>
                  <a:lnTo>
                    <a:pt x="117348" y="0"/>
                  </a:lnTo>
                  <a:lnTo>
                    <a:pt x="352044" y="0"/>
                  </a:lnTo>
                  <a:close/>
                </a:path>
              </a:pathLst>
            </a:custGeom>
            <a:ln w="25907">
              <a:solidFill>
                <a:srgbClr val="1C334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3180588" y="1426464"/>
              <a:ext cx="6187440" cy="1237615"/>
            </a:xfrm>
            <a:custGeom>
              <a:avLst/>
              <a:gdLst/>
              <a:ahLst/>
              <a:cxnLst/>
              <a:rect l="l" t="t" r="r" b="b"/>
              <a:pathLst>
                <a:path w="6187440" h="1237614">
                  <a:moveTo>
                    <a:pt x="0" y="1237488"/>
                  </a:moveTo>
                  <a:lnTo>
                    <a:pt x="6187440" y="1237488"/>
                  </a:lnTo>
                  <a:lnTo>
                    <a:pt x="6187440" y="0"/>
                  </a:lnTo>
                  <a:lnTo>
                    <a:pt x="0" y="0"/>
                  </a:lnTo>
                  <a:lnTo>
                    <a:pt x="0" y="1237488"/>
                  </a:lnTo>
                  <a:close/>
                </a:path>
              </a:pathLst>
            </a:custGeom>
            <a:ln w="9144">
              <a:solidFill>
                <a:srgbClr val="1F487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 descr=""/>
          <p:cNvSpPr txBox="1"/>
          <p:nvPr/>
        </p:nvSpPr>
        <p:spPr>
          <a:xfrm>
            <a:off x="3998721" y="1450975"/>
            <a:ext cx="4552950" cy="116014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450">
                <a:solidFill>
                  <a:srgbClr val="1F487C"/>
                </a:solidFill>
                <a:latin typeface="Arial"/>
                <a:cs typeface="Arial"/>
              </a:rPr>
              <a:t>SAME</a:t>
            </a:r>
            <a:r>
              <a:rPr dirty="0" sz="2450" spc="25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dirty="0" sz="2450" b="1">
                <a:solidFill>
                  <a:srgbClr val="1F487C"/>
                </a:solidFill>
                <a:latin typeface="Arial"/>
                <a:cs typeface="Arial"/>
              </a:rPr>
              <a:t>PRICE</a:t>
            </a:r>
            <a:r>
              <a:rPr dirty="0" sz="2450" spc="20" b="1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dirty="0" sz="2450" b="1">
                <a:solidFill>
                  <a:srgbClr val="1F487C"/>
                </a:solidFill>
                <a:latin typeface="Arial"/>
                <a:cs typeface="Arial"/>
              </a:rPr>
              <a:t>TIER</a:t>
            </a:r>
            <a:r>
              <a:rPr dirty="0" sz="2450" spc="40" b="1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dirty="0" sz="2450" b="1">
                <a:solidFill>
                  <a:srgbClr val="1F487C"/>
                </a:solidFill>
                <a:latin typeface="Arial"/>
                <a:cs typeface="Arial"/>
              </a:rPr>
              <a:t>&amp;</a:t>
            </a:r>
            <a:r>
              <a:rPr dirty="0" sz="2450" spc="65" b="1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dirty="0" sz="2450" spc="-10" b="1">
                <a:solidFill>
                  <a:srgbClr val="1F487C"/>
                </a:solidFill>
                <a:latin typeface="Arial"/>
                <a:cs typeface="Arial"/>
              </a:rPr>
              <a:t>QUALITY</a:t>
            </a:r>
            <a:endParaRPr sz="2450">
              <a:latin typeface="Arial"/>
              <a:cs typeface="Arial"/>
            </a:endParaRPr>
          </a:p>
          <a:p>
            <a:pPr marL="1051560" marR="1043940" indent="1013460">
              <a:lnSpc>
                <a:spcPct val="101200"/>
              </a:lnSpc>
            </a:pPr>
            <a:r>
              <a:rPr dirty="0" sz="2450" spc="-25">
                <a:solidFill>
                  <a:srgbClr val="1F487C"/>
                </a:solidFill>
                <a:latin typeface="Arial"/>
                <a:cs typeface="Arial"/>
              </a:rPr>
              <a:t>VS </a:t>
            </a:r>
            <a:r>
              <a:rPr dirty="0" sz="2450">
                <a:solidFill>
                  <a:srgbClr val="1F487C"/>
                </a:solidFill>
                <a:latin typeface="Arial"/>
                <a:cs typeface="Arial"/>
              </a:rPr>
              <a:t>CRAFT</a:t>
            </a:r>
            <a:r>
              <a:rPr dirty="0" sz="2450" spc="5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dirty="0" sz="2450" spc="-10">
                <a:solidFill>
                  <a:srgbClr val="1F487C"/>
                </a:solidFill>
                <a:latin typeface="Arial"/>
                <a:cs typeface="Arial"/>
              </a:rPr>
              <a:t>BRANDS</a:t>
            </a:r>
            <a:endParaRPr sz="2450">
              <a:latin typeface="Arial"/>
              <a:cs typeface="Arial"/>
            </a:endParaRPr>
          </a:p>
        </p:txBody>
      </p:sp>
      <p:grpSp>
        <p:nvGrpSpPr>
          <p:cNvPr id="17" name="object 17" descr=""/>
          <p:cNvGrpSpPr/>
          <p:nvPr/>
        </p:nvGrpSpPr>
        <p:grpSpPr>
          <a:xfrm>
            <a:off x="4620767" y="1898904"/>
            <a:ext cx="6527800" cy="3354704"/>
            <a:chOff x="4620767" y="1898904"/>
            <a:chExt cx="6527800" cy="3354704"/>
          </a:xfrm>
        </p:grpSpPr>
        <p:sp>
          <p:nvSpPr>
            <p:cNvPr id="18" name="object 18" descr=""/>
            <p:cNvSpPr/>
            <p:nvPr/>
          </p:nvSpPr>
          <p:spPr>
            <a:xfrm>
              <a:off x="4633721" y="3638550"/>
              <a:ext cx="2123440" cy="485140"/>
            </a:xfrm>
            <a:custGeom>
              <a:avLst/>
              <a:gdLst/>
              <a:ahLst/>
              <a:cxnLst/>
              <a:rect l="l" t="t" r="r" b="b"/>
              <a:pathLst>
                <a:path w="2123440" h="485139">
                  <a:moveTo>
                    <a:pt x="1880616" y="0"/>
                  </a:moveTo>
                  <a:lnTo>
                    <a:pt x="1880616" y="121157"/>
                  </a:lnTo>
                  <a:lnTo>
                    <a:pt x="0" y="121157"/>
                  </a:lnTo>
                  <a:lnTo>
                    <a:pt x="0" y="363474"/>
                  </a:lnTo>
                  <a:lnTo>
                    <a:pt x="1880616" y="363474"/>
                  </a:lnTo>
                  <a:lnTo>
                    <a:pt x="1880616" y="484631"/>
                  </a:lnTo>
                  <a:lnTo>
                    <a:pt x="2122931" y="242315"/>
                  </a:lnTo>
                  <a:lnTo>
                    <a:pt x="1880616" y="0"/>
                  </a:lnTo>
                  <a:close/>
                </a:path>
              </a:pathLst>
            </a:custGeom>
            <a:solidFill>
              <a:srgbClr val="1F487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4633721" y="3638550"/>
              <a:ext cx="2123440" cy="485140"/>
            </a:xfrm>
            <a:custGeom>
              <a:avLst/>
              <a:gdLst/>
              <a:ahLst/>
              <a:cxnLst/>
              <a:rect l="l" t="t" r="r" b="b"/>
              <a:pathLst>
                <a:path w="2123440" h="485139">
                  <a:moveTo>
                    <a:pt x="0" y="121157"/>
                  </a:moveTo>
                  <a:lnTo>
                    <a:pt x="1880616" y="121157"/>
                  </a:lnTo>
                  <a:lnTo>
                    <a:pt x="1880616" y="0"/>
                  </a:lnTo>
                  <a:lnTo>
                    <a:pt x="2122931" y="242315"/>
                  </a:lnTo>
                  <a:lnTo>
                    <a:pt x="1880616" y="484631"/>
                  </a:lnTo>
                  <a:lnTo>
                    <a:pt x="1880616" y="363474"/>
                  </a:lnTo>
                  <a:lnTo>
                    <a:pt x="0" y="363474"/>
                  </a:lnTo>
                  <a:lnTo>
                    <a:pt x="0" y="121157"/>
                  </a:lnTo>
                  <a:close/>
                </a:path>
              </a:pathLst>
            </a:custGeom>
            <a:ln w="25908">
              <a:solidFill>
                <a:srgbClr val="1C334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0" name="object 2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30311" y="1898904"/>
              <a:ext cx="3317748" cy="3319272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37019" y="2071116"/>
              <a:ext cx="3183635" cy="3182112"/>
            </a:xfrm>
            <a:prstGeom prst="rect">
              <a:avLst/>
            </a:prstGeom>
          </p:spPr>
        </p:pic>
      </p:grpSp>
      <p:pic>
        <p:nvPicPr>
          <p:cNvPr id="22" name="object 22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125979" y="1219200"/>
            <a:ext cx="1671827" cy="472744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-2"/>
            <a:ext cx="15125700" cy="8575675"/>
            <a:chOff x="0" y="-2"/>
            <a:chExt cx="15125700" cy="857567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-2"/>
              <a:ext cx="15125700" cy="857554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20055" y="0"/>
              <a:ext cx="8130540" cy="4855464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739389" y="156210"/>
            <a:ext cx="9777730" cy="110680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7100" spc="-1240">
                <a:solidFill>
                  <a:srgbClr val="8A1212"/>
                </a:solidFill>
              </a:rPr>
              <a:t>KEY</a:t>
            </a:r>
            <a:r>
              <a:rPr dirty="0" sz="7100" spc="-350">
                <a:solidFill>
                  <a:srgbClr val="8A1212"/>
                </a:solidFill>
              </a:rPr>
              <a:t> </a:t>
            </a:r>
            <a:r>
              <a:rPr dirty="0" sz="7100" spc="-955">
                <a:solidFill>
                  <a:srgbClr val="8A1212"/>
                </a:solidFill>
              </a:rPr>
              <a:t>COMPETITORS</a:t>
            </a:r>
            <a:r>
              <a:rPr dirty="0" sz="7100" spc="-385">
                <a:solidFill>
                  <a:srgbClr val="8A1212"/>
                </a:solidFill>
              </a:rPr>
              <a:t> </a:t>
            </a:r>
            <a:r>
              <a:rPr dirty="0" sz="7100" spc="-860">
                <a:solidFill>
                  <a:srgbClr val="8A1212"/>
                </a:solidFill>
              </a:rPr>
              <a:t>VODKA</a:t>
            </a:r>
            <a:endParaRPr sz="7100"/>
          </a:p>
        </p:txBody>
      </p:sp>
      <p:sp>
        <p:nvSpPr>
          <p:cNvPr id="6" name="object 6" descr=""/>
          <p:cNvSpPr txBox="1"/>
          <p:nvPr/>
        </p:nvSpPr>
        <p:spPr>
          <a:xfrm>
            <a:off x="167741" y="1841957"/>
            <a:ext cx="1567815" cy="63119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3950" spc="-10">
                <a:solidFill>
                  <a:srgbClr val="943735"/>
                </a:solidFill>
                <a:latin typeface="Arial"/>
                <a:cs typeface="Arial"/>
              </a:rPr>
              <a:t>$34.99</a:t>
            </a:r>
            <a:endParaRPr sz="3950">
              <a:latin typeface="Arial"/>
              <a:cs typeface="Arial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1741868" y="3858704"/>
            <a:ext cx="4409440" cy="3629025"/>
            <a:chOff x="1741868" y="3858704"/>
            <a:chExt cx="4409440" cy="3629025"/>
          </a:xfrm>
        </p:grpSpPr>
        <p:sp>
          <p:nvSpPr>
            <p:cNvPr id="8" name="object 8" descr=""/>
            <p:cNvSpPr/>
            <p:nvPr/>
          </p:nvSpPr>
          <p:spPr>
            <a:xfrm>
              <a:off x="1754885" y="5939790"/>
              <a:ext cx="675640" cy="1534795"/>
            </a:xfrm>
            <a:custGeom>
              <a:avLst/>
              <a:gdLst/>
              <a:ahLst/>
              <a:cxnLst/>
              <a:rect l="l" t="t" r="r" b="b"/>
              <a:pathLst>
                <a:path w="675639" h="1534795">
                  <a:moveTo>
                    <a:pt x="506349" y="0"/>
                  </a:moveTo>
                  <a:lnTo>
                    <a:pt x="168782" y="0"/>
                  </a:lnTo>
                  <a:lnTo>
                    <a:pt x="168782" y="1197102"/>
                  </a:lnTo>
                  <a:lnTo>
                    <a:pt x="0" y="1197102"/>
                  </a:lnTo>
                  <a:lnTo>
                    <a:pt x="337565" y="1534667"/>
                  </a:lnTo>
                  <a:lnTo>
                    <a:pt x="675132" y="1197102"/>
                  </a:lnTo>
                  <a:lnTo>
                    <a:pt x="506349" y="1197102"/>
                  </a:lnTo>
                  <a:lnTo>
                    <a:pt x="506349" y="0"/>
                  </a:lnTo>
                  <a:close/>
                </a:path>
              </a:pathLst>
            </a:custGeom>
            <a:solidFill>
              <a:srgbClr val="8A121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1754885" y="5939790"/>
              <a:ext cx="675640" cy="1534795"/>
            </a:xfrm>
            <a:custGeom>
              <a:avLst/>
              <a:gdLst/>
              <a:ahLst/>
              <a:cxnLst/>
              <a:rect l="l" t="t" r="r" b="b"/>
              <a:pathLst>
                <a:path w="675639" h="1534795">
                  <a:moveTo>
                    <a:pt x="506349" y="0"/>
                  </a:moveTo>
                  <a:lnTo>
                    <a:pt x="506349" y="1197102"/>
                  </a:lnTo>
                  <a:lnTo>
                    <a:pt x="675132" y="1197102"/>
                  </a:lnTo>
                  <a:lnTo>
                    <a:pt x="337565" y="1534667"/>
                  </a:lnTo>
                  <a:lnTo>
                    <a:pt x="0" y="1197102"/>
                  </a:lnTo>
                  <a:lnTo>
                    <a:pt x="168782" y="1197102"/>
                  </a:lnTo>
                  <a:lnTo>
                    <a:pt x="168782" y="0"/>
                  </a:lnTo>
                  <a:lnTo>
                    <a:pt x="506349" y="0"/>
                  </a:lnTo>
                  <a:close/>
                </a:path>
              </a:pathLst>
            </a:custGeom>
            <a:ln w="25908">
              <a:solidFill>
                <a:srgbClr val="62242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4443222" y="3871722"/>
              <a:ext cx="1694814" cy="547370"/>
            </a:xfrm>
            <a:custGeom>
              <a:avLst/>
              <a:gdLst/>
              <a:ahLst/>
              <a:cxnLst/>
              <a:rect l="l" t="t" r="r" b="b"/>
              <a:pathLst>
                <a:path w="1694814" h="547370">
                  <a:moveTo>
                    <a:pt x="1421129" y="0"/>
                  </a:moveTo>
                  <a:lnTo>
                    <a:pt x="1421129" y="136779"/>
                  </a:lnTo>
                  <a:lnTo>
                    <a:pt x="0" y="136779"/>
                  </a:lnTo>
                  <a:lnTo>
                    <a:pt x="0" y="410337"/>
                  </a:lnTo>
                  <a:lnTo>
                    <a:pt x="1421129" y="410337"/>
                  </a:lnTo>
                  <a:lnTo>
                    <a:pt x="1421129" y="547116"/>
                  </a:lnTo>
                  <a:lnTo>
                    <a:pt x="1694688" y="273558"/>
                  </a:lnTo>
                  <a:lnTo>
                    <a:pt x="1421129" y="0"/>
                  </a:lnTo>
                  <a:close/>
                </a:path>
              </a:pathLst>
            </a:custGeom>
            <a:solidFill>
              <a:srgbClr val="8A121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4443222" y="3871722"/>
              <a:ext cx="1694814" cy="547370"/>
            </a:xfrm>
            <a:custGeom>
              <a:avLst/>
              <a:gdLst/>
              <a:ahLst/>
              <a:cxnLst/>
              <a:rect l="l" t="t" r="r" b="b"/>
              <a:pathLst>
                <a:path w="1694814" h="547370">
                  <a:moveTo>
                    <a:pt x="0" y="136779"/>
                  </a:moveTo>
                  <a:lnTo>
                    <a:pt x="1421129" y="136779"/>
                  </a:lnTo>
                  <a:lnTo>
                    <a:pt x="1421129" y="0"/>
                  </a:lnTo>
                  <a:lnTo>
                    <a:pt x="1694688" y="273558"/>
                  </a:lnTo>
                  <a:lnTo>
                    <a:pt x="1421129" y="547116"/>
                  </a:lnTo>
                  <a:lnTo>
                    <a:pt x="1421129" y="410337"/>
                  </a:lnTo>
                  <a:lnTo>
                    <a:pt x="0" y="410337"/>
                  </a:lnTo>
                  <a:lnTo>
                    <a:pt x="0" y="136779"/>
                  </a:lnTo>
                  <a:close/>
                </a:path>
              </a:pathLst>
            </a:custGeom>
            <a:ln w="25908">
              <a:solidFill>
                <a:srgbClr val="622422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 descr=""/>
          <p:cNvSpPr txBox="1"/>
          <p:nvPr/>
        </p:nvSpPr>
        <p:spPr>
          <a:xfrm>
            <a:off x="3494659" y="5602935"/>
            <a:ext cx="866775" cy="63119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3950" spc="-25">
                <a:solidFill>
                  <a:srgbClr val="943735"/>
                </a:solidFill>
                <a:latin typeface="Arial"/>
                <a:cs typeface="Arial"/>
              </a:rPr>
              <a:t>$20</a:t>
            </a:r>
            <a:endParaRPr sz="3950">
              <a:latin typeface="Arial"/>
              <a:cs typeface="Arial"/>
            </a:endParaRPr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85176" y="1680972"/>
            <a:ext cx="1008887" cy="4026408"/>
          </a:xfrm>
          <a:prstGeom prst="rect">
            <a:avLst/>
          </a:prstGeom>
        </p:spPr>
      </p:pic>
      <p:sp>
        <p:nvSpPr>
          <p:cNvPr id="14" name="object 14" descr=""/>
          <p:cNvSpPr txBox="1"/>
          <p:nvPr/>
        </p:nvSpPr>
        <p:spPr>
          <a:xfrm>
            <a:off x="111252" y="7629144"/>
            <a:ext cx="4064635" cy="855344"/>
          </a:xfrm>
          <a:prstGeom prst="rect">
            <a:avLst/>
          </a:prstGeom>
          <a:ln w="9144">
            <a:solidFill>
              <a:srgbClr val="622422"/>
            </a:solidFill>
          </a:ln>
        </p:spPr>
        <p:txBody>
          <a:bodyPr wrap="square" lIns="0" tIns="41910" rIns="0" bIns="0" rtlCol="0" vert="horz">
            <a:spAutoFit/>
          </a:bodyPr>
          <a:lstStyle/>
          <a:p>
            <a:pPr algn="ctr" marL="1270">
              <a:lnSpc>
                <a:spcPct val="100000"/>
              </a:lnSpc>
              <a:spcBef>
                <a:spcPts val="330"/>
              </a:spcBef>
            </a:pPr>
            <a:r>
              <a:rPr dirty="0" sz="2450" b="1">
                <a:solidFill>
                  <a:srgbClr val="622422"/>
                </a:solidFill>
                <a:latin typeface="Arial"/>
                <a:cs typeface="Arial"/>
              </a:rPr>
              <a:t>+50%</a:t>
            </a:r>
            <a:r>
              <a:rPr dirty="0" sz="2450" spc="40" b="1">
                <a:solidFill>
                  <a:srgbClr val="622422"/>
                </a:solidFill>
                <a:latin typeface="Arial"/>
                <a:cs typeface="Arial"/>
              </a:rPr>
              <a:t> </a:t>
            </a:r>
            <a:r>
              <a:rPr dirty="0" sz="2450" b="1">
                <a:solidFill>
                  <a:srgbClr val="622422"/>
                </a:solidFill>
                <a:latin typeface="Arial"/>
                <a:cs typeface="Arial"/>
              </a:rPr>
              <a:t>TRADE</a:t>
            </a:r>
            <a:r>
              <a:rPr dirty="0" sz="2450" spc="40" b="1">
                <a:solidFill>
                  <a:srgbClr val="622422"/>
                </a:solidFill>
                <a:latin typeface="Arial"/>
                <a:cs typeface="Arial"/>
              </a:rPr>
              <a:t> </a:t>
            </a:r>
            <a:r>
              <a:rPr dirty="0" sz="2450">
                <a:solidFill>
                  <a:srgbClr val="622422"/>
                </a:solidFill>
                <a:latin typeface="Arial"/>
                <a:cs typeface="Arial"/>
              </a:rPr>
              <a:t>UP</a:t>
            </a:r>
            <a:r>
              <a:rPr dirty="0" sz="2450" spc="45">
                <a:solidFill>
                  <a:srgbClr val="622422"/>
                </a:solidFill>
                <a:latin typeface="Arial"/>
                <a:cs typeface="Arial"/>
              </a:rPr>
              <a:t> </a:t>
            </a:r>
            <a:r>
              <a:rPr dirty="0" sz="2450" spc="-25">
                <a:solidFill>
                  <a:srgbClr val="622422"/>
                </a:solidFill>
                <a:latin typeface="Arial"/>
                <a:cs typeface="Arial"/>
              </a:rPr>
              <a:t>VS</a:t>
            </a:r>
            <a:endParaRPr sz="24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35"/>
              </a:spcBef>
            </a:pPr>
            <a:r>
              <a:rPr dirty="0" sz="2450">
                <a:solidFill>
                  <a:srgbClr val="622422"/>
                </a:solidFill>
                <a:latin typeface="Arial"/>
                <a:cs typeface="Arial"/>
              </a:rPr>
              <a:t>“MAINSTREAM”</a:t>
            </a:r>
            <a:r>
              <a:rPr dirty="0" sz="2450" spc="105">
                <a:solidFill>
                  <a:srgbClr val="622422"/>
                </a:solidFill>
                <a:latin typeface="Arial"/>
                <a:cs typeface="Arial"/>
              </a:rPr>
              <a:t> </a:t>
            </a:r>
            <a:r>
              <a:rPr dirty="0" sz="2450" spc="-10">
                <a:solidFill>
                  <a:srgbClr val="622422"/>
                </a:solidFill>
                <a:latin typeface="Arial"/>
                <a:cs typeface="Arial"/>
              </a:rPr>
              <a:t>BRANDs</a:t>
            </a:r>
            <a:endParaRPr sz="2450">
              <a:latin typeface="Arial"/>
              <a:cs typeface="Arial"/>
            </a:endParaRPr>
          </a:p>
        </p:txBody>
      </p:sp>
      <p:sp>
        <p:nvSpPr>
          <p:cNvPr id="15" name="object 15" descr=""/>
          <p:cNvSpPr/>
          <p:nvPr/>
        </p:nvSpPr>
        <p:spPr>
          <a:xfrm>
            <a:off x="2712720" y="1583436"/>
            <a:ext cx="4907280" cy="1237615"/>
          </a:xfrm>
          <a:custGeom>
            <a:avLst/>
            <a:gdLst/>
            <a:ahLst/>
            <a:cxnLst/>
            <a:rect l="l" t="t" r="r" b="b"/>
            <a:pathLst>
              <a:path w="4907280" h="1237614">
                <a:moveTo>
                  <a:pt x="0" y="1237487"/>
                </a:moveTo>
                <a:lnTo>
                  <a:pt x="4907280" y="1237487"/>
                </a:lnTo>
                <a:lnTo>
                  <a:pt x="4907280" y="0"/>
                </a:lnTo>
                <a:lnTo>
                  <a:pt x="0" y="0"/>
                </a:lnTo>
                <a:lnTo>
                  <a:pt x="0" y="1237487"/>
                </a:lnTo>
                <a:close/>
              </a:path>
            </a:pathLst>
          </a:custGeom>
          <a:ln w="9144">
            <a:solidFill>
              <a:srgbClr val="62242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 txBox="1"/>
          <p:nvPr/>
        </p:nvSpPr>
        <p:spPr>
          <a:xfrm>
            <a:off x="2890266" y="1607312"/>
            <a:ext cx="4552950" cy="116014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dirty="0" sz="2450">
                <a:solidFill>
                  <a:srgbClr val="622422"/>
                </a:solidFill>
                <a:latin typeface="Arial"/>
                <a:cs typeface="Arial"/>
              </a:rPr>
              <a:t>SAME</a:t>
            </a:r>
            <a:r>
              <a:rPr dirty="0" sz="2450" spc="25">
                <a:solidFill>
                  <a:srgbClr val="622422"/>
                </a:solidFill>
                <a:latin typeface="Arial"/>
                <a:cs typeface="Arial"/>
              </a:rPr>
              <a:t> </a:t>
            </a:r>
            <a:r>
              <a:rPr dirty="0" sz="2450" b="1">
                <a:solidFill>
                  <a:srgbClr val="622422"/>
                </a:solidFill>
                <a:latin typeface="Arial"/>
                <a:cs typeface="Arial"/>
              </a:rPr>
              <a:t>PRICE</a:t>
            </a:r>
            <a:r>
              <a:rPr dirty="0" sz="2450" spc="20" b="1">
                <a:solidFill>
                  <a:srgbClr val="622422"/>
                </a:solidFill>
                <a:latin typeface="Arial"/>
                <a:cs typeface="Arial"/>
              </a:rPr>
              <a:t> </a:t>
            </a:r>
            <a:r>
              <a:rPr dirty="0" sz="2450" b="1">
                <a:solidFill>
                  <a:srgbClr val="622422"/>
                </a:solidFill>
                <a:latin typeface="Arial"/>
                <a:cs typeface="Arial"/>
              </a:rPr>
              <a:t>TIER</a:t>
            </a:r>
            <a:r>
              <a:rPr dirty="0" sz="2450" spc="40" b="1">
                <a:solidFill>
                  <a:srgbClr val="622422"/>
                </a:solidFill>
                <a:latin typeface="Arial"/>
                <a:cs typeface="Arial"/>
              </a:rPr>
              <a:t> </a:t>
            </a:r>
            <a:r>
              <a:rPr dirty="0" sz="2450" b="1">
                <a:solidFill>
                  <a:srgbClr val="622422"/>
                </a:solidFill>
                <a:latin typeface="Arial"/>
                <a:cs typeface="Arial"/>
              </a:rPr>
              <a:t>&amp;</a:t>
            </a:r>
            <a:r>
              <a:rPr dirty="0" sz="2450" spc="65" b="1">
                <a:solidFill>
                  <a:srgbClr val="622422"/>
                </a:solidFill>
                <a:latin typeface="Arial"/>
                <a:cs typeface="Arial"/>
              </a:rPr>
              <a:t> </a:t>
            </a:r>
            <a:r>
              <a:rPr dirty="0" sz="2450" spc="-10" b="1">
                <a:solidFill>
                  <a:srgbClr val="622422"/>
                </a:solidFill>
                <a:latin typeface="Arial"/>
                <a:cs typeface="Arial"/>
              </a:rPr>
              <a:t>QUALITY</a:t>
            </a:r>
            <a:endParaRPr sz="24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35"/>
              </a:spcBef>
            </a:pPr>
            <a:r>
              <a:rPr dirty="0" sz="2450" spc="-25">
                <a:solidFill>
                  <a:srgbClr val="622422"/>
                </a:solidFill>
                <a:latin typeface="Arial"/>
                <a:cs typeface="Arial"/>
              </a:rPr>
              <a:t>VS</a:t>
            </a:r>
            <a:endParaRPr sz="2450">
              <a:latin typeface="Arial"/>
              <a:cs typeface="Arial"/>
            </a:endParaRPr>
          </a:p>
          <a:p>
            <a:pPr algn="ctr" marL="1270">
              <a:lnSpc>
                <a:spcPct val="100000"/>
              </a:lnSpc>
              <a:spcBef>
                <a:spcPts val="35"/>
              </a:spcBef>
            </a:pPr>
            <a:r>
              <a:rPr dirty="0" sz="2450">
                <a:solidFill>
                  <a:srgbClr val="622422"/>
                </a:solidFill>
                <a:latin typeface="Arial"/>
                <a:cs typeface="Arial"/>
              </a:rPr>
              <a:t>“CRAFT”</a:t>
            </a:r>
            <a:r>
              <a:rPr dirty="0" sz="2450" spc="40">
                <a:solidFill>
                  <a:srgbClr val="622422"/>
                </a:solidFill>
                <a:latin typeface="Arial"/>
                <a:cs typeface="Arial"/>
              </a:rPr>
              <a:t> </a:t>
            </a:r>
            <a:r>
              <a:rPr dirty="0" sz="2450" spc="-10">
                <a:solidFill>
                  <a:srgbClr val="622422"/>
                </a:solidFill>
                <a:latin typeface="Arial"/>
                <a:cs typeface="Arial"/>
              </a:rPr>
              <a:t>BRANDS</a:t>
            </a:r>
            <a:endParaRPr sz="2450">
              <a:latin typeface="Arial"/>
              <a:cs typeface="Arial"/>
            </a:endParaRPr>
          </a:p>
        </p:txBody>
      </p:sp>
      <p:grpSp>
        <p:nvGrpSpPr>
          <p:cNvPr id="17" name="object 17" descr=""/>
          <p:cNvGrpSpPr/>
          <p:nvPr/>
        </p:nvGrpSpPr>
        <p:grpSpPr>
          <a:xfrm>
            <a:off x="4213859" y="4887468"/>
            <a:ext cx="3360420" cy="3755390"/>
            <a:chOff x="4213859" y="4887468"/>
            <a:chExt cx="3360420" cy="3755390"/>
          </a:xfrm>
        </p:grpSpPr>
        <p:pic>
          <p:nvPicPr>
            <p:cNvPr id="18" name="object 1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13859" y="4887468"/>
              <a:ext cx="1272539" cy="3755132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63439" y="5638799"/>
              <a:ext cx="2910840" cy="2910840"/>
            </a:xfrm>
            <a:prstGeom prst="rect">
              <a:avLst/>
            </a:prstGeom>
          </p:spPr>
        </p:pic>
      </p:grpSp>
      <p:sp>
        <p:nvSpPr>
          <p:cNvPr id="20" name="object 20" descr=""/>
          <p:cNvSpPr txBox="1"/>
          <p:nvPr/>
        </p:nvSpPr>
        <p:spPr>
          <a:xfrm>
            <a:off x="11093322" y="1836242"/>
            <a:ext cx="3867785" cy="63011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8B1213"/>
                </a:solidFill>
                <a:latin typeface="Times New Roman"/>
                <a:cs typeface="Times New Roman"/>
              </a:rPr>
              <a:t>Market</a:t>
            </a:r>
            <a:r>
              <a:rPr dirty="0" sz="1800" spc="155" b="1">
                <a:solidFill>
                  <a:srgbClr val="8B1213"/>
                </a:solidFill>
                <a:latin typeface="Times New Roman"/>
                <a:cs typeface="Times New Roman"/>
              </a:rPr>
              <a:t> </a:t>
            </a:r>
            <a:r>
              <a:rPr dirty="0" sz="1800" spc="45" b="1">
                <a:solidFill>
                  <a:srgbClr val="8B1213"/>
                </a:solidFill>
                <a:latin typeface="Times New Roman"/>
                <a:cs typeface="Times New Roman"/>
              </a:rPr>
              <a:t>Insights:</a:t>
            </a:r>
            <a:endParaRPr sz="1800">
              <a:latin typeface="Times New Roman"/>
              <a:cs typeface="Times New Roman"/>
            </a:endParaRPr>
          </a:p>
          <a:p>
            <a:pPr marL="375285" marR="5080" indent="-181610">
              <a:lnSpc>
                <a:spcPts val="3829"/>
              </a:lnSpc>
              <a:spcBef>
                <a:spcPts val="335"/>
              </a:spcBef>
              <a:buSzPct val="87179"/>
              <a:buFont typeface="Arial"/>
              <a:buChar char="•"/>
              <a:tabLst>
                <a:tab pos="375285" algn="l"/>
                <a:tab pos="1116965" algn="l"/>
                <a:tab pos="1298575" algn="l"/>
                <a:tab pos="2192020" algn="l"/>
                <a:tab pos="2432685" algn="l"/>
                <a:tab pos="3057525" algn="l"/>
                <a:tab pos="3080385" algn="l"/>
                <a:tab pos="3491865" algn="l"/>
              </a:tabLst>
            </a:pPr>
            <a:r>
              <a:rPr dirty="0" sz="1950" spc="70">
                <a:solidFill>
                  <a:srgbClr val="8B1213"/>
                </a:solidFill>
                <a:latin typeface="Times New Roman"/>
                <a:cs typeface="Times New Roman"/>
              </a:rPr>
              <a:t>Vodka</a:t>
            </a:r>
            <a:r>
              <a:rPr dirty="0" sz="1950">
                <a:solidFill>
                  <a:srgbClr val="8B1213"/>
                </a:solidFill>
                <a:latin typeface="Times New Roman"/>
                <a:cs typeface="Times New Roman"/>
              </a:rPr>
              <a:t>		</a:t>
            </a:r>
            <a:r>
              <a:rPr dirty="0" sz="1950" spc="145">
                <a:solidFill>
                  <a:srgbClr val="8B1213"/>
                </a:solidFill>
                <a:latin typeface="Times New Roman"/>
                <a:cs typeface="Times New Roman"/>
              </a:rPr>
              <a:t>remains</a:t>
            </a:r>
            <a:r>
              <a:rPr dirty="0" sz="1950">
                <a:solidFill>
                  <a:srgbClr val="8B1213"/>
                </a:solidFill>
                <a:latin typeface="Times New Roman"/>
                <a:cs typeface="Times New Roman"/>
              </a:rPr>
              <a:t>	</a:t>
            </a:r>
            <a:r>
              <a:rPr dirty="0" sz="1950" spc="130">
                <a:solidFill>
                  <a:srgbClr val="8B1213"/>
                </a:solidFill>
                <a:latin typeface="Times New Roman"/>
                <a:cs typeface="Times New Roman"/>
              </a:rPr>
              <a:t>one</a:t>
            </a:r>
            <a:r>
              <a:rPr dirty="0" sz="1950">
                <a:solidFill>
                  <a:srgbClr val="8B1213"/>
                </a:solidFill>
                <a:latin typeface="Times New Roman"/>
                <a:cs typeface="Times New Roman"/>
              </a:rPr>
              <a:t>	</a:t>
            </a:r>
            <a:r>
              <a:rPr dirty="0" sz="1950" spc="55">
                <a:solidFill>
                  <a:srgbClr val="8B1213"/>
                </a:solidFill>
                <a:latin typeface="Times New Roman"/>
                <a:cs typeface="Times New Roman"/>
              </a:rPr>
              <a:t>of</a:t>
            </a:r>
            <a:r>
              <a:rPr dirty="0" sz="1950">
                <a:solidFill>
                  <a:srgbClr val="8B1213"/>
                </a:solidFill>
                <a:latin typeface="Times New Roman"/>
                <a:cs typeface="Times New Roman"/>
              </a:rPr>
              <a:t>	</a:t>
            </a:r>
            <a:r>
              <a:rPr dirty="0" sz="1950" spc="125">
                <a:solidFill>
                  <a:srgbClr val="8B1213"/>
                </a:solidFill>
                <a:latin typeface="Times New Roman"/>
                <a:cs typeface="Times New Roman"/>
              </a:rPr>
              <a:t>the </a:t>
            </a:r>
            <a:r>
              <a:rPr dirty="0" sz="1950" spc="120">
                <a:solidFill>
                  <a:srgbClr val="8B1213"/>
                </a:solidFill>
                <a:latin typeface="Times New Roman"/>
                <a:cs typeface="Times New Roman"/>
              </a:rPr>
              <a:t>most</a:t>
            </a:r>
            <a:r>
              <a:rPr dirty="0" sz="1950">
                <a:solidFill>
                  <a:srgbClr val="8B1213"/>
                </a:solidFill>
                <a:latin typeface="Times New Roman"/>
                <a:cs typeface="Times New Roman"/>
              </a:rPr>
              <a:t>	</a:t>
            </a:r>
            <a:r>
              <a:rPr dirty="0" sz="1950" spc="130">
                <a:solidFill>
                  <a:srgbClr val="8B1213"/>
                </a:solidFill>
                <a:latin typeface="Times New Roman"/>
                <a:cs typeface="Times New Roman"/>
              </a:rPr>
              <a:t>popular</a:t>
            </a:r>
            <a:r>
              <a:rPr dirty="0" sz="1950">
                <a:solidFill>
                  <a:srgbClr val="8B1213"/>
                </a:solidFill>
                <a:latin typeface="Times New Roman"/>
                <a:cs typeface="Times New Roman"/>
              </a:rPr>
              <a:t>	</a:t>
            </a:r>
            <a:r>
              <a:rPr dirty="0" sz="1950" spc="95">
                <a:solidFill>
                  <a:srgbClr val="8B1213"/>
                </a:solidFill>
                <a:latin typeface="Times New Roman"/>
                <a:cs typeface="Times New Roman"/>
              </a:rPr>
              <a:t>spirits</a:t>
            </a:r>
            <a:r>
              <a:rPr dirty="0" sz="1950">
                <a:solidFill>
                  <a:srgbClr val="8B1213"/>
                </a:solidFill>
                <a:latin typeface="Times New Roman"/>
                <a:cs typeface="Times New Roman"/>
              </a:rPr>
              <a:t>		</a:t>
            </a:r>
            <a:r>
              <a:rPr dirty="0" sz="1950" spc="105">
                <a:solidFill>
                  <a:srgbClr val="8B1213"/>
                </a:solidFill>
                <a:latin typeface="Times New Roman"/>
                <a:cs typeface="Times New Roman"/>
              </a:rPr>
              <a:t>in</a:t>
            </a:r>
            <a:r>
              <a:rPr dirty="0" sz="1950">
                <a:solidFill>
                  <a:srgbClr val="8B1213"/>
                </a:solidFill>
                <a:latin typeface="Times New Roman"/>
                <a:cs typeface="Times New Roman"/>
              </a:rPr>
              <a:t>	</a:t>
            </a:r>
            <a:r>
              <a:rPr dirty="0" sz="1950" spc="-480">
                <a:solidFill>
                  <a:srgbClr val="8B1213"/>
                </a:solidFill>
                <a:latin typeface="Times New Roman"/>
                <a:cs typeface="Times New Roman"/>
              </a:rPr>
              <a:t> </a:t>
            </a:r>
            <a:r>
              <a:rPr dirty="0" sz="1950" spc="130">
                <a:solidFill>
                  <a:srgbClr val="8B1213"/>
                </a:solidFill>
                <a:latin typeface="Times New Roman"/>
                <a:cs typeface="Times New Roman"/>
              </a:rPr>
              <a:t>the</a:t>
            </a:r>
            <a:endParaRPr sz="1950">
              <a:latin typeface="Times New Roman"/>
              <a:cs typeface="Times New Roman"/>
            </a:endParaRPr>
          </a:p>
          <a:p>
            <a:pPr marL="375285">
              <a:lnSpc>
                <a:spcPct val="100000"/>
              </a:lnSpc>
              <a:spcBef>
                <a:spcPts val="1120"/>
              </a:spcBef>
            </a:pPr>
            <a:r>
              <a:rPr dirty="0" sz="1950" spc="-25">
                <a:solidFill>
                  <a:srgbClr val="8B1213"/>
                </a:solidFill>
                <a:latin typeface="Times New Roman"/>
                <a:cs typeface="Times New Roman"/>
              </a:rPr>
              <a:t>USA</a:t>
            </a:r>
            <a:endParaRPr sz="1950">
              <a:latin typeface="Times New Roman"/>
              <a:cs typeface="Times New Roman"/>
            </a:endParaRPr>
          </a:p>
          <a:p>
            <a:pPr marL="375285" indent="-181610">
              <a:lnSpc>
                <a:spcPct val="100000"/>
              </a:lnSpc>
              <a:spcBef>
                <a:spcPts val="1490"/>
              </a:spcBef>
              <a:buSzPct val="87179"/>
              <a:buFont typeface="Arial"/>
              <a:buChar char="•"/>
              <a:tabLst>
                <a:tab pos="375285" algn="l"/>
                <a:tab pos="2612390" algn="l"/>
              </a:tabLst>
            </a:pPr>
            <a:r>
              <a:rPr dirty="0" sz="1950" spc="105">
                <a:solidFill>
                  <a:srgbClr val="8B1213"/>
                </a:solidFill>
                <a:latin typeface="Times New Roman"/>
                <a:cs typeface="Times New Roman"/>
              </a:rPr>
              <a:t>Health-conscious</a:t>
            </a:r>
            <a:r>
              <a:rPr dirty="0" sz="1950">
                <a:solidFill>
                  <a:srgbClr val="8B1213"/>
                </a:solidFill>
                <a:latin typeface="Times New Roman"/>
                <a:cs typeface="Times New Roman"/>
              </a:rPr>
              <a:t>	</a:t>
            </a:r>
            <a:r>
              <a:rPr dirty="0" sz="1950" spc="140">
                <a:solidFill>
                  <a:srgbClr val="8B1213"/>
                </a:solidFill>
                <a:latin typeface="Times New Roman"/>
                <a:cs typeface="Times New Roman"/>
              </a:rPr>
              <a:t>consumers</a:t>
            </a:r>
            <a:endParaRPr sz="1950">
              <a:latin typeface="Times New Roman"/>
              <a:cs typeface="Times New Roman"/>
            </a:endParaRPr>
          </a:p>
          <a:p>
            <a:pPr marL="375285" marR="5080">
              <a:lnSpc>
                <a:spcPct val="163600"/>
              </a:lnSpc>
              <a:spcBef>
                <a:spcPts val="15"/>
              </a:spcBef>
              <a:tabLst>
                <a:tab pos="1088390" algn="l"/>
                <a:tab pos="2248535" algn="l"/>
                <a:tab pos="3521075" algn="l"/>
              </a:tabLst>
            </a:pPr>
            <a:r>
              <a:rPr dirty="0" sz="1950" spc="130">
                <a:solidFill>
                  <a:srgbClr val="8B1213"/>
                </a:solidFill>
                <a:latin typeface="Times New Roman"/>
                <a:cs typeface="Times New Roman"/>
              </a:rPr>
              <a:t>are</a:t>
            </a:r>
            <a:r>
              <a:rPr dirty="0" sz="1950">
                <a:solidFill>
                  <a:srgbClr val="8B1213"/>
                </a:solidFill>
                <a:latin typeface="Times New Roman"/>
                <a:cs typeface="Times New Roman"/>
              </a:rPr>
              <a:t>	</a:t>
            </a:r>
            <a:r>
              <a:rPr dirty="0" sz="1950" spc="90">
                <a:solidFill>
                  <a:srgbClr val="8B1213"/>
                </a:solidFill>
                <a:latin typeface="Times New Roman"/>
                <a:cs typeface="Times New Roman"/>
              </a:rPr>
              <a:t>driving</a:t>
            </a:r>
            <a:r>
              <a:rPr dirty="0" sz="1950">
                <a:solidFill>
                  <a:srgbClr val="8B1213"/>
                </a:solidFill>
                <a:latin typeface="Times New Roman"/>
                <a:cs typeface="Times New Roman"/>
              </a:rPr>
              <a:t>	</a:t>
            </a:r>
            <a:r>
              <a:rPr dirty="0" sz="1950" spc="160">
                <a:solidFill>
                  <a:srgbClr val="8B1213"/>
                </a:solidFill>
                <a:latin typeface="Times New Roman"/>
                <a:cs typeface="Times New Roman"/>
              </a:rPr>
              <a:t>demand</a:t>
            </a:r>
            <a:r>
              <a:rPr dirty="0" sz="1950">
                <a:solidFill>
                  <a:srgbClr val="8B1213"/>
                </a:solidFill>
                <a:latin typeface="Times New Roman"/>
                <a:cs typeface="Times New Roman"/>
              </a:rPr>
              <a:t>	</a:t>
            </a:r>
            <a:r>
              <a:rPr dirty="0" sz="1950" spc="85">
                <a:solidFill>
                  <a:srgbClr val="8B1213"/>
                </a:solidFill>
                <a:latin typeface="Times New Roman"/>
                <a:cs typeface="Times New Roman"/>
              </a:rPr>
              <a:t>for </a:t>
            </a:r>
            <a:r>
              <a:rPr dirty="0" sz="1950" spc="80">
                <a:solidFill>
                  <a:srgbClr val="8B1213"/>
                </a:solidFill>
                <a:latin typeface="Times New Roman"/>
                <a:cs typeface="Times New Roman"/>
              </a:rPr>
              <a:t>Gluten-</a:t>
            </a:r>
            <a:r>
              <a:rPr dirty="0" sz="1950" spc="125">
                <a:solidFill>
                  <a:srgbClr val="8B1213"/>
                </a:solidFill>
                <a:latin typeface="Times New Roman"/>
                <a:cs typeface="Times New Roman"/>
              </a:rPr>
              <a:t>free</a:t>
            </a:r>
            <a:r>
              <a:rPr dirty="0" sz="1950" spc="45">
                <a:solidFill>
                  <a:srgbClr val="8B1213"/>
                </a:solidFill>
                <a:latin typeface="Times New Roman"/>
                <a:cs typeface="Times New Roman"/>
              </a:rPr>
              <a:t> </a:t>
            </a:r>
            <a:r>
              <a:rPr dirty="0" sz="1950" spc="105">
                <a:solidFill>
                  <a:srgbClr val="8B1213"/>
                </a:solidFill>
                <a:latin typeface="Times New Roman"/>
                <a:cs typeface="Times New Roman"/>
              </a:rPr>
              <a:t>options</a:t>
            </a:r>
            <a:endParaRPr sz="19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800" b="1">
                <a:solidFill>
                  <a:srgbClr val="8B1213"/>
                </a:solidFill>
                <a:latin typeface="Times New Roman"/>
                <a:cs typeface="Times New Roman"/>
              </a:rPr>
              <a:t>Category</a:t>
            </a:r>
            <a:r>
              <a:rPr dirty="0" sz="1800" spc="215" b="1">
                <a:solidFill>
                  <a:srgbClr val="8B1213"/>
                </a:solidFill>
                <a:latin typeface="Times New Roman"/>
                <a:cs typeface="Times New Roman"/>
              </a:rPr>
              <a:t> </a:t>
            </a:r>
            <a:r>
              <a:rPr dirty="0" sz="1800" spc="45" b="1">
                <a:solidFill>
                  <a:srgbClr val="8B1213"/>
                </a:solidFill>
                <a:latin typeface="Times New Roman"/>
                <a:cs typeface="Times New Roman"/>
              </a:rPr>
              <a:t>Insights: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70"/>
              </a:spcBef>
            </a:pPr>
            <a:endParaRPr sz="1800">
              <a:latin typeface="Times New Roman"/>
              <a:cs typeface="Times New Roman"/>
            </a:endParaRPr>
          </a:p>
          <a:p>
            <a:pPr algn="just" lvl="1" marL="534035" marR="323215" indent="-285115">
              <a:lnSpc>
                <a:spcPct val="101800"/>
              </a:lnSpc>
              <a:buFont typeface="Arial"/>
              <a:buChar char="•"/>
              <a:tabLst>
                <a:tab pos="535940" algn="l"/>
              </a:tabLst>
            </a:pPr>
            <a:r>
              <a:rPr dirty="0" sz="1950" spc="135">
                <a:solidFill>
                  <a:srgbClr val="8B1213"/>
                </a:solidFill>
                <a:latin typeface="Times New Roman"/>
                <a:cs typeface="Times New Roman"/>
              </a:rPr>
              <a:t>Consumers</a:t>
            </a:r>
            <a:r>
              <a:rPr dirty="0" sz="1950" spc="-5">
                <a:solidFill>
                  <a:srgbClr val="8B1213"/>
                </a:solidFill>
                <a:latin typeface="Times New Roman"/>
                <a:cs typeface="Times New Roman"/>
              </a:rPr>
              <a:t> </a:t>
            </a:r>
            <a:r>
              <a:rPr dirty="0" sz="1950" spc="155">
                <a:solidFill>
                  <a:srgbClr val="8B1213"/>
                </a:solidFill>
                <a:latin typeface="Times New Roman"/>
                <a:cs typeface="Times New Roman"/>
              </a:rPr>
              <a:t>are</a:t>
            </a:r>
            <a:r>
              <a:rPr dirty="0" sz="1950" spc="-10">
                <a:solidFill>
                  <a:srgbClr val="8B1213"/>
                </a:solidFill>
                <a:latin typeface="Times New Roman"/>
                <a:cs typeface="Times New Roman"/>
              </a:rPr>
              <a:t> </a:t>
            </a:r>
            <a:r>
              <a:rPr dirty="0" sz="1950" spc="95">
                <a:solidFill>
                  <a:srgbClr val="8B1213"/>
                </a:solidFill>
                <a:latin typeface="Times New Roman"/>
                <a:cs typeface="Times New Roman"/>
              </a:rPr>
              <a:t>looking</a:t>
            </a:r>
            <a:r>
              <a:rPr dirty="0" sz="1950" spc="-20">
                <a:solidFill>
                  <a:srgbClr val="8B1213"/>
                </a:solidFill>
                <a:latin typeface="Times New Roman"/>
                <a:cs typeface="Times New Roman"/>
              </a:rPr>
              <a:t> </a:t>
            </a:r>
            <a:r>
              <a:rPr dirty="0" sz="1950" spc="85">
                <a:solidFill>
                  <a:srgbClr val="8B1213"/>
                </a:solidFill>
                <a:latin typeface="Times New Roman"/>
                <a:cs typeface="Times New Roman"/>
              </a:rPr>
              <a:t>for </a:t>
            </a:r>
            <a:r>
              <a:rPr dirty="0" sz="1950" spc="85">
                <a:solidFill>
                  <a:srgbClr val="8B1213"/>
                </a:solidFill>
                <a:latin typeface="Times New Roman"/>
                <a:cs typeface="Times New Roman"/>
              </a:rPr>
              <a:t>	</a:t>
            </a:r>
            <a:r>
              <a:rPr dirty="0" sz="1950" spc="155">
                <a:solidFill>
                  <a:srgbClr val="8B1213"/>
                </a:solidFill>
                <a:latin typeface="Times New Roman"/>
                <a:cs typeface="Times New Roman"/>
              </a:rPr>
              <a:t>brands</a:t>
            </a:r>
            <a:r>
              <a:rPr dirty="0" sz="1950" spc="-10">
                <a:solidFill>
                  <a:srgbClr val="8B1213"/>
                </a:solidFill>
                <a:latin typeface="Times New Roman"/>
                <a:cs typeface="Times New Roman"/>
              </a:rPr>
              <a:t> </a:t>
            </a:r>
            <a:r>
              <a:rPr dirty="0" sz="1950" spc="110">
                <a:solidFill>
                  <a:srgbClr val="8B1213"/>
                </a:solidFill>
                <a:latin typeface="Times New Roman"/>
                <a:cs typeface="Times New Roman"/>
              </a:rPr>
              <a:t>with</a:t>
            </a:r>
            <a:r>
              <a:rPr dirty="0" sz="1950" spc="-20">
                <a:solidFill>
                  <a:srgbClr val="8B1213"/>
                </a:solidFill>
                <a:latin typeface="Times New Roman"/>
                <a:cs typeface="Times New Roman"/>
              </a:rPr>
              <a:t> </a:t>
            </a:r>
            <a:r>
              <a:rPr dirty="0" sz="1950" spc="150">
                <a:solidFill>
                  <a:srgbClr val="8B1213"/>
                </a:solidFill>
                <a:latin typeface="Times New Roman"/>
                <a:cs typeface="Times New Roman"/>
              </a:rPr>
              <a:t>unique</a:t>
            </a:r>
            <a:r>
              <a:rPr dirty="0" sz="1950" spc="-15">
                <a:solidFill>
                  <a:srgbClr val="8B1213"/>
                </a:solidFill>
                <a:latin typeface="Times New Roman"/>
                <a:cs typeface="Times New Roman"/>
              </a:rPr>
              <a:t> </a:t>
            </a:r>
            <a:r>
              <a:rPr dirty="0" sz="1950" spc="100">
                <a:solidFill>
                  <a:srgbClr val="8B1213"/>
                </a:solidFill>
                <a:latin typeface="Times New Roman"/>
                <a:cs typeface="Times New Roman"/>
              </a:rPr>
              <a:t>stories </a:t>
            </a:r>
            <a:r>
              <a:rPr dirty="0" sz="1950" spc="100">
                <a:solidFill>
                  <a:srgbClr val="8B1213"/>
                </a:solidFill>
                <a:latin typeface="Times New Roman"/>
                <a:cs typeface="Times New Roman"/>
              </a:rPr>
              <a:t>	</a:t>
            </a:r>
            <a:r>
              <a:rPr dirty="0" sz="1950" spc="165">
                <a:solidFill>
                  <a:srgbClr val="8B1213"/>
                </a:solidFill>
                <a:latin typeface="Times New Roman"/>
                <a:cs typeface="Times New Roman"/>
              </a:rPr>
              <a:t>and</a:t>
            </a:r>
            <a:r>
              <a:rPr dirty="0" sz="1950" spc="-15">
                <a:solidFill>
                  <a:srgbClr val="8B1213"/>
                </a:solidFill>
                <a:latin typeface="Times New Roman"/>
                <a:cs typeface="Times New Roman"/>
              </a:rPr>
              <a:t> </a:t>
            </a:r>
            <a:r>
              <a:rPr dirty="0" sz="1950" spc="180">
                <a:solidFill>
                  <a:srgbClr val="8B1213"/>
                </a:solidFill>
                <a:latin typeface="Times New Roman"/>
                <a:cs typeface="Times New Roman"/>
              </a:rPr>
              <a:t>premium</a:t>
            </a:r>
            <a:r>
              <a:rPr dirty="0" sz="1950">
                <a:solidFill>
                  <a:srgbClr val="8B1213"/>
                </a:solidFill>
                <a:latin typeface="Times New Roman"/>
                <a:cs typeface="Times New Roman"/>
              </a:rPr>
              <a:t> </a:t>
            </a:r>
            <a:r>
              <a:rPr dirty="0" sz="1950" spc="114">
                <a:solidFill>
                  <a:srgbClr val="8B1213"/>
                </a:solidFill>
                <a:latin typeface="Times New Roman"/>
                <a:cs typeface="Times New Roman"/>
              </a:rPr>
              <a:t>ingredients</a:t>
            </a:r>
            <a:endParaRPr sz="1950">
              <a:latin typeface="Times New Roman"/>
              <a:cs typeface="Times New Roman"/>
            </a:endParaRPr>
          </a:p>
          <a:p>
            <a:pPr lvl="1">
              <a:lnSpc>
                <a:spcPct val="100000"/>
              </a:lnSpc>
              <a:buClr>
                <a:srgbClr val="8B1213"/>
              </a:buClr>
              <a:buFont typeface="Arial"/>
              <a:buChar char="•"/>
            </a:pPr>
            <a:endParaRPr sz="1950">
              <a:latin typeface="Times New Roman"/>
              <a:cs typeface="Times New Roman"/>
            </a:endParaRPr>
          </a:p>
          <a:p>
            <a:pPr lvl="1">
              <a:lnSpc>
                <a:spcPct val="100000"/>
              </a:lnSpc>
              <a:spcBef>
                <a:spcPts val="990"/>
              </a:spcBef>
              <a:buClr>
                <a:srgbClr val="8B1213"/>
              </a:buClr>
              <a:buFont typeface="Arial"/>
              <a:buChar char="•"/>
            </a:pPr>
            <a:endParaRPr sz="1950">
              <a:latin typeface="Times New Roman"/>
              <a:cs typeface="Times New Roman"/>
            </a:endParaRPr>
          </a:p>
          <a:p>
            <a:pPr lvl="1" marL="530860" marR="355600" indent="-287020">
              <a:lnSpc>
                <a:spcPct val="101800"/>
              </a:lnSpc>
              <a:buFont typeface="Arial"/>
              <a:buChar char="•"/>
              <a:tabLst>
                <a:tab pos="530860" algn="l"/>
              </a:tabLst>
            </a:pPr>
            <a:r>
              <a:rPr dirty="0" sz="1950" spc="90">
                <a:solidFill>
                  <a:srgbClr val="8B1213"/>
                </a:solidFill>
                <a:latin typeface="Times New Roman"/>
                <a:cs typeface="Times New Roman"/>
              </a:rPr>
              <a:t>Sustainability</a:t>
            </a:r>
            <a:r>
              <a:rPr dirty="0" sz="1950" spc="15">
                <a:solidFill>
                  <a:srgbClr val="8B1213"/>
                </a:solidFill>
                <a:latin typeface="Times New Roman"/>
                <a:cs typeface="Times New Roman"/>
              </a:rPr>
              <a:t> </a:t>
            </a:r>
            <a:r>
              <a:rPr dirty="0" sz="1950" spc="165">
                <a:solidFill>
                  <a:srgbClr val="8B1213"/>
                </a:solidFill>
                <a:latin typeface="Times New Roman"/>
                <a:cs typeface="Times New Roman"/>
              </a:rPr>
              <a:t>and</a:t>
            </a:r>
            <a:r>
              <a:rPr dirty="0" sz="1950" spc="-15">
                <a:solidFill>
                  <a:srgbClr val="8B1213"/>
                </a:solidFill>
                <a:latin typeface="Times New Roman"/>
                <a:cs typeface="Times New Roman"/>
              </a:rPr>
              <a:t> </a:t>
            </a:r>
            <a:r>
              <a:rPr dirty="0" sz="1950" spc="100">
                <a:solidFill>
                  <a:srgbClr val="8B1213"/>
                </a:solidFill>
                <a:latin typeface="Times New Roman"/>
                <a:cs typeface="Times New Roman"/>
              </a:rPr>
              <a:t>ethical </a:t>
            </a:r>
            <a:r>
              <a:rPr dirty="0" sz="1950" spc="135">
                <a:solidFill>
                  <a:srgbClr val="8B1213"/>
                </a:solidFill>
                <a:latin typeface="Times New Roman"/>
                <a:cs typeface="Times New Roman"/>
              </a:rPr>
              <a:t>production</a:t>
            </a:r>
            <a:r>
              <a:rPr dirty="0" sz="1950" spc="-15">
                <a:solidFill>
                  <a:srgbClr val="8B1213"/>
                </a:solidFill>
                <a:latin typeface="Times New Roman"/>
                <a:cs typeface="Times New Roman"/>
              </a:rPr>
              <a:t> </a:t>
            </a:r>
            <a:r>
              <a:rPr dirty="0" sz="1950" spc="120">
                <a:solidFill>
                  <a:srgbClr val="8B1213"/>
                </a:solidFill>
                <a:latin typeface="Times New Roman"/>
                <a:cs typeface="Times New Roman"/>
              </a:rPr>
              <a:t>practices</a:t>
            </a:r>
            <a:r>
              <a:rPr dirty="0" sz="1950">
                <a:solidFill>
                  <a:srgbClr val="8B1213"/>
                </a:solidFill>
                <a:latin typeface="Times New Roman"/>
                <a:cs typeface="Times New Roman"/>
              </a:rPr>
              <a:t> </a:t>
            </a:r>
            <a:r>
              <a:rPr dirty="0" sz="1950" spc="130">
                <a:solidFill>
                  <a:srgbClr val="8B1213"/>
                </a:solidFill>
                <a:latin typeface="Times New Roman"/>
                <a:cs typeface="Times New Roman"/>
              </a:rPr>
              <a:t>are becoming</a:t>
            </a:r>
            <a:r>
              <a:rPr dirty="0" sz="1950" spc="-10">
                <a:solidFill>
                  <a:srgbClr val="8B1213"/>
                </a:solidFill>
                <a:latin typeface="Times New Roman"/>
                <a:cs typeface="Times New Roman"/>
              </a:rPr>
              <a:t> </a:t>
            </a:r>
            <a:r>
              <a:rPr dirty="0" sz="1950" spc="175">
                <a:solidFill>
                  <a:srgbClr val="8B1213"/>
                </a:solidFill>
                <a:latin typeface="Times New Roman"/>
                <a:cs typeface="Times New Roman"/>
              </a:rPr>
              <a:t>more</a:t>
            </a:r>
            <a:r>
              <a:rPr dirty="0" sz="1950" spc="-15">
                <a:solidFill>
                  <a:srgbClr val="8B1213"/>
                </a:solidFill>
                <a:latin typeface="Times New Roman"/>
                <a:cs typeface="Times New Roman"/>
              </a:rPr>
              <a:t> </a:t>
            </a:r>
            <a:r>
              <a:rPr dirty="0" sz="1950" spc="135">
                <a:solidFill>
                  <a:srgbClr val="8B1213"/>
                </a:solidFill>
                <a:latin typeface="Times New Roman"/>
                <a:cs typeface="Times New Roman"/>
              </a:rPr>
              <a:t>important</a:t>
            </a:r>
            <a:endParaRPr sz="1950">
              <a:latin typeface="Times New Roman"/>
              <a:cs typeface="Times New Roman"/>
            </a:endParaRPr>
          </a:p>
        </p:txBody>
      </p:sp>
      <p:pic>
        <p:nvPicPr>
          <p:cNvPr id="21" name="object 21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72539" y="1565148"/>
            <a:ext cx="1694688" cy="4572000"/>
          </a:xfrm>
          <a:prstGeom prst="rect">
            <a:avLst/>
          </a:prstGeom>
        </p:spPr>
      </p:pic>
      <p:pic>
        <p:nvPicPr>
          <p:cNvPr id="22" name="object 22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935723" y="1783080"/>
            <a:ext cx="1060703" cy="374751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5125700" cy="8642985"/>
            <a:chOff x="0" y="0"/>
            <a:chExt cx="15125700" cy="864298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5125700" cy="8642604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511037"/>
              <a:ext cx="7780020" cy="4131564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92733" y="-21589"/>
            <a:ext cx="12604115" cy="110680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7100" spc="-1240">
                <a:solidFill>
                  <a:srgbClr val="00242B"/>
                </a:solidFill>
              </a:rPr>
              <a:t>KEY</a:t>
            </a:r>
            <a:r>
              <a:rPr dirty="0" sz="7100" spc="-365">
                <a:solidFill>
                  <a:srgbClr val="00242B"/>
                </a:solidFill>
              </a:rPr>
              <a:t> </a:t>
            </a:r>
            <a:r>
              <a:rPr dirty="0" sz="7100" spc="-915">
                <a:solidFill>
                  <a:srgbClr val="00242B"/>
                </a:solidFill>
              </a:rPr>
              <a:t>COMPETITORS</a:t>
            </a:r>
            <a:r>
              <a:rPr dirty="0" sz="7100" spc="-380">
                <a:solidFill>
                  <a:srgbClr val="00242B"/>
                </a:solidFill>
              </a:rPr>
              <a:t> </a:t>
            </a:r>
            <a:r>
              <a:rPr dirty="0" sz="7100" spc="-800">
                <a:solidFill>
                  <a:srgbClr val="00242B"/>
                </a:solidFill>
              </a:rPr>
              <a:t>IRISH</a:t>
            </a:r>
            <a:r>
              <a:rPr dirty="0" sz="7100" spc="-360">
                <a:solidFill>
                  <a:srgbClr val="00242B"/>
                </a:solidFill>
              </a:rPr>
              <a:t> </a:t>
            </a:r>
            <a:r>
              <a:rPr dirty="0" sz="7100" spc="-940">
                <a:solidFill>
                  <a:srgbClr val="00242B"/>
                </a:solidFill>
              </a:rPr>
              <a:t>WHISKEY</a:t>
            </a:r>
            <a:endParaRPr sz="7100"/>
          </a:p>
        </p:txBody>
      </p:sp>
      <p:sp>
        <p:nvSpPr>
          <p:cNvPr id="6" name="object 6" descr=""/>
          <p:cNvSpPr txBox="1"/>
          <p:nvPr/>
        </p:nvSpPr>
        <p:spPr>
          <a:xfrm>
            <a:off x="10351769" y="1687830"/>
            <a:ext cx="4718685" cy="61588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00252B"/>
                </a:solidFill>
                <a:latin typeface="Times New Roman"/>
                <a:cs typeface="Times New Roman"/>
              </a:rPr>
              <a:t>Category</a:t>
            </a:r>
            <a:r>
              <a:rPr dirty="0" sz="1800" spc="215" b="1">
                <a:solidFill>
                  <a:srgbClr val="00252B"/>
                </a:solidFill>
                <a:latin typeface="Times New Roman"/>
                <a:cs typeface="Times New Roman"/>
              </a:rPr>
              <a:t> </a:t>
            </a:r>
            <a:r>
              <a:rPr dirty="0" sz="1800" spc="45" b="1">
                <a:solidFill>
                  <a:srgbClr val="00252B"/>
                </a:solidFill>
                <a:latin typeface="Times New Roman"/>
                <a:cs typeface="Times New Roman"/>
              </a:rPr>
              <a:t>Insights:</a:t>
            </a:r>
            <a:endParaRPr sz="1800">
              <a:latin typeface="Times New Roman"/>
              <a:cs typeface="Times New Roman"/>
            </a:endParaRPr>
          </a:p>
          <a:p>
            <a:pPr marL="375285" marR="544195" indent="-181610">
              <a:lnSpc>
                <a:spcPts val="3829"/>
              </a:lnSpc>
              <a:spcBef>
                <a:spcPts val="330"/>
              </a:spcBef>
              <a:buSzPct val="87179"/>
              <a:buFont typeface="Arial"/>
              <a:buChar char="•"/>
              <a:tabLst>
                <a:tab pos="375285" algn="l"/>
              </a:tabLst>
            </a:pPr>
            <a:r>
              <a:rPr dirty="0" sz="1950" spc="100">
                <a:solidFill>
                  <a:srgbClr val="00252B"/>
                </a:solidFill>
                <a:latin typeface="Times New Roman"/>
                <a:cs typeface="Times New Roman"/>
              </a:rPr>
              <a:t>Authenticity</a:t>
            </a:r>
            <a:r>
              <a:rPr dirty="0" sz="1950" spc="-20">
                <a:solidFill>
                  <a:srgbClr val="00252B"/>
                </a:solidFill>
                <a:latin typeface="Times New Roman"/>
                <a:cs typeface="Times New Roman"/>
              </a:rPr>
              <a:t> </a:t>
            </a:r>
            <a:r>
              <a:rPr dirty="0" sz="1950" spc="165">
                <a:solidFill>
                  <a:srgbClr val="00252B"/>
                </a:solidFill>
                <a:latin typeface="Times New Roman"/>
                <a:cs typeface="Times New Roman"/>
              </a:rPr>
              <a:t>and</a:t>
            </a:r>
            <a:r>
              <a:rPr dirty="0" sz="1950" spc="-5">
                <a:solidFill>
                  <a:srgbClr val="00252B"/>
                </a:solidFill>
                <a:latin typeface="Times New Roman"/>
                <a:cs typeface="Times New Roman"/>
              </a:rPr>
              <a:t> </a:t>
            </a:r>
            <a:r>
              <a:rPr dirty="0" sz="1950" spc="120">
                <a:solidFill>
                  <a:srgbClr val="00252B"/>
                </a:solidFill>
                <a:latin typeface="Times New Roman"/>
                <a:cs typeface="Times New Roman"/>
              </a:rPr>
              <a:t>tradition</a:t>
            </a:r>
            <a:r>
              <a:rPr dirty="0" sz="1950" spc="-20">
                <a:solidFill>
                  <a:srgbClr val="00252B"/>
                </a:solidFill>
                <a:latin typeface="Times New Roman"/>
                <a:cs typeface="Times New Roman"/>
              </a:rPr>
              <a:t> </a:t>
            </a:r>
            <a:r>
              <a:rPr dirty="0" sz="1950" spc="155">
                <a:solidFill>
                  <a:srgbClr val="00252B"/>
                </a:solidFill>
                <a:latin typeface="Times New Roman"/>
                <a:cs typeface="Times New Roman"/>
              </a:rPr>
              <a:t>are</a:t>
            </a:r>
            <a:r>
              <a:rPr dirty="0" sz="1950" spc="-15">
                <a:solidFill>
                  <a:srgbClr val="00252B"/>
                </a:solidFill>
                <a:latin typeface="Times New Roman"/>
                <a:cs typeface="Times New Roman"/>
              </a:rPr>
              <a:t> </a:t>
            </a:r>
            <a:r>
              <a:rPr dirty="0" sz="1950" spc="65">
                <a:solidFill>
                  <a:srgbClr val="00252B"/>
                </a:solidFill>
                <a:latin typeface="Times New Roman"/>
                <a:cs typeface="Times New Roman"/>
              </a:rPr>
              <a:t>key </a:t>
            </a:r>
            <a:r>
              <a:rPr dirty="0" sz="1950" spc="95">
                <a:solidFill>
                  <a:srgbClr val="00252B"/>
                </a:solidFill>
                <a:latin typeface="Times New Roman"/>
                <a:cs typeface="Times New Roman"/>
              </a:rPr>
              <a:t>selling</a:t>
            </a:r>
            <a:r>
              <a:rPr dirty="0" sz="1950" spc="-30">
                <a:solidFill>
                  <a:srgbClr val="00252B"/>
                </a:solidFill>
                <a:latin typeface="Times New Roman"/>
                <a:cs typeface="Times New Roman"/>
              </a:rPr>
              <a:t> </a:t>
            </a:r>
            <a:r>
              <a:rPr dirty="0" sz="1950" spc="114">
                <a:solidFill>
                  <a:srgbClr val="00252B"/>
                </a:solidFill>
                <a:latin typeface="Times New Roman"/>
                <a:cs typeface="Times New Roman"/>
              </a:rPr>
              <a:t>points</a:t>
            </a:r>
            <a:endParaRPr sz="1950">
              <a:latin typeface="Times New Roman"/>
              <a:cs typeface="Times New Roman"/>
            </a:endParaRPr>
          </a:p>
          <a:p>
            <a:pPr marL="375285" marR="252729" indent="-181610">
              <a:lnSpc>
                <a:spcPts val="3829"/>
              </a:lnSpc>
              <a:spcBef>
                <a:spcPts val="10"/>
              </a:spcBef>
              <a:buSzPct val="87179"/>
              <a:buFont typeface="Arial"/>
              <a:buChar char="•"/>
              <a:tabLst>
                <a:tab pos="375285" algn="l"/>
              </a:tabLst>
            </a:pPr>
            <a:r>
              <a:rPr dirty="0" sz="1950" spc="135">
                <a:solidFill>
                  <a:srgbClr val="00252B"/>
                </a:solidFill>
                <a:latin typeface="Times New Roman"/>
                <a:cs typeface="Times New Roman"/>
              </a:rPr>
              <a:t>Consumers</a:t>
            </a:r>
            <a:r>
              <a:rPr dirty="0" sz="1950" spc="-15">
                <a:solidFill>
                  <a:srgbClr val="00252B"/>
                </a:solidFill>
                <a:latin typeface="Times New Roman"/>
                <a:cs typeface="Times New Roman"/>
              </a:rPr>
              <a:t> </a:t>
            </a:r>
            <a:r>
              <a:rPr dirty="0" sz="1950" spc="135">
                <a:solidFill>
                  <a:srgbClr val="00252B"/>
                </a:solidFill>
                <a:latin typeface="Times New Roman"/>
                <a:cs typeface="Times New Roman"/>
              </a:rPr>
              <a:t>appreciate</a:t>
            </a:r>
            <a:r>
              <a:rPr dirty="0" sz="1950" spc="15">
                <a:solidFill>
                  <a:srgbClr val="00252B"/>
                </a:solidFill>
                <a:latin typeface="Times New Roman"/>
                <a:cs typeface="Times New Roman"/>
              </a:rPr>
              <a:t> </a:t>
            </a:r>
            <a:r>
              <a:rPr dirty="0" sz="1950" spc="130">
                <a:solidFill>
                  <a:srgbClr val="00252B"/>
                </a:solidFill>
                <a:latin typeface="Times New Roman"/>
                <a:cs typeface="Times New Roman"/>
              </a:rPr>
              <a:t>transparency </a:t>
            </a:r>
            <a:r>
              <a:rPr dirty="0" sz="1950" spc="135">
                <a:solidFill>
                  <a:srgbClr val="00252B"/>
                </a:solidFill>
                <a:latin typeface="Times New Roman"/>
                <a:cs typeface="Times New Roman"/>
              </a:rPr>
              <a:t>about</a:t>
            </a:r>
            <a:r>
              <a:rPr dirty="0" sz="1950" spc="5">
                <a:solidFill>
                  <a:srgbClr val="00252B"/>
                </a:solidFill>
                <a:latin typeface="Times New Roman"/>
                <a:cs typeface="Times New Roman"/>
              </a:rPr>
              <a:t> </a:t>
            </a:r>
            <a:r>
              <a:rPr dirty="0" sz="1950" spc="150">
                <a:solidFill>
                  <a:srgbClr val="00252B"/>
                </a:solidFill>
                <a:latin typeface="Times New Roman"/>
                <a:cs typeface="Times New Roman"/>
              </a:rPr>
              <a:t>the</a:t>
            </a:r>
            <a:r>
              <a:rPr dirty="0" sz="1950" spc="-10">
                <a:solidFill>
                  <a:srgbClr val="00252B"/>
                </a:solidFill>
                <a:latin typeface="Times New Roman"/>
                <a:cs typeface="Times New Roman"/>
              </a:rPr>
              <a:t> </a:t>
            </a:r>
            <a:r>
              <a:rPr dirty="0" sz="1950" spc="135">
                <a:solidFill>
                  <a:srgbClr val="00252B"/>
                </a:solidFill>
                <a:latin typeface="Times New Roman"/>
                <a:cs typeface="Times New Roman"/>
              </a:rPr>
              <a:t>production</a:t>
            </a:r>
            <a:r>
              <a:rPr dirty="0" sz="1950" spc="-5">
                <a:solidFill>
                  <a:srgbClr val="00252B"/>
                </a:solidFill>
                <a:latin typeface="Times New Roman"/>
                <a:cs typeface="Times New Roman"/>
              </a:rPr>
              <a:t> </a:t>
            </a:r>
            <a:r>
              <a:rPr dirty="0" sz="1950" spc="125">
                <a:solidFill>
                  <a:srgbClr val="00252B"/>
                </a:solidFill>
                <a:latin typeface="Times New Roman"/>
                <a:cs typeface="Times New Roman"/>
              </a:rPr>
              <a:t>process</a:t>
            </a:r>
            <a:r>
              <a:rPr dirty="0" sz="1950" spc="-10">
                <a:solidFill>
                  <a:srgbClr val="00252B"/>
                </a:solidFill>
                <a:latin typeface="Times New Roman"/>
                <a:cs typeface="Times New Roman"/>
              </a:rPr>
              <a:t> </a:t>
            </a:r>
            <a:r>
              <a:rPr dirty="0" sz="1950" spc="140">
                <a:solidFill>
                  <a:srgbClr val="00252B"/>
                </a:solidFill>
                <a:latin typeface="Times New Roman"/>
                <a:cs typeface="Times New Roman"/>
              </a:rPr>
              <a:t>and</a:t>
            </a:r>
            <a:endParaRPr sz="1950">
              <a:latin typeface="Times New Roman"/>
              <a:cs typeface="Times New Roman"/>
            </a:endParaRPr>
          </a:p>
          <a:p>
            <a:pPr marL="375285">
              <a:lnSpc>
                <a:spcPct val="100000"/>
              </a:lnSpc>
              <a:spcBef>
                <a:spcPts val="1125"/>
              </a:spcBef>
            </a:pPr>
            <a:r>
              <a:rPr dirty="0" sz="1950" spc="95">
                <a:solidFill>
                  <a:srgbClr val="00252B"/>
                </a:solidFill>
                <a:latin typeface="Times New Roman"/>
                <a:cs typeface="Times New Roman"/>
              </a:rPr>
              <a:t>origin</a:t>
            </a:r>
            <a:endParaRPr sz="1950">
              <a:latin typeface="Times New Roman"/>
              <a:cs typeface="Times New Roman"/>
            </a:endParaRPr>
          </a:p>
          <a:p>
            <a:pPr marL="375285" marR="5080" indent="-181610">
              <a:lnSpc>
                <a:spcPts val="3840"/>
              </a:lnSpc>
              <a:spcBef>
                <a:spcPts val="365"/>
              </a:spcBef>
              <a:buSzPct val="87179"/>
              <a:buFont typeface="Arial"/>
              <a:buChar char="•"/>
              <a:tabLst>
                <a:tab pos="375285" algn="l"/>
              </a:tabLst>
            </a:pPr>
            <a:r>
              <a:rPr dirty="0" sz="1950" spc="125">
                <a:solidFill>
                  <a:srgbClr val="00252B"/>
                </a:solidFill>
                <a:latin typeface="Times New Roman"/>
                <a:cs typeface="Times New Roman"/>
              </a:rPr>
              <a:t>Innovation</a:t>
            </a:r>
            <a:r>
              <a:rPr dirty="0" sz="1950" spc="-10">
                <a:solidFill>
                  <a:srgbClr val="00252B"/>
                </a:solidFill>
                <a:latin typeface="Times New Roman"/>
                <a:cs typeface="Times New Roman"/>
              </a:rPr>
              <a:t> </a:t>
            </a:r>
            <a:r>
              <a:rPr dirty="0" sz="1950" spc="135">
                <a:solidFill>
                  <a:srgbClr val="00252B"/>
                </a:solidFill>
                <a:latin typeface="Times New Roman"/>
                <a:cs typeface="Times New Roman"/>
              </a:rPr>
              <a:t>in</a:t>
            </a:r>
            <a:r>
              <a:rPr dirty="0" sz="1950" spc="-15">
                <a:solidFill>
                  <a:srgbClr val="00252B"/>
                </a:solidFill>
                <a:latin typeface="Times New Roman"/>
                <a:cs typeface="Times New Roman"/>
              </a:rPr>
              <a:t> </a:t>
            </a:r>
            <a:r>
              <a:rPr dirty="0" sz="1950" spc="90">
                <a:solidFill>
                  <a:srgbClr val="00252B"/>
                </a:solidFill>
                <a:latin typeface="Times New Roman"/>
                <a:cs typeface="Times New Roman"/>
              </a:rPr>
              <a:t>flavor</a:t>
            </a:r>
            <a:r>
              <a:rPr dirty="0" sz="1950" spc="-5">
                <a:solidFill>
                  <a:srgbClr val="00252B"/>
                </a:solidFill>
                <a:latin typeface="Times New Roman"/>
                <a:cs typeface="Times New Roman"/>
              </a:rPr>
              <a:t> </a:t>
            </a:r>
            <a:r>
              <a:rPr dirty="0" sz="1950" spc="100">
                <a:solidFill>
                  <a:srgbClr val="00252B"/>
                </a:solidFill>
                <a:latin typeface="Times New Roman"/>
                <a:cs typeface="Times New Roman"/>
              </a:rPr>
              <a:t>profiles</a:t>
            </a:r>
            <a:r>
              <a:rPr dirty="0" sz="1950" spc="-15">
                <a:solidFill>
                  <a:srgbClr val="00252B"/>
                </a:solidFill>
                <a:latin typeface="Times New Roman"/>
                <a:cs typeface="Times New Roman"/>
              </a:rPr>
              <a:t> </a:t>
            </a:r>
            <a:r>
              <a:rPr dirty="0" sz="1950" spc="165">
                <a:solidFill>
                  <a:srgbClr val="00252B"/>
                </a:solidFill>
                <a:latin typeface="Times New Roman"/>
                <a:cs typeface="Times New Roman"/>
              </a:rPr>
              <a:t>and</a:t>
            </a:r>
            <a:r>
              <a:rPr dirty="0" sz="1950" spc="5">
                <a:solidFill>
                  <a:srgbClr val="00252B"/>
                </a:solidFill>
                <a:latin typeface="Times New Roman"/>
                <a:cs typeface="Times New Roman"/>
              </a:rPr>
              <a:t> </a:t>
            </a:r>
            <a:r>
              <a:rPr dirty="0" sz="1950" spc="90">
                <a:solidFill>
                  <a:srgbClr val="00252B"/>
                </a:solidFill>
                <a:latin typeface="Times New Roman"/>
                <a:cs typeface="Times New Roman"/>
              </a:rPr>
              <a:t>aging </a:t>
            </a:r>
            <a:r>
              <a:rPr dirty="0" sz="1950" spc="125">
                <a:solidFill>
                  <a:srgbClr val="00252B"/>
                </a:solidFill>
                <a:latin typeface="Times New Roman"/>
                <a:cs typeface="Times New Roman"/>
              </a:rPr>
              <a:t>processes</a:t>
            </a:r>
            <a:r>
              <a:rPr dirty="0" sz="1950" spc="-20">
                <a:solidFill>
                  <a:srgbClr val="00252B"/>
                </a:solidFill>
                <a:latin typeface="Times New Roman"/>
                <a:cs typeface="Times New Roman"/>
              </a:rPr>
              <a:t> </a:t>
            </a:r>
            <a:r>
              <a:rPr dirty="0" sz="1950" spc="70">
                <a:solidFill>
                  <a:srgbClr val="00252B"/>
                </a:solidFill>
                <a:latin typeface="Times New Roman"/>
                <a:cs typeface="Times New Roman"/>
              </a:rPr>
              <a:t>is</a:t>
            </a:r>
            <a:r>
              <a:rPr dirty="0" sz="1950" spc="-10">
                <a:solidFill>
                  <a:srgbClr val="00252B"/>
                </a:solidFill>
                <a:latin typeface="Times New Roman"/>
                <a:cs typeface="Times New Roman"/>
              </a:rPr>
              <a:t> </a:t>
            </a:r>
            <a:r>
              <a:rPr dirty="0" sz="1950" spc="100">
                <a:solidFill>
                  <a:srgbClr val="00252B"/>
                </a:solidFill>
                <a:latin typeface="Times New Roman"/>
                <a:cs typeface="Times New Roman"/>
              </a:rPr>
              <a:t>driving</a:t>
            </a:r>
            <a:r>
              <a:rPr dirty="0" sz="1950" spc="-25">
                <a:solidFill>
                  <a:srgbClr val="00252B"/>
                </a:solidFill>
                <a:latin typeface="Times New Roman"/>
                <a:cs typeface="Times New Roman"/>
              </a:rPr>
              <a:t> </a:t>
            </a:r>
            <a:r>
              <a:rPr dirty="0" sz="1950" spc="114">
                <a:solidFill>
                  <a:srgbClr val="00252B"/>
                </a:solidFill>
                <a:latin typeface="Times New Roman"/>
                <a:cs typeface="Times New Roman"/>
              </a:rPr>
              <a:t>interest</a:t>
            </a:r>
            <a:endParaRPr sz="1950">
              <a:latin typeface="Times New Roman"/>
              <a:cs typeface="Times New Roman"/>
            </a:endParaRPr>
          </a:p>
          <a:p>
            <a:pPr marL="134620">
              <a:lnSpc>
                <a:spcPct val="100000"/>
              </a:lnSpc>
              <a:spcBef>
                <a:spcPts val="1510"/>
              </a:spcBef>
            </a:pPr>
            <a:r>
              <a:rPr dirty="0" sz="1800" b="1">
                <a:solidFill>
                  <a:srgbClr val="00252B"/>
                </a:solidFill>
                <a:latin typeface="Times New Roman"/>
                <a:cs typeface="Times New Roman"/>
              </a:rPr>
              <a:t>Market</a:t>
            </a:r>
            <a:r>
              <a:rPr dirty="0" sz="1800" spc="145" b="1">
                <a:solidFill>
                  <a:srgbClr val="00252B"/>
                </a:solidFill>
                <a:latin typeface="Times New Roman"/>
                <a:cs typeface="Times New Roman"/>
              </a:rPr>
              <a:t> </a:t>
            </a:r>
            <a:r>
              <a:rPr dirty="0" sz="1800" spc="45" b="1">
                <a:solidFill>
                  <a:srgbClr val="00252B"/>
                </a:solidFill>
                <a:latin typeface="Times New Roman"/>
                <a:cs typeface="Times New Roman"/>
              </a:rPr>
              <a:t>Insights:</a:t>
            </a:r>
            <a:endParaRPr sz="1800">
              <a:latin typeface="Times New Roman"/>
              <a:cs typeface="Times New Roman"/>
            </a:endParaRPr>
          </a:p>
          <a:p>
            <a:pPr lvl="1" marL="475615" marR="296545" indent="-170815">
              <a:lnSpc>
                <a:spcPts val="3829"/>
              </a:lnSpc>
              <a:spcBef>
                <a:spcPts val="335"/>
              </a:spcBef>
              <a:buSzPct val="82051"/>
              <a:buFont typeface="Arial"/>
              <a:buChar char="•"/>
              <a:tabLst>
                <a:tab pos="475615" algn="l"/>
              </a:tabLst>
            </a:pPr>
            <a:r>
              <a:rPr dirty="0" sz="1950" spc="125">
                <a:solidFill>
                  <a:srgbClr val="00252B"/>
                </a:solidFill>
                <a:latin typeface="Times New Roman"/>
                <a:cs typeface="Times New Roman"/>
              </a:rPr>
              <a:t>American</a:t>
            </a:r>
            <a:r>
              <a:rPr dirty="0" sz="1950" spc="-20">
                <a:solidFill>
                  <a:srgbClr val="00252B"/>
                </a:solidFill>
                <a:latin typeface="Times New Roman"/>
                <a:cs typeface="Times New Roman"/>
              </a:rPr>
              <a:t> </a:t>
            </a:r>
            <a:r>
              <a:rPr dirty="0" sz="1950" spc="155">
                <a:solidFill>
                  <a:srgbClr val="00252B"/>
                </a:solidFill>
                <a:latin typeface="Times New Roman"/>
                <a:cs typeface="Times New Roman"/>
              </a:rPr>
              <a:t>bourbon</a:t>
            </a:r>
            <a:r>
              <a:rPr dirty="0" sz="1950" spc="10">
                <a:solidFill>
                  <a:srgbClr val="00252B"/>
                </a:solidFill>
                <a:latin typeface="Times New Roman"/>
                <a:cs typeface="Times New Roman"/>
              </a:rPr>
              <a:t> </a:t>
            </a:r>
            <a:r>
              <a:rPr dirty="0" sz="1950" spc="165">
                <a:solidFill>
                  <a:srgbClr val="00252B"/>
                </a:solidFill>
                <a:latin typeface="Times New Roman"/>
                <a:cs typeface="Times New Roman"/>
              </a:rPr>
              <a:t>and</a:t>
            </a:r>
            <a:r>
              <a:rPr dirty="0" sz="1950" spc="-20">
                <a:solidFill>
                  <a:srgbClr val="00252B"/>
                </a:solidFill>
                <a:latin typeface="Times New Roman"/>
                <a:cs typeface="Times New Roman"/>
              </a:rPr>
              <a:t> </a:t>
            </a:r>
            <a:r>
              <a:rPr dirty="0" sz="1950" spc="80">
                <a:solidFill>
                  <a:srgbClr val="00252B"/>
                </a:solidFill>
                <a:latin typeface="Times New Roman"/>
                <a:cs typeface="Times New Roman"/>
              </a:rPr>
              <a:t>Scotch </a:t>
            </a:r>
            <a:r>
              <a:rPr dirty="0" sz="1950" spc="90">
                <a:solidFill>
                  <a:srgbClr val="00252B"/>
                </a:solidFill>
                <a:latin typeface="Times New Roman"/>
                <a:cs typeface="Times New Roman"/>
              </a:rPr>
              <a:t>whisky</a:t>
            </a:r>
            <a:r>
              <a:rPr dirty="0" sz="1950" spc="-20">
                <a:solidFill>
                  <a:srgbClr val="00252B"/>
                </a:solidFill>
                <a:latin typeface="Times New Roman"/>
                <a:cs typeface="Times New Roman"/>
              </a:rPr>
              <a:t> </a:t>
            </a:r>
            <a:r>
              <a:rPr dirty="0" sz="1950" spc="155">
                <a:solidFill>
                  <a:srgbClr val="00252B"/>
                </a:solidFill>
                <a:latin typeface="Times New Roman"/>
                <a:cs typeface="Times New Roman"/>
              </a:rPr>
              <a:t>are</a:t>
            </a:r>
            <a:r>
              <a:rPr dirty="0" sz="1950" spc="-5">
                <a:solidFill>
                  <a:srgbClr val="00252B"/>
                </a:solidFill>
                <a:latin typeface="Times New Roman"/>
                <a:cs typeface="Times New Roman"/>
              </a:rPr>
              <a:t> </a:t>
            </a:r>
            <a:r>
              <a:rPr dirty="0" sz="1950" spc="114">
                <a:solidFill>
                  <a:srgbClr val="00252B"/>
                </a:solidFill>
                <a:latin typeface="Times New Roman"/>
                <a:cs typeface="Times New Roman"/>
              </a:rPr>
              <a:t>particularly</a:t>
            </a:r>
            <a:r>
              <a:rPr dirty="0" sz="1950" spc="10">
                <a:solidFill>
                  <a:srgbClr val="00252B"/>
                </a:solidFill>
                <a:latin typeface="Times New Roman"/>
                <a:cs typeface="Times New Roman"/>
              </a:rPr>
              <a:t> </a:t>
            </a:r>
            <a:r>
              <a:rPr dirty="0" sz="1950" spc="140">
                <a:solidFill>
                  <a:srgbClr val="00252B"/>
                </a:solidFill>
                <a:latin typeface="Times New Roman"/>
                <a:cs typeface="Times New Roman"/>
              </a:rPr>
              <a:t>popular</a:t>
            </a:r>
            <a:r>
              <a:rPr dirty="0" sz="1950" spc="20">
                <a:solidFill>
                  <a:srgbClr val="00252B"/>
                </a:solidFill>
                <a:latin typeface="Times New Roman"/>
                <a:cs typeface="Times New Roman"/>
              </a:rPr>
              <a:t> </a:t>
            </a:r>
            <a:r>
              <a:rPr dirty="0" sz="1950" spc="85">
                <a:solidFill>
                  <a:srgbClr val="00252B"/>
                </a:solidFill>
                <a:latin typeface="Times New Roman"/>
                <a:cs typeface="Times New Roman"/>
              </a:rPr>
              <a:t>for</a:t>
            </a:r>
            <a:endParaRPr sz="1950">
              <a:latin typeface="Times New Roman"/>
              <a:cs typeface="Times New Roman"/>
            </a:endParaRPr>
          </a:p>
          <a:p>
            <a:pPr marL="475615" marR="1228725">
              <a:lnSpc>
                <a:spcPts val="3829"/>
              </a:lnSpc>
            </a:pPr>
            <a:r>
              <a:rPr dirty="0" sz="1950" spc="135">
                <a:solidFill>
                  <a:srgbClr val="00252B"/>
                </a:solidFill>
                <a:latin typeface="Times New Roman"/>
                <a:cs typeface="Times New Roman"/>
              </a:rPr>
              <a:t>their</a:t>
            </a:r>
            <a:r>
              <a:rPr dirty="0" sz="1950" spc="-20">
                <a:solidFill>
                  <a:srgbClr val="00252B"/>
                </a:solidFill>
                <a:latin typeface="Times New Roman"/>
                <a:cs typeface="Times New Roman"/>
              </a:rPr>
              <a:t> </a:t>
            </a:r>
            <a:r>
              <a:rPr dirty="0" sz="1950" spc="145">
                <a:solidFill>
                  <a:srgbClr val="00252B"/>
                </a:solidFill>
                <a:latin typeface="Times New Roman"/>
                <a:cs typeface="Times New Roman"/>
              </a:rPr>
              <a:t>deep</a:t>
            </a:r>
            <a:r>
              <a:rPr dirty="0" sz="1950" spc="-10">
                <a:solidFill>
                  <a:srgbClr val="00252B"/>
                </a:solidFill>
                <a:latin typeface="Times New Roman"/>
                <a:cs typeface="Times New Roman"/>
              </a:rPr>
              <a:t> </a:t>
            </a:r>
            <a:r>
              <a:rPr dirty="0" sz="1950" spc="90">
                <a:solidFill>
                  <a:srgbClr val="00252B"/>
                </a:solidFill>
                <a:latin typeface="Times New Roman"/>
                <a:cs typeface="Times New Roman"/>
              </a:rPr>
              <a:t>flavors</a:t>
            </a:r>
            <a:r>
              <a:rPr dirty="0" sz="1950" spc="-15">
                <a:solidFill>
                  <a:srgbClr val="00252B"/>
                </a:solidFill>
                <a:latin typeface="Times New Roman"/>
                <a:cs typeface="Times New Roman"/>
              </a:rPr>
              <a:t> </a:t>
            </a:r>
            <a:r>
              <a:rPr dirty="0" sz="1950" spc="165">
                <a:solidFill>
                  <a:srgbClr val="00252B"/>
                </a:solidFill>
                <a:latin typeface="Times New Roman"/>
                <a:cs typeface="Times New Roman"/>
              </a:rPr>
              <a:t>and</a:t>
            </a:r>
            <a:r>
              <a:rPr dirty="0" sz="1950" spc="-20">
                <a:solidFill>
                  <a:srgbClr val="00252B"/>
                </a:solidFill>
                <a:latin typeface="Times New Roman"/>
                <a:cs typeface="Times New Roman"/>
              </a:rPr>
              <a:t> </a:t>
            </a:r>
            <a:r>
              <a:rPr dirty="0" sz="1950" spc="114">
                <a:solidFill>
                  <a:srgbClr val="00252B"/>
                </a:solidFill>
                <a:latin typeface="Times New Roman"/>
                <a:cs typeface="Times New Roman"/>
              </a:rPr>
              <a:t>peat </a:t>
            </a:r>
            <a:r>
              <a:rPr dirty="0" sz="1950" spc="120">
                <a:solidFill>
                  <a:srgbClr val="00252B"/>
                </a:solidFill>
                <a:latin typeface="Times New Roman"/>
                <a:cs typeface="Times New Roman"/>
              </a:rPr>
              <a:t>smokiness</a:t>
            </a:r>
            <a:endParaRPr sz="1950">
              <a:latin typeface="Times New Roman"/>
              <a:cs typeface="Times New Roman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-4762" y="2232660"/>
            <a:ext cx="9607550" cy="6414770"/>
            <a:chOff x="-4762" y="2232660"/>
            <a:chExt cx="9607550" cy="641477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83379" y="4809742"/>
              <a:ext cx="3832860" cy="3832860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44483" y="2232660"/>
              <a:ext cx="1158240" cy="3038856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4101846" y="3847338"/>
              <a:ext cx="1831975" cy="501650"/>
            </a:xfrm>
            <a:custGeom>
              <a:avLst/>
              <a:gdLst/>
              <a:ahLst/>
              <a:cxnLst/>
              <a:rect l="l" t="t" r="r" b="b"/>
              <a:pathLst>
                <a:path w="1831975" h="501650">
                  <a:moveTo>
                    <a:pt x="1581150" y="0"/>
                  </a:moveTo>
                  <a:lnTo>
                    <a:pt x="1581150" y="125349"/>
                  </a:lnTo>
                  <a:lnTo>
                    <a:pt x="0" y="125349"/>
                  </a:lnTo>
                  <a:lnTo>
                    <a:pt x="0" y="376046"/>
                  </a:lnTo>
                  <a:lnTo>
                    <a:pt x="1581150" y="376046"/>
                  </a:lnTo>
                  <a:lnTo>
                    <a:pt x="1581150" y="501395"/>
                  </a:lnTo>
                  <a:lnTo>
                    <a:pt x="1831848" y="250698"/>
                  </a:lnTo>
                  <a:lnTo>
                    <a:pt x="1581150" y="0"/>
                  </a:lnTo>
                  <a:close/>
                </a:path>
              </a:pathLst>
            </a:custGeom>
            <a:solidFill>
              <a:srgbClr val="4F612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4101846" y="3847338"/>
              <a:ext cx="1831975" cy="501650"/>
            </a:xfrm>
            <a:custGeom>
              <a:avLst/>
              <a:gdLst/>
              <a:ahLst/>
              <a:cxnLst/>
              <a:rect l="l" t="t" r="r" b="b"/>
              <a:pathLst>
                <a:path w="1831975" h="501650">
                  <a:moveTo>
                    <a:pt x="0" y="125349"/>
                  </a:moveTo>
                  <a:lnTo>
                    <a:pt x="1581150" y="125349"/>
                  </a:lnTo>
                  <a:lnTo>
                    <a:pt x="1581150" y="0"/>
                  </a:lnTo>
                  <a:lnTo>
                    <a:pt x="1831848" y="250698"/>
                  </a:lnTo>
                  <a:lnTo>
                    <a:pt x="1581150" y="501395"/>
                  </a:lnTo>
                  <a:lnTo>
                    <a:pt x="1581150" y="376046"/>
                  </a:lnTo>
                  <a:lnTo>
                    <a:pt x="0" y="376046"/>
                  </a:lnTo>
                  <a:lnTo>
                    <a:pt x="0" y="125349"/>
                  </a:lnTo>
                  <a:close/>
                </a:path>
              </a:pathLst>
            </a:custGeom>
            <a:ln w="25908">
              <a:solidFill>
                <a:srgbClr val="4F612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0" y="7633715"/>
              <a:ext cx="4645660" cy="1009015"/>
            </a:xfrm>
            <a:custGeom>
              <a:avLst/>
              <a:gdLst/>
              <a:ahLst/>
              <a:cxnLst/>
              <a:rect l="l" t="t" r="r" b="b"/>
              <a:pathLst>
                <a:path w="4645660" h="1009015">
                  <a:moveTo>
                    <a:pt x="0" y="1008887"/>
                  </a:moveTo>
                  <a:lnTo>
                    <a:pt x="4645152" y="1008887"/>
                  </a:lnTo>
                  <a:lnTo>
                    <a:pt x="4645152" y="0"/>
                  </a:lnTo>
                  <a:lnTo>
                    <a:pt x="0" y="0"/>
                  </a:lnTo>
                  <a:lnTo>
                    <a:pt x="0" y="1008887"/>
                  </a:lnTo>
                  <a:close/>
                </a:path>
              </a:pathLst>
            </a:custGeom>
            <a:ln w="9144">
              <a:solidFill>
                <a:srgbClr val="4F6128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 descr=""/>
          <p:cNvSpPr txBox="1"/>
          <p:nvPr/>
        </p:nvSpPr>
        <p:spPr>
          <a:xfrm>
            <a:off x="152501" y="2143760"/>
            <a:ext cx="1567815" cy="63119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3950" spc="-10">
                <a:solidFill>
                  <a:srgbClr val="4F6128"/>
                </a:solidFill>
                <a:latin typeface="Arial"/>
                <a:cs typeface="Arial"/>
              </a:rPr>
              <a:t>$34.99</a:t>
            </a:r>
            <a:endParaRPr sz="3950">
              <a:latin typeface="Arial"/>
              <a:cs typeface="Arial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242112" y="6389624"/>
            <a:ext cx="5133975" cy="220154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120"/>
              </a:spcBef>
            </a:pPr>
            <a:r>
              <a:rPr dirty="0" sz="3950" spc="-25">
                <a:solidFill>
                  <a:srgbClr val="4F6128"/>
                </a:solidFill>
                <a:latin typeface="Arial"/>
                <a:cs typeface="Arial"/>
              </a:rPr>
              <a:t>$30</a:t>
            </a:r>
            <a:endParaRPr sz="39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65"/>
              </a:spcBef>
            </a:pPr>
            <a:endParaRPr sz="3950">
              <a:latin typeface="Arial"/>
              <a:cs typeface="Arial"/>
            </a:endParaRPr>
          </a:p>
          <a:p>
            <a:pPr marL="12700" marR="974090" indent="367030">
              <a:lnSpc>
                <a:spcPct val="101099"/>
              </a:lnSpc>
            </a:pPr>
            <a:r>
              <a:rPr dirty="0" sz="2950" b="1">
                <a:solidFill>
                  <a:srgbClr val="4F6128"/>
                </a:solidFill>
                <a:latin typeface="Arial"/>
                <a:cs typeface="Arial"/>
              </a:rPr>
              <a:t>16%</a:t>
            </a:r>
            <a:r>
              <a:rPr dirty="0" sz="2950" spc="35" b="1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dirty="0" sz="2950" b="1">
                <a:solidFill>
                  <a:srgbClr val="4F6128"/>
                </a:solidFill>
                <a:latin typeface="Arial"/>
                <a:cs typeface="Arial"/>
              </a:rPr>
              <a:t>TRADE</a:t>
            </a:r>
            <a:r>
              <a:rPr dirty="0" sz="2950" spc="70" b="1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dirty="0" sz="2950">
                <a:solidFill>
                  <a:srgbClr val="4F6128"/>
                </a:solidFill>
                <a:latin typeface="Arial"/>
                <a:cs typeface="Arial"/>
              </a:rPr>
              <a:t>UP</a:t>
            </a:r>
            <a:r>
              <a:rPr dirty="0" sz="2950" spc="5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dirty="0" sz="2950" spc="-25">
                <a:solidFill>
                  <a:srgbClr val="4F6128"/>
                </a:solidFill>
                <a:latin typeface="Arial"/>
                <a:cs typeface="Arial"/>
              </a:rPr>
              <a:t>VS </a:t>
            </a:r>
            <a:r>
              <a:rPr dirty="0" sz="2950">
                <a:solidFill>
                  <a:srgbClr val="4F6128"/>
                </a:solidFill>
                <a:latin typeface="Arial"/>
                <a:cs typeface="Arial"/>
              </a:rPr>
              <a:t>MAINSTREAM</a:t>
            </a:r>
            <a:r>
              <a:rPr dirty="0" sz="2950" spc="11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dirty="0" sz="2950" spc="-10">
                <a:solidFill>
                  <a:srgbClr val="4F6128"/>
                </a:solidFill>
                <a:latin typeface="Arial"/>
                <a:cs typeface="Arial"/>
              </a:rPr>
              <a:t>BRANDs</a:t>
            </a:r>
            <a:endParaRPr sz="2950">
              <a:latin typeface="Arial"/>
              <a:cs typeface="Arial"/>
            </a:endParaRPr>
          </a:p>
        </p:txBody>
      </p:sp>
      <p:sp>
        <p:nvSpPr>
          <p:cNvPr id="15" name="object 15" descr=""/>
          <p:cNvSpPr/>
          <p:nvPr/>
        </p:nvSpPr>
        <p:spPr>
          <a:xfrm>
            <a:off x="2499360" y="1427988"/>
            <a:ext cx="5680075" cy="1466215"/>
          </a:xfrm>
          <a:custGeom>
            <a:avLst/>
            <a:gdLst/>
            <a:ahLst/>
            <a:cxnLst/>
            <a:rect l="l" t="t" r="r" b="b"/>
            <a:pathLst>
              <a:path w="5680075" h="1466214">
                <a:moveTo>
                  <a:pt x="0" y="1466087"/>
                </a:moveTo>
                <a:lnTo>
                  <a:pt x="5679947" y="1466087"/>
                </a:lnTo>
                <a:lnTo>
                  <a:pt x="5679947" y="0"/>
                </a:lnTo>
                <a:lnTo>
                  <a:pt x="0" y="0"/>
                </a:lnTo>
                <a:lnTo>
                  <a:pt x="0" y="1466087"/>
                </a:lnTo>
                <a:close/>
              </a:path>
            </a:pathLst>
          </a:custGeom>
          <a:ln w="9144">
            <a:solidFill>
              <a:srgbClr val="4F612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 txBox="1"/>
          <p:nvPr/>
        </p:nvSpPr>
        <p:spPr>
          <a:xfrm>
            <a:off x="2607691" y="1450340"/>
            <a:ext cx="5467985" cy="13881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950">
                <a:solidFill>
                  <a:srgbClr val="4F6128"/>
                </a:solidFill>
                <a:latin typeface="Arial"/>
                <a:cs typeface="Arial"/>
              </a:rPr>
              <a:t>SAME</a:t>
            </a:r>
            <a:r>
              <a:rPr dirty="0" sz="2950" spc="50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dirty="0" sz="2950" b="1">
                <a:solidFill>
                  <a:srgbClr val="4F6128"/>
                </a:solidFill>
                <a:latin typeface="Arial"/>
                <a:cs typeface="Arial"/>
              </a:rPr>
              <a:t>PRICE</a:t>
            </a:r>
            <a:r>
              <a:rPr dirty="0" sz="2950" spc="55" b="1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dirty="0" sz="2950" b="1">
                <a:solidFill>
                  <a:srgbClr val="4F6128"/>
                </a:solidFill>
                <a:latin typeface="Arial"/>
                <a:cs typeface="Arial"/>
              </a:rPr>
              <a:t>TIER</a:t>
            </a:r>
            <a:r>
              <a:rPr dirty="0" sz="2950" spc="40" b="1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dirty="0" sz="2950" b="1">
                <a:solidFill>
                  <a:srgbClr val="4F6128"/>
                </a:solidFill>
                <a:latin typeface="Arial"/>
                <a:cs typeface="Arial"/>
              </a:rPr>
              <a:t>&amp;</a:t>
            </a:r>
            <a:r>
              <a:rPr dirty="0" sz="2950" spc="40" b="1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dirty="0" sz="2950" spc="-10" b="1">
                <a:solidFill>
                  <a:srgbClr val="4F6128"/>
                </a:solidFill>
                <a:latin typeface="Arial"/>
                <a:cs typeface="Arial"/>
              </a:rPr>
              <a:t>QUALITY</a:t>
            </a:r>
            <a:endParaRPr sz="2950">
              <a:latin typeface="Arial"/>
              <a:cs typeface="Arial"/>
            </a:endParaRPr>
          </a:p>
          <a:p>
            <a:pPr marL="1262380" marR="1257300" indent="1217930">
              <a:lnSpc>
                <a:spcPts val="3579"/>
              </a:lnSpc>
              <a:spcBef>
                <a:spcPts val="100"/>
              </a:spcBef>
            </a:pPr>
            <a:r>
              <a:rPr dirty="0" sz="2950" spc="-25">
                <a:solidFill>
                  <a:srgbClr val="4F6128"/>
                </a:solidFill>
                <a:latin typeface="Arial"/>
                <a:cs typeface="Arial"/>
              </a:rPr>
              <a:t>VS </a:t>
            </a:r>
            <a:r>
              <a:rPr dirty="0" sz="2950">
                <a:solidFill>
                  <a:srgbClr val="4F6128"/>
                </a:solidFill>
                <a:latin typeface="Arial"/>
                <a:cs typeface="Arial"/>
              </a:rPr>
              <a:t>CRAFT</a:t>
            </a:r>
            <a:r>
              <a:rPr dirty="0" sz="2950" spc="95">
                <a:solidFill>
                  <a:srgbClr val="4F6128"/>
                </a:solidFill>
                <a:latin typeface="Arial"/>
                <a:cs typeface="Arial"/>
              </a:rPr>
              <a:t> </a:t>
            </a:r>
            <a:r>
              <a:rPr dirty="0" sz="2950" spc="-10">
                <a:solidFill>
                  <a:srgbClr val="4F6128"/>
                </a:solidFill>
                <a:latin typeface="Arial"/>
                <a:cs typeface="Arial"/>
              </a:rPr>
              <a:t>BRANDS</a:t>
            </a:r>
            <a:endParaRPr sz="2950">
              <a:latin typeface="Arial"/>
              <a:cs typeface="Arial"/>
            </a:endParaRPr>
          </a:p>
        </p:txBody>
      </p:sp>
      <p:pic>
        <p:nvPicPr>
          <p:cNvPr id="17" name="object 17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226807" y="1815084"/>
            <a:ext cx="1225296" cy="3616452"/>
          </a:xfrm>
          <a:prstGeom prst="rect">
            <a:avLst/>
          </a:prstGeom>
        </p:spPr>
      </p:pic>
      <p:grpSp>
        <p:nvGrpSpPr>
          <p:cNvPr id="18" name="object 18" descr=""/>
          <p:cNvGrpSpPr/>
          <p:nvPr/>
        </p:nvGrpSpPr>
        <p:grpSpPr>
          <a:xfrm>
            <a:off x="1476755" y="1459992"/>
            <a:ext cx="1643380" cy="6209030"/>
            <a:chOff x="1476755" y="1459992"/>
            <a:chExt cx="1643380" cy="6209030"/>
          </a:xfrm>
        </p:grpSpPr>
        <p:sp>
          <p:nvSpPr>
            <p:cNvPr id="19" name="object 19" descr=""/>
            <p:cNvSpPr/>
            <p:nvPr/>
          </p:nvSpPr>
          <p:spPr>
            <a:xfrm>
              <a:off x="2027681" y="6102858"/>
              <a:ext cx="550545" cy="1553210"/>
            </a:xfrm>
            <a:custGeom>
              <a:avLst/>
              <a:gdLst/>
              <a:ahLst/>
              <a:cxnLst/>
              <a:rect l="l" t="t" r="r" b="b"/>
              <a:pathLst>
                <a:path w="550544" h="1553209">
                  <a:moveTo>
                    <a:pt x="412623" y="0"/>
                  </a:moveTo>
                  <a:lnTo>
                    <a:pt x="137541" y="0"/>
                  </a:lnTo>
                  <a:lnTo>
                    <a:pt x="137541" y="1277874"/>
                  </a:lnTo>
                  <a:lnTo>
                    <a:pt x="0" y="1277874"/>
                  </a:lnTo>
                  <a:lnTo>
                    <a:pt x="275081" y="1552956"/>
                  </a:lnTo>
                  <a:lnTo>
                    <a:pt x="550163" y="1277874"/>
                  </a:lnTo>
                  <a:lnTo>
                    <a:pt x="412623" y="1277874"/>
                  </a:lnTo>
                  <a:lnTo>
                    <a:pt x="412623" y="0"/>
                  </a:lnTo>
                  <a:close/>
                </a:path>
              </a:pathLst>
            </a:custGeom>
            <a:solidFill>
              <a:srgbClr val="4F612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2027681" y="6102858"/>
              <a:ext cx="550545" cy="1553210"/>
            </a:xfrm>
            <a:custGeom>
              <a:avLst/>
              <a:gdLst/>
              <a:ahLst/>
              <a:cxnLst/>
              <a:rect l="l" t="t" r="r" b="b"/>
              <a:pathLst>
                <a:path w="550544" h="1553209">
                  <a:moveTo>
                    <a:pt x="412623" y="0"/>
                  </a:moveTo>
                  <a:lnTo>
                    <a:pt x="412623" y="1277874"/>
                  </a:lnTo>
                  <a:lnTo>
                    <a:pt x="550163" y="1277874"/>
                  </a:lnTo>
                  <a:lnTo>
                    <a:pt x="275081" y="1552956"/>
                  </a:lnTo>
                  <a:lnTo>
                    <a:pt x="0" y="1277874"/>
                  </a:lnTo>
                  <a:lnTo>
                    <a:pt x="137541" y="1277874"/>
                  </a:lnTo>
                  <a:lnTo>
                    <a:pt x="137541" y="0"/>
                  </a:lnTo>
                  <a:lnTo>
                    <a:pt x="412623" y="0"/>
                  </a:lnTo>
                  <a:close/>
                </a:path>
              </a:pathLst>
            </a:custGeom>
            <a:ln w="25908">
              <a:solidFill>
                <a:srgbClr val="4F612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76755" y="1459992"/>
              <a:ext cx="1642872" cy="461162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88523" y="1406652"/>
            <a:ext cx="1879092" cy="52197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1315" y="-29768"/>
            <a:ext cx="6375400" cy="12147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70"/>
              <a:t>BOTTLE</a:t>
            </a:r>
            <a:r>
              <a:rPr dirty="0" spc="-385"/>
              <a:t> </a:t>
            </a:r>
            <a:r>
              <a:rPr dirty="0" spc="-1010"/>
              <a:t>DESIGN</a:t>
            </a:r>
          </a:p>
        </p:txBody>
      </p:sp>
      <p:sp>
        <p:nvSpPr>
          <p:cNvPr id="4" name="object 4" descr=""/>
          <p:cNvSpPr txBox="1"/>
          <p:nvPr/>
        </p:nvSpPr>
        <p:spPr>
          <a:xfrm>
            <a:off x="4563236" y="6363970"/>
            <a:ext cx="2275840" cy="1362075"/>
          </a:xfrm>
          <a:prstGeom prst="rect">
            <a:avLst/>
          </a:prstGeom>
        </p:spPr>
        <p:txBody>
          <a:bodyPr wrap="square" lIns="0" tIns="3810" rIns="0" bIns="0" rtlCol="0" vert="horz">
            <a:spAutoFit/>
          </a:bodyPr>
          <a:lstStyle/>
          <a:p>
            <a:pPr algn="ctr" marL="12065" marR="5080" indent="-8890">
              <a:lnSpc>
                <a:spcPct val="117700"/>
              </a:lnSpc>
              <a:spcBef>
                <a:spcPts val="30"/>
              </a:spcBef>
            </a:pPr>
            <a:r>
              <a:rPr dirty="0" sz="1500" spc="55">
                <a:solidFill>
                  <a:srgbClr val="52608F"/>
                </a:solidFill>
                <a:latin typeface="Times New Roman"/>
                <a:cs typeface="Times New Roman"/>
              </a:rPr>
              <a:t>Craft</a:t>
            </a:r>
            <a:r>
              <a:rPr dirty="0" sz="1500" spc="3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500" spc="65">
                <a:solidFill>
                  <a:srgbClr val="52608F"/>
                </a:solidFill>
                <a:latin typeface="Times New Roman"/>
                <a:cs typeface="Times New Roman"/>
              </a:rPr>
              <a:t>paper</a:t>
            </a:r>
            <a:r>
              <a:rPr dirty="0" sz="1500" spc="-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500" spc="65">
                <a:solidFill>
                  <a:srgbClr val="52608F"/>
                </a:solidFill>
                <a:latin typeface="Times New Roman"/>
                <a:cs typeface="Times New Roman"/>
              </a:rPr>
              <a:t>labels</a:t>
            </a:r>
            <a:r>
              <a:rPr dirty="0" sz="1500" spc="4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500" spc="40">
                <a:solidFill>
                  <a:srgbClr val="52608F"/>
                </a:solidFill>
                <a:latin typeface="Times New Roman"/>
                <a:cs typeface="Times New Roman"/>
              </a:rPr>
              <a:t>show </a:t>
            </a:r>
            <a:r>
              <a:rPr dirty="0" sz="1500" spc="75">
                <a:solidFill>
                  <a:srgbClr val="52608F"/>
                </a:solidFill>
                <a:latin typeface="Times New Roman"/>
                <a:cs typeface="Times New Roman"/>
              </a:rPr>
              <a:t>authentic</a:t>
            </a:r>
            <a:r>
              <a:rPr dirty="0" sz="1500" spc="-2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500" spc="55">
                <a:solidFill>
                  <a:srgbClr val="52608F"/>
                </a:solidFill>
                <a:latin typeface="Times New Roman"/>
                <a:cs typeface="Times New Roman"/>
              </a:rPr>
              <a:t>feel,</a:t>
            </a:r>
            <a:r>
              <a:rPr dirty="0" sz="1500" spc="-3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500" spc="45">
                <a:solidFill>
                  <a:srgbClr val="52608F"/>
                </a:solidFill>
                <a:latin typeface="Times New Roman"/>
                <a:cs typeface="Times New Roman"/>
              </a:rPr>
              <a:t>secret </a:t>
            </a:r>
            <a:r>
              <a:rPr dirty="0" sz="1500" spc="55">
                <a:solidFill>
                  <a:srgbClr val="52608F"/>
                </a:solidFill>
                <a:latin typeface="Times New Roman"/>
                <a:cs typeface="Times New Roman"/>
              </a:rPr>
              <a:t>notebook</a:t>
            </a:r>
            <a:r>
              <a:rPr dirty="0" sz="1500" spc="-9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500" spc="55">
                <a:solidFill>
                  <a:srgbClr val="52608F"/>
                </a:solidFill>
                <a:latin typeface="Times New Roman"/>
                <a:cs typeface="Times New Roman"/>
              </a:rPr>
              <a:t>style</a:t>
            </a:r>
            <a:r>
              <a:rPr dirty="0" sz="1500" spc="1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500" spc="95">
                <a:solidFill>
                  <a:srgbClr val="52608F"/>
                </a:solidFill>
                <a:latin typeface="Times New Roman"/>
                <a:cs typeface="Times New Roman"/>
              </a:rPr>
              <a:t>upon</a:t>
            </a:r>
            <a:r>
              <a:rPr dirty="0" sz="1500" spc="1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500" spc="55">
                <a:solidFill>
                  <a:srgbClr val="52608F"/>
                </a:solidFill>
                <a:latin typeface="Times New Roman"/>
                <a:cs typeface="Times New Roman"/>
              </a:rPr>
              <a:t>which recipes</a:t>
            </a:r>
            <a:r>
              <a:rPr dirty="0" sz="1500" spc="-5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500" spc="75">
                <a:solidFill>
                  <a:srgbClr val="52608F"/>
                </a:solidFill>
                <a:latin typeface="Times New Roman"/>
                <a:cs typeface="Times New Roman"/>
              </a:rPr>
              <a:t>were</a:t>
            </a:r>
            <a:r>
              <a:rPr dirty="0" sz="1500" spc="-5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500" spc="80">
                <a:solidFill>
                  <a:srgbClr val="52608F"/>
                </a:solidFill>
                <a:latin typeface="Times New Roman"/>
                <a:cs typeface="Times New Roman"/>
              </a:rPr>
              <a:t>refined</a:t>
            </a:r>
            <a:r>
              <a:rPr dirty="0" sz="1500" spc="-2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500" spc="90">
                <a:solidFill>
                  <a:srgbClr val="52608F"/>
                </a:solidFill>
                <a:latin typeface="Times New Roman"/>
                <a:cs typeface="Times New Roman"/>
              </a:rPr>
              <a:t>and </a:t>
            </a:r>
            <a:r>
              <a:rPr dirty="0" sz="1500" spc="65">
                <a:solidFill>
                  <a:srgbClr val="52608F"/>
                </a:solidFill>
                <a:latin typeface="Times New Roman"/>
                <a:cs typeface="Times New Roman"/>
              </a:rPr>
              <a:t>perfected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11455400" y="6657966"/>
            <a:ext cx="1807845" cy="112585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algn="ctr" marL="12700" marR="5080" indent="-21590">
              <a:lnSpc>
                <a:spcPct val="119100"/>
              </a:lnSpc>
              <a:spcBef>
                <a:spcPts val="90"/>
              </a:spcBef>
            </a:pPr>
            <a:r>
              <a:rPr dirty="0" sz="1500" spc="85">
                <a:solidFill>
                  <a:srgbClr val="52608F"/>
                </a:solidFill>
                <a:latin typeface="Times New Roman"/>
                <a:cs typeface="Times New Roman"/>
              </a:rPr>
              <a:t>Brand</a:t>
            </a:r>
            <a:r>
              <a:rPr dirty="0" sz="1500" spc="-3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500" spc="70">
                <a:solidFill>
                  <a:srgbClr val="52608F"/>
                </a:solidFill>
                <a:latin typeface="Times New Roman"/>
                <a:cs typeface="Times New Roman"/>
              </a:rPr>
              <a:t>origin</a:t>
            </a:r>
            <a:r>
              <a:rPr dirty="0" sz="1500" spc="-2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500" spc="55">
                <a:solidFill>
                  <a:srgbClr val="52608F"/>
                </a:solidFill>
                <a:latin typeface="Times New Roman"/>
                <a:cs typeface="Times New Roman"/>
              </a:rPr>
              <a:t>story</a:t>
            </a:r>
            <a:r>
              <a:rPr dirty="0" sz="1500" spc="50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500" spc="110">
                <a:solidFill>
                  <a:srgbClr val="52608F"/>
                </a:solidFill>
                <a:latin typeface="Times New Roman"/>
                <a:cs typeface="Times New Roman"/>
              </a:rPr>
              <a:t>on</a:t>
            </a:r>
            <a:r>
              <a:rPr dirty="0" sz="1500" spc="-2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500" spc="70">
                <a:solidFill>
                  <a:srgbClr val="52608F"/>
                </a:solidFill>
                <a:latin typeface="Times New Roman"/>
                <a:cs typeface="Times New Roman"/>
              </a:rPr>
              <a:t>side,</a:t>
            </a:r>
            <a:r>
              <a:rPr dirty="0" sz="1500" spc="-1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500" spc="80">
                <a:solidFill>
                  <a:srgbClr val="52608F"/>
                </a:solidFill>
                <a:latin typeface="Times New Roman"/>
                <a:cs typeface="Times New Roman"/>
              </a:rPr>
              <a:t>back</a:t>
            </a:r>
            <a:r>
              <a:rPr dirty="0" sz="1500" spc="-2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500" spc="50">
                <a:solidFill>
                  <a:srgbClr val="52608F"/>
                </a:solidFill>
                <a:latin typeface="Times New Roman"/>
                <a:cs typeface="Times New Roman"/>
              </a:rPr>
              <a:t>of</a:t>
            </a:r>
            <a:r>
              <a:rPr dirty="0" sz="1500" spc="-2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500" spc="70">
                <a:solidFill>
                  <a:srgbClr val="52608F"/>
                </a:solidFill>
                <a:latin typeface="Times New Roman"/>
                <a:cs typeface="Times New Roman"/>
              </a:rPr>
              <a:t>pack </a:t>
            </a:r>
            <a:r>
              <a:rPr dirty="0" sz="1500" spc="-50">
                <a:solidFill>
                  <a:srgbClr val="52608F"/>
                </a:solidFill>
                <a:latin typeface="Times New Roman"/>
                <a:cs typeface="Times New Roman"/>
              </a:rPr>
              <a:t>&amp;</a:t>
            </a:r>
            <a:endParaRPr sz="1500">
              <a:latin typeface="Times New Roman"/>
              <a:cs typeface="Times New Roman"/>
            </a:endParaRPr>
          </a:p>
          <a:p>
            <a:pPr algn="ctr" marR="12700">
              <a:lnSpc>
                <a:spcPct val="100000"/>
              </a:lnSpc>
              <a:spcBef>
                <a:spcPts val="440"/>
              </a:spcBef>
            </a:pPr>
            <a:r>
              <a:rPr dirty="0" sz="1500" spc="75">
                <a:solidFill>
                  <a:srgbClr val="52608F"/>
                </a:solidFill>
                <a:latin typeface="Times New Roman"/>
                <a:cs typeface="Times New Roman"/>
              </a:rPr>
              <a:t>inside</a:t>
            </a:r>
            <a:r>
              <a:rPr dirty="0" sz="1500" spc="-1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500" spc="100">
                <a:solidFill>
                  <a:srgbClr val="52608F"/>
                </a:solidFill>
                <a:latin typeface="Times New Roman"/>
                <a:cs typeface="Times New Roman"/>
              </a:rPr>
              <a:t>print</a:t>
            </a:r>
            <a:r>
              <a:rPr dirty="0" sz="1500" spc="-1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500" spc="50">
                <a:solidFill>
                  <a:srgbClr val="52608F"/>
                </a:solidFill>
                <a:latin typeface="Times New Roman"/>
                <a:cs typeface="Times New Roman"/>
              </a:rPr>
              <a:t>of</a:t>
            </a:r>
            <a:r>
              <a:rPr dirty="0" sz="1500" spc="-2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500" spc="60">
                <a:solidFill>
                  <a:srgbClr val="52608F"/>
                </a:solidFill>
                <a:latin typeface="Times New Roman"/>
                <a:cs typeface="Times New Roman"/>
              </a:rPr>
              <a:t>label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8931020" y="281686"/>
            <a:ext cx="951865" cy="84074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algn="ctr" marL="12065" marR="5080" indent="-1270">
              <a:lnSpc>
                <a:spcPct val="119000"/>
              </a:lnSpc>
              <a:spcBef>
                <a:spcPts val="90"/>
              </a:spcBef>
            </a:pPr>
            <a:r>
              <a:rPr dirty="0" sz="1500">
                <a:solidFill>
                  <a:srgbClr val="52608F"/>
                </a:solidFill>
                <a:latin typeface="Georgia"/>
                <a:cs typeface="Georgia"/>
              </a:rPr>
              <a:t>Clear</a:t>
            </a:r>
            <a:r>
              <a:rPr dirty="0" sz="1500" spc="-25">
                <a:solidFill>
                  <a:srgbClr val="52608F"/>
                </a:solidFill>
                <a:latin typeface="Georgia"/>
                <a:cs typeface="Georgia"/>
              </a:rPr>
              <a:t> </a:t>
            </a:r>
            <a:r>
              <a:rPr dirty="0" sz="1500" spc="-10">
                <a:solidFill>
                  <a:srgbClr val="52608F"/>
                </a:solidFill>
                <a:latin typeface="Georgia"/>
                <a:cs typeface="Georgia"/>
              </a:rPr>
              <a:t>glass </a:t>
            </a:r>
            <a:r>
              <a:rPr dirty="0" sz="1500" spc="-40">
                <a:solidFill>
                  <a:srgbClr val="52608F"/>
                </a:solidFill>
                <a:latin typeface="Georgia"/>
                <a:cs typeface="Georgia"/>
              </a:rPr>
              <a:t>showcasing </a:t>
            </a:r>
            <a:r>
              <a:rPr dirty="0" sz="1500" spc="-10">
                <a:solidFill>
                  <a:srgbClr val="52608F"/>
                </a:solidFill>
                <a:latin typeface="Georgia"/>
                <a:cs typeface="Georgia"/>
              </a:rPr>
              <a:t>product</a:t>
            </a:r>
            <a:endParaRPr sz="1500">
              <a:latin typeface="Georgia"/>
              <a:cs typeface="Georgia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3177285" y="4032250"/>
            <a:ext cx="2062480" cy="18078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285750">
              <a:lnSpc>
                <a:spcPct val="100000"/>
              </a:lnSpc>
              <a:spcBef>
                <a:spcPts val="100"/>
              </a:spcBef>
            </a:pPr>
            <a:r>
              <a:rPr dirty="0" sz="1500">
                <a:solidFill>
                  <a:srgbClr val="52608F"/>
                </a:solidFill>
                <a:latin typeface="Times New Roman"/>
                <a:cs typeface="Times New Roman"/>
              </a:rPr>
              <a:t>6 </a:t>
            </a:r>
            <a:r>
              <a:rPr dirty="0" sz="1500" spc="80">
                <a:solidFill>
                  <a:srgbClr val="52608F"/>
                </a:solidFill>
                <a:latin typeface="Times New Roman"/>
                <a:cs typeface="Times New Roman"/>
              </a:rPr>
              <a:t>times</a:t>
            </a:r>
            <a:r>
              <a:rPr dirty="0" sz="1500" spc="-4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500" spc="35">
                <a:solidFill>
                  <a:srgbClr val="52608F"/>
                </a:solidFill>
                <a:latin typeface="Times New Roman"/>
                <a:cs typeface="Times New Roman"/>
              </a:rPr>
              <a:t>distilled</a:t>
            </a: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35"/>
              </a:spcBef>
            </a:pPr>
            <a:endParaRPr sz="1500">
              <a:latin typeface="Times New Roman"/>
              <a:cs typeface="Times New Roman"/>
            </a:endParaRPr>
          </a:p>
          <a:p>
            <a:pPr algn="ctr" marL="346075">
              <a:lnSpc>
                <a:spcPct val="100000"/>
              </a:lnSpc>
            </a:pPr>
            <a:r>
              <a:rPr dirty="0" sz="1500" spc="75">
                <a:solidFill>
                  <a:srgbClr val="52608F"/>
                </a:solidFill>
                <a:latin typeface="Times New Roman"/>
                <a:cs typeface="Times New Roman"/>
              </a:rPr>
              <a:t>Made</a:t>
            </a:r>
            <a:r>
              <a:rPr dirty="0" sz="1500" spc="-2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500" spc="80">
                <a:solidFill>
                  <a:srgbClr val="52608F"/>
                </a:solidFill>
                <a:latin typeface="Times New Roman"/>
                <a:cs typeface="Times New Roman"/>
              </a:rPr>
              <a:t>from</a:t>
            </a:r>
            <a:r>
              <a:rPr dirty="0" sz="1500" spc="-2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500" spc="60">
                <a:solidFill>
                  <a:srgbClr val="52608F"/>
                </a:solidFill>
                <a:latin typeface="Times New Roman"/>
                <a:cs typeface="Times New Roman"/>
              </a:rPr>
              <a:t>potatoes</a:t>
            </a:r>
            <a:endParaRPr sz="1500">
              <a:latin typeface="Times New Roman"/>
              <a:cs typeface="Times New Roman"/>
            </a:endParaRPr>
          </a:p>
          <a:p>
            <a:pPr marL="12700" marR="653415">
              <a:lnSpc>
                <a:spcPts val="4290"/>
              </a:lnSpc>
              <a:spcBef>
                <a:spcPts val="350"/>
              </a:spcBef>
            </a:pPr>
            <a:r>
              <a:rPr dirty="0" sz="1500">
                <a:solidFill>
                  <a:srgbClr val="52608F"/>
                </a:solidFill>
                <a:latin typeface="Times New Roman"/>
                <a:cs typeface="Times New Roman"/>
              </a:rPr>
              <a:t>Awards</a:t>
            </a:r>
            <a:r>
              <a:rPr dirty="0" sz="1500" spc="2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500">
                <a:solidFill>
                  <a:srgbClr val="52608F"/>
                </a:solidFill>
                <a:latin typeface="Times New Roman"/>
                <a:cs typeface="Times New Roman"/>
              </a:rPr>
              <a:t>&amp;</a:t>
            </a:r>
            <a:r>
              <a:rPr dirty="0" sz="1500" spc="60">
                <a:solidFill>
                  <a:srgbClr val="52608F"/>
                </a:solidFill>
                <a:latin typeface="Times New Roman"/>
                <a:cs typeface="Times New Roman"/>
              </a:rPr>
              <a:t> expert </a:t>
            </a:r>
            <a:r>
              <a:rPr dirty="0" sz="1500" spc="40">
                <a:solidFill>
                  <a:srgbClr val="52608F"/>
                </a:solidFill>
                <a:latin typeface="Times New Roman"/>
                <a:cs typeface="Times New Roman"/>
              </a:rPr>
              <a:t>recognition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8996553" y="6886651"/>
            <a:ext cx="1064260" cy="8413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700" marR="5080">
              <a:lnSpc>
                <a:spcPct val="119000"/>
              </a:lnSpc>
              <a:spcBef>
                <a:spcPts val="95"/>
              </a:spcBef>
            </a:pPr>
            <a:r>
              <a:rPr dirty="0" sz="1500" spc="65">
                <a:solidFill>
                  <a:srgbClr val="52608F"/>
                </a:solidFill>
                <a:latin typeface="Times New Roman"/>
                <a:cs typeface="Times New Roman"/>
              </a:rPr>
              <a:t>Illustrations </a:t>
            </a:r>
            <a:r>
              <a:rPr dirty="0" sz="1500" spc="70">
                <a:solidFill>
                  <a:srgbClr val="52608F"/>
                </a:solidFill>
                <a:latin typeface="Times New Roman"/>
                <a:cs typeface="Times New Roman"/>
              </a:rPr>
              <a:t>to</a:t>
            </a:r>
            <a:r>
              <a:rPr dirty="0" sz="1500" spc="-3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500" spc="55">
                <a:solidFill>
                  <a:srgbClr val="52608F"/>
                </a:solidFill>
                <a:latin typeface="Times New Roman"/>
                <a:cs typeface="Times New Roman"/>
              </a:rPr>
              <a:t>show </a:t>
            </a:r>
            <a:r>
              <a:rPr dirty="0" sz="1500" spc="70">
                <a:solidFill>
                  <a:srgbClr val="52608F"/>
                </a:solidFill>
                <a:latin typeface="Times New Roman"/>
                <a:cs typeface="Times New Roman"/>
              </a:rPr>
              <a:t>tradition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3817600" y="400050"/>
            <a:ext cx="1320800" cy="11125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065" marR="5080" indent="-13970">
              <a:lnSpc>
                <a:spcPct val="118900"/>
              </a:lnSpc>
              <a:spcBef>
                <a:spcPts val="95"/>
              </a:spcBef>
            </a:pPr>
            <a:r>
              <a:rPr dirty="0" sz="1500" spc="45">
                <a:solidFill>
                  <a:srgbClr val="52608F"/>
                </a:solidFill>
                <a:latin typeface="Times New Roman"/>
                <a:cs typeface="Times New Roman"/>
              </a:rPr>
              <a:t>Cork, </a:t>
            </a:r>
            <a:r>
              <a:rPr dirty="0" sz="1500" spc="85">
                <a:solidFill>
                  <a:srgbClr val="52608F"/>
                </a:solidFill>
                <a:latin typeface="Times New Roman"/>
                <a:cs typeface="Times New Roman"/>
              </a:rPr>
              <a:t>resealable</a:t>
            </a:r>
            <a:r>
              <a:rPr dirty="0" sz="1500" spc="-3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500" spc="55">
                <a:solidFill>
                  <a:srgbClr val="52608F"/>
                </a:solidFill>
                <a:latin typeface="Times New Roman"/>
                <a:cs typeface="Times New Roman"/>
              </a:rPr>
              <a:t>with </a:t>
            </a:r>
            <a:r>
              <a:rPr dirty="0" sz="1500" spc="50">
                <a:solidFill>
                  <a:srgbClr val="52608F"/>
                </a:solidFill>
                <a:latin typeface="Times New Roman"/>
                <a:cs typeface="Times New Roman"/>
              </a:rPr>
              <a:t>logo</a:t>
            </a:r>
            <a:r>
              <a:rPr dirty="0" sz="1500" spc="-3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500" spc="85">
                <a:solidFill>
                  <a:srgbClr val="52608F"/>
                </a:solidFill>
                <a:latin typeface="Times New Roman"/>
                <a:cs typeface="Times New Roman"/>
              </a:rPr>
              <a:t>etched </a:t>
            </a:r>
            <a:r>
              <a:rPr dirty="0" sz="1500" spc="90">
                <a:solidFill>
                  <a:srgbClr val="52608F"/>
                </a:solidFill>
                <a:latin typeface="Times New Roman"/>
                <a:cs typeface="Times New Roman"/>
              </a:rPr>
              <a:t>roundel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11186286" y="461010"/>
            <a:ext cx="1516380" cy="5683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87020" marR="5080" indent="-274955">
              <a:lnSpc>
                <a:spcPct val="118700"/>
              </a:lnSpc>
              <a:spcBef>
                <a:spcPts val="100"/>
              </a:spcBef>
            </a:pPr>
            <a:r>
              <a:rPr dirty="0" sz="1500" spc="75">
                <a:solidFill>
                  <a:srgbClr val="52608F"/>
                </a:solidFill>
                <a:latin typeface="Times New Roman"/>
                <a:cs typeface="Times New Roman"/>
              </a:rPr>
              <a:t>Etched,</a:t>
            </a:r>
            <a:r>
              <a:rPr dirty="0" sz="1500" spc="-2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500" spc="110">
                <a:solidFill>
                  <a:srgbClr val="52608F"/>
                </a:solidFill>
                <a:latin typeface="Times New Roman"/>
                <a:cs typeface="Times New Roman"/>
              </a:rPr>
              <a:t>premium </a:t>
            </a:r>
            <a:r>
              <a:rPr dirty="0" sz="1500" spc="50">
                <a:solidFill>
                  <a:srgbClr val="52608F"/>
                </a:solidFill>
                <a:latin typeface="Times New Roman"/>
                <a:cs typeface="Times New Roman"/>
              </a:rPr>
              <a:t>glass</a:t>
            </a:r>
            <a:r>
              <a:rPr dirty="0" sz="1500" spc="-2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500" spc="65">
                <a:solidFill>
                  <a:srgbClr val="52608F"/>
                </a:solidFill>
                <a:latin typeface="Times New Roman"/>
                <a:cs typeface="Times New Roman"/>
              </a:rPr>
              <a:t>bottle</a:t>
            </a:r>
            <a:endParaRPr sz="1500">
              <a:latin typeface="Times New Roman"/>
              <a:cs typeface="Times New Roman"/>
            </a:endParaRPr>
          </a:p>
        </p:txBody>
      </p:sp>
      <p:grpSp>
        <p:nvGrpSpPr>
          <p:cNvPr id="11" name="object 11" descr=""/>
          <p:cNvGrpSpPr/>
          <p:nvPr/>
        </p:nvGrpSpPr>
        <p:grpSpPr>
          <a:xfrm>
            <a:off x="5145023" y="1014984"/>
            <a:ext cx="6859270" cy="5961380"/>
            <a:chOff x="5145023" y="1014984"/>
            <a:chExt cx="6859270" cy="5961380"/>
          </a:xfrm>
        </p:grpSpPr>
        <p:pic>
          <p:nvPicPr>
            <p:cNvPr id="12" name="object 12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82583" y="1542288"/>
              <a:ext cx="1856231" cy="5143500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99147" y="1799844"/>
              <a:ext cx="1732788" cy="4533899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5151119" y="1021080"/>
              <a:ext cx="6847205" cy="5955665"/>
            </a:xfrm>
            <a:custGeom>
              <a:avLst/>
              <a:gdLst/>
              <a:ahLst/>
              <a:cxnLst/>
              <a:rect l="l" t="t" r="r" b="b"/>
              <a:pathLst>
                <a:path w="6847205" h="5955665">
                  <a:moveTo>
                    <a:pt x="0" y="3200400"/>
                  </a:moveTo>
                  <a:lnTo>
                    <a:pt x="3008122" y="3773043"/>
                  </a:lnTo>
                </a:path>
                <a:path w="6847205" h="5955665">
                  <a:moveTo>
                    <a:pt x="71627" y="3723132"/>
                  </a:moveTo>
                  <a:lnTo>
                    <a:pt x="2356104" y="4295902"/>
                  </a:lnTo>
                </a:path>
                <a:path w="6847205" h="5955665">
                  <a:moveTo>
                    <a:pt x="804671" y="2183891"/>
                  </a:moveTo>
                  <a:lnTo>
                    <a:pt x="2352421" y="2784221"/>
                  </a:lnTo>
                </a:path>
                <a:path w="6847205" h="5955665">
                  <a:moveTo>
                    <a:pt x="1943100" y="5810631"/>
                  </a:moveTo>
                  <a:lnTo>
                    <a:pt x="2555621" y="4693920"/>
                  </a:lnTo>
                </a:path>
                <a:path w="6847205" h="5955665">
                  <a:moveTo>
                    <a:pt x="4373880" y="5955157"/>
                  </a:moveTo>
                  <a:lnTo>
                    <a:pt x="4373880" y="4082796"/>
                  </a:lnTo>
                </a:path>
                <a:path w="6847205" h="5955665">
                  <a:moveTo>
                    <a:pt x="4244339" y="158496"/>
                  </a:moveTo>
                  <a:lnTo>
                    <a:pt x="4244339" y="2192528"/>
                  </a:lnTo>
                </a:path>
                <a:path w="6847205" h="5955665">
                  <a:moveTo>
                    <a:pt x="6847078" y="0"/>
                  </a:moveTo>
                  <a:lnTo>
                    <a:pt x="6240780" y="1737106"/>
                  </a:lnTo>
                </a:path>
              </a:pathLst>
            </a:custGeom>
            <a:ln w="12192">
              <a:solidFill>
                <a:srgbClr val="52608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5" name="object 15" descr=""/>
          <p:cNvGrpSpPr/>
          <p:nvPr/>
        </p:nvGrpSpPr>
        <p:grpSpPr>
          <a:xfrm>
            <a:off x="12470892" y="1130808"/>
            <a:ext cx="1882139" cy="5579110"/>
            <a:chOff x="12470892" y="1130808"/>
            <a:chExt cx="1882139" cy="5579110"/>
          </a:xfrm>
        </p:grpSpPr>
        <p:sp>
          <p:nvSpPr>
            <p:cNvPr id="16" name="object 16" descr=""/>
            <p:cNvSpPr/>
            <p:nvPr/>
          </p:nvSpPr>
          <p:spPr>
            <a:xfrm>
              <a:off x="13525500" y="1136904"/>
              <a:ext cx="432434" cy="708660"/>
            </a:xfrm>
            <a:custGeom>
              <a:avLst/>
              <a:gdLst/>
              <a:ahLst/>
              <a:cxnLst/>
              <a:rect l="l" t="t" r="r" b="b"/>
              <a:pathLst>
                <a:path w="432434" h="708660">
                  <a:moveTo>
                    <a:pt x="432434" y="0"/>
                  </a:moveTo>
                  <a:lnTo>
                    <a:pt x="0" y="708405"/>
                  </a:lnTo>
                </a:path>
              </a:pathLst>
            </a:custGeom>
            <a:ln w="12192">
              <a:solidFill>
                <a:srgbClr val="52608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687300" y="1886712"/>
              <a:ext cx="1665732" cy="4361688"/>
            </a:xfrm>
            <a:prstGeom prst="rect">
              <a:avLst/>
            </a:prstGeom>
          </p:spPr>
        </p:pic>
        <p:sp>
          <p:nvSpPr>
            <p:cNvPr id="18" name="object 18" descr=""/>
            <p:cNvSpPr/>
            <p:nvPr/>
          </p:nvSpPr>
          <p:spPr>
            <a:xfrm>
              <a:off x="12476988" y="5391912"/>
              <a:ext cx="808990" cy="1311910"/>
            </a:xfrm>
            <a:custGeom>
              <a:avLst/>
              <a:gdLst/>
              <a:ahLst/>
              <a:cxnLst/>
              <a:rect l="l" t="t" r="r" b="b"/>
              <a:pathLst>
                <a:path w="808990" h="1311909">
                  <a:moveTo>
                    <a:pt x="0" y="1311910"/>
                  </a:moveTo>
                  <a:lnTo>
                    <a:pt x="808990" y="0"/>
                  </a:lnTo>
                </a:path>
              </a:pathLst>
            </a:custGeom>
            <a:ln w="12192">
              <a:solidFill>
                <a:srgbClr val="52608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9" name="object 19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5554978"/>
            <a:ext cx="3627120" cy="3084576"/>
          </a:xfrm>
          <a:prstGeom prst="rect">
            <a:avLst/>
          </a:prstGeom>
        </p:spPr>
      </p:pic>
      <p:sp>
        <p:nvSpPr>
          <p:cNvPr id="20" name="object 20" descr=""/>
          <p:cNvSpPr txBox="1"/>
          <p:nvPr/>
        </p:nvSpPr>
        <p:spPr>
          <a:xfrm>
            <a:off x="3514725" y="7936789"/>
            <a:ext cx="4381500" cy="6718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1300" marR="5080" indent="-228600">
              <a:lnSpc>
                <a:spcPct val="132500"/>
              </a:lnSpc>
              <a:spcBef>
                <a:spcPts val="100"/>
              </a:spcBef>
            </a:pPr>
            <a:r>
              <a:rPr dirty="0" sz="1600" i="1">
                <a:solidFill>
                  <a:srgbClr val="52608F"/>
                </a:solidFill>
                <a:latin typeface="Times New Roman"/>
                <a:cs typeface="Times New Roman"/>
              </a:rPr>
              <a:t>‘Its</a:t>
            </a:r>
            <a:r>
              <a:rPr dirty="0" sz="1600" spc="65" i="1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i="1">
                <a:solidFill>
                  <a:srgbClr val="52608F"/>
                </a:solidFill>
                <a:latin typeface="Times New Roman"/>
                <a:cs typeface="Times New Roman"/>
              </a:rPr>
              <a:t>that</a:t>
            </a:r>
            <a:r>
              <a:rPr dirty="0" sz="1600" spc="70" i="1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spc="-10" i="1">
                <a:solidFill>
                  <a:srgbClr val="52608F"/>
                </a:solidFill>
                <a:latin typeface="Times New Roman"/>
                <a:cs typeface="Times New Roman"/>
              </a:rPr>
              <a:t>good,</a:t>
            </a:r>
            <a:r>
              <a:rPr dirty="0" sz="1600" i="1">
                <a:solidFill>
                  <a:srgbClr val="52608F"/>
                </a:solidFill>
                <a:latin typeface="Times New Roman"/>
                <a:cs typeface="Times New Roman"/>
              </a:rPr>
              <a:t> Russell</a:t>
            </a:r>
            <a:r>
              <a:rPr dirty="0" sz="1600" spc="80" i="1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spc="-30" i="1">
                <a:solidFill>
                  <a:srgbClr val="52608F"/>
                </a:solidFill>
                <a:latin typeface="Times New Roman"/>
                <a:cs typeface="Times New Roman"/>
              </a:rPr>
              <a:t>Crowe</a:t>
            </a:r>
            <a:r>
              <a:rPr dirty="0" sz="1600" spc="-90" i="1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i="1">
                <a:solidFill>
                  <a:srgbClr val="52608F"/>
                </a:solidFill>
                <a:latin typeface="Times New Roman"/>
                <a:cs typeface="Times New Roman"/>
              </a:rPr>
              <a:t>wanted</a:t>
            </a:r>
            <a:r>
              <a:rPr dirty="0" sz="1600" spc="145" i="1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i="1">
                <a:solidFill>
                  <a:srgbClr val="52608F"/>
                </a:solidFill>
                <a:latin typeface="Times New Roman"/>
                <a:cs typeface="Times New Roman"/>
              </a:rPr>
              <a:t>to</a:t>
            </a:r>
            <a:r>
              <a:rPr dirty="0" sz="1600" spc="170" i="1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i="1">
                <a:solidFill>
                  <a:srgbClr val="52608F"/>
                </a:solidFill>
                <a:latin typeface="Times New Roman"/>
                <a:cs typeface="Times New Roman"/>
              </a:rPr>
              <a:t>invest</a:t>
            </a:r>
            <a:r>
              <a:rPr dirty="0" sz="1600" spc="165" i="1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i="1">
                <a:solidFill>
                  <a:srgbClr val="52608F"/>
                </a:solidFill>
                <a:latin typeface="Times New Roman"/>
                <a:cs typeface="Times New Roman"/>
              </a:rPr>
              <a:t>in</a:t>
            </a:r>
            <a:r>
              <a:rPr dirty="0" sz="1600" spc="165" i="1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spc="-25" i="1">
                <a:solidFill>
                  <a:srgbClr val="52608F"/>
                </a:solidFill>
                <a:latin typeface="Times New Roman"/>
                <a:cs typeface="Times New Roman"/>
              </a:rPr>
              <a:t>the </a:t>
            </a:r>
            <a:r>
              <a:rPr dirty="0" sz="1600" i="1">
                <a:solidFill>
                  <a:srgbClr val="52608F"/>
                </a:solidFill>
                <a:latin typeface="Times New Roman"/>
                <a:cs typeface="Times New Roman"/>
              </a:rPr>
              <a:t>business</a:t>
            </a:r>
            <a:r>
              <a:rPr dirty="0" sz="1600" spc="75" i="1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i="1">
                <a:solidFill>
                  <a:srgbClr val="52608F"/>
                </a:solidFill>
                <a:latin typeface="Times New Roman"/>
                <a:cs typeface="Times New Roman"/>
              </a:rPr>
              <a:t>and</a:t>
            </a:r>
            <a:r>
              <a:rPr dirty="0" sz="1600" spc="70" i="1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i="1">
                <a:solidFill>
                  <a:srgbClr val="52608F"/>
                </a:solidFill>
                <a:latin typeface="Times New Roman"/>
                <a:cs typeface="Times New Roman"/>
              </a:rPr>
              <a:t>told</a:t>
            </a:r>
            <a:r>
              <a:rPr dirty="0" sz="1600" spc="75" i="1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i="1">
                <a:solidFill>
                  <a:srgbClr val="52608F"/>
                </a:solidFill>
                <a:latin typeface="Times New Roman"/>
                <a:cs typeface="Times New Roman"/>
              </a:rPr>
              <a:t>his</a:t>
            </a:r>
            <a:r>
              <a:rPr dirty="0" sz="1600" spc="80" i="1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spc="-55" i="1">
                <a:solidFill>
                  <a:srgbClr val="52608F"/>
                </a:solidFill>
                <a:latin typeface="Times New Roman"/>
                <a:cs typeface="Times New Roman"/>
              </a:rPr>
              <a:t>good</a:t>
            </a:r>
            <a:r>
              <a:rPr dirty="0" sz="1600" spc="-110" i="1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i="1">
                <a:solidFill>
                  <a:srgbClr val="52608F"/>
                </a:solidFill>
                <a:latin typeface="Times New Roman"/>
                <a:cs typeface="Times New Roman"/>
              </a:rPr>
              <a:t>friends</a:t>
            </a:r>
            <a:r>
              <a:rPr dirty="0" sz="1600" spc="70" i="1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i="1">
                <a:solidFill>
                  <a:srgbClr val="52608F"/>
                </a:solidFill>
                <a:latin typeface="Times New Roman"/>
                <a:cs typeface="Times New Roman"/>
              </a:rPr>
              <a:t>to</a:t>
            </a:r>
            <a:r>
              <a:rPr dirty="0" sz="1600" spc="60" i="1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i="1">
                <a:solidFill>
                  <a:srgbClr val="52608F"/>
                </a:solidFill>
                <a:latin typeface="Times New Roman"/>
                <a:cs typeface="Times New Roman"/>
              </a:rPr>
              <a:t>join</a:t>
            </a:r>
            <a:r>
              <a:rPr dirty="0" sz="1600" spc="105" i="1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spc="-20" i="1">
                <a:solidFill>
                  <a:srgbClr val="52608F"/>
                </a:solidFill>
                <a:latin typeface="Times New Roman"/>
                <a:cs typeface="Times New Roman"/>
              </a:rPr>
              <a:t>him”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281431" y="1155649"/>
            <a:ext cx="5727700" cy="22796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800" spc="50">
                <a:solidFill>
                  <a:srgbClr val="52608F"/>
                </a:solidFill>
                <a:latin typeface="Times New Roman"/>
                <a:cs typeface="Times New Roman"/>
              </a:rPr>
              <a:t>Distinctive,</a:t>
            </a:r>
            <a:r>
              <a:rPr dirty="0" sz="1800" spc="1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52608F"/>
                </a:solidFill>
                <a:latin typeface="Times New Roman"/>
                <a:cs typeface="Times New Roman"/>
              </a:rPr>
              <a:t>visually</a:t>
            </a:r>
            <a:r>
              <a:rPr dirty="0" sz="1800" spc="114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800" spc="85">
                <a:solidFill>
                  <a:srgbClr val="52608F"/>
                </a:solidFill>
                <a:latin typeface="Times New Roman"/>
                <a:cs typeface="Times New Roman"/>
              </a:rPr>
              <a:t>memorable,</a:t>
            </a:r>
            <a:r>
              <a:rPr dirty="0" sz="1800" spc="-1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2850" spc="-10">
                <a:solidFill>
                  <a:srgbClr val="F6851F"/>
                </a:solidFill>
                <a:latin typeface="Times New Roman"/>
                <a:cs typeface="Times New Roman"/>
              </a:rPr>
              <a:t>700ml</a:t>
            </a:r>
            <a:r>
              <a:rPr dirty="0" sz="2850" spc="-130">
                <a:solidFill>
                  <a:srgbClr val="F6851F"/>
                </a:solidFill>
                <a:latin typeface="Times New Roman"/>
                <a:cs typeface="Times New Roman"/>
              </a:rPr>
              <a:t> </a:t>
            </a:r>
            <a:r>
              <a:rPr dirty="0" sz="1800" spc="55">
                <a:solidFill>
                  <a:srgbClr val="52608F"/>
                </a:solidFill>
                <a:latin typeface="Times New Roman"/>
                <a:cs typeface="Times New Roman"/>
              </a:rPr>
              <a:t>bottle,</a:t>
            </a:r>
            <a:endParaRPr sz="1800">
              <a:latin typeface="Times New Roman"/>
              <a:cs typeface="Times New Roman"/>
            </a:endParaRPr>
          </a:p>
          <a:p>
            <a:pPr marL="12700" marR="2161540">
              <a:lnSpc>
                <a:spcPct val="100000"/>
              </a:lnSpc>
              <a:spcBef>
                <a:spcPts val="70"/>
              </a:spcBef>
            </a:pPr>
            <a:r>
              <a:rPr dirty="0" sz="1800" spc="60">
                <a:solidFill>
                  <a:srgbClr val="52608F"/>
                </a:solidFill>
                <a:latin typeface="Times New Roman"/>
                <a:cs typeface="Times New Roman"/>
              </a:rPr>
              <a:t>wide</a:t>
            </a:r>
            <a:r>
              <a:rPr dirty="0" sz="1800" spc="-5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800" spc="95">
                <a:solidFill>
                  <a:srgbClr val="52608F"/>
                </a:solidFill>
                <a:latin typeface="Times New Roman"/>
                <a:cs typeface="Times New Roman"/>
              </a:rPr>
              <a:t>front</a:t>
            </a:r>
            <a:r>
              <a:rPr dirty="0" sz="1800" spc="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800" spc="70">
                <a:solidFill>
                  <a:srgbClr val="52608F"/>
                </a:solidFill>
                <a:latin typeface="Times New Roman"/>
                <a:cs typeface="Times New Roman"/>
              </a:rPr>
              <a:t>face</a:t>
            </a:r>
            <a:r>
              <a:rPr dirty="0" sz="1800" spc="-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800" spc="80">
                <a:solidFill>
                  <a:srgbClr val="52608F"/>
                </a:solidFill>
                <a:latin typeface="Times New Roman"/>
                <a:cs typeface="Times New Roman"/>
              </a:rPr>
              <a:t>to</a:t>
            </a:r>
            <a:r>
              <a:rPr dirty="0" sz="1800" spc="-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800" spc="70">
                <a:solidFill>
                  <a:srgbClr val="52608F"/>
                </a:solidFill>
                <a:latin typeface="Times New Roman"/>
                <a:cs typeface="Times New Roman"/>
              </a:rPr>
              <a:t>assist</a:t>
            </a:r>
            <a:r>
              <a:rPr dirty="0" sz="1800" spc="-1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800" spc="80">
                <a:solidFill>
                  <a:srgbClr val="52608F"/>
                </a:solidFill>
                <a:latin typeface="Times New Roman"/>
                <a:cs typeface="Times New Roman"/>
              </a:rPr>
              <a:t>with</a:t>
            </a:r>
            <a:r>
              <a:rPr dirty="0" sz="180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800" spc="110">
                <a:solidFill>
                  <a:srgbClr val="52608F"/>
                </a:solidFill>
                <a:latin typeface="Times New Roman"/>
                <a:cs typeface="Times New Roman"/>
              </a:rPr>
              <a:t>brand </a:t>
            </a:r>
            <a:r>
              <a:rPr dirty="0" sz="1800" spc="50">
                <a:solidFill>
                  <a:srgbClr val="52608F"/>
                </a:solidFill>
                <a:latin typeface="Times New Roman"/>
                <a:cs typeface="Times New Roman"/>
              </a:rPr>
              <a:t>visibility</a:t>
            </a:r>
            <a:r>
              <a:rPr dirty="0" sz="1800" spc="8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800" spc="130">
                <a:solidFill>
                  <a:srgbClr val="52608F"/>
                </a:solidFill>
                <a:latin typeface="Times New Roman"/>
                <a:cs typeface="Times New Roman"/>
              </a:rPr>
              <a:t>on</a:t>
            </a:r>
            <a:r>
              <a:rPr dirty="0" sz="1800" spc="10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800" spc="65">
                <a:solidFill>
                  <a:srgbClr val="52608F"/>
                </a:solidFill>
                <a:latin typeface="Times New Roman"/>
                <a:cs typeface="Times New Roman"/>
              </a:rPr>
              <a:t>shelf.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435"/>
              </a:spcBef>
            </a:pPr>
            <a:endParaRPr sz="1800">
              <a:latin typeface="Times New Roman"/>
              <a:cs typeface="Times New Roman"/>
            </a:endParaRPr>
          </a:p>
          <a:p>
            <a:pPr marL="3426460" marR="5080" indent="101600">
              <a:lnSpc>
                <a:spcPct val="119000"/>
              </a:lnSpc>
            </a:pPr>
            <a:r>
              <a:rPr dirty="0" sz="1500">
                <a:solidFill>
                  <a:srgbClr val="52608F"/>
                </a:solidFill>
                <a:latin typeface="Times New Roman"/>
                <a:cs typeface="Times New Roman"/>
              </a:rPr>
              <a:t>Specific</a:t>
            </a:r>
            <a:r>
              <a:rPr dirty="0" sz="1500" spc="13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500" spc="70">
                <a:solidFill>
                  <a:srgbClr val="52608F"/>
                </a:solidFill>
                <a:latin typeface="Times New Roman"/>
                <a:cs typeface="Times New Roman"/>
              </a:rPr>
              <a:t>segment</a:t>
            </a:r>
            <a:r>
              <a:rPr dirty="0" sz="1500" spc="10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500" spc="55">
                <a:solidFill>
                  <a:srgbClr val="52608F"/>
                </a:solidFill>
                <a:latin typeface="Times New Roman"/>
                <a:cs typeface="Times New Roman"/>
              </a:rPr>
              <a:t>colors</a:t>
            </a:r>
            <a:r>
              <a:rPr dirty="0" sz="1500" spc="114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500" spc="-25">
                <a:solidFill>
                  <a:srgbClr val="52608F"/>
                </a:solidFill>
                <a:latin typeface="Times New Roman"/>
                <a:cs typeface="Times New Roman"/>
              </a:rPr>
              <a:t>to </a:t>
            </a:r>
            <a:r>
              <a:rPr dirty="0" sz="1500" spc="60">
                <a:solidFill>
                  <a:srgbClr val="52608F"/>
                </a:solidFill>
                <a:latin typeface="Times New Roman"/>
                <a:cs typeface="Times New Roman"/>
              </a:rPr>
              <a:t>assist</a:t>
            </a:r>
            <a:r>
              <a:rPr dirty="0" sz="1500" spc="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500" spc="65">
                <a:solidFill>
                  <a:srgbClr val="52608F"/>
                </a:solidFill>
                <a:latin typeface="Times New Roman"/>
                <a:cs typeface="Times New Roman"/>
              </a:rPr>
              <a:t>with</a:t>
            </a:r>
            <a:r>
              <a:rPr dirty="0" sz="1500" spc="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500" spc="50">
                <a:solidFill>
                  <a:srgbClr val="52608F"/>
                </a:solidFill>
                <a:latin typeface="Times New Roman"/>
                <a:cs typeface="Times New Roman"/>
              </a:rPr>
              <a:t>easy identification</a:t>
            </a:r>
            <a:endParaRPr sz="15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046"/>
            <a:ext cx="15104364" cy="863955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8444" y="-115112"/>
            <a:ext cx="6992620" cy="12147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100"/>
              <a:t>THE</a:t>
            </a:r>
            <a:r>
              <a:rPr dirty="0" spc="-400"/>
              <a:t> </a:t>
            </a:r>
            <a:r>
              <a:rPr dirty="0" spc="-459"/>
              <a:t>"MUFFMEN"</a:t>
            </a:r>
          </a:p>
        </p:txBody>
      </p:sp>
      <p:sp>
        <p:nvSpPr>
          <p:cNvPr id="4" name="object 4" descr=""/>
          <p:cNvSpPr txBox="1"/>
          <p:nvPr/>
        </p:nvSpPr>
        <p:spPr>
          <a:xfrm>
            <a:off x="758444" y="866343"/>
            <a:ext cx="6542405" cy="10375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ts val="3985"/>
              </a:lnSpc>
              <a:spcBef>
                <a:spcPts val="95"/>
              </a:spcBef>
            </a:pPr>
            <a:r>
              <a:rPr dirty="0" sz="4000" spc="-505">
                <a:solidFill>
                  <a:srgbClr val="003173"/>
                </a:solidFill>
                <a:latin typeface="Arial"/>
                <a:cs typeface="Arial"/>
              </a:rPr>
              <a:t>OUR</a:t>
            </a:r>
            <a:r>
              <a:rPr dirty="0" sz="4000" spc="-185">
                <a:solidFill>
                  <a:srgbClr val="003173"/>
                </a:solidFill>
                <a:latin typeface="Arial"/>
                <a:cs typeface="Arial"/>
              </a:rPr>
              <a:t> </a:t>
            </a:r>
            <a:r>
              <a:rPr dirty="0" sz="4000" spc="-610">
                <a:solidFill>
                  <a:srgbClr val="003173"/>
                </a:solidFill>
                <a:latin typeface="Arial"/>
                <a:cs typeface="Arial"/>
              </a:rPr>
              <a:t>CELEBRITY</a:t>
            </a:r>
            <a:r>
              <a:rPr dirty="0" sz="4000" spc="-175">
                <a:solidFill>
                  <a:srgbClr val="003173"/>
                </a:solidFill>
                <a:latin typeface="Arial"/>
                <a:cs typeface="Arial"/>
              </a:rPr>
              <a:t> </a:t>
            </a:r>
            <a:r>
              <a:rPr dirty="0" sz="4000" spc="-615">
                <a:solidFill>
                  <a:srgbClr val="003173"/>
                </a:solidFill>
                <a:latin typeface="Arial"/>
                <a:cs typeface="Arial"/>
              </a:rPr>
              <a:t>PARTNERS</a:t>
            </a:r>
            <a:endParaRPr sz="4000">
              <a:latin typeface="Arial"/>
              <a:cs typeface="Arial"/>
            </a:endParaRPr>
          </a:p>
          <a:p>
            <a:pPr marL="12700">
              <a:lnSpc>
                <a:spcPts val="3985"/>
              </a:lnSpc>
            </a:pPr>
            <a:r>
              <a:rPr dirty="0" sz="4000" spc="-210">
                <a:solidFill>
                  <a:srgbClr val="003173"/>
                </a:solidFill>
                <a:latin typeface="Arial"/>
                <a:cs typeface="Arial"/>
              </a:rPr>
              <a:t>125 </a:t>
            </a:r>
            <a:r>
              <a:rPr dirty="0" sz="4000" spc="-20">
                <a:solidFill>
                  <a:srgbClr val="003173"/>
                </a:solidFill>
                <a:latin typeface="Arial"/>
                <a:cs typeface="Arial"/>
              </a:rPr>
              <a:t>Million</a:t>
            </a:r>
            <a:r>
              <a:rPr dirty="0" sz="4000" spc="-204">
                <a:solidFill>
                  <a:srgbClr val="003173"/>
                </a:solidFill>
                <a:latin typeface="Arial"/>
                <a:cs typeface="Arial"/>
              </a:rPr>
              <a:t> </a:t>
            </a:r>
            <a:r>
              <a:rPr dirty="0" sz="4000" spc="-90">
                <a:solidFill>
                  <a:srgbClr val="003173"/>
                </a:solidFill>
                <a:latin typeface="Arial"/>
                <a:cs typeface="Arial"/>
              </a:rPr>
              <a:t>followers</a:t>
            </a:r>
            <a:r>
              <a:rPr dirty="0" sz="4000" spc="-210">
                <a:solidFill>
                  <a:srgbClr val="003173"/>
                </a:solidFill>
                <a:latin typeface="Arial"/>
                <a:cs typeface="Arial"/>
              </a:rPr>
              <a:t> </a:t>
            </a:r>
            <a:r>
              <a:rPr dirty="0" sz="4000" spc="-125">
                <a:solidFill>
                  <a:srgbClr val="003173"/>
                </a:solidFill>
                <a:latin typeface="Arial"/>
                <a:cs typeface="Arial"/>
              </a:rPr>
              <a:t>combined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778865" y="2605253"/>
            <a:ext cx="3413125" cy="38220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30600"/>
              </a:lnSpc>
            </a:pPr>
            <a:r>
              <a:rPr dirty="0" sz="1700" spc="85">
                <a:solidFill>
                  <a:srgbClr val="52608F"/>
                </a:solidFill>
                <a:latin typeface="Times New Roman"/>
                <a:cs typeface="Times New Roman"/>
              </a:rPr>
              <a:t>Our</a:t>
            </a:r>
            <a:r>
              <a:rPr dirty="0" sz="1700" spc="1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700" spc="65">
                <a:solidFill>
                  <a:srgbClr val="52608F"/>
                </a:solidFill>
                <a:latin typeface="Times New Roman"/>
                <a:cs typeface="Times New Roman"/>
              </a:rPr>
              <a:t>celebrity</a:t>
            </a:r>
            <a:r>
              <a:rPr dirty="0" sz="1700" spc="3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700" spc="50">
                <a:solidFill>
                  <a:srgbClr val="52608F"/>
                </a:solidFill>
                <a:latin typeface="Times New Roman"/>
                <a:cs typeface="Times New Roman"/>
              </a:rPr>
              <a:t>investors</a:t>
            </a:r>
            <a:r>
              <a:rPr dirty="0" sz="1700" spc="-7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700" spc="100">
                <a:solidFill>
                  <a:srgbClr val="52608F"/>
                </a:solidFill>
                <a:latin typeface="Times New Roman"/>
                <a:cs typeface="Times New Roman"/>
              </a:rPr>
              <a:t>are</a:t>
            </a:r>
            <a:r>
              <a:rPr dirty="0" sz="1700" spc="-1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700" spc="110">
                <a:solidFill>
                  <a:srgbClr val="52608F"/>
                </a:solidFill>
                <a:latin typeface="Times New Roman"/>
                <a:cs typeface="Times New Roman"/>
              </a:rPr>
              <a:t>a</a:t>
            </a:r>
            <a:r>
              <a:rPr dirty="0" sz="1700" spc="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700" spc="75">
                <a:solidFill>
                  <a:srgbClr val="52608F"/>
                </a:solidFill>
                <a:latin typeface="Times New Roman"/>
                <a:cs typeface="Times New Roman"/>
              </a:rPr>
              <a:t>group </a:t>
            </a:r>
            <a:r>
              <a:rPr dirty="0" sz="1700" spc="55">
                <a:solidFill>
                  <a:srgbClr val="52608F"/>
                </a:solidFill>
                <a:latin typeface="Times New Roman"/>
                <a:cs typeface="Times New Roman"/>
              </a:rPr>
              <a:t>of</a:t>
            </a:r>
            <a:r>
              <a:rPr dirty="0" sz="1700" spc="1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700" spc="85">
                <a:solidFill>
                  <a:srgbClr val="52608F"/>
                </a:solidFill>
                <a:latin typeface="Times New Roman"/>
                <a:cs typeface="Times New Roman"/>
              </a:rPr>
              <a:t>friends</a:t>
            </a:r>
            <a:r>
              <a:rPr dirty="0" sz="1700" spc="2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700" spc="105">
                <a:solidFill>
                  <a:srgbClr val="52608F"/>
                </a:solidFill>
                <a:latin typeface="Times New Roman"/>
                <a:cs typeface="Times New Roman"/>
              </a:rPr>
              <a:t>who</a:t>
            </a:r>
            <a:r>
              <a:rPr dirty="0" sz="1700" spc="3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700" spc="55">
                <a:solidFill>
                  <a:srgbClr val="52608F"/>
                </a:solidFill>
                <a:latin typeface="Times New Roman"/>
                <a:cs typeface="Times New Roman"/>
              </a:rPr>
              <a:t>believed</a:t>
            </a:r>
            <a:r>
              <a:rPr dirty="0" sz="1700" spc="2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700" spc="100">
                <a:solidFill>
                  <a:srgbClr val="52608F"/>
                </a:solidFill>
                <a:latin typeface="Times New Roman"/>
                <a:cs typeface="Times New Roman"/>
              </a:rPr>
              <a:t>in</a:t>
            </a:r>
            <a:r>
              <a:rPr dirty="0" sz="1700" spc="3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700" spc="65">
                <a:solidFill>
                  <a:srgbClr val="52608F"/>
                </a:solidFill>
                <a:latin typeface="Times New Roman"/>
                <a:cs typeface="Times New Roman"/>
              </a:rPr>
              <a:t>the </a:t>
            </a:r>
            <a:r>
              <a:rPr dirty="0" sz="1700" spc="114">
                <a:solidFill>
                  <a:srgbClr val="52608F"/>
                </a:solidFill>
                <a:latin typeface="Times New Roman"/>
                <a:cs typeface="Times New Roman"/>
              </a:rPr>
              <a:t>brand</a:t>
            </a:r>
            <a:r>
              <a:rPr dirty="0" sz="1700" spc="-9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700" spc="75">
                <a:solidFill>
                  <a:srgbClr val="52608F"/>
                </a:solidFill>
                <a:latin typeface="Times New Roman"/>
                <a:cs typeface="Times New Roman"/>
              </a:rPr>
              <a:t>so</a:t>
            </a:r>
            <a:r>
              <a:rPr dirty="0" sz="170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700" spc="100">
                <a:solidFill>
                  <a:srgbClr val="52608F"/>
                </a:solidFill>
                <a:latin typeface="Times New Roman"/>
                <a:cs typeface="Times New Roman"/>
              </a:rPr>
              <a:t>much,</a:t>
            </a:r>
            <a:r>
              <a:rPr dirty="0" sz="1700" spc="-10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700" spc="70">
                <a:solidFill>
                  <a:srgbClr val="52608F"/>
                </a:solidFill>
                <a:latin typeface="Times New Roman"/>
                <a:cs typeface="Times New Roman"/>
              </a:rPr>
              <a:t>they</a:t>
            </a:r>
            <a:r>
              <a:rPr dirty="0" sz="1700" spc="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700" spc="70">
                <a:solidFill>
                  <a:srgbClr val="52608F"/>
                </a:solidFill>
                <a:latin typeface="Times New Roman"/>
                <a:cs typeface="Times New Roman"/>
              </a:rPr>
              <a:t>chose</a:t>
            </a:r>
            <a:r>
              <a:rPr dirty="0" sz="1700" spc="-2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700" spc="75">
                <a:solidFill>
                  <a:srgbClr val="52608F"/>
                </a:solidFill>
                <a:latin typeface="Times New Roman"/>
                <a:cs typeface="Times New Roman"/>
              </a:rPr>
              <a:t>to</a:t>
            </a:r>
            <a:r>
              <a:rPr dirty="0" sz="1700" spc="2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700" spc="45">
                <a:solidFill>
                  <a:srgbClr val="52608F"/>
                </a:solidFill>
                <a:latin typeface="Times New Roman"/>
                <a:cs typeface="Times New Roman"/>
              </a:rPr>
              <a:t>invest</a:t>
            </a:r>
            <a:endParaRPr sz="17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dirty="0" sz="1700" spc="100">
                <a:solidFill>
                  <a:srgbClr val="52608F"/>
                </a:solidFill>
                <a:latin typeface="Times New Roman"/>
                <a:cs typeface="Times New Roman"/>
              </a:rPr>
              <a:t>in</a:t>
            </a:r>
            <a:r>
              <a:rPr dirty="0" sz="1700" spc="1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700" spc="55">
                <a:solidFill>
                  <a:srgbClr val="52608F"/>
                </a:solidFill>
                <a:latin typeface="Times New Roman"/>
                <a:cs typeface="Times New Roman"/>
              </a:rPr>
              <a:t>us</a:t>
            </a:r>
            <a:endParaRPr sz="1700">
              <a:latin typeface="Times New Roman"/>
              <a:cs typeface="Times New Roman"/>
            </a:endParaRPr>
          </a:p>
          <a:p>
            <a:pPr marL="12700" marR="271145">
              <a:lnSpc>
                <a:spcPct val="132500"/>
              </a:lnSpc>
              <a:spcBef>
                <a:spcPts val="225"/>
              </a:spcBef>
            </a:pPr>
            <a:r>
              <a:rPr dirty="0" sz="1700" spc="120">
                <a:solidFill>
                  <a:srgbClr val="52608F"/>
                </a:solidFill>
                <a:latin typeface="Times New Roman"/>
                <a:cs typeface="Times New Roman"/>
              </a:rPr>
              <a:t>and</a:t>
            </a:r>
            <a:r>
              <a:rPr dirty="0" sz="1700" spc="-1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700" spc="80">
                <a:solidFill>
                  <a:srgbClr val="52608F"/>
                </a:solidFill>
                <a:latin typeface="Times New Roman"/>
                <a:cs typeface="Times New Roman"/>
              </a:rPr>
              <a:t>support</a:t>
            </a:r>
            <a:r>
              <a:rPr dirty="0" sz="1700" spc="-6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700" spc="125">
                <a:solidFill>
                  <a:srgbClr val="52608F"/>
                </a:solidFill>
                <a:latin typeface="Times New Roman"/>
                <a:cs typeface="Times New Roman"/>
              </a:rPr>
              <a:t>our</a:t>
            </a:r>
            <a:r>
              <a:rPr dirty="0" sz="1700" spc="1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700" spc="60">
                <a:solidFill>
                  <a:srgbClr val="52608F"/>
                </a:solidFill>
                <a:latin typeface="Times New Roman"/>
                <a:cs typeface="Times New Roman"/>
              </a:rPr>
              <a:t>growth</a:t>
            </a:r>
            <a:r>
              <a:rPr dirty="0" sz="1700" spc="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700" spc="75">
                <a:solidFill>
                  <a:srgbClr val="52608F"/>
                </a:solidFill>
                <a:latin typeface="Times New Roman"/>
                <a:cs typeface="Times New Roman"/>
              </a:rPr>
              <a:t>forward. </a:t>
            </a:r>
            <a:r>
              <a:rPr dirty="0" sz="1700" spc="55">
                <a:solidFill>
                  <a:srgbClr val="52608F"/>
                </a:solidFill>
                <a:latin typeface="Times New Roman"/>
                <a:cs typeface="Times New Roman"/>
              </a:rPr>
              <a:t>With</a:t>
            </a:r>
            <a:r>
              <a:rPr dirty="0" sz="1700" spc="4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700" spc="75">
                <a:solidFill>
                  <a:srgbClr val="52608F"/>
                </a:solidFill>
                <a:latin typeface="Times New Roman"/>
                <a:cs typeface="Times New Roman"/>
              </a:rPr>
              <a:t>significant</a:t>
            </a:r>
            <a:r>
              <a:rPr dirty="0" sz="1700" spc="4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700" spc="50">
                <a:solidFill>
                  <a:srgbClr val="52608F"/>
                </a:solidFill>
                <a:latin typeface="Times New Roman"/>
                <a:cs typeface="Times New Roman"/>
              </a:rPr>
              <a:t>successes</a:t>
            </a:r>
            <a:r>
              <a:rPr dirty="0" sz="170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700" spc="100">
                <a:solidFill>
                  <a:srgbClr val="52608F"/>
                </a:solidFill>
                <a:latin typeface="Times New Roman"/>
                <a:cs typeface="Times New Roman"/>
              </a:rPr>
              <a:t>in</a:t>
            </a:r>
            <a:r>
              <a:rPr dirty="0" sz="1700" spc="3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700" spc="75">
                <a:solidFill>
                  <a:srgbClr val="52608F"/>
                </a:solidFill>
                <a:latin typeface="Times New Roman"/>
                <a:cs typeface="Times New Roman"/>
              </a:rPr>
              <a:t>the </a:t>
            </a:r>
            <a:r>
              <a:rPr dirty="0" sz="1700" spc="95">
                <a:solidFill>
                  <a:srgbClr val="52608F"/>
                </a:solidFill>
                <a:latin typeface="Times New Roman"/>
                <a:cs typeface="Times New Roman"/>
              </a:rPr>
              <a:t>entertainment</a:t>
            </a:r>
            <a:r>
              <a:rPr dirty="0" sz="1700" spc="-4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700" spc="50">
                <a:solidFill>
                  <a:srgbClr val="52608F"/>
                </a:solidFill>
                <a:latin typeface="Times New Roman"/>
                <a:cs typeface="Times New Roman"/>
              </a:rPr>
              <a:t>industry,</a:t>
            </a:r>
            <a:r>
              <a:rPr dirty="0" sz="1700" spc="-9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700" spc="100">
                <a:solidFill>
                  <a:srgbClr val="52608F"/>
                </a:solidFill>
                <a:latin typeface="Times New Roman"/>
                <a:cs typeface="Times New Roman"/>
              </a:rPr>
              <a:t>our </a:t>
            </a:r>
            <a:r>
              <a:rPr dirty="0" sz="1700" spc="55">
                <a:solidFill>
                  <a:srgbClr val="52608F"/>
                </a:solidFill>
                <a:latin typeface="Times New Roman"/>
                <a:cs typeface="Times New Roman"/>
              </a:rPr>
              <a:t>celebrity</a:t>
            </a:r>
            <a:r>
              <a:rPr dirty="0" sz="1700" spc="-2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700" spc="50">
                <a:solidFill>
                  <a:srgbClr val="52608F"/>
                </a:solidFill>
                <a:latin typeface="Times New Roman"/>
                <a:cs typeface="Times New Roman"/>
              </a:rPr>
              <a:t>investors</a:t>
            </a:r>
            <a:r>
              <a:rPr dirty="0" sz="1700" spc="-6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700" spc="100">
                <a:solidFill>
                  <a:srgbClr val="52608F"/>
                </a:solidFill>
                <a:latin typeface="Times New Roman"/>
                <a:cs typeface="Times New Roman"/>
              </a:rPr>
              <a:t>are</a:t>
            </a:r>
            <a:r>
              <a:rPr dirty="0" sz="1700" spc="-1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700" spc="60">
                <a:solidFill>
                  <a:srgbClr val="52608F"/>
                </a:solidFill>
                <a:latin typeface="Times New Roman"/>
                <a:cs typeface="Times New Roman"/>
              </a:rPr>
              <a:t>highly </a:t>
            </a:r>
            <a:r>
              <a:rPr dirty="0" sz="1700" spc="65">
                <a:solidFill>
                  <a:srgbClr val="52608F"/>
                </a:solidFill>
                <a:latin typeface="Times New Roman"/>
                <a:cs typeface="Times New Roman"/>
              </a:rPr>
              <a:t>regarded</a:t>
            </a:r>
            <a:r>
              <a:rPr dirty="0" sz="1700" spc="-3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700" spc="90">
                <a:solidFill>
                  <a:srgbClr val="52608F"/>
                </a:solidFill>
                <a:latin typeface="Times New Roman"/>
                <a:cs typeface="Times New Roman"/>
              </a:rPr>
              <a:t>and</a:t>
            </a:r>
            <a:endParaRPr sz="1700">
              <a:latin typeface="Times New Roman"/>
              <a:cs typeface="Times New Roman"/>
            </a:endParaRPr>
          </a:p>
          <a:p>
            <a:pPr marL="12700" marR="178435">
              <a:lnSpc>
                <a:spcPct val="134700"/>
              </a:lnSpc>
              <a:spcBef>
                <a:spcPts val="10"/>
              </a:spcBef>
            </a:pPr>
            <a:r>
              <a:rPr dirty="0" sz="1700" spc="85">
                <a:solidFill>
                  <a:srgbClr val="52608F"/>
                </a:solidFill>
                <a:latin typeface="Times New Roman"/>
                <a:cs typeface="Times New Roman"/>
              </a:rPr>
              <a:t>influential</a:t>
            </a:r>
            <a:r>
              <a:rPr dirty="0" sz="1700" spc="5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700" spc="70">
                <a:solidFill>
                  <a:srgbClr val="52608F"/>
                </a:solidFill>
                <a:latin typeface="Times New Roman"/>
                <a:cs typeface="Times New Roman"/>
              </a:rPr>
              <a:t>with</a:t>
            </a:r>
            <a:r>
              <a:rPr dirty="0" sz="1700" spc="5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700" spc="80">
                <a:solidFill>
                  <a:srgbClr val="52608F"/>
                </a:solidFill>
                <a:latin typeface="Times New Roman"/>
                <a:cs typeface="Times New Roman"/>
              </a:rPr>
              <a:t>consumers</a:t>
            </a:r>
            <a:r>
              <a:rPr dirty="0" sz="1700" spc="-3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700" spc="50">
                <a:solidFill>
                  <a:srgbClr val="52608F"/>
                </a:solidFill>
                <a:latin typeface="Times New Roman"/>
                <a:cs typeface="Times New Roman"/>
              </a:rPr>
              <a:t>eager </a:t>
            </a:r>
            <a:r>
              <a:rPr dirty="0" sz="1700" spc="65">
                <a:solidFill>
                  <a:srgbClr val="52608F"/>
                </a:solidFill>
                <a:latin typeface="Times New Roman"/>
                <a:cs typeface="Times New Roman"/>
              </a:rPr>
              <a:t>for</a:t>
            </a:r>
            <a:r>
              <a:rPr dirty="0" sz="1700" spc="-9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700" spc="90">
                <a:solidFill>
                  <a:srgbClr val="52608F"/>
                </a:solidFill>
                <a:latin typeface="Times New Roman"/>
                <a:cs typeface="Times New Roman"/>
              </a:rPr>
              <a:t>their</a:t>
            </a:r>
            <a:r>
              <a:rPr dirty="0" sz="1700" spc="-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700" spc="65">
                <a:solidFill>
                  <a:srgbClr val="52608F"/>
                </a:solidFill>
                <a:latin typeface="Times New Roman"/>
                <a:cs typeface="Times New Roman"/>
              </a:rPr>
              <a:t>every</a:t>
            </a:r>
            <a:r>
              <a:rPr dirty="0" sz="1700" spc="-2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700" spc="90">
                <a:solidFill>
                  <a:srgbClr val="52608F"/>
                </a:solidFill>
                <a:latin typeface="Times New Roman"/>
                <a:cs typeface="Times New Roman"/>
              </a:rPr>
              <a:t>recommendations.</a:t>
            </a:r>
            <a:endParaRPr sz="1700">
              <a:latin typeface="Times New Roman"/>
              <a:cs typeface="Times New Roman"/>
            </a:endParaRPr>
          </a:p>
        </p:txBody>
      </p:sp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74335" y="1892808"/>
            <a:ext cx="9372600" cy="6749796"/>
          </a:xfrm>
          <a:prstGeom prst="rect">
            <a:avLst/>
          </a:prstGeom>
        </p:spPr>
      </p:pic>
      <p:sp>
        <p:nvSpPr>
          <p:cNvPr id="7" name="object 7" descr=""/>
          <p:cNvSpPr txBox="1"/>
          <p:nvPr/>
        </p:nvSpPr>
        <p:spPr>
          <a:xfrm>
            <a:off x="6482588" y="4555363"/>
            <a:ext cx="1061720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703" sz="2250" spc="-15">
                <a:solidFill>
                  <a:srgbClr val="00242B"/>
                </a:solidFill>
                <a:latin typeface="Georgia"/>
                <a:cs typeface="Georgia"/>
              </a:rPr>
              <a:t>russel</a:t>
            </a:r>
            <a:r>
              <a:rPr dirty="0" baseline="1851" sz="2250" spc="-15">
                <a:solidFill>
                  <a:srgbClr val="00242B"/>
                </a:solidFill>
                <a:latin typeface="Georgia"/>
                <a:cs typeface="Georgia"/>
              </a:rPr>
              <a:t>lc</a:t>
            </a:r>
            <a:r>
              <a:rPr dirty="0" sz="1500" spc="-10">
                <a:solidFill>
                  <a:srgbClr val="00242B"/>
                </a:solidFill>
                <a:latin typeface="Georgia"/>
                <a:cs typeface="Georgia"/>
              </a:rPr>
              <a:t>rowe</a:t>
            </a:r>
            <a:endParaRPr sz="1500">
              <a:latin typeface="Georgia"/>
              <a:cs typeface="Georgia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7339583" y="4596384"/>
            <a:ext cx="4095115" cy="2758440"/>
            <a:chOff x="7339583" y="4596384"/>
            <a:chExt cx="4095115" cy="2758440"/>
          </a:xfrm>
        </p:grpSpPr>
        <p:pic>
          <p:nvPicPr>
            <p:cNvPr id="9" name="object 9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00187" y="4596384"/>
              <a:ext cx="181355" cy="176784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39583" y="6877812"/>
              <a:ext cx="179831" cy="176784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253215" y="7178040"/>
              <a:ext cx="181355" cy="176784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228831" y="4661916"/>
              <a:ext cx="181355" cy="176784"/>
            </a:xfrm>
            <a:prstGeom prst="rect">
              <a:avLst/>
            </a:prstGeom>
          </p:spPr>
        </p:pic>
      </p:grpSp>
      <p:sp>
        <p:nvSpPr>
          <p:cNvPr id="13" name="object 13" descr=""/>
          <p:cNvSpPr txBox="1"/>
          <p:nvPr/>
        </p:nvSpPr>
        <p:spPr>
          <a:xfrm>
            <a:off x="7841995" y="4580636"/>
            <a:ext cx="948055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703" sz="2250">
                <a:solidFill>
                  <a:srgbClr val="00242B"/>
                </a:solidFill>
                <a:latin typeface="Georgia"/>
                <a:cs typeface="Georgia"/>
              </a:rPr>
              <a:t>1.2M</a:t>
            </a:r>
            <a:r>
              <a:rPr dirty="0" baseline="3703" sz="2250" spc="-7">
                <a:solidFill>
                  <a:srgbClr val="00242B"/>
                </a:solidFill>
                <a:latin typeface="Georgia"/>
                <a:cs typeface="Georgia"/>
              </a:rPr>
              <a:t> </a:t>
            </a:r>
            <a:r>
              <a:rPr dirty="0" baseline="1851" sz="2250">
                <a:solidFill>
                  <a:srgbClr val="00242B"/>
                </a:solidFill>
                <a:latin typeface="Georgia"/>
                <a:cs typeface="Georgia"/>
              </a:rPr>
              <a:t>+</a:t>
            </a:r>
            <a:r>
              <a:rPr dirty="0" baseline="1851" sz="2250" spc="15">
                <a:solidFill>
                  <a:srgbClr val="00242B"/>
                </a:solidFill>
                <a:latin typeface="Georgia"/>
                <a:cs typeface="Georgia"/>
              </a:rPr>
              <a:t> </a:t>
            </a:r>
            <a:r>
              <a:rPr dirty="0" baseline="1851" sz="2250" spc="-37">
                <a:solidFill>
                  <a:srgbClr val="00242B"/>
                </a:solidFill>
                <a:latin typeface="Georgia"/>
                <a:cs typeface="Georgia"/>
              </a:rPr>
              <a:t>4</a:t>
            </a:r>
            <a:r>
              <a:rPr dirty="0" sz="1500" spc="-25">
                <a:solidFill>
                  <a:srgbClr val="00242B"/>
                </a:solidFill>
                <a:latin typeface="Georgia"/>
                <a:cs typeface="Georgia"/>
              </a:rPr>
              <a:t>M</a:t>
            </a:r>
            <a:endParaRPr sz="1500">
              <a:latin typeface="Georgia"/>
              <a:cs typeface="Georgia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6488684" y="6839788"/>
            <a:ext cx="814705" cy="254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703" sz="2250" spc="-15">
                <a:solidFill>
                  <a:srgbClr val="00242B"/>
                </a:solidFill>
                <a:latin typeface="Georgia"/>
                <a:cs typeface="Georgia"/>
              </a:rPr>
              <a:t>r</a:t>
            </a:r>
            <a:r>
              <a:rPr dirty="0" baseline="1851" sz="2250" spc="-15">
                <a:solidFill>
                  <a:srgbClr val="00242B"/>
                </a:solidFill>
                <a:latin typeface="Georgia"/>
                <a:cs typeface="Georgia"/>
              </a:rPr>
              <a:t>okeat</a:t>
            </a:r>
            <a:r>
              <a:rPr dirty="0" sz="1500" spc="-10">
                <a:solidFill>
                  <a:srgbClr val="00242B"/>
                </a:solidFill>
                <a:latin typeface="Georgia"/>
                <a:cs typeface="Georgia"/>
              </a:rPr>
              <a:t>ing</a:t>
            </a:r>
            <a:endParaRPr sz="1500">
              <a:latin typeface="Georgia"/>
              <a:cs typeface="Georgia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7569072" y="6874002"/>
            <a:ext cx="1921510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baseline="7407" sz="2250">
                <a:solidFill>
                  <a:srgbClr val="00242B"/>
                </a:solidFill>
                <a:latin typeface="Georgia"/>
                <a:cs typeface="Georgia"/>
              </a:rPr>
              <a:t>496K</a:t>
            </a:r>
            <a:r>
              <a:rPr dirty="0" baseline="7407" sz="2250" spc="44">
                <a:solidFill>
                  <a:srgbClr val="00242B"/>
                </a:solidFill>
                <a:latin typeface="Georgia"/>
                <a:cs typeface="Georgia"/>
              </a:rPr>
              <a:t> </a:t>
            </a:r>
            <a:r>
              <a:rPr dirty="0" baseline="5555" sz="2250">
                <a:solidFill>
                  <a:srgbClr val="00242B"/>
                </a:solidFill>
                <a:latin typeface="Georgia"/>
                <a:cs typeface="Georgia"/>
              </a:rPr>
              <a:t>+</a:t>
            </a:r>
            <a:r>
              <a:rPr dirty="0" baseline="5555" sz="2250" spc="60">
                <a:solidFill>
                  <a:srgbClr val="00242B"/>
                </a:solidFill>
                <a:latin typeface="Georgia"/>
                <a:cs typeface="Georgia"/>
              </a:rPr>
              <a:t> </a:t>
            </a:r>
            <a:r>
              <a:rPr dirty="0" baseline="3703" sz="2250">
                <a:solidFill>
                  <a:srgbClr val="00242B"/>
                </a:solidFill>
                <a:latin typeface="Georgia"/>
                <a:cs typeface="Georgia"/>
              </a:rPr>
              <a:t>684K</a:t>
            </a:r>
            <a:r>
              <a:rPr dirty="0" baseline="3703" sz="2250" spc="67">
                <a:solidFill>
                  <a:srgbClr val="00242B"/>
                </a:solidFill>
                <a:latin typeface="Georgia"/>
                <a:cs typeface="Georgia"/>
              </a:rPr>
              <a:t> </a:t>
            </a:r>
            <a:r>
              <a:rPr dirty="0" baseline="1851" sz="2250">
                <a:solidFill>
                  <a:srgbClr val="00242B"/>
                </a:solidFill>
                <a:latin typeface="Georgia"/>
                <a:cs typeface="Georgia"/>
              </a:rPr>
              <a:t>+</a:t>
            </a:r>
            <a:r>
              <a:rPr dirty="0" baseline="1851" sz="2250" spc="60">
                <a:solidFill>
                  <a:srgbClr val="00242B"/>
                </a:solidFill>
                <a:latin typeface="Georgia"/>
                <a:cs typeface="Georgia"/>
              </a:rPr>
              <a:t> </a:t>
            </a:r>
            <a:r>
              <a:rPr dirty="0" sz="1500" spc="-20">
                <a:solidFill>
                  <a:srgbClr val="00242B"/>
                </a:solidFill>
                <a:latin typeface="Georgia"/>
                <a:cs typeface="Georgia"/>
              </a:rPr>
              <a:t>800K</a:t>
            </a:r>
            <a:endParaRPr sz="1500">
              <a:latin typeface="Georgia"/>
              <a:cs typeface="Georgia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10093197" y="7140702"/>
            <a:ext cx="1113155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703" sz="2250" spc="-44">
                <a:solidFill>
                  <a:srgbClr val="00242B"/>
                </a:solidFill>
                <a:latin typeface="Georgia"/>
                <a:cs typeface="Georgia"/>
              </a:rPr>
              <a:t>teddy</a:t>
            </a:r>
            <a:r>
              <a:rPr dirty="0" baseline="1851" sz="2250" spc="-44">
                <a:solidFill>
                  <a:srgbClr val="00242B"/>
                </a:solidFill>
                <a:latin typeface="Georgia"/>
                <a:cs typeface="Georgia"/>
              </a:rPr>
              <a:t>sphot</a:t>
            </a:r>
            <a:r>
              <a:rPr dirty="0" sz="1500" spc="-30">
                <a:solidFill>
                  <a:srgbClr val="00242B"/>
                </a:solidFill>
                <a:latin typeface="Georgia"/>
                <a:cs typeface="Georgia"/>
              </a:rPr>
              <a:t>os</a:t>
            </a:r>
            <a:endParaRPr sz="1500">
              <a:latin typeface="Georgia"/>
              <a:cs typeface="Georgia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11485244" y="7129398"/>
            <a:ext cx="2314575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5555" sz="2250">
                <a:solidFill>
                  <a:srgbClr val="00242B"/>
                </a:solidFill>
                <a:latin typeface="Georgia"/>
                <a:cs typeface="Georgia"/>
              </a:rPr>
              <a:t>51M</a:t>
            </a:r>
            <a:r>
              <a:rPr dirty="0" baseline="5555" sz="2250" spc="-7">
                <a:solidFill>
                  <a:srgbClr val="00242B"/>
                </a:solidFill>
                <a:latin typeface="Georgia"/>
                <a:cs typeface="Georgia"/>
              </a:rPr>
              <a:t> </a:t>
            </a:r>
            <a:r>
              <a:rPr dirty="0" baseline="3703" sz="2250">
                <a:solidFill>
                  <a:srgbClr val="00242B"/>
                </a:solidFill>
                <a:latin typeface="Georgia"/>
                <a:cs typeface="Georgia"/>
              </a:rPr>
              <a:t>+23M</a:t>
            </a:r>
            <a:r>
              <a:rPr dirty="0" baseline="3703" sz="2250" spc="52">
                <a:solidFill>
                  <a:srgbClr val="00242B"/>
                </a:solidFill>
                <a:latin typeface="Georgia"/>
                <a:cs typeface="Georgia"/>
              </a:rPr>
              <a:t> </a:t>
            </a:r>
            <a:r>
              <a:rPr dirty="0" baseline="1851" sz="2250" spc="-15">
                <a:solidFill>
                  <a:srgbClr val="00242B"/>
                </a:solidFill>
                <a:latin typeface="Georgia"/>
                <a:cs typeface="Georgia"/>
              </a:rPr>
              <a:t>+1</a:t>
            </a:r>
            <a:r>
              <a:rPr dirty="0" sz="1500" spc="-10">
                <a:solidFill>
                  <a:srgbClr val="00242B"/>
                </a:solidFill>
                <a:latin typeface="Georgia"/>
                <a:cs typeface="Georgia"/>
              </a:rPr>
              <a:t>7.1M</a:t>
            </a:r>
            <a:r>
              <a:rPr dirty="0" sz="1500" spc="-40">
                <a:solidFill>
                  <a:srgbClr val="00242B"/>
                </a:solidFill>
                <a:latin typeface="Georgia"/>
                <a:cs typeface="Georgia"/>
              </a:rPr>
              <a:t> </a:t>
            </a:r>
            <a:r>
              <a:rPr dirty="0" sz="1500">
                <a:solidFill>
                  <a:srgbClr val="00242B"/>
                </a:solidFill>
                <a:latin typeface="Georgia"/>
                <a:cs typeface="Georgia"/>
              </a:rPr>
              <a:t>+</a:t>
            </a:r>
            <a:r>
              <a:rPr dirty="0" sz="1500" spc="-40">
                <a:solidFill>
                  <a:srgbClr val="00242B"/>
                </a:solidFill>
                <a:latin typeface="Georgia"/>
                <a:cs typeface="Georgia"/>
              </a:rPr>
              <a:t> </a:t>
            </a:r>
            <a:r>
              <a:rPr dirty="0" sz="1500" spc="-20">
                <a:solidFill>
                  <a:srgbClr val="00242B"/>
                </a:solidFill>
                <a:latin typeface="Georgia"/>
                <a:cs typeface="Georgia"/>
              </a:rPr>
              <a:t>15.3M</a:t>
            </a:r>
            <a:endParaRPr sz="1500">
              <a:latin typeface="Georgia"/>
              <a:cs typeface="Georgia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10305668" y="4626102"/>
            <a:ext cx="878205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3703" sz="2250" spc="-37">
                <a:solidFill>
                  <a:srgbClr val="00242B"/>
                </a:solidFill>
                <a:latin typeface="Georgia"/>
                <a:cs typeface="Georgia"/>
              </a:rPr>
              <a:t>jim</a:t>
            </a:r>
            <a:r>
              <a:rPr dirty="0" baseline="1851" sz="2250" spc="-37">
                <a:solidFill>
                  <a:srgbClr val="00242B"/>
                </a:solidFill>
                <a:latin typeface="Georgia"/>
                <a:cs typeface="Georgia"/>
              </a:rPr>
              <a:t>myc</a:t>
            </a:r>
            <a:r>
              <a:rPr dirty="0" sz="1500" spc="-25">
                <a:solidFill>
                  <a:srgbClr val="00242B"/>
                </a:solidFill>
                <a:latin typeface="Georgia"/>
                <a:cs typeface="Georgia"/>
              </a:rPr>
              <a:t>arr</a:t>
            </a:r>
            <a:endParaRPr sz="1500">
              <a:latin typeface="Georgia"/>
              <a:cs typeface="Georgia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11459844" y="4658106"/>
            <a:ext cx="2170430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baseline="5555" sz="2250">
                <a:solidFill>
                  <a:srgbClr val="00242B"/>
                </a:solidFill>
                <a:latin typeface="Georgia"/>
                <a:cs typeface="Georgia"/>
              </a:rPr>
              <a:t>1.0M</a:t>
            </a:r>
            <a:r>
              <a:rPr dirty="0" baseline="5555" sz="2250" spc="-30">
                <a:solidFill>
                  <a:srgbClr val="00242B"/>
                </a:solidFill>
                <a:latin typeface="Georgia"/>
                <a:cs typeface="Georgia"/>
              </a:rPr>
              <a:t> </a:t>
            </a:r>
            <a:r>
              <a:rPr dirty="0" baseline="5555" sz="2250" spc="-15">
                <a:solidFill>
                  <a:srgbClr val="00242B"/>
                </a:solidFill>
                <a:latin typeface="Georgia"/>
                <a:cs typeface="Georgia"/>
              </a:rPr>
              <a:t>+</a:t>
            </a:r>
            <a:r>
              <a:rPr dirty="0" baseline="3703" sz="2250" spc="-15">
                <a:solidFill>
                  <a:srgbClr val="00242B"/>
                </a:solidFill>
                <a:latin typeface="Georgia"/>
                <a:cs typeface="Georgia"/>
              </a:rPr>
              <a:t>2.5M</a:t>
            </a:r>
            <a:r>
              <a:rPr dirty="0" baseline="3703" sz="2250" spc="-37">
                <a:solidFill>
                  <a:srgbClr val="00242B"/>
                </a:solidFill>
                <a:latin typeface="Georgia"/>
                <a:cs typeface="Georgia"/>
              </a:rPr>
              <a:t> </a:t>
            </a:r>
            <a:r>
              <a:rPr dirty="0" baseline="1851" sz="2250">
                <a:solidFill>
                  <a:srgbClr val="00242B"/>
                </a:solidFill>
                <a:latin typeface="Georgia"/>
                <a:cs typeface="Georgia"/>
              </a:rPr>
              <a:t>+</a:t>
            </a:r>
            <a:r>
              <a:rPr dirty="0" baseline="1851" sz="2250" spc="-7">
                <a:solidFill>
                  <a:srgbClr val="00242B"/>
                </a:solidFill>
                <a:latin typeface="Georgia"/>
                <a:cs typeface="Georgia"/>
              </a:rPr>
              <a:t> </a:t>
            </a:r>
            <a:r>
              <a:rPr dirty="0" baseline="1851" sz="2250">
                <a:solidFill>
                  <a:srgbClr val="00242B"/>
                </a:solidFill>
                <a:latin typeface="Georgia"/>
                <a:cs typeface="Georgia"/>
              </a:rPr>
              <a:t>7</a:t>
            </a:r>
            <a:r>
              <a:rPr dirty="0" sz="1500">
                <a:solidFill>
                  <a:srgbClr val="00242B"/>
                </a:solidFill>
                <a:latin typeface="Georgia"/>
                <a:cs typeface="Georgia"/>
              </a:rPr>
              <a:t>M</a:t>
            </a:r>
            <a:r>
              <a:rPr dirty="0" sz="1500" spc="-70">
                <a:solidFill>
                  <a:srgbClr val="00242B"/>
                </a:solidFill>
                <a:latin typeface="Georgia"/>
                <a:cs typeface="Georgia"/>
              </a:rPr>
              <a:t> </a:t>
            </a:r>
            <a:r>
              <a:rPr dirty="0" sz="1500">
                <a:solidFill>
                  <a:srgbClr val="00242B"/>
                </a:solidFill>
                <a:latin typeface="Georgia"/>
                <a:cs typeface="Georgia"/>
              </a:rPr>
              <a:t>+</a:t>
            </a:r>
            <a:r>
              <a:rPr dirty="0" sz="1500" spc="-60">
                <a:solidFill>
                  <a:srgbClr val="00242B"/>
                </a:solidFill>
                <a:latin typeface="Georgia"/>
                <a:cs typeface="Georgia"/>
              </a:rPr>
              <a:t> </a:t>
            </a:r>
            <a:r>
              <a:rPr dirty="0" sz="1500" spc="-20">
                <a:solidFill>
                  <a:srgbClr val="00242B"/>
                </a:solidFill>
                <a:latin typeface="Georgia"/>
                <a:cs typeface="Georgia"/>
              </a:rPr>
              <a:t>1.1M</a:t>
            </a:r>
            <a:endParaRPr sz="15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5119604" cy="863955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6624" rIns="0" bIns="0" rtlCol="0" vert="horz">
            <a:spAutoFit/>
          </a:bodyPr>
          <a:lstStyle/>
          <a:p>
            <a:pPr marL="311785">
              <a:lnSpc>
                <a:spcPct val="100000"/>
              </a:lnSpc>
              <a:spcBef>
                <a:spcPts val="100"/>
              </a:spcBef>
            </a:pPr>
            <a:r>
              <a:rPr dirty="0" spc="-710"/>
              <a:t>MUFF</a:t>
            </a:r>
            <a:r>
              <a:rPr dirty="0" spc="-400"/>
              <a:t> </a:t>
            </a:r>
            <a:r>
              <a:rPr dirty="0" spc="-935"/>
              <a:t>BRAND</a:t>
            </a:r>
            <a:r>
              <a:rPr dirty="0" spc="-400"/>
              <a:t> </a:t>
            </a:r>
            <a:r>
              <a:rPr dirty="0" spc="-790"/>
              <a:t>HOME</a:t>
            </a:r>
          </a:p>
        </p:txBody>
      </p:sp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21179" y="1495044"/>
            <a:ext cx="11475720" cy="645566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5119604" cy="863955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023864" y="49784"/>
            <a:ext cx="2279015" cy="1122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200" spc="-1385">
                <a:solidFill>
                  <a:srgbClr val="8A1212"/>
                </a:solidFill>
              </a:rPr>
              <a:t>PRESS</a:t>
            </a:r>
            <a:endParaRPr sz="7200"/>
          </a:p>
        </p:txBody>
      </p:sp>
      <p:grpSp>
        <p:nvGrpSpPr>
          <p:cNvPr id="4" name="object 4" descr=""/>
          <p:cNvGrpSpPr/>
          <p:nvPr/>
        </p:nvGrpSpPr>
        <p:grpSpPr>
          <a:xfrm>
            <a:off x="6440423" y="1219200"/>
            <a:ext cx="8178165" cy="7097395"/>
            <a:chOff x="6440423" y="1219200"/>
            <a:chExt cx="8178165" cy="7097395"/>
          </a:xfrm>
        </p:grpSpPr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40423" y="2618232"/>
              <a:ext cx="4340352" cy="5606796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686288" y="1219200"/>
              <a:ext cx="3931919" cy="3095243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134344" y="4469892"/>
              <a:ext cx="2962655" cy="3846576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257352" y="5020436"/>
            <a:ext cx="5474335" cy="6356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2000" spc="105">
                <a:solidFill>
                  <a:srgbClr val="8A1212"/>
                </a:solidFill>
                <a:latin typeface="Times New Roman"/>
                <a:cs typeface="Times New Roman"/>
              </a:rPr>
              <a:t>High</a:t>
            </a:r>
            <a:r>
              <a:rPr dirty="0" sz="2000" spc="-55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 spc="95">
                <a:solidFill>
                  <a:srgbClr val="8A1212"/>
                </a:solidFill>
                <a:latin typeface="Times New Roman"/>
                <a:cs typeface="Times New Roman"/>
              </a:rPr>
              <a:t>spirits</a:t>
            </a:r>
            <a:r>
              <a:rPr dirty="0" sz="2000" spc="-40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 spc="105">
                <a:solidFill>
                  <a:srgbClr val="8A1212"/>
                </a:solidFill>
                <a:latin typeface="Times New Roman"/>
                <a:cs typeface="Times New Roman"/>
              </a:rPr>
              <a:t>as</a:t>
            </a:r>
            <a:r>
              <a:rPr dirty="0" sz="2000" spc="-35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 spc="130">
                <a:solidFill>
                  <a:srgbClr val="8A1212"/>
                </a:solidFill>
                <a:latin typeface="Times New Roman"/>
                <a:cs typeface="Times New Roman"/>
              </a:rPr>
              <a:t>comedian</a:t>
            </a:r>
            <a:r>
              <a:rPr dirty="0" sz="2000" spc="-35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 spc="105">
                <a:solidFill>
                  <a:srgbClr val="8A1212"/>
                </a:solidFill>
                <a:latin typeface="Times New Roman"/>
                <a:cs typeface="Times New Roman"/>
              </a:rPr>
              <a:t>Jimmy</a:t>
            </a:r>
            <a:r>
              <a:rPr dirty="0" sz="2000" spc="-20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 spc="105">
                <a:solidFill>
                  <a:srgbClr val="8A1212"/>
                </a:solidFill>
                <a:latin typeface="Times New Roman"/>
                <a:cs typeface="Times New Roman"/>
              </a:rPr>
              <a:t>Carr</a:t>
            </a:r>
            <a:r>
              <a:rPr dirty="0" sz="2000" spc="-25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 spc="60">
                <a:solidFill>
                  <a:srgbClr val="8A1212"/>
                </a:solidFill>
                <a:latin typeface="Times New Roman"/>
                <a:cs typeface="Times New Roman"/>
              </a:rPr>
              <a:t>visits</a:t>
            </a:r>
            <a:r>
              <a:rPr dirty="0" sz="2000" spc="-40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 spc="50">
                <a:solidFill>
                  <a:srgbClr val="8A1212"/>
                </a:solidFill>
                <a:latin typeface="Times New Roman"/>
                <a:cs typeface="Times New Roman"/>
              </a:rPr>
              <a:t>Muff </a:t>
            </a:r>
            <a:r>
              <a:rPr dirty="0" sz="2000" spc="90">
                <a:solidFill>
                  <a:srgbClr val="8A1212"/>
                </a:solidFill>
                <a:latin typeface="Times New Roman"/>
                <a:cs typeface="Times New Roman"/>
              </a:rPr>
              <a:t>Liquor</a:t>
            </a:r>
            <a:r>
              <a:rPr dirty="0" sz="2000" spc="-45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 spc="95">
                <a:solidFill>
                  <a:srgbClr val="8A1212"/>
                </a:solidFill>
                <a:latin typeface="Times New Roman"/>
                <a:cs typeface="Times New Roman"/>
              </a:rPr>
              <a:t>Company's</a:t>
            </a:r>
            <a:r>
              <a:rPr dirty="0" sz="2000" spc="-60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 spc="114">
                <a:solidFill>
                  <a:srgbClr val="8A1212"/>
                </a:solidFill>
                <a:latin typeface="Times New Roman"/>
                <a:cs typeface="Times New Roman"/>
              </a:rPr>
              <a:t>Brand</a:t>
            </a:r>
            <a:r>
              <a:rPr dirty="0" sz="2000" spc="-20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 spc="125">
                <a:solidFill>
                  <a:srgbClr val="8A1212"/>
                </a:solidFill>
                <a:latin typeface="Times New Roman"/>
                <a:cs typeface="Times New Roman"/>
              </a:rPr>
              <a:t>Home</a:t>
            </a:r>
            <a:endParaRPr sz="2000">
              <a:latin typeface="Times New Roman"/>
              <a:cs typeface="Times New Roman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315468" y="1636776"/>
            <a:ext cx="6071870" cy="6792595"/>
            <a:chOff x="315468" y="1636776"/>
            <a:chExt cx="6071870" cy="6792595"/>
          </a:xfrm>
        </p:grpSpPr>
        <p:pic>
          <p:nvPicPr>
            <p:cNvPr id="10" name="object 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81784" y="5724144"/>
              <a:ext cx="4062984" cy="2705100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09343" y="3410712"/>
              <a:ext cx="4777739" cy="2484120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15468" y="1636776"/>
              <a:ext cx="3573779" cy="2382012"/>
            </a:xfrm>
            <a:prstGeom prst="rect">
              <a:avLst/>
            </a:prstGeom>
          </p:spPr>
        </p:pic>
      </p:grpSp>
      <p:sp>
        <p:nvSpPr>
          <p:cNvPr id="13" name="object 13" descr=""/>
          <p:cNvSpPr txBox="1"/>
          <p:nvPr/>
        </p:nvSpPr>
        <p:spPr>
          <a:xfrm>
            <a:off x="4040885" y="1725295"/>
            <a:ext cx="4168775" cy="940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000" spc="70">
                <a:solidFill>
                  <a:srgbClr val="8A1212"/>
                </a:solidFill>
                <a:latin typeface="Times New Roman"/>
                <a:cs typeface="Times New Roman"/>
              </a:rPr>
              <a:t>Muff</a:t>
            </a:r>
            <a:r>
              <a:rPr dirty="0" sz="2000" spc="-40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 spc="50">
                <a:solidFill>
                  <a:srgbClr val="8A1212"/>
                </a:solidFill>
                <a:latin typeface="Times New Roman"/>
                <a:cs typeface="Times New Roman"/>
              </a:rPr>
              <a:t>Liquor’s</a:t>
            </a:r>
            <a:r>
              <a:rPr dirty="0" sz="2000" spc="-55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 spc="130">
                <a:solidFill>
                  <a:srgbClr val="8A1212"/>
                </a:solidFill>
                <a:latin typeface="Times New Roman"/>
                <a:cs typeface="Times New Roman"/>
              </a:rPr>
              <a:t>founder</a:t>
            </a:r>
            <a:r>
              <a:rPr dirty="0" sz="2000" spc="-25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 spc="110">
                <a:solidFill>
                  <a:srgbClr val="8A1212"/>
                </a:solidFill>
                <a:latin typeface="Times New Roman"/>
                <a:cs typeface="Times New Roman"/>
              </a:rPr>
              <a:t>Laura</a:t>
            </a:r>
            <a:r>
              <a:rPr dirty="0" sz="2000" spc="-60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 spc="114">
                <a:solidFill>
                  <a:srgbClr val="8A1212"/>
                </a:solidFill>
                <a:latin typeface="Times New Roman"/>
                <a:cs typeface="Times New Roman"/>
              </a:rPr>
              <a:t>Bonner </a:t>
            </a:r>
            <a:r>
              <a:rPr dirty="0" sz="2000" spc="125">
                <a:solidFill>
                  <a:srgbClr val="8A1212"/>
                </a:solidFill>
                <a:latin typeface="Times New Roman"/>
                <a:cs typeface="Times New Roman"/>
              </a:rPr>
              <a:t>crowned</a:t>
            </a:r>
            <a:r>
              <a:rPr dirty="0" sz="2000" spc="-30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 spc="60">
                <a:solidFill>
                  <a:srgbClr val="8A1212"/>
                </a:solidFill>
                <a:latin typeface="Times New Roman"/>
                <a:cs typeface="Times New Roman"/>
              </a:rPr>
              <a:t>Global</a:t>
            </a:r>
            <a:r>
              <a:rPr dirty="0" sz="2000" spc="-35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 spc="114">
                <a:solidFill>
                  <a:srgbClr val="8A1212"/>
                </a:solidFill>
                <a:latin typeface="Times New Roman"/>
                <a:cs typeface="Times New Roman"/>
              </a:rPr>
              <a:t>Irish</a:t>
            </a:r>
            <a:r>
              <a:rPr dirty="0" sz="2000" spc="-50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 spc="75">
                <a:solidFill>
                  <a:srgbClr val="8A1212"/>
                </a:solidFill>
                <a:latin typeface="Times New Roman"/>
                <a:cs typeface="Times New Roman"/>
              </a:rPr>
              <a:t>Business </a:t>
            </a:r>
            <a:r>
              <a:rPr dirty="0" sz="2000" spc="145">
                <a:solidFill>
                  <a:srgbClr val="8A1212"/>
                </a:solidFill>
                <a:latin typeface="Times New Roman"/>
                <a:cs typeface="Times New Roman"/>
              </a:rPr>
              <a:t>Entrepreneur</a:t>
            </a:r>
            <a:r>
              <a:rPr dirty="0" sz="2000" spc="-45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 spc="65">
                <a:solidFill>
                  <a:srgbClr val="8A1212"/>
                </a:solidFill>
                <a:latin typeface="Times New Roman"/>
                <a:cs typeface="Times New Roman"/>
              </a:rPr>
              <a:t>of</a:t>
            </a:r>
            <a:r>
              <a:rPr dirty="0" sz="2000" spc="-30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 spc="145">
                <a:solidFill>
                  <a:srgbClr val="8A1212"/>
                </a:solidFill>
                <a:latin typeface="Times New Roman"/>
                <a:cs typeface="Times New Roman"/>
              </a:rPr>
              <a:t>the</a:t>
            </a:r>
            <a:r>
              <a:rPr dirty="0" sz="2000" spc="-40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 spc="35">
                <a:solidFill>
                  <a:srgbClr val="8A1212"/>
                </a:solidFill>
                <a:latin typeface="Times New Roman"/>
                <a:cs typeface="Times New Roman"/>
              </a:rPr>
              <a:t>Year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5119985" cy="8642985"/>
            <a:chOff x="0" y="0"/>
            <a:chExt cx="15119985" cy="864298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5119604" cy="8639555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97571" y="4491812"/>
              <a:ext cx="2675636" cy="415079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854196"/>
              <a:ext cx="3750564" cy="448970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564111" y="3435096"/>
              <a:ext cx="2590800" cy="2683763"/>
            </a:xfrm>
            <a:prstGeom prst="rect">
              <a:avLst/>
            </a:prstGeom>
          </p:spPr>
        </p:pic>
      </p:grpSp>
      <p:sp>
        <p:nvSpPr>
          <p:cNvPr id="7" name="object 7" descr=""/>
          <p:cNvSpPr txBox="1"/>
          <p:nvPr/>
        </p:nvSpPr>
        <p:spPr>
          <a:xfrm>
            <a:off x="486867" y="2909138"/>
            <a:ext cx="3265170" cy="11233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200" spc="-865">
                <a:solidFill>
                  <a:srgbClr val="00242B"/>
                </a:solidFill>
                <a:latin typeface="Arial"/>
                <a:cs typeface="Arial"/>
              </a:rPr>
              <a:t>IRELAND</a:t>
            </a:r>
            <a:endParaRPr sz="72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4202684" y="608203"/>
            <a:ext cx="10475595" cy="29495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032000" marR="3696970" indent="-2019935">
              <a:lnSpc>
                <a:spcPct val="100000"/>
              </a:lnSpc>
              <a:spcBef>
                <a:spcPts val="100"/>
              </a:spcBef>
            </a:pPr>
            <a:r>
              <a:rPr dirty="0" sz="7200" spc="-755">
                <a:solidFill>
                  <a:srgbClr val="8A1212"/>
                </a:solidFill>
                <a:latin typeface="Arial"/>
                <a:cs typeface="Arial"/>
              </a:rPr>
              <a:t>AWARD</a:t>
            </a:r>
            <a:r>
              <a:rPr dirty="0" sz="7200" spc="-375">
                <a:solidFill>
                  <a:srgbClr val="8A1212"/>
                </a:solidFill>
                <a:latin typeface="Arial"/>
                <a:cs typeface="Arial"/>
              </a:rPr>
              <a:t> </a:t>
            </a:r>
            <a:r>
              <a:rPr dirty="0" sz="7200" spc="-535">
                <a:solidFill>
                  <a:srgbClr val="8A1212"/>
                </a:solidFill>
                <a:latin typeface="Arial"/>
                <a:cs typeface="Arial"/>
              </a:rPr>
              <a:t>WINNING </a:t>
            </a:r>
            <a:r>
              <a:rPr dirty="0" sz="7200" spc="-975">
                <a:solidFill>
                  <a:srgbClr val="8A1212"/>
                </a:solidFill>
                <a:latin typeface="Arial"/>
                <a:cs typeface="Arial"/>
              </a:rPr>
              <a:t>SPIRITS</a:t>
            </a:r>
            <a:endParaRPr sz="7200">
              <a:latin typeface="Arial"/>
              <a:cs typeface="Arial"/>
            </a:endParaRPr>
          </a:p>
          <a:p>
            <a:pPr marL="6591934">
              <a:lnSpc>
                <a:spcPts val="5740"/>
              </a:lnSpc>
            </a:pPr>
            <a:r>
              <a:rPr dirty="0" sz="7200" spc="-1015">
                <a:solidFill>
                  <a:srgbClr val="003173"/>
                </a:solidFill>
                <a:latin typeface="Arial"/>
                <a:cs typeface="Arial"/>
              </a:rPr>
              <a:t>THE</a:t>
            </a:r>
            <a:r>
              <a:rPr dirty="0" sz="7200" spc="-370">
                <a:solidFill>
                  <a:srgbClr val="003173"/>
                </a:solidFill>
                <a:latin typeface="Arial"/>
                <a:cs typeface="Arial"/>
              </a:rPr>
              <a:t> </a:t>
            </a:r>
            <a:r>
              <a:rPr dirty="0" sz="7200" spc="-720">
                <a:solidFill>
                  <a:srgbClr val="003173"/>
                </a:solidFill>
                <a:latin typeface="Arial"/>
                <a:cs typeface="Arial"/>
              </a:rPr>
              <a:t>TEAM</a:t>
            </a:r>
            <a:endParaRPr sz="7200">
              <a:latin typeface="Arial"/>
              <a:cs typeface="Arial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3907535" y="0"/>
            <a:ext cx="11218545" cy="8642985"/>
            <a:chOff x="3907535" y="0"/>
            <a:chExt cx="11218545" cy="8642985"/>
          </a:xfrm>
        </p:grpSpPr>
        <p:pic>
          <p:nvPicPr>
            <p:cNvPr id="10" name="object 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075164" y="4866132"/>
              <a:ext cx="2362200" cy="1900428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528804" y="0"/>
              <a:ext cx="2596896" cy="2325624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225528" y="4674108"/>
              <a:ext cx="2900172" cy="2092452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924288" y="6377938"/>
              <a:ext cx="2304288" cy="2206752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883895" y="6278879"/>
              <a:ext cx="2241804" cy="2305812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348727" y="2944368"/>
              <a:ext cx="1603248" cy="1597152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907535" y="4582668"/>
              <a:ext cx="1783080" cy="1783080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977883" y="3563112"/>
              <a:ext cx="1581912" cy="1581912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474207" y="3302508"/>
              <a:ext cx="1888236" cy="1888236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367271" y="4584190"/>
              <a:ext cx="2080260" cy="4058412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760975" y="4533899"/>
              <a:ext cx="1979676" cy="409194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1562"/>
            <a:ext cx="15125700" cy="8641080"/>
            <a:chOff x="0" y="1562"/>
            <a:chExt cx="15125700" cy="864108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562"/>
              <a:ext cx="15125573" cy="8640953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27876" y="2371344"/>
              <a:ext cx="2250185" cy="627126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079240" y="-184327"/>
            <a:ext cx="6987540" cy="223139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1905">
              <a:lnSpc>
                <a:spcPct val="100000"/>
              </a:lnSpc>
              <a:spcBef>
                <a:spcPts val="100"/>
              </a:spcBef>
            </a:pPr>
            <a:r>
              <a:rPr dirty="0" spc="-1215">
                <a:solidFill>
                  <a:srgbClr val="00242B"/>
                </a:solidFill>
              </a:rPr>
              <a:t>SHELF</a:t>
            </a:r>
            <a:r>
              <a:rPr dirty="0" spc="-360">
                <a:solidFill>
                  <a:srgbClr val="00242B"/>
                </a:solidFill>
              </a:rPr>
              <a:t> </a:t>
            </a:r>
            <a:r>
              <a:rPr dirty="0" spc="-915">
                <a:solidFill>
                  <a:srgbClr val="00232B"/>
                </a:solidFill>
              </a:rPr>
              <a:t>PRICI</a:t>
            </a:r>
            <a:r>
              <a:rPr dirty="0" spc="-915">
                <a:solidFill>
                  <a:srgbClr val="00242B"/>
                </a:solidFill>
              </a:rPr>
              <a:t>NG</a:t>
            </a:r>
          </a:p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dirty="0" sz="6600" spc="-130">
                <a:solidFill>
                  <a:srgbClr val="00242B"/>
                </a:solidFill>
              </a:rPr>
              <a:t>line</a:t>
            </a:r>
            <a:r>
              <a:rPr dirty="0" sz="6600" spc="-340">
                <a:solidFill>
                  <a:srgbClr val="00242B"/>
                </a:solidFill>
              </a:rPr>
              <a:t> </a:t>
            </a:r>
            <a:r>
              <a:rPr dirty="0" sz="6600" spc="-220">
                <a:solidFill>
                  <a:srgbClr val="00242B"/>
                </a:solidFill>
              </a:rPr>
              <a:t>priced</a:t>
            </a:r>
            <a:r>
              <a:rPr dirty="0" sz="6600" spc="-380">
                <a:solidFill>
                  <a:srgbClr val="00242B"/>
                </a:solidFill>
              </a:rPr>
              <a:t> </a:t>
            </a:r>
            <a:r>
              <a:rPr dirty="0" sz="6600" spc="-55">
                <a:solidFill>
                  <a:srgbClr val="00242B"/>
                </a:solidFill>
              </a:rPr>
              <a:t>at</a:t>
            </a:r>
            <a:r>
              <a:rPr dirty="0" sz="6600" spc="-360">
                <a:solidFill>
                  <a:srgbClr val="00242B"/>
                </a:solidFill>
              </a:rPr>
              <a:t> </a:t>
            </a:r>
            <a:r>
              <a:rPr dirty="0" sz="6600" spc="-350">
                <a:solidFill>
                  <a:srgbClr val="00242B"/>
                </a:solidFill>
              </a:rPr>
              <a:t>$34.99</a:t>
            </a:r>
            <a:endParaRPr sz="6600"/>
          </a:p>
        </p:txBody>
      </p:sp>
      <p:grpSp>
        <p:nvGrpSpPr>
          <p:cNvPr id="6" name="object 6" descr=""/>
          <p:cNvGrpSpPr/>
          <p:nvPr/>
        </p:nvGrpSpPr>
        <p:grpSpPr>
          <a:xfrm>
            <a:off x="2813304" y="2371343"/>
            <a:ext cx="9634855" cy="6167755"/>
            <a:chOff x="2813304" y="2371343"/>
            <a:chExt cx="9634855" cy="6167755"/>
          </a:xfrm>
        </p:grpSpPr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13847" y="2371343"/>
              <a:ext cx="2234183" cy="6167628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13304" y="2378964"/>
              <a:ext cx="2193036" cy="608990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5119985" cy="8642985"/>
            <a:chOff x="0" y="0"/>
            <a:chExt cx="15119985" cy="864298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5119604" cy="8639554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33988" y="24384"/>
              <a:ext cx="3785615" cy="611886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73723" y="1673352"/>
              <a:ext cx="6740652" cy="6768083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5815583"/>
              <a:ext cx="6969252" cy="2827021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61388" y="5056632"/>
              <a:ext cx="3189732" cy="2505456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78865" y="289306"/>
            <a:ext cx="9004300" cy="22053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8580"/>
              </a:lnSpc>
              <a:spcBef>
                <a:spcPts val="100"/>
              </a:spcBef>
            </a:pPr>
            <a:r>
              <a:rPr dirty="0" spc="-620"/>
              <a:t>MUFF,</a:t>
            </a:r>
            <a:r>
              <a:rPr dirty="0" spc="-400"/>
              <a:t> </a:t>
            </a:r>
            <a:r>
              <a:rPr dirty="0" spc="-1100"/>
              <a:t>THE</a:t>
            </a:r>
            <a:r>
              <a:rPr dirty="0" spc="-385"/>
              <a:t> </a:t>
            </a:r>
            <a:r>
              <a:rPr dirty="0" spc="-645"/>
              <a:t>MEANING.</a:t>
            </a:r>
          </a:p>
          <a:p>
            <a:pPr marL="12700">
              <a:lnSpc>
                <a:spcPts val="8580"/>
              </a:lnSpc>
            </a:pPr>
            <a:r>
              <a:rPr dirty="0" spc="-130"/>
              <a:t>(It’s</a:t>
            </a:r>
            <a:r>
              <a:rPr dirty="0" spc="-405"/>
              <a:t> </a:t>
            </a:r>
            <a:r>
              <a:rPr dirty="0" spc="-610"/>
              <a:t>a</a:t>
            </a:r>
            <a:r>
              <a:rPr dirty="0" spc="-409"/>
              <a:t> </a:t>
            </a:r>
            <a:r>
              <a:rPr dirty="0" spc="-500"/>
              <a:t>Place.)</a:t>
            </a:r>
          </a:p>
        </p:txBody>
      </p:sp>
      <p:sp>
        <p:nvSpPr>
          <p:cNvPr id="9" name="object 9" descr=""/>
          <p:cNvSpPr txBox="1"/>
          <p:nvPr/>
        </p:nvSpPr>
        <p:spPr>
          <a:xfrm>
            <a:off x="778865" y="2556764"/>
            <a:ext cx="4926330" cy="29883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3340">
              <a:lnSpc>
                <a:spcPct val="135000"/>
              </a:lnSpc>
              <a:spcBef>
                <a:spcPts val="100"/>
              </a:spcBef>
            </a:pPr>
            <a:r>
              <a:rPr dirty="0" sz="1800">
                <a:solidFill>
                  <a:srgbClr val="52608F"/>
                </a:solidFill>
                <a:latin typeface="Times New Roman"/>
                <a:cs typeface="Times New Roman"/>
              </a:rPr>
              <a:t>We</a:t>
            </a:r>
            <a:r>
              <a:rPr dirty="0" sz="1800" spc="-2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800" spc="90">
                <a:solidFill>
                  <a:srgbClr val="52608F"/>
                </a:solidFill>
                <a:latin typeface="Times New Roman"/>
                <a:cs typeface="Times New Roman"/>
              </a:rPr>
              <a:t>are</a:t>
            </a:r>
            <a:r>
              <a:rPr dirty="0" sz="1800" spc="-4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800" spc="90">
                <a:solidFill>
                  <a:srgbClr val="52608F"/>
                </a:solidFill>
                <a:latin typeface="Times New Roman"/>
                <a:cs typeface="Times New Roman"/>
              </a:rPr>
              <a:t>The</a:t>
            </a:r>
            <a:r>
              <a:rPr dirty="0" sz="1800" spc="7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800" spc="50">
                <a:solidFill>
                  <a:srgbClr val="52608F"/>
                </a:solidFill>
                <a:latin typeface="Times New Roman"/>
                <a:cs typeface="Times New Roman"/>
              </a:rPr>
              <a:t>Muff</a:t>
            </a:r>
            <a:r>
              <a:rPr dirty="0" sz="1800" spc="6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800" spc="80">
                <a:solidFill>
                  <a:srgbClr val="52608F"/>
                </a:solidFill>
                <a:latin typeface="Times New Roman"/>
                <a:cs typeface="Times New Roman"/>
              </a:rPr>
              <a:t>Liquor</a:t>
            </a:r>
            <a:r>
              <a:rPr dirty="0" sz="1800" spc="7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52608F"/>
                </a:solidFill>
                <a:latin typeface="Times New Roman"/>
                <a:cs typeface="Times New Roman"/>
              </a:rPr>
              <a:t>Company,</a:t>
            </a:r>
            <a:r>
              <a:rPr dirty="0" sz="1800" spc="-6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800" spc="105">
                <a:solidFill>
                  <a:srgbClr val="52608F"/>
                </a:solidFill>
                <a:latin typeface="Times New Roman"/>
                <a:cs typeface="Times New Roman"/>
              </a:rPr>
              <a:t>named</a:t>
            </a:r>
            <a:r>
              <a:rPr dirty="0" sz="1800" spc="2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800" spc="85">
                <a:solidFill>
                  <a:srgbClr val="52608F"/>
                </a:solidFill>
                <a:latin typeface="Times New Roman"/>
                <a:cs typeface="Times New Roman"/>
              </a:rPr>
              <a:t>after </a:t>
            </a:r>
            <a:r>
              <a:rPr dirty="0" sz="1800" spc="105">
                <a:solidFill>
                  <a:srgbClr val="52608F"/>
                </a:solidFill>
                <a:latin typeface="Times New Roman"/>
                <a:cs typeface="Times New Roman"/>
              </a:rPr>
              <a:t>the</a:t>
            </a:r>
            <a:r>
              <a:rPr dirty="0" sz="1800" spc="-7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800" spc="75">
                <a:solidFill>
                  <a:srgbClr val="52608F"/>
                </a:solidFill>
                <a:latin typeface="Times New Roman"/>
                <a:cs typeface="Times New Roman"/>
              </a:rPr>
              <a:t>town</a:t>
            </a:r>
            <a:r>
              <a:rPr dirty="0" sz="1800" spc="2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800" spc="55">
                <a:solidFill>
                  <a:srgbClr val="52608F"/>
                </a:solidFill>
                <a:latin typeface="Times New Roman"/>
                <a:cs typeface="Times New Roman"/>
              </a:rPr>
              <a:t>of</a:t>
            </a:r>
            <a:r>
              <a:rPr dirty="0" sz="1800" spc="6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800" spc="50">
                <a:solidFill>
                  <a:srgbClr val="52608F"/>
                </a:solidFill>
                <a:latin typeface="Times New Roman"/>
                <a:cs typeface="Times New Roman"/>
              </a:rPr>
              <a:t>Muff</a:t>
            </a:r>
            <a:r>
              <a:rPr dirty="0" sz="1800" spc="7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800" spc="130">
                <a:solidFill>
                  <a:srgbClr val="52608F"/>
                </a:solidFill>
                <a:latin typeface="Times New Roman"/>
                <a:cs typeface="Times New Roman"/>
              </a:rPr>
              <a:t>on</a:t>
            </a:r>
            <a:r>
              <a:rPr dirty="0" sz="1800" spc="5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800" spc="100">
                <a:solidFill>
                  <a:srgbClr val="52608F"/>
                </a:solidFill>
                <a:latin typeface="Times New Roman"/>
                <a:cs typeface="Times New Roman"/>
              </a:rPr>
              <a:t>the</a:t>
            </a:r>
            <a:r>
              <a:rPr dirty="0" sz="1800" spc="4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800" spc="75">
                <a:solidFill>
                  <a:srgbClr val="52608F"/>
                </a:solidFill>
                <a:latin typeface="Times New Roman"/>
                <a:cs typeface="Times New Roman"/>
              </a:rPr>
              <a:t>Inishowen</a:t>
            </a:r>
            <a:r>
              <a:rPr dirty="0" sz="1800" spc="5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800" spc="100">
                <a:solidFill>
                  <a:srgbClr val="52608F"/>
                </a:solidFill>
                <a:latin typeface="Times New Roman"/>
                <a:cs typeface="Times New Roman"/>
              </a:rPr>
              <a:t>peninsula</a:t>
            </a:r>
            <a:r>
              <a:rPr dirty="0" sz="1800" spc="6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800" spc="85">
                <a:solidFill>
                  <a:srgbClr val="52608F"/>
                </a:solidFill>
                <a:latin typeface="Times New Roman"/>
                <a:cs typeface="Times New Roman"/>
              </a:rPr>
              <a:t>in </a:t>
            </a:r>
            <a:r>
              <a:rPr dirty="0" sz="1800" spc="60">
                <a:solidFill>
                  <a:srgbClr val="52608F"/>
                </a:solidFill>
                <a:latin typeface="Times New Roman"/>
                <a:cs typeface="Times New Roman"/>
              </a:rPr>
              <a:t>County</a:t>
            </a:r>
            <a:r>
              <a:rPr dirty="0" sz="1800" spc="-3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800" spc="60">
                <a:solidFill>
                  <a:srgbClr val="52608F"/>
                </a:solidFill>
                <a:latin typeface="Times New Roman"/>
                <a:cs typeface="Times New Roman"/>
              </a:rPr>
              <a:t>Donegal,</a:t>
            </a:r>
            <a:r>
              <a:rPr dirty="0" sz="1800" spc="-5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800" spc="90">
                <a:solidFill>
                  <a:srgbClr val="52608F"/>
                </a:solidFill>
                <a:latin typeface="Times New Roman"/>
                <a:cs typeface="Times New Roman"/>
              </a:rPr>
              <a:t>where</a:t>
            </a:r>
            <a:r>
              <a:rPr dirty="0" sz="1800" spc="-1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800" spc="125">
                <a:solidFill>
                  <a:srgbClr val="52608F"/>
                </a:solidFill>
                <a:latin typeface="Times New Roman"/>
                <a:cs typeface="Times New Roman"/>
              </a:rPr>
              <a:t>our</a:t>
            </a:r>
            <a:r>
              <a:rPr dirty="0" sz="1800" spc="2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52608F"/>
                </a:solidFill>
                <a:latin typeface="Times New Roman"/>
                <a:cs typeface="Times New Roman"/>
              </a:rPr>
              <a:t>founder’s </a:t>
            </a:r>
            <a:r>
              <a:rPr dirty="0" sz="1800" spc="65">
                <a:solidFill>
                  <a:srgbClr val="52608F"/>
                </a:solidFill>
                <a:latin typeface="Times New Roman"/>
                <a:cs typeface="Times New Roman"/>
              </a:rPr>
              <a:t>grandfather,</a:t>
            </a:r>
            <a:r>
              <a:rPr dirty="0" sz="1800" spc="-5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800" spc="60">
                <a:solidFill>
                  <a:srgbClr val="52608F"/>
                </a:solidFill>
                <a:latin typeface="Times New Roman"/>
                <a:cs typeface="Times New Roman"/>
              </a:rPr>
              <a:t>Philip</a:t>
            </a:r>
            <a:endParaRPr sz="1800">
              <a:latin typeface="Times New Roman"/>
              <a:cs typeface="Times New Roman"/>
            </a:endParaRPr>
          </a:p>
          <a:p>
            <a:pPr algn="just" marL="12700" marR="5080">
              <a:lnSpc>
                <a:spcPct val="135000"/>
              </a:lnSpc>
            </a:pPr>
            <a:r>
              <a:rPr dirty="0" sz="1800" spc="70">
                <a:solidFill>
                  <a:srgbClr val="52608F"/>
                </a:solidFill>
                <a:latin typeface="Times New Roman"/>
                <a:cs typeface="Times New Roman"/>
              </a:rPr>
              <a:t>McClenaghan,</a:t>
            </a:r>
            <a:r>
              <a:rPr dirty="0" sz="1800" spc="90">
                <a:solidFill>
                  <a:srgbClr val="52608F"/>
                </a:solidFill>
                <a:latin typeface="Times New Roman"/>
                <a:cs typeface="Times New Roman"/>
              </a:rPr>
              <a:t>  </a:t>
            </a:r>
            <a:r>
              <a:rPr dirty="0" sz="1800" spc="95">
                <a:solidFill>
                  <a:srgbClr val="52608F"/>
                </a:solidFill>
                <a:latin typeface="Times New Roman"/>
                <a:cs typeface="Times New Roman"/>
              </a:rPr>
              <a:t>farmed</a:t>
            </a:r>
            <a:r>
              <a:rPr dirty="0" sz="1800" spc="80">
                <a:solidFill>
                  <a:srgbClr val="52608F"/>
                </a:solidFill>
                <a:latin typeface="Times New Roman"/>
                <a:cs typeface="Times New Roman"/>
              </a:rPr>
              <a:t>  </a:t>
            </a:r>
            <a:r>
              <a:rPr dirty="0" sz="1800" spc="125">
                <a:solidFill>
                  <a:srgbClr val="52608F"/>
                </a:solidFill>
                <a:latin typeface="Times New Roman"/>
                <a:cs typeface="Times New Roman"/>
              </a:rPr>
              <a:t>the</a:t>
            </a:r>
            <a:r>
              <a:rPr dirty="0" sz="1800" spc="90">
                <a:solidFill>
                  <a:srgbClr val="52608F"/>
                </a:solidFill>
                <a:latin typeface="Times New Roman"/>
                <a:cs typeface="Times New Roman"/>
              </a:rPr>
              <a:t>  </a:t>
            </a:r>
            <a:r>
              <a:rPr dirty="0" sz="1800" spc="95">
                <a:solidFill>
                  <a:srgbClr val="52608F"/>
                </a:solidFill>
                <a:latin typeface="Times New Roman"/>
                <a:cs typeface="Times New Roman"/>
              </a:rPr>
              <a:t>bountiful</a:t>
            </a:r>
            <a:r>
              <a:rPr dirty="0" sz="1800" spc="90">
                <a:solidFill>
                  <a:srgbClr val="52608F"/>
                </a:solidFill>
                <a:latin typeface="Times New Roman"/>
                <a:cs typeface="Times New Roman"/>
              </a:rPr>
              <a:t>  </a:t>
            </a:r>
            <a:r>
              <a:rPr dirty="0" sz="1800" spc="55">
                <a:solidFill>
                  <a:srgbClr val="52608F"/>
                </a:solidFill>
                <a:latin typeface="Times New Roman"/>
                <a:cs typeface="Times New Roman"/>
              </a:rPr>
              <a:t>soil</a:t>
            </a:r>
            <a:r>
              <a:rPr dirty="0" sz="1800" spc="95">
                <a:solidFill>
                  <a:srgbClr val="52608F"/>
                </a:solidFill>
                <a:latin typeface="Times New Roman"/>
                <a:cs typeface="Times New Roman"/>
              </a:rPr>
              <a:t>  </a:t>
            </a:r>
            <a:r>
              <a:rPr dirty="0" sz="1800" spc="110">
                <a:solidFill>
                  <a:srgbClr val="52608F"/>
                </a:solidFill>
                <a:latin typeface="Times New Roman"/>
                <a:cs typeface="Times New Roman"/>
              </a:rPr>
              <a:t>and </a:t>
            </a:r>
            <a:r>
              <a:rPr dirty="0" sz="1800" spc="90">
                <a:solidFill>
                  <a:srgbClr val="52608F"/>
                </a:solidFill>
                <a:latin typeface="Times New Roman"/>
                <a:cs typeface="Times New Roman"/>
              </a:rPr>
              <a:t>started</a:t>
            </a:r>
            <a:r>
              <a:rPr dirty="0" sz="1800" spc="229">
                <a:solidFill>
                  <a:srgbClr val="52608F"/>
                </a:solidFill>
                <a:latin typeface="Times New Roman"/>
                <a:cs typeface="Times New Roman"/>
              </a:rPr>
              <a:t>  </a:t>
            </a:r>
            <a:r>
              <a:rPr dirty="0" sz="1800" spc="90">
                <a:solidFill>
                  <a:srgbClr val="52608F"/>
                </a:solidFill>
                <a:latin typeface="Times New Roman"/>
                <a:cs typeface="Times New Roman"/>
              </a:rPr>
              <a:t>using</a:t>
            </a:r>
            <a:r>
              <a:rPr dirty="0" sz="1800" spc="240">
                <a:solidFill>
                  <a:srgbClr val="52608F"/>
                </a:solidFill>
                <a:latin typeface="Times New Roman"/>
                <a:cs typeface="Times New Roman"/>
              </a:rPr>
              <a:t>  </a:t>
            </a:r>
            <a:r>
              <a:rPr dirty="0" sz="1800" spc="70">
                <a:solidFill>
                  <a:srgbClr val="52608F"/>
                </a:solidFill>
                <a:latin typeface="Times New Roman"/>
                <a:cs typeface="Times New Roman"/>
              </a:rPr>
              <a:t>potatoes</a:t>
            </a:r>
            <a:r>
              <a:rPr dirty="0" sz="1800" spc="225">
                <a:solidFill>
                  <a:srgbClr val="52608F"/>
                </a:solidFill>
                <a:latin typeface="Times New Roman"/>
                <a:cs typeface="Times New Roman"/>
              </a:rPr>
              <a:t>  </a:t>
            </a:r>
            <a:r>
              <a:rPr dirty="0" sz="1800" spc="80">
                <a:solidFill>
                  <a:srgbClr val="52608F"/>
                </a:solidFill>
                <a:latin typeface="Times New Roman"/>
                <a:cs typeface="Times New Roman"/>
              </a:rPr>
              <a:t>to</a:t>
            </a:r>
            <a:r>
              <a:rPr dirty="0" sz="1800" spc="245">
                <a:solidFill>
                  <a:srgbClr val="52608F"/>
                </a:solidFill>
                <a:latin typeface="Times New Roman"/>
                <a:cs typeface="Times New Roman"/>
              </a:rPr>
              <a:t>  </a:t>
            </a:r>
            <a:r>
              <a:rPr dirty="0" sz="1800" spc="95">
                <a:solidFill>
                  <a:srgbClr val="52608F"/>
                </a:solidFill>
                <a:latin typeface="Times New Roman"/>
                <a:cs typeface="Times New Roman"/>
              </a:rPr>
              <a:t>make</a:t>
            </a:r>
            <a:r>
              <a:rPr dirty="0" sz="1800" spc="215">
                <a:solidFill>
                  <a:srgbClr val="52608F"/>
                </a:solidFill>
                <a:latin typeface="Times New Roman"/>
                <a:cs typeface="Times New Roman"/>
              </a:rPr>
              <a:t>  </a:t>
            </a:r>
            <a:r>
              <a:rPr dirty="0" sz="1800" spc="95">
                <a:solidFill>
                  <a:srgbClr val="52608F"/>
                </a:solidFill>
                <a:latin typeface="Times New Roman"/>
                <a:cs typeface="Times New Roman"/>
              </a:rPr>
              <a:t>his</a:t>
            </a:r>
            <a:r>
              <a:rPr dirty="0" sz="1800" spc="240">
                <a:solidFill>
                  <a:srgbClr val="52608F"/>
                </a:solidFill>
                <a:latin typeface="Times New Roman"/>
                <a:cs typeface="Times New Roman"/>
              </a:rPr>
              <a:t>  </a:t>
            </a:r>
            <a:r>
              <a:rPr dirty="0" sz="1800" spc="105">
                <a:solidFill>
                  <a:srgbClr val="52608F"/>
                </a:solidFill>
                <a:latin typeface="Times New Roman"/>
                <a:cs typeface="Times New Roman"/>
              </a:rPr>
              <a:t>unique </a:t>
            </a:r>
            <a:r>
              <a:rPr dirty="0" sz="1800">
                <a:solidFill>
                  <a:srgbClr val="52608F"/>
                </a:solidFill>
                <a:latin typeface="Times New Roman"/>
                <a:cs typeface="Times New Roman"/>
              </a:rPr>
              <a:t>‘potion’</a:t>
            </a:r>
            <a:r>
              <a:rPr dirty="0" sz="1800" spc="55">
                <a:solidFill>
                  <a:srgbClr val="52608F"/>
                </a:solidFill>
                <a:latin typeface="Times New Roman"/>
                <a:cs typeface="Times New Roman"/>
              </a:rPr>
              <a:t>  </a:t>
            </a:r>
            <a:r>
              <a:rPr dirty="0" sz="1800" spc="90">
                <a:solidFill>
                  <a:srgbClr val="52608F"/>
                </a:solidFill>
                <a:latin typeface="Times New Roman"/>
                <a:cs typeface="Times New Roman"/>
              </a:rPr>
              <a:t>using</a:t>
            </a:r>
            <a:r>
              <a:rPr dirty="0" sz="1800" spc="75">
                <a:solidFill>
                  <a:srgbClr val="52608F"/>
                </a:solidFill>
                <a:latin typeface="Times New Roman"/>
                <a:cs typeface="Times New Roman"/>
              </a:rPr>
              <a:t>  </a:t>
            </a:r>
            <a:r>
              <a:rPr dirty="0" sz="1800" spc="80">
                <a:solidFill>
                  <a:srgbClr val="52608F"/>
                </a:solidFill>
                <a:latin typeface="Times New Roman"/>
                <a:cs typeface="Times New Roman"/>
              </a:rPr>
              <a:t>his</a:t>
            </a:r>
            <a:r>
              <a:rPr dirty="0" sz="1800" spc="55">
                <a:solidFill>
                  <a:srgbClr val="52608F"/>
                </a:solidFill>
                <a:latin typeface="Times New Roman"/>
                <a:cs typeface="Times New Roman"/>
              </a:rPr>
              <a:t>  </a:t>
            </a:r>
            <a:r>
              <a:rPr dirty="0" sz="1800" spc="95">
                <a:solidFill>
                  <a:srgbClr val="52608F"/>
                </a:solidFill>
                <a:latin typeface="Times New Roman"/>
                <a:cs typeface="Times New Roman"/>
              </a:rPr>
              <a:t>own</a:t>
            </a:r>
            <a:r>
              <a:rPr dirty="0" sz="1800" spc="60">
                <a:solidFill>
                  <a:srgbClr val="52608F"/>
                </a:solidFill>
                <a:latin typeface="Times New Roman"/>
                <a:cs typeface="Times New Roman"/>
              </a:rPr>
              <a:t>  recipe</a:t>
            </a:r>
            <a:r>
              <a:rPr dirty="0" sz="1800" spc="45">
                <a:solidFill>
                  <a:srgbClr val="52608F"/>
                </a:solidFill>
                <a:latin typeface="Times New Roman"/>
                <a:cs typeface="Times New Roman"/>
              </a:rPr>
              <a:t>  </a:t>
            </a:r>
            <a:r>
              <a:rPr dirty="0" sz="1800" spc="125">
                <a:solidFill>
                  <a:srgbClr val="52608F"/>
                </a:solidFill>
                <a:latin typeface="Times New Roman"/>
                <a:cs typeface="Times New Roman"/>
              </a:rPr>
              <a:t>and</a:t>
            </a:r>
            <a:r>
              <a:rPr dirty="0" sz="1800" spc="65">
                <a:solidFill>
                  <a:srgbClr val="52608F"/>
                </a:solidFill>
                <a:latin typeface="Times New Roman"/>
                <a:cs typeface="Times New Roman"/>
              </a:rPr>
              <a:t>  distillation </a:t>
            </a:r>
            <a:r>
              <a:rPr dirty="0" sz="1800" spc="75">
                <a:solidFill>
                  <a:srgbClr val="52608F"/>
                </a:solidFill>
                <a:latin typeface="Times New Roman"/>
                <a:cs typeface="Times New Roman"/>
              </a:rPr>
              <a:t>process.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1141272" y="7380833"/>
            <a:ext cx="5043170" cy="46100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850">
                <a:solidFill>
                  <a:srgbClr val="F6851F"/>
                </a:solidFill>
                <a:latin typeface="Times New Roman"/>
                <a:cs typeface="Times New Roman"/>
              </a:rPr>
              <a:t>it’s</a:t>
            </a:r>
            <a:r>
              <a:rPr dirty="0" sz="2850" spc="-320">
                <a:solidFill>
                  <a:srgbClr val="F6851F"/>
                </a:solidFill>
                <a:latin typeface="Times New Roman"/>
                <a:cs typeface="Times New Roman"/>
              </a:rPr>
              <a:t> </a:t>
            </a:r>
            <a:r>
              <a:rPr dirty="0" sz="2850">
                <a:solidFill>
                  <a:srgbClr val="F6851F"/>
                </a:solidFill>
                <a:latin typeface="Times New Roman"/>
                <a:cs typeface="Times New Roman"/>
              </a:rPr>
              <a:t>also</a:t>
            </a:r>
            <a:r>
              <a:rPr dirty="0" sz="2850" spc="55">
                <a:solidFill>
                  <a:srgbClr val="F6851F"/>
                </a:solidFill>
                <a:latin typeface="Times New Roman"/>
                <a:cs typeface="Times New Roman"/>
              </a:rPr>
              <a:t> </a:t>
            </a:r>
            <a:r>
              <a:rPr dirty="0" sz="2850">
                <a:solidFill>
                  <a:srgbClr val="F6851F"/>
                </a:solidFill>
                <a:latin typeface="Times New Roman"/>
                <a:cs typeface="Times New Roman"/>
              </a:rPr>
              <a:t>where</a:t>
            </a:r>
            <a:r>
              <a:rPr dirty="0" sz="2850" spc="25">
                <a:solidFill>
                  <a:srgbClr val="F6851F"/>
                </a:solidFill>
                <a:latin typeface="Times New Roman"/>
                <a:cs typeface="Times New Roman"/>
              </a:rPr>
              <a:t> </a:t>
            </a:r>
            <a:r>
              <a:rPr dirty="0" sz="2850" spc="60">
                <a:solidFill>
                  <a:srgbClr val="F6851F"/>
                </a:solidFill>
                <a:latin typeface="Times New Roman"/>
                <a:cs typeface="Times New Roman"/>
              </a:rPr>
              <a:t>our</a:t>
            </a:r>
            <a:r>
              <a:rPr dirty="0" sz="2850" spc="65">
                <a:solidFill>
                  <a:srgbClr val="F6851F"/>
                </a:solidFill>
                <a:latin typeface="Times New Roman"/>
                <a:cs typeface="Times New Roman"/>
              </a:rPr>
              <a:t> </a:t>
            </a:r>
            <a:r>
              <a:rPr dirty="0" sz="2850" spc="114">
                <a:solidFill>
                  <a:srgbClr val="F6851F"/>
                </a:solidFill>
                <a:latin typeface="Times New Roman"/>
                <a:cs typeface="Times New Roman"/>
              </a:rPr>
              <a:t>brand</a:t>
            </a:r>
            <a:r>
              <a:rPr dirty="0" sz="2850" spc="55">
                <a:solidFill>
                  <a:srgbClr val="F6851F"/>
                </a:solidFill>
                <a:latin typeface="Times New Roman"/>
                <a:cs typeface="Times New Roman"/>
              </a:rPr>
              <a:t> </a:t>
            </a:r>
            <a:r>
              <a:rPr dirty="0" sz="2850">
                <a:solidFill>
                  <a:srgbClr val="F6851F"/>
                </a:solidFill>
                <a:latin typeface="Times New Roman"/>
                <a:cs typeface="Times New Roman"/>
              </a:rPr>
              <a:t>home</a:t>
            </a:r>
            <a:r>
              <a:rPr dirty="0" sz="2850" spc="45">
                <a:solidFill>
                  <a:srgbClr val="F6851F"/>
                </a:solidFill>
                <a:latin typeface="Times New Roman"/>
                <a:cs typeface="Times New Roman"/>
              </a:rPr>
              <a:t> </a:t>
            </a:r>
            <a:r>
              <a:rPr dirty="0" sz="2850" spc="-25">
                <a:solidFill>
                  <a:srgbClr val="F6851F"/>
                </a:solidFill>
                <a:latin typeface="Times New Roman"/>
                <a:cs typeface="Times New Roman"/>
              </a:rPr>
              <a:t>is.</a:t>
            </a:r>
            <a:endParaRPr sz="2850">
              <a:latin typeface="Times New Roman"/>
              <a:cs typeface="Times New Roman"/>
            </a:endParaRPr>
          </a:p>
        </p:txBody>
      </p:sp>
      <p:pic>
        <p:nvPicPr>
          <p:cNvPr id="11" name="object 11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059156" y="4701540"/>
            <a:ext cx="2060448" cy="316687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5125700" cy="8642985"/>
            <a:chOff x="0" y="0"/>
            <a:chExt cx="15125700" cy="864298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5125700" cy="8642602"/>
            </a:xfrm>
            <a:prstGeom prst="rect">
              <a:avLst/>
            </a:prstGeom>
          </p:spPr>
        </p:pic>
        <p:pic>
          <p:nvPicPr>
            <p:cNvPr id="4" name="object 4" descr="">
              <a:hlinkClick r:id="rId3"/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60976" y="1155192"/>
              <a:ext cx="5603748" cy="3616451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2350770">
              <a:lnSpc>
                <a:spcPct val="100000"/>
              </a:lnSpc>
              <a:spcBef>
                <a:spcPts val="130"/>
              </a:spcBef>
            </a:pPr>
            <a:r>
              <a:rPr dirty="0" sz="7650" spc="-944"/>
              <a:t>CHANNEL</a:t>
            </a:r>
            <a:r>
              <a:rPr dirty="0" sz="7650" spc="-385"/>
              <a:t> </a:t>
            </a:r>
            <a:r>
              <a:rPr dirty="0" sz="7650" spc="-830"/>
              <a:t>GUIDELINE</a:t>
            </a:r>
            <a:r>
              <a:rPr dirty="0" sz="7650" spc="-390"/>
              <a:t> </a:t>
            </a:r>
            <a:r>
              <a:rPr dirty="0" sz="7650" spc="-785"/>
              <a:t>KIT</a:t>
            </a:r>
            <a:endParaRPr sz="7650"/>
          </a:p>
        </p:txBody>
      </p:sp>
      <p:grpSp>
        <p:nvGrpSpPr>
          <p:cNvPr id="6" name="object 6" descr=""/>
          <p:cNvGrpSpPr/>
          <p:nvPr/>
        </p:nvGrpSpPr>
        <p:grpSpPr>
          <a:xfrm>
            <a:off x="1693164" y="5082540"/>
            <a:ext cx="13054965" cy="3377565"/>
            <a:chOff x="1693164" y="5082540"/>
            <a:chExt cx="13054965" cy="3377565"/>
          </a:xfrm>
        </p:grpSpPr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93164" y="5099304"/>
              <a:ext cx="2574036" cy="3360420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53072" y="5091684"/>
              <a:ext cx="2535935" cy="3313176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47859" y="5082540"/>
              <a:ext cx="5199888" cy="3314700"/>
            </a:xfrm>
            <a:prstGeom prst="rect">
              <a:avLst/>
            </a:prstGeom>
          </p:spPr>
        </p:pic>
      </p:grpSp>
      <p:sp>
        <p:nvSpPr>
          <p:cNvPr id="10" name="object 10" descr=""/>
          <p:cNvSpPr txBox="1"/>
          <p:nvPr/>
        </p:nvSpPr>
        <p:spPr>
          <a:xfrm>
            <a:off x="416458" y="2195576"/>
            <a:ext cx="4246245" cy="26733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8419">
              <a:lnSpc>
                <a:spcPct val="100600"/>
              </a:lnSpc>
              <a:spcBef>
                <a:spcPts val="105"/>
              </a:spcBef>
            </a:pPr>
            <a:r>
              <a:rPr dirty="0" sz="3450">
                <a:solidFill>
                  <a:srgbClr val="003173"/>
                </a:solidFill>
                <a:latin typeface="Arial"/>
                <a:cs typeface="Arial"/>
              </a:rPr>
              <a:t>6</a:t>
            </a:r>
            <a:r>
              <a:rPr dirty="0" sz="3450" spc="10">
                <a:solidFill>
                  <a:srgbClr val="003173"/>
                </a:solidFill>
                <a:latin typeface="Arial"/>
                <a:cs typeface="Arial"/>
              </a:rPr>
              <a:t> </a:t>
            </a:r>
            <a:r>
              <a:rPr dirty="0" sz="3450">
                <a:solidFill>
                  <a:srgbClr val="003173"/>
                </a:solidFill>
                <a:latin typeface="Arial"/>
                <a:cs typeface="Arial"/>
              </a:rPr>
              <a:t>PAGE</a:t>
            </a:r>
            <a:r>
              <a:rPr dirty="0" sz="3450" spc="-30">
                <a:solidFill>
                  <a:srgbClr val="003173"/>
                </a:solidFill>
                <a:latin typeface="Arial"/>
                <a:cs typeface="Arial"/>
              </a:rPr>
              <a:t> </a:t>
            </a:r>
            <a:r>
              <a:rPr dirty="0" sz="3450">
                <a:solidFill>
                  <a:srgbClr val="003173"/>
                </a:solidFill>
                <a:latin typeface="Arial"/>
                <a:cs typeface="Arial"/>
              </a:rPr>
              <a:t>GUIDE</a:t>
            </a:r>
            <a:r>
              <a:rPr dirty="0" sz="3450" spc="-15">
                <a:solidFill>
                  <a:srgbClr val="003173"/>
                </a:solidFill>
                <a:latin typeface="Arial"/>
                <a:cs typeface="Arial"/>
              </a:rPr>
              <a:t> </a:t>
            </a:r>
            <a:r>
              <a:rPr dirty="0" sz="3450" spc="-25">
                <a:solidFill>
                  <a:srgbClr val="003173"/>
                </a:solidFill>
                <a:latin typeface="Arial"/>
                <a:cs typeface="Arial"/>
              </a:rPr>
              <a:t>FOR </a:t>
            </a:r>
            <a:r>
              <a:rPr dirty="0" sz="3450" spc="-20">
                <a:solidFill>
                  <a:srgbClr val="003173"/>
                </a:solidFill>
                <a:latin typeface="Arial"/>
                <a:cs typeface="Arial"/>
              </a:rPr>
              <a:t>BEST</a:t>
            </a:r>
            <a:endParaRPr sz="3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3450">
                <a:solidFill>
                  <a:srgbClr val="003173"/>
                </a:solidFill>
                <a:latin typeface="Arial"/>
                <a:cs typeface="Arial"/>
              </a:rPr>
              <a:t>OFF</a:t>
            </a:r>
            <a:r>
              <a:rPr dirty="0" sz="3450" spc="-5">
                <a:solidFill>
                  <a:srgbClr val="003173"/>
                </a:solidFill>
                <a:latin typeface="Arial"/>
                <a:cs typeface="Arial"/>
              </a:rPr>
              <a:t> </a:t>
            </a:r>
            <a:r>
              <a:rPr dirty="0" sz="3450">
                <a:solidFill>
                  <a:srgbClr val="003173"/>
                </a:solidFill>
                <a:latin typeface="Arial"/>
                <a:cs typeface="Arial"/>
              </a:rPr>
              <a:t>&amp;</a:t>
            </a:r>
            <a:r>
              <a:rPr dirty="0" sz="3450" spc="10">
                <a:solidFill>
                  <a:srgbClr val="003173"/>
                </a:solidFill>
                <a:latin typeface="Arial"/>
                <a:cs typeface="Arial"/>
              </a:rPr>
              <a:t> </a:t>
            </a:r>
            <a:r>
              <a:rPr dirty="0" sz="3450" spc="-10">
                <a:solidFill>
                  <a:srgbClr val="003173"/>
                </a:solidFill>
                <a:latin typeface="Arial"/>
                <a:cs typeface="Arial"/>
              </a:rPr>
              <a:t>ON-PREMISE</a:t>
            </a:r>
            <a:endParaRPr sz="3450">
              <a:latin typeface="Arial"/>
              <a:cs typeface="Arial"/>
            </a:endParaRPr>
          </a:p>
          <a:p>
            <a:pPr marL="12700" marR="1527175">
              <a:lnSpc>
                <a:spcPct val="100600"/>
              </a:lnSpc>
              <a:spcBef>
                <a:spcPts val="10"/>
              </a:spcBef>
            </a:pPr>
            <a:r>
              <a:rPr dirty="0" sz="3450" spc="-10">
                <a:solidFill>
                  <a:srgbClr val="003173"/>
                </a:solidFill>
                <a:latin typeface="Arial"/>
                <a:cs typeface="Arial"/>
              </a:rPr>
              <a:t>PLACEMENT EXECUTION</a:t>
            </a:r>
            <a:endParaRPr sz="34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62"/>
            <a:ext cx="15119985" cy="8641080"/>
            <a:chOff x="0" y="62"/>
            <a:chExt cx="15119985" cy="8641080"/>
          </a:xfrm>
        </p:grpSpPr>
        <p:sp>
          <p:nvSpPr>
            <p:cNvPr id="3" name="object 3" descr=""/>
            <p:cNvSpPr/>
            <p:nvPr/>
          </p:nvSpPr>
          <p:spPr>
            <a:xfrm>
              <a:off x="9552431" y="62"/>
              <a:ext cx="5567680" cy="8641080"/>
            </a:xfrm>
            <a:custGeom>
              <a:avLst/>
              <a:gdLst/>
              <a:ahLst/>
              <a:cxnLst/>
              <a:rect l="l" t="t" r="r" b="b"/>
              <a:pathLst>
                <a:path w="5567680" h="8641080">
                  <a:moveTo>
                    <a:pt x="5567172" y="0"/>
                  </a:moveTo>
                  <a:lnTo>
                    <a:pt x="0" y="0"/>
                  </a:lnTo>
                  <a:lnTo>
                    <a:pt x="0" y="8640572"/>
                  </a:lnTo>
                  <a:lnTo>
                    <a:pt x="5567172" y="8640572"/>
                  </a:lnTo>
                  <a:lnTo>
                    <a:pt x="5567172" y="0"/>
                  </a:lnTo>
                  <a:close/>
                </a:path>
              </a:pathLst>
            </a:custGeom>
            <a:solidFill>
              <a:srgbClr val="E7E7E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13392" y="1424940"/>
              <a:ext cx="5506211" cy="5789675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4664964" y="62"/>
              <a:ext cx="4886960" cy="8641080"/>
            </a:xfrm>
            <a:custGeom>
              <a:avLst/>
              <a:gdLst/>
              <a:ahLst/>
              <a:cxnLst/>
              <a:rect l="l" t="t" r="r" b="b"/>
              <a:pathLst>
                <a:path w="4886959" h="8641080">
                  <a:moveTo>
                    <a:pt x="4886833" y="0"/>
                  </a:moveTo>
                  <a:lnTo>
                    <a:pt x="0" y="0"/>
                  </a:lnTo>
                  <a:lnTo>
                    <a:pt x="0" y="8640572"/>
                  </a:lnTo>
                  <a:lnTo>
                    <a:pt x="4886833" y="8640572"/>
                  </a:lnTo>
                  <a:lnTo>
                    <a:pt x="4886833" y="0"/>
                  </a:lnTo>
                  <a:close/>
                </a:path>
              </a:pathLst>
            </a:custGeom>
            <a:solidFill>
              <a:srgbClr val="E7E7E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64964" y="1424940"/>
              <a:ext cx="4887468" cy="5789675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0" y="62"/>
              <a:ext cx="4665345" cy="8641080"/>
            </a:xfrm>
            <a:custGeom>
              <a:avLst/>
              <a:gdLst/>
              <a:ahLst/>
              <a:cxnLst/>
              <a:rect l="l" t="t" r="r" b="b"/>
              <a:pathLst>
                <a:path w="4665345" h="8641080">
                  <a:moveTo>
                    <a:pt x="4664964" y="0"/>
                  </a:moveTo>
                  <a:lnTo>
                    <a:pt x="0" y="0"/>
                  </a:lnTo>
                  <a:lnTo>
                    <a:pt x="0" y="8640572"/>
                  </a:lnTo>
                  <a:lnTo>
                    <a:pt x="4664964" y="8640572"/>
                  </a:lnTo>
                  <a:lnTo>
                    <a:pt x="4664964" y="0"/>
                  </a:lnTo>
                  <a:close/>
                </a:path>
              </a:pathLst>
            </a:custGeom>
            <a:solidFill>
              <a:srgbClr val="E7E7E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424940"/>
              <a:ext cx="4664964" cy="5789675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471423" rIns="0" bIns="0" rtlCol="0" vert="horz">
            <a:spAutoFit/>
          </a:bodyPr>
          <a:lstStyle/>
          <a:p>
            <a:pPr marL="3967479">
              <a:lnSpc>
                <a:spcPct val="100000"/>
              </a:lnSpc>
              <a:spcBef>
                <a:spcPts val="100"/>
              </a:spcBef>
            </a:pPr>
            <a:r>
              <a:rPr dirty="0" spc="-885"/>
              <a:t>SHIPPING</a:t>
            </a:r>
            <a:r>
              <a:rPr dirty="0" spc="-405"/>
              <a:t> </a:t>
            </a:r>
            <a:r>
              <a:rPr dirty="0" spc="-1390"/>
              <a:t>CASES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5125700" cy="857249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58064" rIns="0" bIns="0" rtlCol="0" vert="horz">
            <a:spAutoFit/>
          </a:bodyPr>
          <a:lstStyle/>
          <a:p>
            <a:pPr marL="227965">
              <a:lnSpc>
                <a:spcPct val="100000"/>
              </a:lnSpc>
              <a:spcBef>
                <a:spcPts val="100"/>
              </a:spcBef>
            </a:pPr>
            <a:r>
              <a:rPr dirty="0" spc="-1010"/>
              <a:t>POS-</a:t>
            </a:r>
            <a:r>
              <a:rPr dirty="0" spc="-905"/>
              <a:t>PRINT</a:t>
            </a:r>
          </a:p>
        </p:txBody>
      </p:sp>
      <p:sp>
        <p:nvSpPr>
          <p:cNvPr id="4" name="object 4" descr=""/>
          <p:cNvSpPr txBox="1"/>
          <p:nvPr/>
        </p:nvSpPr>
        <p:spPr>
          <a:xfrm>
            <a:off x="7060183" y="7269277"/>
            <a:ext cx="7466330" cy="12147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3900">
                <a:solidFill>
                  <a:srgbClr val="003173"/>
                </a:solidFill>
                <a:latin typeface="Arial"/>
                <a:cs typeface="Arial"/>
              </a:rPr>
              <a:t>Print</a:t>
            </a:r>
            <a:r>
              <a:rPr dirty="0" sz="3900" spc="-90">
                <a:solidFill>
                  <a:srgbClr val="003173"/>
                </a:solidFill>
                <a:latin typeface="Arial"/>
                <a:cs typeface="Arial"/>
              </a:rPr>
              <a:t> </a:t>
            </a:r>
            <a:r>
              <a:rPr dirty="0" sz="3900">
                <a:solidFill>
                  <a:srgbClr val="003173"/>
                </a:solidFill>
                <a:latin typeface="Arial"/>
                <a:cs typeface="Arial"/>
              </a:rPr>
              <a:t>POS</a:t>
            </a:r>
            <a:r>
              <a:rPr dirty="0" sz="3900" spc="-85">
                <a:solidFill>
                  <a:srgbClr val="003173"/>
                </a:solidFill>
                <a:latin typeface="Arial"/>
                <a:cs typeface="Arial"/>
              </a:rPr>
              <a:t> </a:t>
            </a:r>
            <a:r>
              <a:rPr dirty="0" sz="3900">
                <a:solidFill>
                  <a:srgbClr val="003173"/>
                </a:solidFill>
                <a:latin typeface="Arial"/>
                <a:cs typeface="Arial"/>
              </a:rPr>
              <a:t>to</a:t>
            </a:r>
            <a:r>
              <a:rPr dirty="0" sz="3900" spc="-80">
                <a:solidFill>
                  <a:srgbClr val="003173"/>
                </a:solidFill>
                <a:latin typeface="Arial"/>
                <a:cs typeface="Arial"/>
              </a:rPr>
              <a:t> </a:t>
            </a:r>
            <a:r>
              <a:rPr dirty="0" sz="3900">
                <a:solidFill>
                  <a:srgbClr val="003173"/>
                </a:solidFill>
                <a:latin typeface="Arial"/>
                <a:cs typeface="Arial"/>
              </a:rPr>
              <a:t>become</a:t>
            </a:r>
            <a:r>
              <a:rPr dirty="0" sz="3900" spc="-75">
                <a:solidFill>
                  <a:srgbClr val="003173"/>
                </a:solidFill>
                <a:latin typeface="Arial"/>
                <a:cs typeface="Arial"/>
              </a:rPr>
              <a:t> </a:t>
            </a:r>
            <a:r>
              <a:rPr dirty="0" sz="3900">
                <a:solidFill>
                  <a:srgbClr val="003173"/>
                </a:solidFill>
                <a:latin typeface="Arial"/>
                <a:cs typeface="Arial"/>
              </a:rPr>
              <a:t>available</a:t>
            </a:r>
            <a:r>
              <a:rPr dirty="0" sz="3900" spc="-85">
                <a:solidFill>
                  <a:srgbClr val="003173"/>
                </a:solidFill>
                <a:latin typeface="Arial"/>
                <a:cs typeface="Arial"/>
              </a:rPr>
              <a:t> </a:t>
            </a:r>
            <a:r>
              <a:rPr dirty="0" sz="3900" spc="-25">
                <a:solidFill>
                  <a:srgbClr val="003173"/>
                </a:solidFill>
                <a:latin typeface="Arial"/>
                <a:cs typeface="Arial"/>
              </a:rPr>
              <a:t>on </a:t>
            </a:r>
            <a:r>
              <a:rPr dirty="0" sz="3900">
                <a:solidFill>
                  <a:srgbClr val="003173"/>
                </a:solidFill>
                <a:latin typeface="Arial"/>
                <a:cs typeface="Arial"/>
              </a:rPr>
              <a:t>Brand</a:t>
            </a:r>
            <a:r>
              <a:rPr dirty="0" sz="3900" spc="-125">
                <a:solidFill>
                  <a:srgbClr val="003173"/>
                </a:solidFill>
                <a:latin typeface="Arial"/>
                <a:cs typeface="Arial"/>
              </a:rPr>
              <a:t> </a:t>
            </a:r>
            <a:r>
              <a:rPr dirty="0" sz="3900" spc="-10">
                <a:solidFill>
                  <a:srgbClr val="003173"/>
                </a:solidFill>
                <a:latin typeface="Arial"/>
                <a:cs typeface="Arial"/>
              </a:rPr>
              <a:t>Muscle</a:t>
            </a:r>
            <a:endParaRPr sz="3900">
              <a:latin typeface="Arial"/>
              <a:cs typeface="Arial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693419" y="339852"/>
            <a:ext cx="14153515" cy="8084820"/>
            <a:chOff x="693419" y="339852"/>
            <a:chExt cx="14153515" cy="8084820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92496" y="339852"/>
              <a:ext cx="2508504" cy="3590543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87624" y="2493264"/>
              <a:ext cx="2670048" cy="3820667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3419" y="4704588"/>
              <a:ext cx="2607564" cy="3720084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856976" y="871728"/>
              <a:ext cx="3989831" cy="5995416"/>
            </a:xfrm>
            <a:prstGeom prst="rect">
              <a:avLst/>
            </a:prstGeom>
          </p:spPr>
        </p:pic>
      </p:grpSp>
      <p:sp>
        <p:nvSpPr>
          <p:cNvPr id="10" name="object 10" descr=""/>
          <p:cNvSpPr txBox="1"/>
          <p:nvPr/>
        </p:nvSpPr>
        <p:spPr>
          <a:xfrm>
            <a:off x="1385697" y="2671699"/>
            <a:ext cx="1496695" cy="122618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0"/>
              </a:spcBef>
            </a:pPr>
            <a:r>
              <a:rPr dirty="0" sz="3900" spc="-10">
                <a:solidFill>
                  <a:srgbClr val="003173"/>
                </a:solidFill>
                <a:latin typeface="Arial"/>
                <a:cs typeface="Arial"/>
              </a:rPr>
              <a:t>Shelf talkers</a:t>
            </a:r>
            <a:endParaRPr sz="3900">
              <a:latin typeface="Arial"/>
              <a:cs typeface="Arial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8927718" y="4512310"/>
            <a:ext cx="1803400" cy="122618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1099"/>
              </a:lnSpc>
              <a:spcBef>
                <a:spcPts val="85"/>
              </a:spcBef>
            </a:pPr>
            <a:r>
              <a:rPr dirty="0" sz="3900" spc="-10">
                <a:solidFill>
                  <a:srgbClr val="003173"/>
                </a:solidFill>
                <a:latin typeface="Arial"/>
                <a:cs typeface="Arial"/>
              </a:rPr>
              <a:t>Window Posters</a:t>
            </a:r>
            <a:endParaRPr sz="3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5125700" cy="857249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19176" y="114681"/>
            <a:ext cx="4965700" cy="12141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10"/>
              <a:t>POS-</a:t>
            </a:r>
            <a:r>
              <a:rPr dirty="0" spc="-1045"/>
              <a:t>MERCH</a:t>
            </a:r>
          </a:p>
        </p:txBody>
      </p:sp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938528"/>
            <a:ext cx="4030979" cy="3986783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3111500" y="4982921"/>
            <a:ext cx="2526665" cy="242633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0"/>
              </a:spcBef>
            </a:pPr>
            <a:r>
              <a:rPr dirty="0" sz="3900" spc="-10">
                <a:solidFill>
                  <a:srgbClr val="003173"/>
                </a:solidFill>
                <a:latin typeface="Arial"/>
                <a:cs typeface="Arial"/>
              </a:rPr>
              <a:t>T-shirts </a:t>
            </a:r>
            <a:r>
              <a:rPr dirty="0" sz="3900">
                <a:solidFill>
                  <a:srgbClr val="003173"/>
                </a:solidFill>
                <a:latin typeface="Arial"/>
                <a:cs typeface="Arial"/>
              </a:rPr>
              <a:t>available</a:t>
            </a:r>
            <a:r>
              <a:rPr dirty="0" sz="3900" spc="-25">
                <a:solidFill>
                  <a:srgbClr val="003173"/>
                </a:solidFill>
                <a:latin typeface="Arial"/>
                <a:cs typeface="Arial"/>
              </a:rPr>
              <a:t> in </a:t>
            </a:r>
            <a:r>
              <a:rPr dirty="0" sz="3900">
                <a:solidFill>
                  <a:srgbClr val="003173"/>
                </a:solidFill>
                <a:latin typeface="Arial"/>
                <a:cs typeface="Arial"/>
              </a:rPr>
              <a:t>Black</a:t>
            </a:r>
            <a:r>
              <a:rPr dirty="0" sz="3900" spc="30">
                <a:solidFill>
                  <a:srgbClr val="003173"/>
                </a:solidFill>
                <a:latin typeface="Arial"/>
                <a:cs typeface="Arial"/>
              </a:rPr>
              <a:t> </a:t>
            </a:r>
            <a:r>
              <a:rPr dirty="0" sz="3900" spc="-25">
                <a:solidFill>
                  <a:srgbClr val="003173"/>
                </a:solidFill>
                <a:latin typeface="Arial"/>
                <a:cs typeface="Arial"/>
              </a:rPr>
              <a:t>and </a:t>
            </a:r>
            <a:r>
              <a:rPr dirty="0" sz="3900" spc="-10">
                <a:solidFill>
                  <a:srgbClr val="003173"/>
                </a:solidFill>
                <a:latin typeface="Arial"/>
                <a:cs typeface="Arial"/>
              </a:rPr>
              <a:t>White</a:t>
            </a:r>
            <a:endParaRPr sz="3900">
              <a:latin typeface="Arial"/>
              <a:cs typeface="Arial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6472872" y="1201953"/>
            <a:ext cx="5085080" cy="5313680"/>
            <a:chOff x="6472872" y="1201953"/>
            <a:chExt cx="5085080" cy="5313680"/>
          </a:xfrm>
        </p:grpSpPr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51937" y="1201953"/>
              <a:ext cx="2605951" cy="2793720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98535" y="3427730"/>
              <a:ext cx="2985414" cy="3087497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72872" y="1416850"/>
              <a:ext cx="2625280" cy="2846793"/>
            </a:xfrm>
            <a:prstGeom prst="rect">
              <a:avLst/>
            </a:prstGeom>
          </p:spPr>
        </p:pic>
      </p:grpSp>
      <p:sp>
        <p:nvSpPr>
          <p:cNvPr id="10" name="object 10" descr=""/>
          <p:cNvSpPr txBox="1"/>
          <p:nvPr/>
        </p:nvSpPr>
        <p:spPr>
          <a:xfrm>
            <a:off x="11652631" y="1660652"/>
            <a:ext cx="3308350" cy="300418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3900">
                <a:solidFill>
                  <a:srgbClr val="003173"/>
                </a:solidFill>
                <a:latin typeface="Arial"/>
                <a:cs typeface="Arial"/>
              </a:rPr>
              <a:t>Be</a:t>
            </a:r>
            <a:r>
              <a:rPr dirty="0" sz="3900" spc="-5">
                <a:solidFill>
                  <a:srgbClr val="003173"/>
                </a:solidFill>
                <a:latin typeface="Arial"/>
                <a:cs typeface="Arial"/>
              </a:rPr>
              <a:t> </a:t>
            </a:r>
            <a:r>
              <a:rPr dirty="0" sz="3900" spc="-20">
                <a:solidFill>
                  <a:srgbClr val="003173"/>
                </a:solidFill>
                <a:latin typeface="Arial"/>
                <a:cs typeface="Arial"/>
              </a:rPr>
              <a:t>like</a:t>
            </a:r>
            <a:endParaRPr sz="3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3900">
                <a:solidFill>
                  <a:srgbClr val="003173"/>
                </a:solidFill>
                <a:latin typeface="Arial"/>
                <a:cs typeface="Arial"/>
              </a:rPr>
              <a:t>Ed</a:t>
            </a:r>
            <a:r>
              <a:rPr dirty="0" sz="3900" spc="-5">
                <a:solidFill>
                  <a:srgbClr val="003173"/>
                </a:solidFill>
                <a:latin typeface="Arial"/>
                <a:cs typeface="Arial"/>
              </a:rPr>
              <a:t> </a:t>
            </a:r>
            <a:r>
              <a:rPr dirty="0" sz="3900" spc="-10">
                <a:solidFill>
                  <a:srgbClr val="003173"/>
                </a:solidFill>
                <a:latin typeface="Arial"/>
                <a:cs typeface="Arial"/>
              </a:rPr>
              <a:t>Sheeran</a:t>
            </a:r>
            <a:endParaRPr sz="3900">
              <a:latin typeface="Arial"/>
              <a:cs typeface="Arial"/>
            </a:endParaRPr>
          </a:p>
          <a:p>
            <a:pPr marL="12700" marR="5080">
              <a:lnSpc>
                <a:spcPct val="100299"/>
              </a:lnSpc>
            </a:pPr>
            <a:r>
              <a:rPr dirty="0" sz="3900">
                <a:solidFill>
                  <a:srgbClr val="003173"/>
                </a:solidFill>
                <a:latin typeface="Arial"/>
                <a:cs typeface="Arial"/>
              </a:rPr>
              <a:t>wear </a:t>
            </a:r>
            <a:r>
              <a:rPr dirty="0" sz="3900" spc="-25">
                <a:solidFill>
                  <a:srgbClr val="003173"/>
                </a:solidFill>
                <a:latin typeface="Arial"/>
                <a:cs typeface="Arial"/>
              </a:rPr>
              <a:t>His </a:t>
            </a:r>
            <a:r>
              <a:rPr dirty="0" sz="3900">
                <a:solidFill>
                  <a:srgbClr val="003173"/>
                </a:solidFill>
                <a:latin typeface="Arial"/>
                <a:cs typeface="Arial"/>
              </a:rPr>
              <a:t>favorite</a:t>
            </a:r>
            <a:r>
              <a:rPr dirty="0" sz="3900" spc="-55">
                <a:solidFill>
                  <a:srgbClr val="003173"/>
                </a:solidFill>
                <a:latin typeface="Arial"/>
                <a:cs typeface="Arial"/>
              </a:rPr>
              <a:t> </a:t>
            </a:r>
            <a:r>
              <a:rPr dirty="0" sz="3900" spc="-10">
                <a:solidFill>
                  <a:srgbClr val="003173"/>
                </a:solidFill>
                <a:latin typeface="Arial"/>
                <a:cs typeface="Arial"/>
              </a:rPr>
              <a:t>trucker </a:t>
            </a:r>
            <a:r>
              <a:rPr dirty="0" sz="3900" spc="-25">
                <a:solidFill>
                  <a:srgbClr val="003173"/>
                </a:solidFill>
                <a:latin typeface="Arial"/>
                <a:cs typeface="Arial"/>
              </a:rPr>
              <a:t>cap</a:t>
            </a:r>
            <a:endParaRPr sz="3900">
              <a:latin typeface="Arial"/>
              <a:cs typeface="Arial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11652631" y="5238115"/>
            <a:ext cx="2618740" cy="121793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299"/>
              </a:lnSpc>
              <a:spcBef>
                <a:spcPts val="95"/>
              </a:spcBef>
            </a:pPr>
            <a:r>
              <a:rPr dirty="0" sz="3900">
                <a:solidFill>
                  <a:srgbClr val="003173"/>
                </a:solidFill>
                <a:latin typeface="Arial"/>
                <a:cs typeface="Arial"/>
              </a:rPr>
              <a:t>Available</a:t>
            </a:r>
            <a:r>
              <a:rPr dirty="0" sz="3900" spc="-65">
                <a:solidFill>
                  <a:srgbClr val="003173"/>
                </a:solidFill>
                <a:latin typeface="Arial"/>
                <a:cs typeface="Arial"/>
              </a:rPr>
              <a:t> </a:t>
            </a:r>
            <a:r>
              <a:rPr dirty="0" sz="3900" spc="-25">
                <a:solidFill>
                  <a:srgbClr val="003173"/>
                </a:solidFill>
                <a:latin typeface="Arial"/>
                <a:cs typeface="Arial"/>
              </a:rPr>
              <a:t>in </a:t>
            </a:r>
            <a:r>
              <a:rPr dirty="0" sz="3900">
                <a:solidFill>
                  <a:srgbClr val="003173"/>
                </a:solidFill>
                <a:latin typeface="Arial"/>
                <a:cs typeface="Arial"/>
              </a:rPr>
              <a:t>three</a:t>
            </a:r>
            <a:r>
              <a:rPr dirty="0" sz="3900" spc="-40">
                <a:solidFill>
                  <a:srgbClr val="003173"/>
                </a:solidFill>
                <a:latin typeface="Arial"/>
                <a:cs typeface="Arial"/>
              </a:rPr>
              <a:t> </a:t>
            </a:r>
            <a:r>
              <a:rPr dirty="0" sz="3900" spc="-10">
                <a:solidFill>
                  <a:srgbClr val="003173"/>
                </a:solidFill>
                <a:latin typeface="Arial"/>
                <a:cs typeface="Arial"/>
              </a:rPr>
              <a:t>colors</a:t>
            </a:r>
            <a:endParaRPr sz="3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5125700" cy="864260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5119985" cy="8639810"/>
            <a:chOff x="0" y="0"/>
            <a:chExt cx="15119985" cy="86398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5119604" cy="8639554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89676" y="1152144"/>
              <a:ext cx="7383780" cy="6234683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7567422" y="5437504"/>
              <a:ext cx="1501140" cy="582295"/>
            </a:xfrm>
            <a:custGeom>
              <a:avLst/>
              <a:gdLst/>
              <a:ahLst/>
              <a:cxnLst/>
              <a:rect l="l" t="t" r="r" b="b"/>
              <a:pathLst>
                <a:path w="1501140" h="582295">
                  <a:moveTo>
                    <a:pt x="308063" y="115798"/>
                  </a:moveTo>
                  <a:lnTo>
                    <a:pt x="298373" y="78219"/>
                  </a:lnTo>
                  <a:lnTo>
                    <a:pt x="269392" y="51841"/>
                  </a:lnTo>
                  <a:lnTo>
                    <a:pt x="221437" y="32550"/>
                  </a:lnTo>
                  <a:lnTo>
                    <a:pt x="220586" y="32359"/>
                  </a:lnTo>
                  <a:lnTo>
                    <a:pt x="220586" y="76987"/>
                  </a:lnTo>
                  <a:lnTo>
                    <a:pt x="219544" y="91922"/>
                  </a:lnTo>
                  <a:lnTo>
                    <a:pt x="212598" y="130683"/>
                  </a:lnTo>
                  <a:lnTo>
                    <a:pt x="197497" y="177965"/>
                  </a:lnTo>
                  <a:lnTo>
                    <a:pt x="163195" y="199872"/>
                  </a:lnTo>
                  <a:lnTo>
                    <a:pt x="150749" y="198628"/>
                  </a:lnTo>
                  <a:lnTo>
                    <a:pt x="141478" y="196850"/>
                  </a:lnTo>
                  <a:lnTo>
                    <a:pt x="173736" y="30734"/>
                  </a:lnTo>
                  <a:lnTo>
                    <a:pt x="213042" y="47155"/>
                  </a:lnTo>
                  <a:lnTo>
                    <a:pt x="220586" y="76987"/>
                  </a:lnTo>
                  <a:lnTo>
                    <a:pt x="220586" y="32359"/>
                  </a:lnTo>
                  <a:lnTo>
                    <a:pt x="213728" y="30734"/>
                  </a:lnTo>
                  <a:lnTo>
                    <a:pt x="190373" y="25273"/>
                  </a:lnTo>
                  <a:lnTo>
                    <a:pt x="60198" y="0"/>
                  </a:lnTo>
                  <a:lnTo>
                    <a:pt x="58547" y="8382"/>
                  </a:lnTo>
                  <a:lnTo>
                    <a:pt x="87376" y="13970"/>
                  </a:lnTo>
                  <a:lnTo>
                    <a:pt x="30353" y="307086"/>
                  </a:lnTo>
                  <a:lnTo>
                    <a:pt x="1651" y="301498"/>
                  </a:lnTo>
                  <a:lnTo>
                    <a:pt x="0" y="309880"/>
                  </a:lnTo>
                  <a:lnTo>
                    <a:pt x="170434" y="343027"/>
                  </a:lnTo>
                  <a:lnTo>
                    <a:pt x="172085" y="334645"/>
                  </a:lnTo>
                  <a:lnTo>
                    <a:pt x="116713" y="323850"/>
                  </a:lnTo>
                  <a:lnTo>
                    <a:pt x="119976" y="307086"/>
                  </a:lnTo>
                  <a:lnTo>
                    <a:pt x="139700" y="205867"/>
                  </a:lnTo>
                  <a:lnTo>
                    <a:pt x="139827" y="205232"/>
                  </a:lnTo>
                  <a:lnTo>
                    <a:pt x="143383" y="205867"/>
                  </a:lnTo>
                  <a:lnTo>
                    <a:pt x="175171" y="210820"/>
                  </a:lnTo>
                  <a:lnTo>
                    <a:pt x="203708" y="212699"/>
                  </a:lnTo>
                  <a:lnTo>
                    <a:pt x="228993" y="211480"/>
                  </a:lnTo>
                  <a:lnTo>
                    <a:pt x="251079" y="207137"/>
                  </a:lnTo>
                  <a:lnTo>
                    <a:pt x="255206" y="205232"/>
                  </a:lnTo>
                  <a:lnTo>
                    <a:pt x="266852" y="199872"/>
                  </a:lnTo>
                  <a:lnTo>
                    <a:pt x="270979" y="197967"/>
                  </a:lnTo>
                  <a:lnTo>
                    <a:pt x="286715" y="183578"/>
                  </a:lnTo>
                  <a:lnTo>
                    <a:pt x="298272" y="163957"/>
                  </a:lnTo>
                  <a:lnTo>
                    <a:pt x="305689" y="139065"/>
                  </a:lnTo>
                  <a:lnTo>
                    <a:pt x="308063" y="115798"/>
                  </a:lnTo>
                  <a:close/>
                </a:path>
                <a:path w="1501140" h="582295">
                  <a:moveTo>
                    <a:pt x="637413" y="213360"/>
                  </a:moveTo>
                  <a:lnTo>
                    <a:pt x="544487" y="201968"/>
                  </a:lnTo>
                  <a:lnTo>
                    <a:pt x="535927" y="194271"/>
                  </a:lnTo>
                  <a:lnTo>
                    <a:pt x="506476" y="184785"/>
                  </a:lnTo>
                  <a:lnTo>
                    <a:pt x="492340" y="183362"/>
                  </a:lnTo>
                  <a:lnTo>
                    <a:pt x="479882" y="183807"/>
                  </a:lnTo>
                  <a:lnTo>
                    <a:pt x="469049" y="186118"/>
                  </a:lnTo>
                  <a:lnTo>
                    <a:pt x="438429" y="210642"/>
                  </a:lnTo>
                  <a:lnTo>
                    <a:pt x="432816" y="219710"/>
                  </a:lnTo>
                  <a:lnTo>
                    <a:pt x="458724" y="56642"/>
                  </a:lnTo>
                  <a:lnTo>
                    <a:pt x="351282" y="39624"/>
                  </a:lnTo>
                  <a:lnTo>
                    <a:pt x="350012" y="47752"/>
                  </a:lnTo>
                  <a:lnTo>
                    <a:pt x="374523" y="51562"/>
                  </a:lnTo>
                  <a:lnTo>
                    <a:pt x="324231" y="369697"/>
                  </a:lnTo>
                  <a:lnTo>
                    <a:pt x="299720" y="365760"/>
                  </a:lnTo>
                  <a:lnTo>
                    <a:pt x="298450" y="373888"/>
                  </a:lnTo>
                  <a:lnTo>
                    <a:pt x="424942" y="393827"/>
                  </a:lnTo>
                  <a:lnTo>
                    <a:pt x="426212" y="385826"/>
                  </a:lnTo>
                  <a:lnTo>
                    <a:pt x="407035" y="382778"/>
                  </a:lnTo>
                  <a:lnTo>
                    <a:pt x="426466" y="259842"/>
                  </a:lnTo>
                  <a:lnTo>
                    <a:pt x="444627" y="216154"/>
                  </a:lnTo>
                  <a:lnTo>
                    <a:pt x="472821" y="201422"/>
                  </a:lnTo>
                  <a:lnTo>
                    <a:pt x="479044" y="202438"/>
                  </a:lnTo>
                  <a:lnTo>
                    <a:pt x="482854" y="205740"/>
                  </a:lnTo>
                  <a:lnTo>
                    <a:pt x="484505" y="211201"/>
                  </a:lnTo>
                  <a:lnTo>
                    <a:pt x="485241" y="216547"/>
                  </a:lnTo>
                  <a:lnTo>
                    <a:pt x="485165" y="224180"/>
                  </a:lnTo>
                  <a:lnTo>
                    <a:pt x="484289" y="234124"/>
                  </a:lnTo>
                  <a:lnTo>
                    <a:pt x="482600" y="246380"/>
                  </a:lnTo>
                  <a:lnTo>
                    <a:pt x="459613" y="391160"/>
                  </a:lnTo>
                  <a:lnTo>
                    <a:pt x="441325" y="388239"/>
                  </a:lnTo>
                  <a:lnTo>
                    <a:pt x="440055" y="396240"/>
                  </a:lnTo>
                  <a:lnTo>
                    <a:pt x="504151" y="406450"/>
                  </a:lnTo>
                  <a:lnTo>
                    <a:pt x="503301" y="413258"/>
                  </a:lnTo>
                  <a:lnTo>
                    <a:pt x="636270" y="429514"/>
                  </a:lnTo>
                  <a:lnTo>
                    <a:pt x="637286" y="421513"/>
                  </a:lnTo>
                  <a:lnTo>
                    <a:pt x="612267" y="418465"/>
                  </a:lnTo>
                  <a:lnTo>
                    <a:pt x="613524" y="408178"/>
                  </a:lnTo>
                  <a:lnTo>
                    <a:pt x="637413" y="213360"/>
                  </a:lnTo>
                  <a:close/>
                </a:path>
                <a:path w="1501140" h="582295">
                  <a:moveTo>
                    <a:pt x="650849" y="130949"/>
                  </a:moveTo>
                  <a:lnTo>
                    <a:pt x="629158" y="99123"/>
                  </a:lnTo>
                  <a:lnTo>
                    <a:pt x="599198" y="93510"/>
                  </a:lnTo>
                  <a:lnTo>
                    <a:pt x="589889" y="94576"/>
                  </a:lnTo>
                  <a:lnTo>
                    <a:pt x="562076" y="121323"/>
                  </a:lnTo>
                  <a:lnTo>
                    <a:pt x="559943" y="138468"/>
                  </a:lnTo>
                  <a:lnTo>
                    <a:pt x="560895" y="146570"/>
                  </a:lnTo>
                  <a:lnTo>
                    <a:pt x="588175" y="175209"/>
                  </a:lnTo>
                  <a:lnTo>
                    <a:pt x="610247" y="177914"/>
                  </a:lnTo>
                  <a:lnTo>
                    <a:pt x="620039" y="176898"/>
                  </a:lnTo>
                  <a:lnTo>
                    <a:pt x="648627" y="149352"/>
                  </a:lnTo>
                  <a:lnTo>
                    <a:pt x="650849" y="130949"/>
                  </a:lnTo>
                  <a:close/>
                </a:path>
                <a:path w="1501140" h="582295">
                  <a:moveTo>
                    <a:pt x="1050302" y="347980"/>
                  </a:moveTo>
                  <a:lnTo>
                    <a:pt x="1042543" y="304927"/>
                  </a:lnTo>
                  <a:lnTo>
                    <a:pt x="1010056" y="265811"/>
                  </a:lnTo>
                  <a:lnTo>
                    <a:pt x="976122" y="256413"/>
                  </a:lnTo>
                  <a:lnTo>
                    <a:pt x="965301" y="256984"/>
                  </a:lnTo>
                  <a:lnTo>
                    <a:pt x="965301" y="324739"/>
                  </a:lnTo>
                  <a:lnTo>
                    <a:pt x="965136" y="332422"/>
                  </a:lnTo>
                  <a:lnTo>
                    <a:pt x="962279" y="377063"/>
                  </a:lnTo>
                  <a:lnTo>
                    <a:pt x="957999" y="419074"/>
                  </a:lnTo>
                  <a:lnTo>
                    <a:pt x="955332" y="433959"/>
                  </a:lnTo>
                  <a:lnTo>
                    <a:pt x="955255" y="434428"/>
                  </a:lnTo>
                  <a:lnTo>
                    <a:pt x="930402" y="464439"/>
                  </a:lnTo>
                  <a:lnTo>
                    <a:pt x="923480" y="463080"/>
                  </a:lnTo>
                  <a:lnTo>
                    <a:pt x="903300" y="425297"/>
                  </a:lnTo>
                  <a:lnTo>
                    <a:pt x="903414" y="419074"/>
                  </a:lnTo>
                  <a:lnTo>
                    <a:pt x="909320" y="333629"/>
                  </a:lnTo>
                  <a:lnTo>
                    <a:pt x="921004" y="292100"/>
                  </a:lnTo>
                  <a:lnTo>
                    <a:pt x="947420" y="273812"/>
                  </a:lnTo>
                  <a:lnTo>
                    <a:pt x="956487" y="274485"/>
                  </a:lnTo>
                  <a:lnTo>
                    <a:pt x="956081" y="274485"/>
                  </a:lnTo>
                  <a:lnTo>
                    <a:pt x="961517" y="280162"/>
                  </a:lnTo>
                  <a:lnTo>
                    <a:pt x="963803" y="291084"/>
                  </a:lnTo>
                  <a:lnTo>
                    <a:pt x="965085" y="301091"/>
                  </a:lnTo>
                  <a:lnTo>
                    <a:pt x="965212" y="304927"/>
                  </a:lnTo>
                  <a:lnTo>
                    <a:pt x="965301" y="324739"/>
                  </a:lnTo>
                  <a:lnTo>
                    <a:pt x="965301" y="256984"/>
                  </a:lnTo>
                  <a:lnTo>
                    <a:pt x="955408" y="257492"/>
                  </a:lnTo>
                  <a:lnTo>
                    <a:pt x="937666" y="263779"/>
                  </a:lnTo>
                  <a:lnTo>
                    <a:pt x="922934" y="275310"/>
                  </a:lnTo>
                  <a:lnTo>
                    <a:pt x="911225" y="292100"/>
                  </a:lnTo>
                  <a:lnTo>
                    <a:pt x="913549" y="259435"/>
                  </a:lnTo>
                  <a:lnTo>
                    <a:pt x="913599" y="258826"/>
                  </a:lnTo>
                  <a:lnTo>
                    <a:pt x="913714" y="257175"/>
                  </a:lnTo>
                  <a:lnTo>
                    <a:pt x="913765" y="256540"/>
                  </a:lnTo>
                  <a:lnTo>
                    <a:pt x="830453" y="250799"/>
                  </a:lnTo>
                  <a:lnTo>
                    <a:pt x="830453" y="258826"/>
                  </a:lnTo>
                  <a:lnTo>
                    <a:pt x="817397" y="445427"/>
                  </a:lnTo>
                  <a:lnTo>
                    <a:pt x="795528" y="443103"/>
                  </a:lnTo>
                  <a:lnTo>
                    <a:pt x="796442" y="434340"/>
                  </a:lnTo>
                  <a:lnTo>
                    <a:pt x="814997" y="257759"/>
                  </a:lnTo>
                  <a:lnTo>
                    <a:pt x="830453" y="258826"/>
                  </a:lnTo>
                  <a:lnTo>
                    <a:pt x="830453" y="250799"/>
                  </a:lnTo>
                  <a:lnTo>
                    <a:pt x="815835" y="249783"/>
                  </a:lnTo>
                  <a:lnTo>
                    <a:pt x="817118" y="237617"/>
                  </a:lnTo>
                  <a:lnTo>
                    <a:pt x="783793" y="234124"/>
                  </a:lnTo>
                  <a:lnTo>
                    <a:pt x="787654" y="202679"/>
                  </a:lnTo>
                  <a:lnTo>
                    <a:pt x="789317" y="202742"/>
                  </a:lnTo>
                  <a:lnTo>
                    <a:pt x="799084" y="201549"/>
                  </a:lnTo>
                  <a:lnTo>
                    <a:pt x="827227" y="173507"/>
                  </a:lnTo>
                  <a:lnTo>
                    <a:pt x="829106" y="155448"/>
                  </a:lnTo>
                  <a:lnTo>
                    <a:pt x="829106" y="155028"/>
                  </a:lnTo>
                  <a:lnTo>
                    <a:pt x="827798" y="146951"/>
                  </a:lnTo>
                  <a:lnTo>
                    <a:pt x="827760" y="146710"/>
                  </a:lnTo>
                  <a:lnTo>
                    <a:pt x="797877" y="120611"/>
                  </a:lnTo>
                  <a:lnTo>
                    <a:pt x="797750" y="120599"/>
                  </a:lnTo>
                  <a:lnTo>
                    <a:pt x="799211" y="108712"/>
                  </a:lnTo>
                  <a:lnTo>
                    <a:pt x="689483" y="95250"/>
                  </a:lnTo>
                  <a:lnTo>
                    <a:pt x="688441" y="103365"/>
                  </a:lnTo>
                  <a:lnTo>
                    <a:pt x="689317" y="103365"/>
                  </a:lnTo>
                  <a:lnTo>
                    <a:pt x="714883" y="106553"/>
                  </a:lnTo>
                  <a:lnTo>
                    <a:pt x="675640" y="426212"/>
                  </a:lnTo>
                  <a:lnTo>
                    <a:pt x="651002" y="423164"/>
                  </a:lnTo>
                  <a:lnTo>
                    <a:pt x="649986" y="431292"/>
                  </a:lnTo>
                  <a:lnTo>
                    <a:pt x="686930" y="435813"/>
                  </a:lnTo>
                  <a:lnTo>
                    <a:pt x="686562" y="439801"/>
                  </a:lnTo>
                  <a:lnTo>
                    <a:pt x="816825" y="453593"/>
                  </a:lnTo>
                  <a:lnTo>
                    <a:pt x="809231" y="562229"/>
                  </a:lnTo>
                  <a:lnTo>
                    <a:pt x="809117" y="564007"/>
                  </a:lnTo>
                  <a:lnTo>
                    <a:pt x="784352" y="562229"/>
                  </a:lnTo>
                  <a:lnTo>
                    <a:pt x="783755" y="569849"/>
                  </a:lnTo>
                  <a:lnTo>
                    <a:pt x="783717" y="570357"/>
                  </a:lnTo>
                  <a:lnTo>
                    <a:pt x="950214" y="582041"/>
                  </a:lnTo>
                  <a:lnTo>
                    <a:pt x="950849" y="573913"/>
                  </a:lnTo>
                  <a:lnTo>
                    <a:pt x="892810" y="569849"/>
                  </a:lnTo>
                  <a:lnTo>
                    <a:pt x="893216" y="564007"/>
                  </a:lnTo>
                  <a:lnTo>
                    <a:pt x="900696" y="456692"/>
                  </a:lnTo>
                  <a:lnTo>
                    <a:pt x="900772" y="455549"/>
                  </a:lnTo>
                  <a:lnTo>
                    <a:pt x="900849" y="454456"/>
                  </a:lnTo>
                  <a:lnTo>
                    <a:pt x="900938" y="453263"/>
                  </a:lnTo>
                  <a:lnTo>
                    <a:pt x="904875" y="461137"/>
                  </a:lnTo>
                  <a:lnTo>
                    <a:pt x="910336" y="467106"/>
                  </a:lnTo>
                  <a:lnTo>
                    <a:pt x="949325" y="478790"/>
                  </a:lnTo>
                  <a:lnTo>
                    <a:pt x="971156" y="478624"/>
                  </a:lnTo>
                  <a:lnTo>
                    <a:pt x="990333" y="474891"/>
                  </a:lnTo>
                  <a:lnTo>
                    <a:pt x="1006856" y="467575"/>
                  </a:lnTo>
                  <a:lnTo>
                    <a:pt x="1010843" y="464439"/>
                  </a:lnTo>
                  <a:lnTo>
                    <a:pt x="1020699" y="456692"/>
                  </a:lnTo>
                  <a:lnTo>
                    <a:pt x="1040523" y="423481"/>
                  </a:lnTo>
                  <a:lnTo>
                    <a:pt x="1049782" y="374650"/>
                  </a:lnTo>
                  <a:lnTo>
                    <a:pt x="1050188" y="353695"/>
                  </a:lnTo>
                  <a:lnTo>
                    <a:pt x="1050302" y="347980"/>
                  </a:lnTo>
                  <a:close/>
                </a:path>
                <a:path w="1501140" h="582295">
                  <a:moveTo>
                    <a:pt x="1500632" y="190881"/>
                  </a:moveTo>
                  <a:lnTo>
                    <a:pt x="1380236" y="186690"/>
                  </a:lnTo>
                  <a:lnTo>
                    <a:pt x="1318006" y="416941"/>
                  </a:lnTo>
                  <a:lnTo>
                    <a:pt x="1266190" y="182626"/>
                  </a:lnTo>
                  <a:lnTo>
                    <a:pt x="1144397" y="178435"/>
                  </a:lnTo>
                  <a:lnTo>
                    <a:pt x="1144143" y="186944"/>
                  </a:lnTo>
                  <a:lnTo>
                    <a:pt x="1168908" y="187833"/>
                  </a:lnTo>
                  <a:lnTo>
                    <a:pt x="1158494" y="486283"/>
                  </a:lnTo>
                  <a:lnTo>
                    <a:pt x="1133729" y="485394"/>
                  </a:lnTo>
                  <a:lnTo>
                    <a:pt x="1133348" y="494030"/>
                  </a:lnTo>
                  <a:lnTo>
                    <a:pt x="1194689" y="496189"/>
                  </a:lnTo>
                  <a:lnTo>
                    <a:pt x="1194943" y="487553"/>
                  </a:lnTo>
                  <a:lnTo>
                    <a:pt x="1170178" y="486664"/>
                  </a:lnTo>
                  <a:lnTo>
                    <a:pt x="1180084" y="203581"/>
                  </a:lnTo>
                  <a:lnTo>
                    <a:pt x="1181862" y="203708"/>
                  </a:lnTo>
                  <a:lnTo>
                    <a:pt x="1251077" y="498094"/>
                  </a:lnTo>
                  <a:lnTo>
                    <a:pt x="1307465" y="500126"/>
                  </a:lnTo>
                  <a:lnTo>
                    <a:pt x="1385189" y="212090"/>
                  </a:lnTo>
                  <a:lnTo>
                    <a:pt x="1386967" y="212217"/>
                  </a:lnTo>
                  <a:lnTo>
                    <a:pt x="1377188" y="493903"/>
                  </a:lnTo>
                  <a:lnTo>
                    <a:pt x="1352296" y="493014"/>
                  </a:lnTo>
                  <a:lnTo>
                    <a:pt x="1352042" y="501650"/>
                  </a:lnTo>
                  <a:lnTo>
                    <a:pt x="1489583" y="506476"/>
                  </a:lnTo>
                  <a:lnTo>
                    <a:pt x="1489837" y="497840"/>
                  </a:lnTo>
                  <a:lnTo>
                    <a:pt x="1465072" y="496951"/>
                  </a:lnTo>
                  <a:lnTo>
                    <a:pt x="1475486" y="198501"/>
                  </a:lnTo>
                  <a:lnTo>
                    <a:pt x="1500251" y="199390"/>
                  </a:lnTo>
                  <a:lnTo>
                    <a:pt x="1500632" y="190881"/>
                  </a:lnTo>
                  <a:close/>
                </a:path>
              </a:pathLst>
            </a:custGeom>
            <a:solidFill>
              <a:srgbClr val="F6851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 txBox="1"/>
          <p:nvPr/>
        </p:nvSpPr>
        <p:spPr>
          <a:xfrm>
            <a:off x="9075801" y="5494147"/>
            <a:ext cx="243840" cy="5670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50" spc="75">
                <a:solidFill>
                  <a:srgbClr val="F6851F"/>
                </a:solidFill>
                <a:latin typeface="Times New Roman"/>
                <a:cs typeface="Times New Roman"/>
              </a:rPr>
              <a:t>c</a:t>
            </a:r>
            <a:endParaRPr sz="3550">
              <a:latin typeface="Times New Roman"/>
              <a:cs typeface="Times New Roman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9370568" y="5109971"/>
            <a:ext cx="5749290" cy="3529965"/>
            <a:chOff x="9370568" y="5109971"/>
            <a:chExt cx="5749290" cy="3529965"/>
          </a:xfrm>
        </p:grpSpPr>
        <p:sp>
          <p:nvSpPr>
            <p:cNvPr id="8" name="object 8" descr=""/>
            <p:cNvSpPr/>
            <p:nvPr/>
          </p:nvSpPr>
          <p:spPr>
            <a:xfrm>
              <a:off x="9370568" y="5617337"/>
              <a:ext cx="265430" cy="325755"/>
            </a:xfrm>
            <a:custGeom>
              <a:avLst/>
              <a:gdLst/>
              <a:ahLst/>
              <a:cxnLst/>
              <a:rect l="l" t="t" r="r" b="b"/>
              <a:pathLst>
                <a:path w="265429" h="325754">
                  <a:moveTo>
                    <a:pt x="152653" y="0"/>
                  </a:moveTo>
                  <a:lnTo>
                    <a:pt x="88852" y="11890"/>
                  </a:lnTo>
                  <a:lnTo>
                    <a:pt x="40004" y="45212"/>
                  </a:lnTo>
                  <a:lnTo>
                    <a:pt x="9239" y="98202"/>
                  </a:lnTo>
                  <a:lnTo>
                    <a:pt x="0" y="168910"/>
                  </a:lnTo>
                  <a:lnTo>
                    <a:pt x="3145" y="206178"/>
                  </a:lnTo>
                  <a:lnTo>
                    <a:pt x="24342" y="265475"/>
                  </a:lnTo>
                  <a:lnTo>
                    <a:pt x="64942" y="304512"/>
                  </a:lnTo>
                  <a:lnTo>
                    <a:pt x="122231" y="323336"/>
                  </a:lnTo>
                  <a:lnTo>
                    <a:pt x="156972" y="325247"/>
                  </a:lnTo>
                  <a:lnTo>
                    <a:pt x="171571" y="324532"/>
                  </a:lnTo>
                  <a:lnTo>
                    <a:pt x="186039" y="322961"/>
                  </a:lnTo>
                  <a:lnTo>
                    <a:pt x="200388" y="320532"/>
                  </a:lnTo>
                  <a:lnTo>
                    <a:pt x="214629" y="317246"/>
                  </a:lnTo>
                  <a:lnTo>
                    <a:pt x="227246" y="313930"/>
                  </a:lnTo>
                  <a:lnTo>
                    <a:pt x="243526" y="310155"/>
                  </a:lnTo>
                  <a:lnTo>
                    <a:pt x="247141" y="309626"/>
                  </a:lnTo>
                  <a:lnTo>
                    <a:pt x="250062" y="309626"/>
                  </a:lnTo>
                  <a:lnTo>
                    <a:pt x="252222" y="310261"/>
                  </a:lnTo>
                  <a:lnTo>
                    <a:pt x="255270" y="312928"/>
                  </a:lnTo>
                  <a:lnTo>
                    <a:pt x="256921" y="315214"/>
                  </a:lnTo>
                  <a:lnTo>
                    <a:pt x="258825" y="318516"/>
                  </a:lnTo>
                  <a:lnTo>
                    <a:pt x="263778" y="318389"/>
                  </a:lnTo>
                  <a:lnTo>
                    <a:pt x="265175" y="217805"/>
                  </a:lnTo>
                  <a:lnTo>
                    <a:pt x="257048" y="217932"/>
                  </a:lnTo>
                  <a:lnTo>
                    <a:pt x="236541" y="260504"/>
                  </a:lnTo>
                  <a:lnTo>
                    <a:pt x="214820" y="291052"/>
                  </a:lnTo>
                  <a:lnTo>
                    <a:pt x="191861" y="309550"/>
                  </a:lnTo>
                  <a:lnTo>
                    <a:pt x="167639" y="315976"/>
                  </a:lnTo>
                  <a:lnTo>
                    <a:pt x="150685" y="314049"/>
                  </a:lnTo>
                  <a:lnTo>
                    <a:pt x="112395" y="280670"/>
                  </a:lnTo>
                  <a:lnTo>
                    <a:pt x="97821" y="237632"/>
                  </a:lnTo>
                  <a:lnTo>
                    <a:pt x="92201" y="180594"/>
                  </a:lnTo>
                  <a:lnTo>
                    <a:pt x="91566" y="145034"/>
                  </a:lnTo>
                  <a:lnTo>
                    <a:pt x="94926" y="85953"/>
                  </a:lnTo>
                  <a:lnTo>
                    <a:pt x="107299" y="43576"/>
                  </a:lnTo>
                  <a:lnTo>
                    <a:pt x="128696" y="17893"/>
                  </a:lnTo>
                  <a:lnTo>
                    <a:pt x="159130" y="8890"/>
                  </a:lnTo>
                  <a:lnTo>
                    <a:pt x="172565" y="10199"/>
                  </a:lnTo>
                  <a:lnTo>
                    <a:pt x="208533" y="32131"/>
                  </a:lnTo>
                  <a:lnTo>
                    <a:pt x="240841" y="79851"/>
                  </a:lnTo>
                  <a:lnTo>
                    <a:pt x="251459" y="101092"/>
                  </a:lnTo>
                  <a:lnTo>
                    <a:pt x="259587" y="100965"/>
                  </a:lnTo>
                  <a:lnTo>
                    <a:pt x="254253" y="3175"/>
                  </a:lnTo>
                  <a:lnTo>
                    <a:pt x="249300" y="3302"/>
                  </a:lnTo>
                  <a:lnTo>
                    <a:pt x="247523" y="6604"/>
                  </a:lnTo>
                  <a:lnTo>
                    <a:pt x="245872" y="9017"/>
                  </a:lnTo>
                  <a:lnTo>
                    <a:pt x="242950" y="11684"/>
                  </a:lnTo>
                  <a:lnTo>
                    <a:pt x="240664" y="12446"/>
                  </a:lnTo>
                  <a:lnTo>
                    <a:pt x="237743" y="12446"/>
                  </a:lnTo>
                  <a:lnTo>
                    <a:pt x="234096" y="12114"/>
                  </a:lnTo>
                  <a:lnTo>
                    <a:pt x="227710" y="10937"/>
                  </a:lnTo>
                  <a:lnTo>
                    <a:pt x="193337" y="3214"/>
                  </a:lnTo>
                  <a:lnTo>
                    <a:pt x="179927" y="1238"/>
                  </a:lnTo>
                  <a:lnTo>
                    <a:pt x="166373" y="166"/>
                  </a:lnTo>
                  <a:lnTo>
                    <a:pt x="152653" y="0"/>
                  </a:lnTo>
                  <a:close/>
                </a:path>
              </a:pathLst>
            </a:custGeom>
            <a:solidFill>
              <a:srgbClr val="F6851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04832" y="5513832"/>
              <a:ext cx="1610868" cy="478996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268200" y="5109971"/>
              <a:ext cx="2851404" cy="3529584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12659471" y="5231638"/>
              <a:ext cx="2020570" cy="1116330"/>
            </a:xfrm>
            <a:custGeom>
              <a:avLst/>
              <a:gdLst/>
              <a:ahLst/>
              <a:cxnLst/>
              <a:rect l="l" t="t" r="r" b="b"/>
              <a:pathLst>
                <a:path w="2020569" h="1116329">
                  <a:moveTo>
                    <a:pt x="108600" y="1060830"/>
                  </a:moveTo>
                  <a:lnTo>
                    <a:pt x="124983" y="1113154"/>
                  </a:lnTo>
                  <a:lnTo>
                    <a:pt x="151774" y="1115891"/>
                  </a:lnTo>
                  <a:lnTo>
                    <a:pt x="179577" y="1115139"/>
                  </a:lnTo>
                  <a:lnTo>
                    <a:pt x="208405" y="1110886"/>
                  </a:lnTo>
                  <a:lnTo>
                    <a:pt x="238267" y="1103121"/>
                  </a:lnTo>
                  <a:lnTo>
                    <a:pt x="282914" y="1085184"/>
                  </a:lnTo>
                  <a:lnTo>
                    <a:pt x="310811" y="1066927"/>
                  </a:lnTo>
                  <a:lnTo>
                    <a:pt x="169846" y="1066927"/>
                  </a:lnTo>
                  <a:lnTo>
                    <a:pt x="140152" y="1065688"/>
                  </a:lnTo>
                  <a:lnTo>
                    <a:pt x="108600" y="1060830"/>
                  </a:lnTo>
                  <a:close/>
                </a:path>
                <a:path w="2020569" h="1116329">
                  <a:moveTo>
                    <a:pt x="350844" y="856614"/>
                  </a:moveTo>
                  <a:lnTo>
                    <a:pt x="293258" y="856614"/>
                  </a:lnTo>
                  <a:lnTo>
                    <a:pt x="304434" y="892428"/>
                  </a:lnTo>
                  <a:lnTo>
                    <a:pt x="313947" y="939881"/>
                  </a:lnTo>
                  <a:lnTo>
                    <a:pt x="310713" y="980674"/>
                  </a:lnTo>
                  <a:lnTo>
                    <a:pt x="265542" y="1039879"/>
                  </a:lnTo>
                  <a:lnTo>
                    <a:pt x="223662" y="1058545"/>
                  </a:lnTo>
                  <a:lnTo>
                    <a:pt x="169846" y="1066927"/>
                  </a:lnTo>
                  <a:lnTo>
                    <a:pt x="310811" y="1066927"/>
                  </a:lnTo>
                  <a:lnTo>
                    <a:pt x="318228" y="1062073"/>
                  </a:lnTo>
                  <a:lnTo>
                    <a:pt x="344206" y="1033792"/>
                  </a:lnTo>
                  <a:lnTo>
                    <a:pt x="360848" y="1000346"/>
                  </a:lnTo>
                  <a:lnTo>
                    <a:pt x="368150" y="961739"/>
                  </a:lnTo>
                  <a:lnTo>
                    <a:pt x="366139" y="918606"/>
                  </a:lnTo>
                  <a:lnTo>
                    <a:pt x="366110" y="917975"/>
                  </a:lnTo>
                  <a:lnTo>
                    <a:pt x="354726" y="869060"/>
                  </a:lnTo>
                  <a:lnTo>
                    <a:pt x="350962" y="856995"/>
                  </a:lnTo>
                  <a:lnTo>
                    <a:pt x="350844" y="856614"/>
                  </a:lnTo>
                  <a:close/>
                </a:path>
                <a:path w="2020569" h="1116329">
                  <a:moveTo>
                    <a:pt x="138525" y="601239"/>
                  </a:moveTo>
                  <a:lnTo>
                    <a:pt x="74517" y="620926"/>
                  </a:lnTo>
                  <a:lnTo>
                    <a:pt x="27273" y="662646"/>
                  </a:lnTo>
                  <a:lnTo>
                    <a:pt x="2867" y="723225"/>
                  </a:lnTo>
                  <a:lnTo>
                    <a:pt x="0" y="758158"/>
                  </a:lnTo>
                  <a:lnTo>
                    <a:pt x="3490" y="795805"/>
                  </a:lnTo>
                  <a:lnTo>
                    <a:pt x="13350" y="836167"/>
                  </a:lnTo>
                  <a:lnTo>
                    <a:pt x="43243" y="899318"/>
                  </a:lnTo>
                  <a:lnTo>
                    <a:pt x="87137" y="941704"/>
                  </a:lnTo>
                  <a:lnTo>
                    <a:pt x="140894" y="961100"/>
                  </a:lnTo>
                  <a:lnTo>
                    <a:pt x="169112" y="961100"/>
                  </a:lnTo>
                  <a:lnTo>
                    <a:pt x="199024" y="954785"/>
                  </a:lnTo>
                  <a:lnTo>
                    <a:pt x="232981" y="939881"/>
                  </a:lnTo>
                  <a:lnTo>
                    <a:pt x="259794" y="918606"/>
                  </a:lnTo>
                  <a:lnTo>
                    <a:pt x="265546" y="910526"/>
                  </a:lnTo>
                  <a:lnTo>
                    <a:pt x="178351" y="910526"/>
                  </a:lnTo>
                  <a:lnTo>
                    <a:pt x="157876" y="910145"/>
                  </a:lnTo>
                  <a:lnTo>
                    <a:pt x="119522" y="895095"/>
                  </a:lnTo>
                  <a:lnTo>
                    <a:pt x="87868" y="863107"/>
                  </a:lnTo>
                  <a:lnTo>
                    <a:pt x="65928" y="815974"/>
                  </a:lnTo>
                  <a:lnTo>
                    <a:pt x="55277" y="758158"/>
                  </a:lnTo>
                  <a:lnTo>
                    <a:pt x="55181" y="757285"/>
                  </a:lnTo>
                  <a:lnTo>
                    <a:pt x="56624" y="731625"/>
                  </a:lnTo>
                  <a:lnTo>
                    <a:pt x="72840" y="688284"/>
                  </a:lnTo>
                  <a:lnTo>
                    <a:pt x="105364" y="658756"/>
                  </a:lnTo>
                  <a:lnTo>
                    <a:pt x="147030" y="645233"/>
                  </a:lnTo>
                  <a:lnTo>
                    <a:pt x="284851" y="645080"/>
                  </a:lnTo>
                  <a:lnTo>
                    <a:pt x="280160" y="630046"/>
                  </a:lnTo>
                  <a:lnTo>
                    <a:pt x="221249" y="630046"/>
                  </a:lnTo>
                  <a:lnTo>
                    <a:pt x="195865" y="612443"/>
                  </a:lnTo>
                  <a:lnTo>
                    <a:pt x="168290" y="602853"/>
                  </a:lnTo>
                  <a:lnTo>
                    <a:pt x="138525" y="601239"/>
                  </a:lnTo>
                  <a:close/>
                </a:path>
                <a:path w="2020569" h="1116329">
                  <a:moveTo>
                    <a:pt x="284851" y="645080"/>
                  </a:moveTo>
                  <a:lnTo>
                    <a:pt x="165909" y="645080"/>
                  </a:lnTo>
                  <a:lnTo>
                    <a:pt x="184265" y="648904"/>
                  </a:lnTo>
                  <a:lnTo>
                    <a:pt x="202072" y="656716"/>
                  </a:lnTo>
                  <a:lnTo>
                    <a:pt x="231346" y="681132"/>
                  </a:lnTo>
                  <a:lnTo>
                    <a:pt x="249189" y="715263"/>
                  </a:lnTo>
                  <a:lnTo>
                    <a:pt x="264302" y="763523"/>
                  </a:lnTo>
                  <a:lnTo>
                    <a:pt x="271256" y="810212"/>
                  </a:lnTo>
                  <a:lnTo>
                    <a:pt x="268517" y="831871"/>
                  </a:lnTo>
                  <a:lnTo>
                    <a:pt x="251041" y="870783"/>
                  </a:lnTo>
                  <a:lnTo>
                    <a:pt x="220041" y="897643"/>
                  </a:lnTo>
                  <a:lnTo>
                    <a:pt x="178351" y="910526"/>
                  </a:lnTo>
                  <a:lnTo>
                    <a:pt x="265546" y="910526"/>
                  </a:lnTo>
                  <a:lnTo>
                    <a:pt x="279463" y="890974"/>
                  </a:lnTo>
                  <a:lnTo>
                    <a:pt x="291988" y="856995"/>
                  </a:lnTo>
                  <a:lnTo>
                    <a:pt x="293258" y="856614"/>
                  </a:lnTo>
                  <a:lnTo>
                    <a:pt x="350844" y="856614"/>
                  </a:lnTo>
                  <a:lnTo>
                    <a:pt x="284898" y="645233"/>
                  </a:lnTo>
                  <a:lnTo>
                    <a:pt x="284851" y="645080"/>
                  </a:lnTo>
                  <a:close/>
                </a:path>
                <a:path w="2020569" h="1116329">
                  <a:moveTo>
                    <a:pt x="419369" y="518413"/>
                  </a:moveTo>
                  <a:lnTo>
                    <a:pt x="366918" y="534796"/>
                  </a:lnTo>
                  <a:lnTo>
                    <a:pt x="469026" y="862076"/>
                  </a:lnTo>
                  <a:lnTo>
                    <a:pt x="521477" y="845819"/>
                  </a:lnTo>
                  <a:lnTo>
                    <a:pt x="469407" y="678941"/>
                  </a:lnTo>
                  <a:lnTo>
                    <a:pt x="462714" y="652605"/>
                  </a:lnTo>
                  <a:lnTo>
                    <a:pt x="459771" y="628268"/>
                  </a:lnTo>
                  <a:lnTo>
                    <a:pt x="460509" y="607567"/>
                  </a:lnTo>
                  <a:lnTo>
                    <a:pt x="460567" y="605932"/>
                  </a:lnTo>
                  <a:lnTo>
                    <a:pt x="465033" y="585851"/>
                  </a:lnTo>
                  <a:lnTo>
                    <a:pt x="440451" y="585851"/>
                  </a:lnTo>
                  <a:lnTo>
                    <a:pt x="419369" y="518413"/>
                  </a:lnTo>
                  <a:close/>
                </a:path>
                <a:path w="2020569" h="1116329">
                  <a:moveTo>
                    <a:pt x="260746" y="567816"/>
                  </a:moveTo>
                  <a:lnTo>
                    <a:pt x="208295" y="584199"/>
                  </a:lnTo>
                  <a:lnTo>
                    <a:pt x="222519" y="629665"/>
                  </a:lnTo>
                  <a:lnTo>
                    <a:pt x="221249" y="630046"/>
                  </a:lnTo>
                  <a:lnTo>
                    <a:pt x="280160" y="630046"/>
                  </a:lnTo>
                  <a:lnTo>
                    <a:pt x="260811" y="568023"/>
                  </a:lnTo>
                  <a:lnTo>
                    <a:pt x="260746" y="567816"/>
                  </a:lnTo>
                  <a:close/>
                </a:path>
                <a:path w="2020569" h="1116329">
                  <a:moveTo>
                    <a:pt x="537225" y="480313"/>
                  </a:moveTo>
                  <a:lnTo>
                    <a:pt x="529725" y="480313"/>
                  </a:lnTo>
                  <a:lnTo>
                    <a:pt x="522954" y="481060"/>
                  </a:lnTo>
                  <a:lnTo>
                    <a:pt x="478948" y="498856"/>
                  </a:lnTo>
                  <a:lnTo>
                    <a:pt x="451739" y="534796"/>
                  </a:lnTo>
                  <a:lnTo>
                    <a:pt x="451669" y="534927"/>
                  </a:lnTo>
                  <a:lnTo>
                    <a:pt x="446277" y="550354"/>
                  </a:lnTo>
                  <a:lnTo>
                    <a:pt x="442958" y="567209"/>
                  </a:lnTo>
                  <a:lnTo>
                    <a:pt x="441807" y="584199"/>
                  </a:lnTo>
                  <a:lnTo>
                    <a:pt x="441713" y="585596"/>
                  </a:lnTo>
                  <a:lnTo>
                    <a:pt x="441298" y="585596"/>
                  </a:lnTo>
                  <a:lnTo>
                    <a:pt x="440451" y="585851"/>
                  </a:lnTo>
                  <a:lnTo>
                    <a:pt x="465033" y="585851"/>
                  </a:lnTo>
                  <a:lnTo>
                    <a:pt x="465089" y="585596"/>
                  </a:lnTo>
                  <a:lnTo>
                    <a:pt x="472688" y="568023"/>
                  </a:lnTo>
                  <a:lnTo>
                    <a:pt x="511317" y="536447"/>
                  </a:lnTo>
                  <a:lnTo>
                    <a:pt x="534971" y="531939"/>
                  </a:lnTo>
                  <a:lnTo>
                    <a:pt x="553388" y="531939"/>
                  </a:lnTo>
                  <a:lnTo>
                    <a:pt x="537225" y="480313"/>
                  </a:lnTo>
                  <a:close/>
                </a:path>
                <a:path w="2020569" h="1116329">
                  <a:moveTo>
                    <a:pt x="553388" y="531939"/>
                  </a:moveTo>
                  <a:lnTo>
                    <a:pt x="534971" y="531939"/>
                  </a:lnTo>
                  <a:lnTo>
                    <a:pt x="545143" y="532411"/>
                  </a:lnTo>
                  <a:lnTo>
                    <a:pt x="554755" y="534796"/>
                  </a:lnTo>
                  <a:lnTo>
                    <a:pt x="554283" y="534796"/>
                  </a:lnTo>
                  <a:lnTo>
                    <a:pt x="553388" y="531939"/>
                  </a:lnTo>
                  <a:close/>
                </a:path>
                <a:path w="2020569" h="1116329">
                  <a:moveTo>
                    <a:pt x="843099" y="460793"/>
                  </a:moveTo>
                  <a:lnTo>
                    <a:pt x="750849" y="460793"/>
                  </a:lnTo>
                  <a:lnTo>
                    <a:pt x="776795" y="469852"/>
                  </a:lnTo>
                  <a:lnTo>
                    <a:pt x="797573" y="491984"/>
                  </a:lnTo>
                  <a:lnTo>
                    <a:pt x="813196" y="527176"/>
                  </a:lnTo>
                  <a:lnTo>
                    <a:pt x="719343" y="571499"/>
                  </a:lnTo>
                  <a:lnTo>
                    <a:pt x="675884" y="598572"/>
                  </a:lnTo>
                  <a:lnTo>
                    <a:pt x="648938" y="631015"/>
                  </a:lnTo>
                  <a:lnTo>
                    <a:pt x="638494" y="668815"/>
                  </a:lnTo>
                  <a:lnTo>
                    <a:pt x="644540" y="711961"/>
                  </a:lnTo>
                  <a:lnTo>
                    <a:pt x="663495" y="748442"/>
                  </a:lnTo>
                  <a:lnTo>
                    <a:pt x="693689" y="772159"/>
                  </a:lnTo>
                  <a:lnTo>
                    <a:pt x="732647" y="781208"/>
                  </a:lnTo>
                  <a:lnTo>
                    <a:pt x="754626" y="779660"/>
                  </a:lnTo>
                  <a:lnTo>
                    <a:pt x="778271" y="774064"/>
                  </a:lnTo>
                  <a:lnTo>
                    <a:pt x="808349" y="760708"/>
                  </a:lnTo>
                  <a:lnTo>
                    <a:pt x="832103" y="741219"/>
                  </a:lnTo>
                  <a:lnTo>
                    <a:pt x="839468" y="730408"/>
                  </a:lnTo>
                  <a:lnTo>
                    <a:pt x="749855" y="730408"/>
                  </a:lnTo>
                  <a:lnTo>
                    <a:pt x="737687" y="729007"/>
                  </a:lnTo>
                  <a:lnTo>
                    <a:pt x="705681" y="708263"/>
                  </a:lnTo>
                  <a:lnTo>
                    <a:pt x="693023" y="662019"/>
                  </a:lnTo>
                  <a:lnTo>
                    <a:pt x="695618" y="649989"/>
                  </a:lnTo>
                  <a:lnTo>
                    <a:pt x="734546" y="612927"/>
                  </a:lnTo>
                  <a:lnTo>
                    <a:pt x="826277" y="569086"/>
                  </a:lnTo>
                  <a:lnTo>
                    <a:pt x="883752" y="569086"/>
                  </a:lnTo>
                  <a:lnTo>
                    <a:pt x="863869" y="505332"/>
                  </a:lnTo>
                  <a:lnTo>
                    <a:pt x="843099" y="460793"/>
                  </a:lnTo>
                  <a:close/>
                </a:path>
                <a:path w="2020569" h="1116329">
                  <a:moveTo>
                    <a:pt x="919438" y="683513"/>
                  </a:moveTo>
                  <a:lnTo>
                    <a:pt x="861964" y="683513"/>
                  </a:lnTo>
                  <a:lnTo>
                    <a:pt x="877839" y="734694"/>
                  </a:lnTo>
                  <a:lnTo>
                    <a:pt x="930290" y="718311"/>
                  </a:lnTo>
                  <a:lnTo>
                    <a:pt x="919557" y="683894"/>
                  </a:lnTo>
                  <a:lnTo>
                    <a:pt x="919438" y="683513"/>
                  </a:lnTo>
                  <a:close/>
                </a:path>
                <a:path w="2020569" h="1116329">
                  <a:moveTo>
                    <a:pt x="883752" y="569086"/>
                  </a:moveTo>
                  <a:lnTo>
                    <a:pt x="826277" y="569086"/>
                  </a:lnTo>
                  <a:lnTo>
                    <a:pt x="836437" y="601598"/>
                  </a:lnTo>
                  <a:lnTo>
                    <a:pt x="840931" y="621585"/>
                  </a:lnTo>
                  <a:lnTo>
                    <a:pt x="841057" y="622147"/>
                  </a:lnTo>
                  <a:lnTo>
                    <a:pt x="841862" y="639698"/>
                  </a:lnTo>
                  <a:lnTo>
                    <a:pt x="841962" y="641873"/>
                  </a:lnTo>
                  <a:lnTo>
                    <a:pt x="839152" y="660767"/>
                  </a:lnTo>
                  <a:lnTo>
                    <a:pt x="810148" y="708263"/>
                  </a:lnTo>
                  <a:lnTo>
                    <a:pt x="762833" y="729476"/>
                  </a:lnTo>
                  <a:lnTo>
                    <a:pt x="749855" y="730408"/>
                  </a:lnTo>
                  <a:lnTo>
                    <a:pt x="839468" y="730408"/>
                  </a:lnTo>
                  <a:lnTo>
                    <a:pt x="849548" y="715611"/>
                  </a:lnTo>
                  <a:lnTo>
                    <a:pt x="860694" y="683894"/>
                  </a:lnTo>
                  <a:lnTo>
                    <a:pt x="861964" y="683513"/>
                  </a:lnTo>
                  <a:lnTo>
                    <a:pt x="919438" y="683513"/>
                  </a:lnTo>
                  <a:lnTo>
                    <a:pt x="883752" y="569086"/>
                  </a:lnTo>
                  <a:close/>
                </a:path>
                <a:path w="2020569" h="1116329">
                  <a:moveTo>
                    <a:pt x="979566" y="343788"/>
                  </a:moveTo>
                  <a:lnTo>
                    <a:pt x="927115" y="360171"/>
                  </a:lnTo>
                  <a:lnTo>
                    <a:pt x="1029096" y="687451"/>
                  </a:lnTo>
                  <a:lnTo>
                    <a:pt x="1081547" y="671194"/>
                  </a:lnTo>
                  <a:lnTo>
                    <a:pt x="1023460" y="484631"/>
                  </a:lnTo>
                  <a:lnTo>
                    <a:pt x="1023381" y="484377"/>
                  </a:lnTo>
                  <a:lnTo>
                    <a:pt x="1018258" y="462353"/>
                  </a:lnTo>
                  <a:lnTo>
                    <a:pt x="1016968" y="441245"/>
                  </a:lnTo>
                  <a:lnTo>
                    <a:pt x="1019488" y="421066"/>
                  </a:lnTo>
                  <a:lnTo>
                    <a:pt x="1025794" y="401827"/>
                  </a:lnTo>
                  <a:lnTo>
                    <a:pt x="1027863" y="398144"/>
                  </a:lnTo>
                  <a:lnTo>
                    <a:pt x="996457" y="398144"/>
                  </a:lnTo>
                  <a:lnTo>
                    <a:pt x="979566" y="343788"/>
                  </a:lnTo>
                  <a:close/>
                </a:path>
                <a:path w="2020569" h="1116329">
                  <a:moveTo>
                    <a:pt x="1213887" y="348031"/>
                  </a:moveTo>
                  <a:lnTo>
                    <a:pt x="1116965" y="348031"/>
                  </a:lnTo>
                  <a:lnTo>
                    <a:pt x="1146825" y="360171"/>
                  </a:lnTo>
                  <a:lnTo>
                    <a:pt x="1171257" y="388314"/>
                  </a:lnTo>
                  <a:lnTo>
                    <a:pt x="1190259" y="432434"/>
                  </a:lnTo>
                  <a:lnTo>
                    <a:pt x="1248425" y="619124"/>
                  </a:lnTo>
                  <a:lnTo>
                    <a:pt x="1300876" y="602741"/>
                  </a:lnTo>
                  <a:lnTo>
                    <a:pt x="1238519" y="402589"/>
                  </a:lnTo>
                  <a:lnTo>
                    <a:pt x="1227085" y="372320"/>
                  </a:lnTo>
                  <a:lnTo>
                    <a:pt x="1213887" y="348031"/>
                  </a:lnTo>
                  <a:close/>
                </a:path>
                <a:path w="2020569" h="1116329">
                  <a:moveTo>
                    <a:pt x="763321" y="411106"/>
                  </a:moveTo>
                  <a:lnTo>
                    <a:pt x="710453" y="419226"/>
                  </a:lnTo>
                  <a:lnTo>
                    <a:pt x="653494" y="445404"/>
                  </a:lnTo>
                  <a:lnTo>
                    <a:pt x="608726" y="484631"/>
                  </a:lnTo>
                  <a:lnTo>
                    <a:pt x="625490" y="538352"/>
                  </a:lnTo>
                  <a:lnTo>
                    <a:pt x="644519" y="513040"/>
                  </a:lnTo>
                  <a:lnTo>
                    <a:pt x="666559" y="492347"/>
                  </a:lnTo>
                  <a:lnTo>
                    <a:pt x="691624" y="476273"/>
                  </a:lnTo>
                  <a:lnTo>
                    <a:pt x="719724" y="464819"/>
                  </a:lnTo>
                  <a:lnTo>
                    <a:pt x="750849" y="460793"/>
                  </a:lnTo>
                  <a:lnTo>
                    <a:pt x="843099" y="460793"/>
                  </a:lnTo>
                  <a:lnTo>
                    <a:pt x="840005" y="454159"/>
                  </a:lnTo>
                  <a:lnTo>
                    <a:pt x="806497" y="422751"/>
                  </a:lnTo>
                  <a:lnTo>
                    <a:pt x="763321" y="411106"/>
                  </a:lnTo>
                  <a:close/>
                </a:path>
                <a:path w="2020569" h="1116329">
                  <a:moveTo>
                    <a:pt x="1135919" y="296148"/>
                  </a:moveTo>
                  <a:lnTo>
                    <a:pt x="1085865" y="302259"/>
                  </a:lnTo>
                  <a:lnTo>
                    <a:pt x="1028604" y="337057"/>
                  </a:lnTo>
                  <a:lnTo>
                    <a:pt x="997727" y="397763"/>
                  </a:lnTo>
                  <a:lnTo>
                    <a:pt x="996457" y="398144"/>
                  </a:lnTo>
                  <a:lnTo>
                    <a:pt x="1027863" y="398144"/>
                  </a:lnTo>
                  <a:lnTo>
                    <a:pt x="1035490" y="384563"/>
                  </a:lnTo>
                  <a:lnTo>
                    <a:pt x="1048019" y="370490"/>
                  </a:lnTo>
                  <a:lnTo>
                    <a:pt x="1063406" y="359608"/>
                  </a:lnTo>
                  <a:lnTo>
                    <a:pt x="1081674" y="351916"/>
                  </a:lnTo>
                  <a:lnTo>
                    <a:pt x="1116965" y="348031"/>
                  </a:lnTo>
                  <a:lnTo>
                    <a:pt x="1213887" y="348031"/>
                  </a:lnTo>
                  <a:lnTo>
                    <a:pt x="1213342" y="347027"/>
                  </a:lnTo>
                  <a:lnTo>
                    <a:pt x="1197264" y="326687"/>
                  </a:lnTo>
                  <a:lnTo>
                    <a:pt x="1178829" y="311276"/>
                  </a:lnTo>
                  <a:lnTo>
                    <a:pt x="1158285" y="301063"/>
                  </a:lnTo>
                  <a:lnTo>
                    <a:pt x="1135919" y="296148"/>
                  </a:lnTo>
                  <a:close/>
                </a:path>
                <a:path w="2020569" h="1116329">
                  <a:moveTo>
                    <a:pt x="1455761" y="190523"/>
                  </a:moveTo>
                  <a:lnTo>
                    <a:pt x="1391870" y="210149"/>
                  </a:lnTo>
                  <a:lnTo>
                    <a:pt x="1344955" y="251590"/>
                  </a:lnTo>
                  <a:lnTo>
                    <a:pt x="1319855" y="311983"/>
                  </a:lnTo>
                  <a:lnTo>
                    <a:pt x="1316638" y="346011"/>
                  </a:lnTo>
                  <a:lnTo>
                    <a:pt x="1316593" y="346487"/>
                  </a:lnTo>
                  <a:lnTo>
                    <a:pt x="1329070" y="422782"/>
                  </a:lnTo>
                  <a:lnTo>
                    <a:pt x="1359455" y="487743"/>
                  </a:lnTo>
                  <a:lnTo>
                    <a:pt x="1403365" y="530986"/>
                  </a:lnTo>
                  <a:lnTo>
                    <a:pt x="1457142" y="550578"/>
                  </a:lnTo>
                  <a:lnTo>
                    <a:pt x="1485590" y="550578"/>
                  </a:lnTo>
                  <a:lnTo>
                    <a:pt x="1515760" y="544194"/>
                  </a:lnTo>
                  <a:lnTo>
                    <a:pt x="1550070" y="529119"/>
                  </a:lnTo>
                  <a:lnTo>
                    <a:pt x="1576974" y="507698"/>
                  </a:lnTo>
                  <a:lnTo>
                    <a:pt x="1582478" y="499848"/>
                  </a:lnTo>
                  <a:lnTo>
                    <a:pt x="1495569" y="499848"/>
                  </a:lnTo>
                  <a:lnTo>
                    <a:pt x="1474819" y="499586"/>
                  </a:lnTo>
                  <a:lnTo>
                    <a:pt x="1436258" y="484631"/>
                  </a:lnTo>
                  <a:lnTo>
                    <a:pt x="1404429" y="452056"/>
                  </a:lnTo>
                  <a:lnTo>
                    <a:pt x="1382029" y="403478"/>
                  </a:lnTo>
                  <a:lnTo>
                    <a:pt x="1371730" y="346487"/>
                  </a:lnTo>
                  <a:lnTo>
                    <a:pt x="1371679" y="346011"/>
                  </a:lnTo>
                  <a:lnTo>
                    <a:pt x="1373207" y="320718"/>
                  </a:lnTo>
                  <a:lnTo>
                    <a:pt x="1389477" y="277661"/>
                  </a:lnTo>
                  <a:lnTo>
                    <a:pt x="1421723" y="248324"/>
                  </a:lnTo>
                  <a:lnTo>
                    <a:pt x="1463516" y="234725"/>
                  </a:lnTo>
                  <a:lnTo>
                    <a:pt x="1482613" y="234426"/>
                  </a:lnTo>
                  <a:lnTo>
                    <a:pt x="1601565" y="234426"/>
                  </a:lnTo>
                  <a:lnTo>
                    <a:pt x="1596897" y="219455"/>
                  </a:lnTo>
                  <a:lnTo>
                    <a:pt x="1537985" y="219455"/>
                  </a:lnTo>
                  <a:lnTo>
                    <a:pt x="1513101" y="201763"/>
                  </a:lnTo>
                  <a:lnTo>
                    <a:pt x="1485693" y="192119"/>
                  </a:lnTo>
                  <a:lnTo>
                    <a:pt x="1455761" y="190523"/>
                  </a:lnTo>
                  <a:close/>
                </a:path>
                <a:path w="2020569" h="1116329">
                  <a:moveTo>
                    <a:pt x="1667353" y="445388"/>
                  </a:moveTo>
                  <a:lnTo>
                    <a:pt x="1609740" y="445388"/>
                  </a:lnTo>
                  <a:lnTo>
                    <a:pt x="1627139" y="501014"/>
                  </a:lnTo>
                  <a:lnTo>
                    <a:pt x="1679590" y="484631"/>
                  </a:lnTo>
                  <a:lnTo>
                    <a:pt x="1667471" y="445769"/>
                  </a:lnTo>
                  <a:lnTo>
                    <a:pt x="1667353" y="445388"/>
                  </a:lnTo>
                  <a:close/>
                </a:path>
                <a:path w="2020569" h="1116329">
                  <a:moveTo>
                    <a:pt x="1601565" y="234426"/>
                  </a:moveTo>
                  <a:lnTo>
                    <a:pt x="1482613" y="234426"/>
                  </a:lnTo>
                  <a:lnTo>
                    <a:pt x="1501044" y="238103"/>
                  </a:lnTo>
                  <a:lnTo>
                    <a:pt x="1518808" y="245744"/>
                  </a:lnTo>
                  <a:lnTo>
                    <a:pt x="1558331" y="286250"/>
                  </a:lnTo>
                  <a:lnTo>
                    <a:pt x="1581038" y="353059"/>
                  </a:lnTo>
                  <a:lnTo>
                    <a:pt x="1587928" y="399256"/>
                  </a:lnTo>
                  <a:lnTo>
                    <a:pt x="1585289" y="420854"/>
                  </a:lnTo>
                  <a:lnTo>
                    <a:pt x="1568219" y="459884"/>
                  </a:lnTo>
                  <a:lnTo>
                    <a:pt x="1537549" y="486796"/>
                  </a:lnTo>
                  <a:lnTo>
                    <a:pt x="1495569" y="499848"/>
                  </a:lnTo>
                  <a:lnTo>
                    <a:pt x="1582478" y="499848"/>
                  </a:lnTo>
                  <a:lnTo>
                    <a:pt x="1596449" y="479919"/>
                  </a:lnTo>
                  <a:lnTo>
                    <a:pt x="1608470" y="445769"/>
                  </a:lnTo>
                  <a:lnTo>
                    <a:pt x="1609740" y="445388"/>
                  </a:lnTo>
                  <a:lnTo>
                    <a:pt x="1667353" y="445388"/>
                  </a:lnTo>
                  <a:lnTo>
                    <a:pt x="1601658" y="234725"/>
                  </a:lnTo>
                  <a:lnTo>
                    <a:pt x="1601565" y="234426"/>
                  </a:lnTo>
                  <a:close/>
                </a:path>
                <a:path w="2020569" h="1116329">
                  <a:moveTo>
                    <a:pt x="1528460" y="0"/>
                  </a:moveTo>
                  <a:lnTo>
                    <a:pt x="1476009" y="16382"/>
                  </a:lnTo>
                  <a:lnTo>
                    <a:pt x="1539255" y="219074"/>
                  </a:lnTo>
                  <a:lnTo>
                    <a:pt x="1537985" y="219455"/>
                  </a:lnTo>
                  <a:lnTo>
                    <a:pt x="1596897" y="219455"/>
                  </a:lnTo>
                  <a:lnTo>
                    <a:pt x="1528460" y="0"/>
                  </a:lnTo>
                  <a:close/>
                </a:path>
                <a:path w="2020569" h="1116329">
                  <a:moveTo>
                    <a:pt x="1932844" y="121015"/>
                  </a:moveTo>
                  <a:lnTo>
                    <a:pt x="1840634" y="121015"/>
                  </a:lnTo>
                  <a:lnTo>
                    <a:pt x="1866566" y="130111"/>
                  </a:lnTo>
                  <a:lnTo>
                    <a:pt x="1887307" y="152257"/>
                  </a:lnTo>
                  <a:lnTo>
                    <a:pt x="1902856" y="187451"/>
                  </a:lnTo>
                  <a:lnTo>
                    <a:pt x="1809003" y="231774"/>
                  </a:lnTo>
                  <a:lnTo>
                    <a:pt x="1765617" y="258829"/>
                  </a:lnTo>
                  <a:lnTo>
                    <a:pt x="1738709" y="291242"/>
                  </a:lnTo>
                  <a:lnTo>
                    <a:pt x="1728279" y="329037"/>
                  </a:lnTo>
                  <a:lnTo>
                    <a:pt x="1734305" y="372078"/>
                  </a:lnTo>
                  <a:lnTo>
                    <a:pt x="1753266" y="408654"/>
                  </a:lnTo>
                  <a:lnTo>
                    <a:pt x="1783349" y="432307"/>
                  </a:lnTo>
                  <a:lnTo>
                    <a:pt x="1822418" y="441467"/>
                  </a:lnTo>
                  <a:lnTo>
                    <a:pt x="1844411" y="439933"/>
                  </a:lnTo>
                  <a:lnTo>
                    <a:pt x="1868058" y="434339"/>
                  </a:lnTo>
                  <a:lnTo>
                    <a:pt x="1898134" y="420911"/>
                  </a:lnTo>
                  <a:lnTo>
                    <a:pt x="1921875" y="401399"/>
                  </a:lnTo>
                  <a:lnTo>
                    <a:pt x="1929208" y="390620"/>
                  </a:lnTo>
                  <a:lnTo>
                    <a:pt x="1839642" y="390620"/>
                  </a:lnTo>
                  <a:lnTo>
                    <a:pt x="1827474" y="389211"/>
                  </a:lnTo>
                  <a:lnTo>
                    <a:pt x="1791398" y="362763"/>
                  </a:lnTo>
                  <a:lnTo>
                    <a:pt x="1782698" y="322246"/>
                  </a:lnTo>
                  <a:lnTo>
                    <a:pt x="1785332" y="310211"/>
                  </a:lnTo>
                  <a:lnTo>
                    <a:pt x="1824226" y="273149"/>
                  </a:lnTo>
                  <a:lnTo>
                    <a:pt x="1915937" y="229234"/>
                  </a:lnTo>
                  <a:lnTo>
                    <a:pt x="1973500" y="229234"/>
                  </a:lnTo>
                  <a:lnTo>
                    <a:pt x="1953656" y="165607"/>
                  </a:lnTo>
                  <a:lnTo>
                    <a:pt x="1932844" y="121015"/>
                  </a:lnTo>
                  <a:close/>
                </a:path>
                <a:path w="2020569" h="1116329">
                  <a:moveTo>
                    <a:pt x="2009225" y="343788"/>
                  </a:moveTo>
                  <a:lnTo>
                    <a:pt x="1951624" y="343788"/>
                  </a:lnTo>
                  <a:lnTo>
                    <a:pt x="1967626" y="394842"/>
                  </a:lnTo>
                  <a:lnTo>
                    <a:pt x="2020077" y="378586"/>
                  </a:lnTo>
                  <a:lnTo>
                    <a:pt x="2009344" y="344169"/>
                  </a:lnTo>
                  <a:lnTo>
                    <a:pt x="2009225" y="343788"/>
                  </a:lnTo>
                  <a:close/>
                </a:path>
                <a:path w="2020569" h="1116329">
                  <a:moveTo>
                    <a:pt x="1973500" y="229234"/>
                  </a:moveTo>
                  <a:lnTo>
                    <a:pt x="1915937" y="229234"/>
                  </a:lnTo>
                  <a:lnTo>
                    <a:pt x="1926097" y="261873"/>
                  </a:lnTo>
                  <a:lnTo>
                    <a:pt x="1930788" y="282404"/>
                  </a:lnTo>
                  <a:lnTo>
                    <a:pt x="1931617" y="299973"/>
                  </a:lnTo>
                  <a:lnTo>
                    <a:pt x="1931717" y="302101"/>
                  </a:lnTo>
                  <a:lnTo>
                    <a:pt x="1928883" y="320988"/>
                  </a:lnTo>
                  <a:lnTo>
                    <a:pt x="1899872" y="368538"/>
                  </a:lnTo>
                  <a:lnTo>
                    <a:pt x="1852620" y="389695"/>
                  </a:lnTo>
                  <a:lnTo>
                    <a:pt x="1839642" y="390620"/>
                  </a:lnTo>
                  <a:lnTo>
                    <a:pt x="1929208" y="390620"/>
                  </a:lnTo>
                  <a:lnTo>
                    <a:pt x="1939282" y="375814"/>
                  </a:lnTo>
                  <a:lnTo>
                    <a:pt x="1950354" y="344169"/>
                  </a:lnTo>
                  <a:lnTo>
                    <a:pt x="1951624" y="343788"/>
                  </a:lnTo>
                  <a:lnTo>
                    <a:pt x="2009225" y="343788"/>
                  </a:lnTo>
                  <a:lnTo>
                    <a:pt x="1973500" y="229234"/>
                  </a:lnTo>
                  <a:close/>
                </a:path>
                <a:path w="2020569" h="1116329">
                  <a:moveTo>
                    <a:pt x="1853001" y="71381"/>
                  </a:moveTo>
                  <a:lnTo>
                    <a:pt x="1800113" y="79501"/>
                  </a:lnTo>
                  <a:lnTo>
                    <a:pt x="1743265" y="105679"/>
                  </a:lnTo>
                  <a:lnTo>
                    <a:pt x="1698513" y="144906"/>
                  </a:lnTo>
                  <a:lnTo>
                    <a:pt x="1715277" y="198627"/>
                  </a:lnTo>
                  <a:lnTo>
                    <a:pt x="1734306" y="173313"/>
                  </a:lnTo>
                  <a:lnTo>
                    <a:pt x="1756346" y="152606"/>
                  </a:lnTo>
                  <a:lnTo>
                    <a:pt x="1781411" y="136495"/>
                  </a:lnTo>
                  <a:lnTo>
                    <a:pt x="1809511" y="124967"/>
                  </a:lnTo>
                  <a:lnTo>
                    <a:pt x="1840634" y="121015"/>
                  </a:lnTo>
                  <a:lnTo>
                    <a:pt x="1932844" y="121015"/>
                  </a:lnTo>
                  <a:lnTo>
                    <a:pt x="1929772" y="114434"/>
                  </a:lnTo>
                  <a:lnTo>
                    <a:pt x="1896221" y="83026"/>
                  </a:lnTo>
                  <a:lnTo>
                    <a:pt x="1853001" y="71381"/>
                  </a:lnTo>
                  <a:close/>
                </a:path>
              </a:pathLst>
            </a:custGeom>
            <a:solidFill>
              <a:srgbClr val="F6851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778865" y="538353"/>
            <a:ext cx="6457315" cy="4258945"/>
          </a:xfrm>
          <a:prstGeom prst="rect"/>
        </p:spPr>
        <p:txBody>
          <a:bodyPr wrap="square" lIns="0" tIns="416559" rIns="0" bIns="0" rtlCol="0" vert="horz">
            <a:spAutoFit/>
          </a:bodyPr>
          <a:lstStyle/>
          <a:p>
            <a:pPr marL="12700" marR="5080">
              <a:lnSpc>
                <a:spcPct val="66000"/>
              </a:lnSpc>
              <a:spcBef>
                <a:spcPts val="3279"/>
              </a:spcBef>
            </a:pPr>
            <a:r>
              <a:rPr dirty="0" spc="-985"/>
              <a:t>OUR</a:t>
            </a:r>
            <a:r>
              <a:rPr dirty="0" spc="-400"/>
              <a:t> </a:t>
            </a:r>
            <a:r>
              <a:rPr dirty="0" spc="-1045"/>
              <a:t>HISTORY</a:t>
            </a:r>
            <a:r>
              <a:rPr dirty="0" spc="-405"/>
              <a:t> </a:t>
            </a:r>
            <a:r>
              <a:rPr dirty="0" spc="50"/>
              <a:t>&amp; </a:t>
            </a:r>
            <a:r>
              <a:rPr dirty="0" spc="-830"/>
              <a:t>INSPIRATION</a:t>
            </a:r>
          </a:p>
          <a:p>
            <a:pPr marL="12700" marR="2105660">
              <a:lnSpc>
                <a:spcPct val="133100"/>
              </a:lnSpc>
              <a:spcBef>
                <a:spcPts val="545"/>
              </a:spcBef>
            </a:pPr>
            <a:r>
              <a:rPr dirty="0" sz="1800" spc="85">
                <a:solidFill>
                  <a:srgbClr val="52608F"/>
                </a:solidFill>
                <a:latin typeface="Times New Roman"/>
                <a:cs typeface="Times New Roman"/>
              </a:rPr>
              <a:t>Our</a:t>
            </a:r>
            <a:r>
              <a:rPr dirty="0" sz="1800" spc="6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52608F"/>
                </a:solidFill>
                <a:latin typeface="Times New Roman"/>
                <a:cs typeface="Times New Roman"/>
              </a:rPr>
              <a:t>co-</a:t>
            </a:r>
            <a:r>
              <a:rPr dirty="0" sz="1800" spc="80">
                <a:solidFill>
                  <a:srgbClr val="52608F"/>
                </a:solidFill>
                <a:latin typeface="Times New Roman"/>
                <a:cs typeface="Times New Roman"/>
              </a:rPr>
              <a:t>founder</a:t>
            </a:r>
            <a:r>
              <a:rPr dirty="0" sz="1800" spc="7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52608F"/>
                </a:solidFill>
                <a:latin typeface="Times New Roman"/>
                <a:cs typeface="Times New Roman"/>
              </a:rPr>
              <a:t>Laura’s</a:t>
            </a:r>
            <a:r>
              <a:rPr dirty="0" sz="1800" spc="5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800" spc="65">
                <a:solidFill>
                  <a:srgbClr val="52608F"/>
                </a:solidFill>
                <a:latin typeface="Times New Roman"/>
                <a:cs typeface="Times New Roman"/>
              </a:rPr>
              <a:t>grandfather,</a:t>
            </a:r>
            <a:r>
              <a:rPr dirty="0" sz="1800" spc="-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800" spc="60">
                <a:solidFill>
                  <a:srgbClr val="52608F"/>
                </a:solidFill>
                <a:latin typeface="Times New Roman"/>
                <a:cs typeface="Times New Roman"/>
              </a:rPr>
              <a:t>Philip </a:t>
            </a:r>
            <a:r>
              <a:rPr dirty="0" sz="1800" spc="70">
                <a:solidFill>
                  <a:srgbClr val="52608F"/>
                </a:solidFill>
                <a:latin typeface="Times New Roman"/>
                <a:cs typeface="Times New Roman"/>
              </a:rPr>
              <a:t>McClenaghan</a:t>
            </a:r>
            <a:r>
              <a:rPr dirty="0" sz="1800" spc="4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800" spc="50">
                <a:solidFill>
                  <a:srgbClr val="52608F"/>
                </a:solidFill>
                <a:latin typeface="Times New Roman"/>
                <a:cs typeface="Times New Roman"/>
              </a:rPr>
              <a:t>is</a:t>
            </a:r>
            <a:r>
              <a:rPr dirty="0" sz="1800" spc="2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800" spc="100">
                <a:solidFill>
                  <a:srgbClr val="52608F"/>
                </a:solidFill>
                <a:latin typeface="Times New Roman"/>
                <a:cs typeface="Times New Roman"/>
              </a:rPr>
              <a:t>the</a:t>
            </a:r>
            <a:r>
              <a:rPr dirty="0" sz="1800" spc="2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800" spc="75">
                <a:solidFill>
                  <a:srgbClr val="52608F"/>
                </a:solidFill>
                <a:latin typeface="Times New Roman"/>
                <a:cs typeface="Times New Roman"/>
              </a:rPr>
              <a:t>inspiration</a:t>
            </a:r>
            <a:r>
              <a:rPr dirty="0" sz="1800" spc="4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800" spc="105">
                <a:solidFill>
                  <a:srgbClr val="52608F"/>
                </a:solidFill>
                <a:latin typeface="Times New Roman"/>
                <a:cs typeface="Times New Roman"/>
              </a:rPr>
              <a:t>behind</a:t>
            </a:r>
            <a:r>
              <a:rPr dirty="0" sz="1800" spc="1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800" spc="100">
                <a:solidFill>
                  <a:srgbClr val="52608F"/>
                </a:solidFill>
                <a:latin typeface="Times New Roman"/>
                <a:cs typeface="Times New Roman"/>
              </a:rPr>
              <a:t>our </a:t>
            </a:r>
            <a:r>
              <a:rPr dirty="0" sz="1800" spc="110">
                <a:solidFill>
                  <a:srgbClr val="52608F"/>
                </a:solidFill>
                <a:latin typeface="Times New Roman"/>
                <a:cs typeface="Times New Roman"/>
              </a:rPr>
              <a:t>brand.</a:t>
            </a:r>
            <a:r>
              <a:rPr dirty="0" sz="1800" spc="-8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800" spc="-125">
                <a:solidFill>
                  <a:srgbClr val="52608F"/>
                </a:solidFill>
                <a:latin typeface="Times New Roman"/>
                <a:cs typeface="Times New Roman"/>
              </a:rPr>
              <a:t>A</a:t>
            </a:r>
            <a:r>
              <a:rPr dirty="0" sz="1800" spc="-3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800" spc="65">
                <a:solidFill>
                  <a:srgbClr val="52608F"/>
                </a:solidFill>
                <a:latin typeface="Times New Roman"/>
                <a:cs typeface="Times New Roman"/>
              </a:rPr>
              <a:t>potato</a:t>
            </a:r>
            <a:r>
              <a:rPr dirty="0" sz="1800" spc="4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800" spc="95">
                <a:solidFill>
                  <a:srgbClr val="52608F"/>
                </a:solidFill>
                <a:latin typeface="Times New Roman"/>
                <a:cs typeface="Times New Roman"/>
              </a:rPr>
              <a:t>farmer</a:t>
            </a:r>
            <a:r>
              <a:rPr dirty="0" sz="1800" spc="-3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800" spc="110">
                <a:solidFill>
                  <a:srgbClr val="52608F"/>
                </a:solidFill>
                <a:latin typeface="Times New Roman"/>
                <a:cs typeface="Times New Roman"/>
              </a:rPr>
              <a:t>who</a:t>
            </a:r>
            <a:r>
              <a:rPr dirty="0" sz="1800" spc="3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800" spc="45">
                <a:solidFill>
                  <a:srgbClr val="52608F"/>
                </a:solidFill>
                <a:latin typeface="Times New Roman"/>
                <a:cs typeface="Times New Roman"/>
              </a:rPr>
              <a:t>enjoyed </a:t>
            </a:r>
            <a:r>
              <a:rPr dirty="0" sz="1800" spc="75">
                <a:solidFill>
                  <a:srgbClr val="52608F"/>
                </a:solidFill>
                <a:latin typeface="Times New Roman"/>
                <a:cs typeface="Times New Roman"/>
              </a:rPr>
              <a:t>experimenting</a:t>
            </a:r>
            <a:r>
              <a:rPr dirty="0" sz="1800" spc="3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800" spc="75">
                <a:solidFill>
                  <a:srgbClr val="52608F"/>
                </a:solidFill>
                <a:latin typeface="Times New Roman"/>
                <a:cs typeface="Times New Roman"/>
              </a:rPr>
              <a:t>with</a:t>
            </a:r>
            <a:r>
              <a:rPr dirty="0" sz="1800" spc="-3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800" spc="95">
                <a:solidFill>
                  <a:srgbClr val="52608F"/>
                </a:solidFill>
                <a:latin typeface="Times New Roman"/>
                <a:cs typeface="Times New Roman"/>
              </a:rPr>
              <a:t>his</a:t>
            </a:r>
            <a:r>
              <a:rPr dirty="0" sz="1800" spc="3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52608F"/>
                </a:solidFill>
                <a:latin typeface="Times New Roman"/>
                <a:cs typeface="Times New Roman"/>
              </a:rPr>
              <a:t>crop,</a:t>
            </a:r>
            <a:r>
              <a:rPr dirty="0" sz="1800" spc="-6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800" spc="135">
                <a:solidFill>
                  <a:srgbClr val="52608F"/>
                </a:solidFill>
                <a:latin typeface="Times New Roman"/>
                <a:cs typeface="Times New Roman"/>
              </a:rPr>
              <a:t>he</a:t>
            </a:r>
            <a:r>
              <a:rPr dirty="0" sz="1800" spc="3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800" spc="45">
                <a:solidFill>
                  <a:srgbClr val="52608F"/>
                </a:solidFill>
                <a:latin typeface="Times New Roman"/>
                <a:cs typeface="Times New Roman"/>
              </a:rPr>
              <a:t>developed </a:t>
            </a:r>
            <a:r>
              <a:rPr dirty="0" sz="1800" spc="100">
                <a:solidFill>
                  <a:srgbClr val="52608F"/>
                </a:solidFill>
                <a:latin typeface="Times New Roman"/>
                <a:cs typeface="Times New Roman"/>
              </a:rPr>
              <a:t>the</a:t>
            </a:r>
            <a:r>
              <a:rPr dirty="0" sz="1800" spc="-1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800" spc="70">
                <a:solidFill>
                  <a:srgbClr val="52608F"/>
                </a:solidFill>
                <a:latin typeface="Times New Roman"/>
                <a:cs typeface="Times New Roman"/>
              </a:rPr>
              <a:t>traditional</a:t>
            </a:r>
            <a:r>
              <a:rPr dirty="0" sz="1800" spc="4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800" spc="105">
                <a:solidFill>
                  <a:srgbClr val="52608F"/>
                </a:solidFill>
                <a:latin typeface="Times New Roman"/>
                <a:cs typeface="Times New Roman"/>
              </a:rPr>
              <a:t>Irish</a:t>
            </a:r>
            <a:r>
              <a:rPr dirty="0" sz="1800" spc="2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800" spc="65">
                <a:solidFill>
                  <a:srgbClr val="52608F"/>
                </a:solidFill>
                <a:latin typeface="Times New Roman"/>
                <a:cs typeface="Times New Roman"/>
              </a:rPr>
              <a:t>Poitín</a:t>
            </a:r>
            <a:r>
              <a:rPr dirty="0" sz="1800" spc="-3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800" spc="55">
                <a:solidFill>
                  <a:srgbClr val="52608F"/>
                </a:solidFill>
                <a:latin typeface="Times New Roman"/>
                <a:cs typeface="Times New Roman"/>
              </a:rPr>
              <a:t>recipes</a:t>
            </a:r>
            <a:r>
              <a:rPr dirty="0" sz="1800" spc="-3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800" spc="95">
                <a:solidFill>
                  <a:srgbClr val="52608F"/>
                </a:solidFill>
                <a:latin typeface="Times New Roman"/>
                <a:cs typeface="Times New Roman"/>
              </a:rPr>
              <a:t>upon which</a:t>
            </a:r>
            <a:r>
              <a:rPr dirty="0" sz="1800" spc="-2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800" spc="120">
                <a:solidFill>
                  <a:srgbClr val="52608F"/>
                </a:solidFill>
                <a:latin typeface="Times New Roman"/>
                <a:cs typeface="Times New Roman"/>
              </a:rPr>
              <a:t>our</a:t>
            </a:r>
            <a:r>
              <a:rPr dirty="0" sz="180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800" spc="75">
                <a:solidFill>
                  <a:srgbClr val="52608F"/>
                </a:solidFill>
                <a:latin typeface="Times New Roman"/>
                <a:cs typeface="Times New Roman"/>
              </a:rPr>
              <a:t>spirits</a:t>
            </a:r>
            <a:r>
              <a:rPr dirty="0" sz="1800" spc="-2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800" spc="100">
                <a:solidFill>
                  <a:srgbClr val="52608F"/>
                </a:solidFill>
                <a:latin typeface="Times New Roman"/>
                <a:cs typeface="Times New Roman"/>
              </a:rPr>
              <a:t>are</a:t>
            </a:r>
            <a:r>
              <a:rPr dirty="0" sz="1800" spc="-5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800" spc="75">
                <a:solidFill>
                  <a:srgbClr val="52608F"/>
                </a:solidFill>
                <a:latin typeface="Times New Roman"/>
                <a:cs typeface="Times New Roman"/>
              </a:rPr>
              <a:t>based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13" name="object 13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684776" y="4215383"/>
            <a:ext cx="2154935" cy="442417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5125700" cy="8642985"/>
            <a:chOff x="0" y="0"/>
            <a:chExt cx="15125700" cy="864298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5125700" cy="8642604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45011" y="5844540"/>
              <a:ext cx="3733800" cy="155295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5119604" cy="863955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600" spc="-745"/>
              <a:t>LAURA’S</a:t>
            </a:r>
            <a:r>
              <a:rPr dirty="0" sz="6600" spc="-290"/>
              <a:t> </a:t>
            </a:r>
            <a:r>
              <a:rPr dirty="0" sz="6600" spc="-1100"/>
              <a:t>STORY</a:t>
            </a:r>
            <a:endParaRPr sz="6600"/>
          </a:p>
          <a:p>
            <a:pPr marL="12700">
              <a:lnSpc>
                <a:spcPct val="100000"/>
              </a:lnSpc>
            </a:pPr>
            <a:r>
              <a:rPr dirty="0" sz="6600" spc="-495"/>
              <a:t>The</a:t>
            </a:r>
            <a:r>
              <a:rPr dirty="0" sz="6600" spc="-330"/>
              <a:t> </a:t>
            </a:r>
            <a:r>
              <a:rPr dirty="0" sz="6600" spc="-385"/>
              <a:t>legacy</a:t>
            </a:r>
            <a:r>
              <a:rPr dirty="0" sz="6600" spc="-330"/>
              <a:t> </a:t>
            </a:r>
            <a:r>
              <a:rPr dirty="0" sz="6600" spc="-204"/>
              <a:t>continues..</a:t>
            </a:r>
            <a:endParaRPr sz="6600"/>
          </a:p>
        </p:txBody>
      </p:sp>
      <p:sp>
        <p:nvSpPr>
          <p:cNvPr id="4" name="object 4" descr=""/>
          <p:cNvSpPr txBox="1"/>
          <p:nvPr/>
        </p:nvSpPr>
        <p:spPr>
          <a:xfrm>
            <a:off x="313436" y="2041931"/>
            <a:ext cx="5200015" cy="52444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616585">
              <a:lnSpc>
                <a:spcPct val="119100"/>
              </a:lnSpc>
              <a:spcBef>
                <a:spcPts val="95"/>
              </a:spcBef>
            </a:pPr>
            <a:r>
              <a:rPr dirty="0" sz="1600" spc="-100">
                <a:solidFill>
                  <a:srgbClr val="52608F"/>
                </a:solidFill>
                <a:latin typeface="Times New Roman"/>
                <a:cs typeface="Times New Roman"/>
              </a:rPr>
              <a:t>A</a:t>
            </a:r>
            <a:r>
              <a:rPr dirty="0" sz="1600" spc="-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spc="110">
                <a:solidFill>
                  <a:srgbClr val="52608F"/>
                </a:solidFill>
                <a:latin typeface="Times New Roman"/>
                <a:cs typeface="Times New Roman"/>
              </a:rPr>
              <a:t>proud</a:t>
            </a:r>
            <a:r>
              <a:rPr dirty="0" sz="160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spc="75">
                <a:solidFill>
                  <a:srgbClr val="52608F"/>
                </a:solidFill>
                <a:latin typeface="Times New Roman"/>
                <a:cs typeface="Times New Roman"/>
              </a:rPr>
              <a:t>native</a:t>
            </a:r>
            <a:r>
              <a:rPr dirty="0" sz="1600">
                <a:solidFill>
                  <a:srgbClr val="52608F"/>
                </a:solidFill>
                <a:latin typeface="Times New Roman"/>
                <a:cs typeface="Times New Roman"/>
              </a:rPr>
              <a:t> of</a:t>
            </a:r>
            <a:r>
              <a:rPr dirty="0" sz="1600" spc="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spc="60">
                <a:solidFill>
                  <a:srgbClr val="52608F"/>
                </a:solidFill>
                <a:latin typeface="Times New Roman"/>
                <a:cs typeface="Times New Roman"/>
              </a:rPr>
              <a:t>Donegal</a:t>
            </a:r>
            <a:r>
              <a:rPr dirty="0" sz="1600" spc="-1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spc="70">
                <a:solidFill>
                  <a:srgbClr val="52608F"/>
                </a:solidFill>
                <a:latin typeface="Times New Roman"/>
                <a:cs typeface="Times New Roman"/>
              </a:rPr>
              <a:t>hailing</a:t>
            </a:r>
            <a:r>
              <a:rPr dirty="0" sz="1600" spc="-2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spc="100">
                <a:solidFill>
                  <a:srgbClr val="52608F"/>
                </a:solidFill>
                <a:latin typeface="Times New Roman"/>
                <a:cs typeface="Times New Roman"/>
              </a:rPr>
              <a:t>from</a:t>
            </a:r>
            <a:r>
              <a:rPr dirty="0" sz="1600" spc="-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spc="105">
                <a:solidFill>
                  <a:srgbClr val="52608F"/>
                </a:solidFill>
                <a:latin typeface="Times New Roman"/>
                <a:cs typeface="Times New Roman"/>
              </a:rPr>
              <a:t>the</a:t>
            </a:r>
            <a:r>
              <a:rPr dirty="0" sz="160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spc="40">
                <a:solidFill>
                  <a:srgbClr val="52608F"/>
                </a:solidFill>
                <a:latin typeface="Times New Roman"/>
                <a:cs typeface="Times New Roman"/>
              </a:rPr>
              <a:t>very </a:t>
            </a:r>
            <a:r>
              <a:rPr dirty="0" sz="1600" spc="95">
                <a:solidFill>
                  <a:srgbClr val="52608F"/>
                </a:solidFill>
                <a:latin typeface="Times New Roman"/>
                <a:cs typeface="Times New Roman"/>
              </a:rPr>
              <a:t>shores</a:t>
            </a:r>
            <a:r>
              <a:rPr dirty="0" sz="1600" spc="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spc="120">
                <a:solidFill>
                  <a:srgbClr val="52608F"/>
                </a:solidFill>
                <a:latin typeface="Times New Roman"/>
                <a:cs typeface="Times New Roman"/>
              </a:rPr>
              <a:t>upon</a:t>
            </a:r>
            <a:r>
              <a:rPr dirty="0" sz="1600" spc="1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spc="85">
                <a:solidFill>
                  <a:srgbClr val="52608F"/>
                </a:solidFill>
                <a:latin typeface="Times New Roman"/>
                <a:cs typeface="Times New Roman"/>
              </a:rPr>
              <a:t>which</a:t>
            </a:r>
            <a:r>
              <a:rPr dirty="0" sz="1600" spc="-1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spc="100">
                <a:solidFill>
                  <a:srgbClr val="52608F"/>
                </a:solidFill>
                <a:latin typeface="Times New Roman"/>
                <a:cs typeface="Times New Roman"/>
              </a:rPr>
              <a:t>the</a:t>
            </a:r>
            <a:r>
              <a:rPr dirty="0" sz="1600" spc="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spc="100">
                <a:solidFill>
                  <a:srgbClr val="52608F"/>
                </a:solidFill>
                <a:latin typeface="Times New Roman"/>
                <a:cs typeface="Times New Roman"/>
              </a:rPr>
              <a:t>company</a:t>
            </a:r>
            <a:r>
              <a:rPr dirty="0" sz="1600" spc="-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>
                <a:solidFill>
                  <a:srgbClr val="52608F"/>
                </a:solidFill>
                <a:latin typeface="Times New Roman"/>
                <a:cs typeface="Times New Roman"/>
              </a:rPr>
              <a:t>is</a:t>
            </a:r>
            <a:r>
              <a:rPr dirty="0" sz="1600" spc="-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spc="90">
                <a:solidFill>
                  <a:srgbClr val="52608F"/>
                </a:solidFill>
                <a:latin typeface="Times New Roman"/>
                <a:cs typeface="Times New Roman"/>
              </a:rPr>
              <a:t>based,</a:t>
            </a:r>
            <a:r>
              <a:rPr dirty="0" sz="1600" spc="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spc="80">
                <a:solidFill>
                  <a:srgbClr val="52608F"/>
                </a:solidFill>
                <a:latin typeface="Times New Roman"/>
                <a:cs typeface="Times New Roman"/>
              </a:rPr>
              <a:t>Laura</a:t>
            </a:r>
            <a:r>
              <a:rPr dirty="0" sz="1600" spc="-1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spc="-25">
                <a:solidFill>
                  <a:srgbClr val="52608F"/>
                </a:solidFill>
                <a:latin typeface="Times New Roman"/>
                <a:cs typeface="Times New Roman"/>
              </a:rPr>
              <a:t>is </a:t>
            </a:r>
            <a:r>
              <a:rPr dirty="0" sz="1600" spc="100">
                <a:solidFill>
                  <a:srgbClr val="52608F"/>
                </a:solidFill>
                <a:latin typeface="Times New Roman"/>
                <a:cs typeface="Times New Roman"/>
              </a:rPr>
              <a:t>the</a:t>
            </a:r>
            <a:r>
              <a:rPr dirty="0" sz="1600" spc="-1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spc="-20">
                <a:solidFill>
                  <a:srgbClr val="52608F"/>
                </a:solidFill>
                <a:latin typeface="Times New Roman"/>
                <a:cs typeface="Times New Roman"/>
              </a:rPr>
              <a:t>CEO,</a:t>
            </a:r>
            <a:endParaRPr sz="1600">
              <a:latin typeface="Times New Roman"/>
              <a:cs typeface="Times New Roman"/>
            </a:endParaRPr>
          </a:p>
          <a:p>
            <a:pPr marL="12700" marR="290830">
              <a:lnSpc>
                <a:spcPts val="2290"/>
              </a:lnSpc>
              <a:spcBef>
                <a:spcPts val="125"/>
              </a:spcBef>
            </a:pPr>
            <a:r>
              <a:rPr dirty="0" sz="1600" spc="-20">
                <a:solidFill>
                  <a:srgbClr val="52608F"/>
                </a:solidFill>
                <a:latin typeface="Times New Roman"/>
                <a:cs typeface="Times New Roman"/>
              </a:rPr>
              <a:t>Co-</a:t>
            </a:r>
            <a:r>
              <a:rPr dirty="0" sz="1600" spc="100">
                <a:solidFill>
                  <a:srgbClr val="52608F"/>
                </a:solidFill>
                <a:latin typeface="Times New Roman"/>
                <a:cs typeface="Times New Roman"/>
              </a:rPr>
              <a:t>Founder</a:t>
            </a:r>
            <a:r>
              <a:rPr dirty="0" sz="1600" spc="6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spc="120">
                <a:solidFill>
                  <a:srgbClr val="52608F"/>
                </a:solidFill>
                <a:latin typeface="Times New Roman"/>
                <a:cs typeface="Times New Roman"/>
              </a:rPr>
              <a:t>and</a:t>
            </a:r>
            <a:r>
              <a:rPr dirty="0" sz="1600" spc="3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spc="65">
                <a:solidFill>
                  <a:srgbClr val="52608F"/>
                </a:solidFill>
                <a:latin typeface="Times New Roman"/>
                <a:cs typeface="Times New Roman"/>
              </a:rPr>
              <a:t>original</a:t>
            </a:r>
            <a:r>
              <a:rPr dirty="0" sz="1600" spc="2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spc="65">
                <a:solidFill>
                  <a:srgbClr val="52608F"/>
                </a:solidFill>
                <a:latin typeface="Times New Roman"/>
                <a:cs typeface="Times New Roman"/>
              </a:rPr>
              <a:t>visionary</a:t>
            </a:r>
            <a:r>
              <a:rPr dirty="0" sz="1600" spc="3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>
                <a:solidFill>
                  <a:srgbClr val="52608F"/>
                </a:solidFill>
                <a:latin typeface="Times New Roman"/>
                <a:cs typeface="Times New Roman"/>
              </a:rPr>
              <a:t>of</a:t>
            </a:r>
            <a:r>
              <a:rPr dirty="0" sz="1600" spc="3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spc="75">
                <a:solidFill>
                  <a:srgbClr val="52608F"/>
                </a:solidFill>
                <a:latin typeface="Times New Roman"/>
                <a:cs typeface="Times New Roman"/>
              </a:rPr>
              <a:t>The</a:t>
            </a:r>
            <a:r>
              <a:rPr dirty="0" sz="1600" spc="2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>
                <a:solidFill>
                  <a:srgbClr val="52608F"/>
                </a:solidFill>
                <a:latin typeface="Times New Roman"/>
                <a:cs typeface="Times New Roman"/>
              </a:rPr>
              <a:t>Muff</a:t>
            </a:r>
            <a:r>
              <a:rPr dirty="0" sz="1600" spc="2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spc="55">
                <a:solidFill>
                  <a:srgbClr val="52608F"/>
                </a:solidFill>
                <a:latin typeface="Times New Roman"/>
                <a:cs typeface="Times New Roman"/>
              </a:rPr>
              <a:t>Liquor </a:t>
            </a:r>
            <a:r>
              <a:rPr dirty="0" sz="1600" spc="80">
                <a:solidFill>
                  <a:srgbClr val="52608F"/>
                </a:solidFill>
                <a:latin typeface="Times New Roman"/>
                <a:cs typeface="Times New Roman"/>
              </a:rPr>
              <a:t>Company.</a:t>
            </a:r>
            <a:r>
              <a:rPr dirty="0" sz="1600" spc="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>
                <a:solidFill>
                  <a:srgbClr val="52608F"/>
                </a:solidFill>
                <a:latin typeface="Times New Roman"/>
                <a:cs typeface="Times New Roman"/>
              </a:rPr>
              <a:t>An</a:t>
            </a:r>
            <a:r>
              <a:rPr dirty="0" sz="1600" spc="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spc="65">
                <a:solidFill>
                  <a:srgbClr val="52608F"/>
                </a:solidFill>
                <a:latin typeface="Times New Roman"/>
                <a:cs typeface="Times New Roman"/>
              </a:rPr>
              <a:t>instinctive</a:t>
            </a:r>
            <a:r>
              <a:rPr dirty="0" sz="1600" spc="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spc="105">
                <a:solidFill>
                  <a:srgbClr val="52608F"/>
                </a:solidFill>
                <a:latin typeface="Times New Roman"/>
                <a:cs typeface="Times New Roman"/>
              </a:rPr>
              <a:t>entrepreneurial</a:t>
            </a:r>
            <a:r>
              <a:rPr dirty="0" sz="1600" spc="-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spc="120">
                <a:solidFill>
                  <a:srgbClr val="52608F"/>
                </a:solidFill>
                <a:latin typeface="Times New Roman"/>
                <a:cs typeface="Times New Roman"/>
              </a:rPr>
              <a:t>mind</a:t>
            </a:r>
            <a:r>
              <a:rPr dirty="0" sz="1600" spc="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spc="55">
                <a:solidFill>
                  <a:srgbClr val="52608F"/>
                </a:solidFill>
                <a:latin typeface="Times New Roman"/>
                <a:cs typeface="Times New Roman"/>
              </a:rPr>
              <a:t>with</a:t>
            </a: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600" spc="125">
                <a:solidFill>
                  <a:srgbClr val="52608F"/>
                </a:solidFill>
                <a:latin typeface="Times New Roman"/>
                <a:cs typeface="Times New Roman"/>
              </a:rPr>
              <a:t>an</a:t>
            </a:r>
            <a:r>
              <a:rPr dirty="0" sz="1600" spc="4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spc="100">
                <a:solidFill>
                  <a:srgbClr val="52608F"/>
                </a:solidFill>
                <a:latin typeface="Times New Roman"/>
                <a:cs typeface="Times New Roman"/>
              </a:rPr>
              <a:t>uncompromising</a:t>
            </a:r>
            <a:r>
              <a:rPr dirty="0" sz="1600" spc="3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spc="85">
                <a:solidFill>
                  <a:srgbClr val="52608F"/>
                </a:solidFill>
                <a:latin typeface="Times New Roman"/>
                <a:cs typeface="Times New Roman"/>
              </a:rPr>
              <a:t>work</a:t>
            </a:r>
            <a:r>
              <a:rPr dirty="0" sz="1600" spc="3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spc="80">
                <a:solidFill>
                  <a:srgbClr val="52608F"/>
                </a:solidFill>
                <a:latin typeface="Times New Roman"/>
                <a:cs typeface="Times New Roman"/>
              </a:rPr>
              <a:t>ethic,</a:t>
            </a:r>
            <a:r>
              <a:rPr dirty="0" sz="1600" spc="3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>
                <a:solidFill>
                  <a:srgbClr val="52608F"/>
                </a:solidFill>
                <a:latin typeface="Times New Roman"/>
                <a:cs typeface="Times New Roman"/>
              </a:rPr>
              <a:t>Laura’s</a:t>
            </a:r>
            <a:r>
              <a:rPr dirty="0" sz="1600" spc="3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spc="70">
                <a:solidFill>
                  <a:srgbClr val="52608F"/>
                </a:solidFill>
                <a:latin typeface="Times New Roman"/>
                <a:cs typeface="Times New Roman"/>
              </a:rPr>
              <a:t>knowledge</a:t>
            </a: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dirty="0" sz="1600" spc="120">
                <a:solidFill>
                  <a:srgbClr val="52608F"/>
                </a:solidFill>
                <a:latin typeface="Times New Roman"/>
                <a:cs typeface="Times New Roman"/>
              </a:rPr>
              <a:t>and</a:t>
            </a:r>
            <a:r>
              <a:rPr dirty="0" sz="1600" spc="-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spc="95">
                <a:solidFill>
                  <a:srgbClr val="52608F"/>
                </a:solidFill>
                <a:latin typeface="Times New Roman"/>
                <a:cs typeface="Times New Roman"/>
              </a:rPr>
              <a:t>experience</a:t>
            </a:r>
            <a:r>
              <a:rPr dirty="0" sz="1600" spc="-2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spc="90">
                <a:solidFill>
                  <a:srgbClr val="52608F"/>
                </a:solidFill>
                <a:latin typeface="Times New Roman"/>
                <a:cs typeface="Times New Roman"/>
              </a:rPr>
              <a:t>in</a:t>
            </a:r>
            <a:r>
              <a:rPr dirty="0" sz="1600" spc="-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spc="100">
                <a:solidFill>
                  <a:srgbClr val="52608F"/>
                </a:solidFill>
                <a:latin typeface="Times New Roman"/>
                <a:cs typeface="Times New Roman"/>
              </a:rPr>
              <a:t>the</a:t>
            </a:r>
            <a:r>
              <a:rPr dirty="0" sz="160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spc="85">
                <a:solidFill>
                  <a:srgbClr val="52608F"/>
                </a:solidFill>
                <a:latin typeface="Times New Roman"/>
                <a:cs typeface="Times New Roman"/>
              </a:rPr>
              <a:t>business</a:t>
            </a:r>
            <a:r>
              <a:rPr dirty="0" sz="1600" spc="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spc="80">
                <a:solidFill>
                  <a:srgbClr val="52608F"/>
                </a:solidFill>
                <a:latin typeface="Times New Roman"/>
                <a:cs typeface="Times New Roman"/>
              </a:rPr>
              <a:t>world</a:t>
            </a:r>
            <a:r>
              <a:rPr dirty="0" sz="1600" spc="-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>
                <a:solidFill>
                  <a:srgbClr val="52608F"/>
                </a:solidFill>
                <a:latin typeface="Times New Roman"/>
                <a:cs typeface="Times New Roman"/>
              </a:rPr>
              <a:t>is </a:t>
            </a:r>
            <a:r>
              <a:rPr dirty="0" sz="1600" spc="45">
                <a:solidFill>
                  <a:srgbClr val="52608F"/>
                </a:solidFill>
                <a:latin typeface="Times New Roman"/>
                <a:cs typeface="Times New Roman"/>
              </a:rPr>
              <a:t>vast.</a:t>
            </a:r>
            <a:endParaRPr sz="1600">
              <a:latin typeface="Times New Roman"/>
              <a:cs typeface="Times New Roman"/>
            </a:endParaRPr>
          </a:p>
          <a:p>
            <a:pPr marL="12700" marR="696595">
              <a:lnSpc>
                <a:spcPts val="2290"/>
              </a:lnSpc>
              <a:spcBef>
                <a:spcPts val="130"/>
              </a:spcBef>
            </a:pPr>
            <a:r>
              <a:rPr dirty="0" sz="1600" spc="65">
                <a:solidFill>
                  <a:srgbClr val="52608F"/>
                </a:solidFill>
                <a:latin typeface="Times New Roman"/>
                <a:cs typeface="Times New Roman"/>
              </a:rPr>
              <a:t>Having</a:t>
            </a:r>
            <a:r>
              <a:rPr dirty="0" sz="160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spc="90">
                <a:solidFill>
                  <a:srgbClr val="52608F"/>
                </a:solidFill>
                <a:latin typeface="Times New Roman"/>
                <a:cs typeface="Times New Roman"/>
              </a:rPr>
              <a:t>graduated</a:t>
            </a:r>
            <a:r>
              <a:rPr dirty="0" sz="1600" spc="3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spc="75">
                <a:solidFill>
                  <a:srgbClr val="52608F"/>
                </a:solidFill>
                <a:latin typeface="Times New Roman"/>
                <a:cs typeface="Times New Roman"/>
              </a:rPr>
              <a:t>with</a:t>
            </a:r>
            <a:r>
              <a:rPr dirty="0" sz="1600" spc="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spc="95">
                <a:solidFill>
                  <a:srgbClr val="52608F"/>
                </a:solidFill>
                <a:latin typeface="Times New Roman"/>
                <a:cs typeface="Times New Roman"/>
              </a:rPr>
              <a:t>a</a:t>
            </a:r>
            <a:r>
              <a:rPr dirty="0" sz="1600">
                <a:solidFill>
                  <a:srgbClr val="52608F"/>
                </a:solidFill>
                <a:latin typeface="Times New Roman"/>
                <a:cs typeface="Times New Roman"/>
              </a:rPr>
              <a:t> Law</a:t>
            </a:r>
            <a:r>
              <a:rPr dirty="0" sz="1600" spc="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spc="90">
                <a:solidFill>
                  <a:srgbClr val="52608F"/>
                </a:solidFill>
                <a:latin typeface="Times New Roman"/>
                <a:cs typeface="Times New Roman"/>
              </a:rPr>
              <a:t>degree</a:t>
            </a:r>
            <a:r>
              <a:rPr dirty="0" sz="1600" spc="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spc="100">
                <a:solidFill>
                  <a:srgbClr val="52608F"/>
                </a:solidFill>
                <a:latin typeface="Times New Roman"/>
                <a:cs typeface="Times New Roman"/>
              </a:rPr>
              <a:t>from</a:t>
            </a:r>
            <a:r>
              <a:rPr dirty="0" sz="160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spc="60">
                <a:solidFill>
                  <a:srgbClr val="52608F"/>
                </a:solidFill>
                <a:latin typeface="Times New Roman"/>
                <a:cs typeface="Times New Roman"/>
              </a:rPr>
              <a:t>Dublin </a:t>
            </a:r>
            <a:r>
              <a:rPr dirty="0" sz="1600" spc="55">
                <a:solidFill>
                  <a:srgbClr val="52608F"/>
                </a:solidFill>
                <a:latin typeface="Times New Roman"/>
                <a:cs typeface="Times New Roman"/>
              </a:rPr>
              <a:t>Business</a:t>
            </a: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600" spc="55">
                <a:solidFill>
                  <a:srgbClr val="52608F"/>
                </a:solidFill>
                <a:latin typeface="Times New Roman"/>
                <a:cs typeface="Times New Roman"/>
              </a:rPr>
              <a:t>School,</a:t>
            </a:r>
            <a:r>
              <a:rPr dirty="0" sz="1600" spc="-3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spc="85">
                <a:solidFill>
                  <a:srgbClr val="52608F"/>
                </a:solidFill>
                <a:latin typeface="Times New Roman"/>
                <a:cs typeface="Times New Roman"/>
              </a:rPr>
              <a:t>Laura</a:t>
            </a:r>
            <a:r>
              <a:rPr dirty="0" sz="1600" spc="-2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spc="110">
                <a:solidFill>
                  <a:srgbClr val="52608F"/>
                </a:solidFill>
                <a:latin typeface="Times New Roman"/>
                <a:cs typeface="Times New Roman"/>
              </a:rPr>
              <a:t>embarked</a:t>
            </a:r>
            <a:r>
              <a:rPr dirty="0" sz="1600" spc="-3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spc="120">
                <a:solidFill>
                  <a:srgbClr val="52608F"/>
                </a:solidFill>
                <a:latin typeface="Times New Roman"/>
                <a:cs typeface="Times New Roman"/>
              </a:rPr>
              <a:t>on</a:t>
            </a:r>
            <a:r>
              <a:rPr dirty="0" sz="1600" spc="-1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spc="95">
                <a:solidFill>
                  <a:srgbClr val="52608F"/>
                </a:solidFill>
                <a:latin typeface="Times New Roman"/>
                <a:cs typeface="Times New Roman"/>
              </a:rPr>
              <a:t>a</a:t>
            </a:r>
            <a:r>
              <a:rPr dirty="0" sz="1600" spc="-2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spc="100">
                <a:solidFill>
                  <a:srgbClr val="52608F"/>
                </a:solidFill>
                <a:latin typeface="Times New Roman"/>
                <a:cs typeface="Times New Roman"/>
              </a:rPr>
              <a:t>career</a:t>
            </a:r>
            <a:r>
              <a:rPr dirty="0" sz="1600" spc="-4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spc="90">
                <a:solidFill>
                  <a:srgbClr val="52608F"/>
                </a:solidFill>
                <a:latin typeface="Times New Roman"/>
                <a:cs typeface="Times New Roman"/>
              </a:rPr>
              <a:t>in</a:t>
            </a:r>
            <a:r>
              <a:rPr dirty="0" sz="1600" spc="-2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spc="90">
                <a:solidFill>
                  <a:srgbClr val="52608F"/>
                </a:solidFill>
                <a:latin typeface="Times New Roman"/>
                <a:cs typeface="Times New Roman"/>
              </a:rPr>
              <a:t>real</a:t>
            </a:r>
            <a:r>
              <a:rPr dirty="0" sz="1600" spc="-2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spc="70">
                <a:solidFill>
                  <a:srgbClr val="52608F"/>
                </a:solidFill>
                <a:latin typeface="Times New Roman"/>
                <a:cs typeface="Times New Roman"/>
              </a:rPr>
              <a:t>estate</a:t>
            </a: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370"/>
              </a:spcBef>
            </a:pPr>
            <a:r>
              <a:rPr dirty="0" sz="1600" spc="95">
                <a:solidFill>
                  <a:srgbClr val="52608F"/>
                </a:solidFill>
                <a:latin typeface="Times New Roman"/>
                <a:cs typeface="Times New Roman"/>
              </a:rPr>
              <a:t>that</a:t>
            </a:r>
            <a:r>
              <a:rPr dirty="0" sz="1600" spc="-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spc="75">
                <a:solidFill>
                  <a:srgbClr val="52608F"/>
                </a:solidFill>
                <a:latin typeface="Times New Roman"/>
                <a:cs typeface="Times New Roman"/>
              </a:rPr>
              <a:t>spelled</a:t>
            </a:r>
            <a:r>
              <a:rPr dirty="0" sz="1600" spc="-3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spc="75">
                <a:solidFill>
                  <a:srgbClr val="52608F"/>
                </a:solidFill>
                <a:latin typeface="Times New Roman"/>
                <a:cs typeface="Times New Roman"/>
              </a:rPr>
              <a:t>success</a:t>
            </a:r>
            <a:r>
              <a:rPr dirty="0" sz="1600" spc="-2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spc="120">
                <a:solidFill>
                  <a:srgbClr val="52608F"/>
                </a:solidFill>
                <a:latin typeface="Times New Roman"/>
                <a:cs typeface="Times New Roman"/>
              </a:rPr>
              <a:t>on</a:t>
            </a:r>
            <a:r>
              <a:rPr dirty="0" sz="1600" spc="-1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spc="95">
                <a:solidFill>
                  <a:srgbClr val="52608F"/>
                </a:solidFill>
                <a:latin typeface="Times New Roman"/>
                <a:cs typeface="Times New Roman"/>
              </a:rPr>
              <a:t>a</a:t>
            </a:r>
            <a:r>
              <a:rPr dirty="0" sz="1600" spc="-2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spc="55">
                <a:solidFill>
                  <a:srgbClr val="52608F"/>
                </a:solidFill>
                <a:latin typeface="Times New Roman"/>
                <a:cs typeface="Times New Roman"/>
              </a:rPr>
              <a:t>global</a:t>
            </a:r>
            <a:r>
              <a:rPr dirty="0" sz="1600" spc="-3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spc="60">
                <a:solidFill>
                  <a:srgbClr val="52608F"/>
                </a:solidFill>
                <a:latin typeface="Times New Roman"/>
                <a:cs typeface="Times New Roman"/>
              </a:rPr>
              <a:t>scale.</a:t>
            </a: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70"/>
              </a:spcBef>
            </a:pPr>
            <a:endParaRPr sz="1600">
              <a:latin typeface="Times New Roman"/>
              <a:cs typeface="Times New Roman"/>
            </a:endParaRPr>
          </a:p>
          <a:p>
            <a:pPr algn="just" marL="12700" marR="5080">
              <a:lnSpc>
                <a:spcPct val="119000"/>
              </a:lnSpc>
              <a:spcBef>
                <a:spcPts val="5"/>
              </a:spcBef>
            </a:pPr>
            <a:r>
              <a:rPr dirty="0" sz="1600" spc="85">
                <a:solidFill>
                  <a:srgbClr val="52608F"/>
                </a:solidFill>
                <a:latin typeface="Times New Roman"/>
                <a:cs typeface="Times New Roman"/>
              </a:rPr>
              <a:t>Laura</a:t>
            </a:r>
            <a:r>
              <a:rPr dirty="0" sz="1600" spc="20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spc="120">
                <a:solidFill>
                  <a:srgbClr val="52608F"/>
                </a:solidFill>
                <a:latin typeface="Times New Roman"/>
                <a:cs typeface="Times New Roman"/>
              </a:rPr>
              <a:t>return</a:t>
            </a:r>
            <a:r>
              <a:rPr dirty="0" sz="1600" spc="204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spc="125">
                <a:solidFill>
                  <a:srgbClr val="52608F"/>
                </a:solidFill>
                <a:latin typeface="Times New Roman"/>
                <a:cs typeface="Times New Roman"/>
              </a:rPr>
              <a:t>home</a:t>
            </a:r>
            <a:r>
              <a:rPr dirty="0" sz="1600" spc="204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spc="90">
                <a:solidFill>
                  <a:srgbClr val="52608F"/>
                </a:solidFill>
                <a:latin typeface="Times New Roman"/>
                <a:cs typeface="Times New Roman"/>
              </a:rPr>
              <a:t>in</a:t>
            </a:r>
            <a:r>
              <a:rPr dirty="0" sz="1600" spc="204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spc="65">
                <a:solidFill>
                  <a:srgbClr val="52608F"/>
                </a:solidFill>
                <a:latin typeface="Times New Roman"/>
                <a:cs typeface="Times New Roman"/>
              </a:rPr>
              <a:t>late</a:t>
            </a:r>
            <a:r>
              <a:rPr dirty="0" sz="1600" spc="20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>
                <a:solidFill>
                  <a:srgbClr val="52608F"/>
                </a:solidFill>
                <a:latin typeface="Times New Roman"/>
                <a:cs typeface="Times New Roman"/>
              </a:rPr>
              <a:t>2017</a:t>
            </a:r>
            <a:r>
              <a:rPr dirty="0" sz="1600" spc="20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spc="65">
                <a:solidFill>
                  <a:srgbClr val="52608F"/>
                </a:solidFill>
                <a:latin typeface="Times New Roman"/>
                <a:cs typeface="Times New Roman"/>
              </a:rPr>
              <a:t>to</a:t>
            </a:r>
            <a:r>
              <a:rPr dirty="0" sz="1600" spc="20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>
                <a:solidFill>
                  <a:srgbClr val="52608F"/>
                </a:solidFill>
                <a:latin typeface="Arial"/>
                <a:cs typeface="Arial"/>
              </a:rPr>
              <a:t>continue</a:t>
            </a:r>
            <a:r>
              <a:rPr dirty="0" sz="1600" spc="155">
                <a:solidFill>
                  <a:srgbClr val="52608F"/>
                </a:solidFill>
                <a:latin typeface="Arial"/>
                <a:cs typeface="Arial"/>
              </a:rPr>
              <a:t> </a:t>
            </a:r>
            <a:r>
              <a:rPr dirty="0" sz="1600" spc="125">
                <a:solidFill>
                  <a:srgbClr val="52608F"/>
                </a:solidFill>
                <a:latin typeface="Times New Roman"/>
                <a:cs typeface="Times New Roman"/>
              </a:rPr>
              <a:t>her</a:t>
            </a:r>
            <a:r>
              <a:rPr dirty="0" sz="1600" spc="21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spc="75">
                <a:solidFill>
                  <a:srgbClr val="52608F"/>
                </a:solidFill>
                <a:latin typeface="Times New Roman"/>
                <a:cs typeface="Times New Roman"/>
              </a:rPr>
              <a:t>Granda </a:t>
            </a:r>
            <a:r>
              <a:rPr dirty="0" sz="1600">
                <a:solidFill>
                  <a:srgbClr val="52608F"/>
                </a:solidFill>
                <a:latin typeface="Arial"/>
                <a:cs typeface="Arial"/>
              </a:rPr>
              <a:t>legacy</a:t>
            </a:r>
            <a:r>
              <a:rPr dirty="0" sz="1600" spc="275">
                <a:solidFill>
                  <a:srgbClr val="52608F"/>
                </a:solidFill>
                <a:latin typeface="Arial"/>
                <a:cs typeface="Arial"/>
              </a:rPr>
              <a:t>  </a:t>
            </a:r>
            <a:r>
              <a:rPr dirty="0" sz="1600" spc="70">
                <a:solidFill>
                  <a:srgbClr val="52608F"/>
                </a:solidFill>
                <a:latin typeface="Times New Roman"/>
                <a:cs typeface="Times New Roman"/>
              </a:rPr>
              <a:t>by</a:t>
            </a:r>
            <a:r>
              <a:rPr dirty="0" sz="1600" spc="325">
                <a:solidFill>
                  <a:srgbClr val="52608F"/>
                </a:solidFill>
                <a:latin typeface="Times New Roman"/>
                <a:cs typeface="Times New Roman"/>
              </a:rPr>
              <a:t>  </a:t>
            </a:r>
            <a:r>
              <a:rPr dirty="0" sz="1600" spc="75">
                <a:solidFill>
                  <a:srgbClr val="52608F"/>
                </a:solidFill>
                <a:latin typeface="Times New Roman"/>
                <a:cs typeface="Times New Roman"/>
              </a:rPr>
              <a:t>establishing</a:t>
            </a:r>
            <a:r>
              <a:rPr dirty="0" sz="1600" spc="330">
                <a:solidFill>
                  <a:srgbClr val="52608F"/>
                </a:solidFill>
                <a:latin typeface="Times New Roman"/>
                <a:cs typeface="Times New Roman"/>
              </a:rPr>
              <a:t>  </a:t>
            </a:r>
            <a:r>
              <a:rPr dirty="0" sz="1600" spc="130">
                <a:solidFill>
                  <a:srgbClr val="52608F"/>
                </a:solidFill>
                <a:latin typeface="Times New Roman"/>
                <a:cs typeface="Times New Roman"/>
              </a:rPr>
              <a:t>her</a:t>
            </a:r>
            <a:r>
              <a:rPr dirty="0" sz="1600" spc="320">
                <a:solidFill>
                  <a:srgbClr val="52608F"/>
                </a:solidFill>
                <a:latin typeface="Times New Roman"/>
                <a:cs typeface="Times New Roman"/>
              </a:rPr>
              <a:t>  </a:t>
            </a:r>
            <a:r>
              <a:rPr dirty="0" sz="1600" spc="100">
                <a:solidFill>
                  <a:srgbClr val="52608F"/>
                </a:solidFill>
                <a:latin typeface="Times New Roman"/>
                <a:cs typeface="Times New Roman"/>
              </a:rPr>
              <a:t>own</a:t>
            </a:r>
            <a:r>
              <a:rPr dirty="0" sz="1600" spc="330">
                <a:solidFill>
                  <a:srgbClr val="52608F"/>
                </a:solidFill>
                <a:latin typeface="Times New Roman"/>
                <a:cs typeface="Times New Roman"/>
              </a:rPr>
              <a:t>  </a:t>
            </a:r>
            <a:r>
              <a:rPr dirty="0" sz="1600" spc="125">
                <a:solidFill>
                  <a:srgbClr val="52608F"/>
                </a:solidFill>
                <a:latin typeface="Times New Roman"/>
                <a:cs typeface="Times New Roman"/>
              </a:rPr>
              <a:t>premium</a:t>
            </a:r>
            <a:r>
              <a:rPr dirty="0" sz="1600" spc="330">
                <a:solidFill>
                  <a:srgbClr val="52608F"/>
                </a:solidFill>
                <a:latin typeface="Times New Roman"/>
                <a:cs typeface="Times New Roman"/>
              </a:rPr>
              <a:t>  </a:t>
            </a:r>
            <a:r>
              <a:rPr dirty="0" sz="1600" spc="55">
                <a:solidFill>
                  <a:srgbClr val="52608F"/>
                </a:solidFill>
                <a:latin typeface="Times New Roman"/>
                <a:cs typeface="Times New Roman"/>
              </a:rPr>
              <a:t>Liquor </a:t>
            </a:r>
            <a:r>
              <a:rPr dirty="0" sz="1600" spc="100">
                <a:solidFill>
                  <a:srgbClr val="52608F"/>
                </a:solidFill>
                <a:latin typeface="Times New Roman"/>
                <a:cs typeface="Times New Roman"/>
              </a:rPr>
              <a:t>company</a:t>
            </a:r>
            <a:r>
              <a:rPr dirty="0" sz="1600" spc="11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spc="105">
                <a:solidFill>
                  <a:srgbClr val="52608F"/>
                </a:solidFill>
                <a:latin typeface="Times New Roman"/>
                <a:cs typeface="Times New Roman"/>
              </a:rPr>
              <a:t>centered </a:t>
            </a:r>
            <a:r>
              <a:rPr dirty="0" sz="1600" spc="114">
                <a:solidFill>
                  <a:srgbClr val="52608F"/>
                </a:solidFill>
                <a:latin typeface="Times New Roman"/>
                <a:cs typeface="Times New Roman"/>
              </a:rPr>
              <a:t>around</a:t>
            </a:r>
            <a:r>
              <a:rPr dirty="0" sz="1600" spc="10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spc="60">
                <a:solidFill>
                  <a:srgbClr val="52608F"/>
                </a:solidFill>
                <a:latin typeface="Times New Roman"/>
                <a:cs typeface="Times New Roman"/>
              </a:rPr>
              <a:t>family</a:t>
            </a:r>
            <a:r>
              <a:rPr dirty="0" sz="1600" spc="10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spc="80">
                <a:solidFill>
                  <a:srgbClr val="52608F"/>
                </a:solidFill>
                <a:latin typeface="Times New Roman"/>
                <a:cs typeface="Times New Roman"/>
              </a:rPr>
              <a:t>tradition,</a:t>
            </a:r>
            <a:r>
              <a:rPr dirty="0" sz="1600" spc="114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spc="55">
                <a:solidFill>
                  <a:srgbClr val="52608F"/>
                </a:solidFill>
                <a:latin typeface="Times New Roman"/>
                <a:cs typeface="Times New Roman"/>
              </a:rPr>
              <a:t>quality</a:t>
            </a:r>
            <a:r>
              <a:rPr dirty="0" sz="1600" spc="11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spc="40">
                <a:solidFill>
                  <a:srgbClr val="52608F"/>
                </a:solidFill>
                <a:latin typeface="Times New Roman"/>
                <a:cs typeface="Times New Roman"/>
              </a:rPr>
              <a:t>local </a:t>
            </a:r>
            <a:r>
              <a:rPr dirty="0" sz="1600" spc="100">
                <a:solidFill>
                  <a:srgbClr val="52608F"/>
                </a:solidFill>
                <a:latin typeface="Times New Roman"/>
                <a:cs typeface="Times New Roman"/>
              </a:rPr>
              <a:t>produce</a:t>
            </a:r>
            <a:r>
              <a:rPr dirty="0" sz="1600" spc="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spc="125">
                <a:solidFill>
                  <a:srgbClr val="52608F"/>
                </a:solidFill>
                <a:latin typeface="Times New Roman"/>
                <a:cs typeface="Times New Roman"/>
              </a:rPr>
              <a:t>and</a:t>
            </a:r>
            <a:r>
              <a:rPr dirty="0" sz="1600" spc="-1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spc="95">
                <a:solidFill>
                  <a:srgbClr val="52608F"/>
                </a:solidFill>
                <a:latin typeface="Times New Roman"/>
                <a:cs typeface="Times New Roman"/>
              </a:rPr>
              <a:t>a</a:t>
            </a:r>
            <a:r>
              <a:rPr dirty="0" sz="160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spc="95">
                <a:solidFill>
                  <a:srgbClr val="52608F"/>
                </a:solidFill>
                <a:latin typeface="Times New Roman"/>
                <a:cs typeface="Times New Roman"/>
              </a:rPr>
              <a:t>firm</a:t>
            </a:r>
            <a:r>
              <a:rPr dirty="0" sz="160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spc="75">
                <a:solidFill>
                  <a:srgbClr val="52608F"/>
                </a:solidFill>
                <a:latin typeface="Times New Roman"/>
                <a:cs typeface="Times New Roman"/>
              </a:rPr>
              <a:t>devotion</a:t>
            </a:r>
            <a:r>
              <a:rPr dirty="0" sz="1600" spc="3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spc="65">
                <a:solidFill>
                  <a:srgbClr val="52608F"/>
                </a:solidFill>
                <a:latin typeface="Times New Roman"/>
                <a:cs typeface="Times New Roman"/>
              </a:rPr>
              <a:t>to</a:t>
            </a:r>
            <a:r>
              <a:rPr dirty="0" sz="160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spc="95">
                <a:solidFill>
                  <a:srgbClr val="52608F"/>
                </a:solidFill>
                <a:latin typeface="Times New Roman"/>
                <a:cs typeface="Times New Roman"/>
              </a:rPr>
              <a:t>a</a:t>
            </a:r>
            <a:r>
              <a:rPr dirty="0" sz="1600" spc="2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spc="80">
                <a:solidFill>
                  <a:srgbClr val="52608F"/>
                </a:solidFill>
                <a:latin typeface="Times New Roman"/>
                <a:cs typeface="Times New Roman"/>
              </a:rPr>
              <a:t>place</a:t>
            </a:r>
            <a:r>
              <a:rPr dirty="0" sz="1600" spc="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spc="95">
                <a:solidFill>
                  <a:srgbClr val="52608F"/>
                </a:solidFill>
                <a:latin typeface="Times New Roman"/>
                <a:cs typeface="Times New Roman"/>
              </a:rPr>
              <a:t>that</a:t>
            </a:r>
            <a:r>
              <a:rPr dirty="0" sz="160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spc="75">
                <a:solidFill>
                  <a:srgbClr val="52608F"/>
                </a:solidFill>
                <a:latin typeface="Times New Roman"/>
                <a:cs typeface="Times New Roman"/>
              </a:rPr>
              <a:t>affords</a:t>
            </a:r>
            <a:r>
              <a:rPr dirty="0" sz="1600" spc="5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spc="50">
                <a:solidFill>
                  <a:srgbClr val="52608F"/>
                </a:solidFill>
                <a:latin typeface="Times New Roman"/>
                <a:cs typeface="Times New Roman"/>
              </a:rPr>
              <a:t>every </a:t>
            </a:r>
            <a:r>
              <a:rPr dirty="0" sz="1600" spc="70">
                <a:solidFill>
                  <a:srgbClr val="52608F"/>
                </a:solidFill>
                <a:latin typeface="Times New Roman"/>
                <a:cs typeface="Times New Roman"/>
              </a:rPr>
              <a:t>bottle</a:t>
            </a:r>
            <a:r>
              <a:rPr dirty="0" sz="1600" spc="280">
                <a:solidFill>
                  <a:srgbClr val="52608F"/>
                </a:solidFill>
                <a:latin typeface="Times New Roman"/>
                <a:cs typeface="Times New Roman"/>
              </a:rPr>
              <a:t>  </a:t>
            </a:r>
            <a:r>
              <a:rPr dirty="0" sz="1600">
                <a:solidFill>
                  <a:srgbClr val="52608F"/>
                </a:solidFill>
                <a:latin typeface="Times New Roman"/>
                <a:cs typeface="Times New Roman"/>
              </a:rPr>
              <a:t>of</a:t>
            </a:r>
            <a:r>
              <a:rPr dirty="0" sz="1600" spc="290">
                <a:solidFill>
                  <a:srgbClr val="52608F"/>
                </a:solidFill>
                <a:latin typeface="Times New Roman"/>
                <a:cs typeface="Times New Roman"/>
              </a:rPr>
              <a:t>  </a:t>
            </a:r>
            <a:r>
              <a:rPr dirty="0" sz="1600" spc="105">
                <a:solidFill>
                  <a:srgbClr val="52608F"/>
                </a:solidFill>
                <a:latin typeface="Times New Roman"/>
                <a:cs typeface="Times New Roman"/>
              </a:rPr>
              <a:t>our</a:t>
            </a:r>
            <a:r>
              <a:rPr dirty="0" sz="1600" spc="290">
                <a:solidFill>
                  <a:srgbClr val="52608F"/>
                </a:solidFill>
                <a:latin typeface="Times New Roman"/>
                <a:cs typeface="Times New Roman"/>
              </a:rPr>
              <a:t>  </a:t>
            </a:r>
            <a:r>
              <a:rPr dirty="0" sz="1600" spc="65">
                <a:solidFill>
                  <a:srgbClr val="52608F"/>
                </a:solidFill>
                <a:latin typeface="Times New Roman"/>
                <a:cs typeface="Times New Roman"/>
              </a:rPr>
              <a:t>delicious</a:t>
            </a:r>
            <a:r>
              <a:rPr dirty="0" sz="1600" spc="290">
                <a:solidFill>
                  <a:srgbClr val="52608F"/>
                </a:solidFill>
                <a:latin typeface="Times New Roman"/>
                <a:cs typeface="Times New Roman"/>
              </a:rPr>
              <a:t>  </a:t>
            </a:r>
            <a:r>
              <a:rPr dirty="0" sz="1600" spc="75">
                <a:solidFill>
                  <a:srgbClr val="52608F"/>
                </a:solidFill>
                <a:latin typeface="Times New Roman"/>
                <a:cs typeface="Times New Roman"/>
              </a:rPr>
              <a:t>craft</a:t>
            </a:r>
            <a:r>
              <a:rPr dirty="0" sz="1600" spc="280">
                <a:solidFill>
                  <a:srgbClr val="52608F"/>
                </a:solidFill>
                <a:latin typeface="Times New Roman"/>
                <a:cs typeface="Times New Roman"/>
              </a:rPr>
              <a:t>  </a:t>
            </a:r>
            <a:r>
              <a:rPr dirty="0" sz="1600" spc="70">
                <a:solidFill>
                  <a:srgbClr val="52608F"/>
                </a:solidFill>
                <a:latin typeface="Times New Roman"/>
                <a:cs typeface="Times New Roman"/>
              </a:rPr>
              <a:t>spirits</a:t>
            </a:r>
            <a:r>
              <a:rPr dirty="0" sz="1600" spc="295">
                <a:solidFill>
                  <a:srgbClr val="52608F"/>
                </a:solidFill>
                <a:latin typeface="Times New Roman"/>
                <a:cs typeface="Times New Roman"/>
              </a:rPr>
              <a:t>  </a:t>
            </a:r>
            <a:r>
              <a:rPr dirty="0" sz="1600" spc="90">
                <a:solidFill>
                  <a:srgbClr val="52608F"/>
                </a:solidFill>
                <a:latin typeface="Times New Roman"/>
                <a:cs typeface="Times New Roman"/>
              </a:rPr>
              <a:t>their</a:t>
            </a:r>
            <a:r>
              <a:rPr dirty="0" sz="1600" spc="290">
                <a:solidFill>
                  <a:srgbClr val="52608F"/>
                </a:solidFill>
                <a:latin typeface="Times New Roman"/>
                <a:cs typeface="Times New Roman"/>
              </a:rPr>
              <a:t>  </a:t>
            </a:r>
            <a:r>
              <a:rPr dirty="0" sz="1600" spc="85">
                <a:solidFill>
                  <a:srgbClr val="52608F"/>
                </a:solidFill>
                <a:latin typeface="Times New Roman"/>
                <a:cs typeface="Times New Roman"/>
              </a:rPr>
              <a:t>unique, </a:t>
            </a:r>
            <a:r>
              <a:rPr dirty="0" sz="1600" spc="90">
                <a:solidFill>
                  <a:srgbClr val="52608F"/>
                </a:solidFill>
                <a:latin typeface="Times New Roman"/>
                <a:cs typeface="Times New Roman"/>
              </a:rPr>
              <a:t>authentic</a:t>
            </a:r>
            <a:r>
              <a:rPr dirty="0" sz="1600" spc="20">
                <a:solidFill>
                  <a:srgbClr val="52608F"/>
                </a:solidFill>
                <a:latin typeface="Times New Roman"/>
                <a:cs typeface="Times New Roman"/>
              </a:rPr>
              <a:t> </a:t>
            </a:r>
            <a:r>
              <a:rPr dirty="0" sz="1600" spc="65">
                <a:solidFill>
                  <a:srgbClr val="52608F"/>
                </a:solidFill>
                <a:latin typeface="Times New Roman"/>
                <a:cs typeface="Times New Roman"/>
              </a:rPr>
              <a:t>taste.</a:t>
            </a:r>
            <a:endParaRPr sz="1600">
              <a:latin typeface="Times New Roman"/>
              <a:cs typeface="Times New Roman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4530852" y="216408"/>
            <a:ext cx="10589260" cy="8426450"/>
            <a:chOff x="4530852" y="216408"/>
            <a:chExt cx="10589260" cy="8426450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30852" y="1203960"/>
              <a:ext cx="5579363" cy="5155692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84180" y="5020054"/>
              <a:ext cx="4535424" cy="3619500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48828" y="216408"/>
              <a:ext cx="6440424" cy="8273796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06212" y="4227575"/>
              <a:ext cx="2154936" cy="441502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5119985" cy="8639810"/>
            <a:chOff x="0" y="0"/>
            <a:chExt cx="15119985" cy="86398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5119604" cy="863955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35339" y="2413"/>
              <a:ext cx="3828935" cy="4152023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55680" y="1215390"/>
              <a:ext cx="2144915" cy="212567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26236" rIns="0" bIns="0" rtlCol="0" vert="horz">
            <a:spAutoFit/>
          </a:bodyPr>
          <a:lstStyle/>
          <a:p>
            <a:pPr marL="487680">
              <a:lnSpc>
                <a:spcPct val="100000"/>
              </a:lnSpc>
              <a:spcBef>
                <a:spcPts val="100"/>
              </a:spcBef>
            </a:pPr>
            <a:r>
              <a:rPr dirty="0" sz="6600" spc="-745"/>
              <a:t>LAURA’S</a:t>
            </a:r>
            <a:r>
              <a:rPr dirty="0" sz="6600" spc="-290"/>
              <a:t> </a:t>
            </a:r>
            <a:r>
              <a:rPr dirty="0" sz="6600" spc="-1110"/>
              <a:t>STORY</a:t>
            </a:r>
            <a:endParaRPr sz="6600"/>
          </a:p>
        </p:txBody>
      </p:sp>
      <p:sp>
        <p:nvSpPr>
          <p:cNvPr id="7" name="object 7" descr=""/>
          <p:cNvSpPr txBox="1"/>
          <p:nvPr/>
        </p:nvSpPr>
        <p:spPr>
          <a:xfrm>
            <a:off x="778865" y="1989836"/>
            <a:ext cx="5363845" cy="18554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000" spc="110">
                <a:solidFill>
                  <a:srgbClr val="52618F"/>
                </a:solidFill>
                <a:latin typeface="Times New Roman"/>
                <a:cs typeface="Times New Roman"/>
              </a:rPr>
              <a:t>For</a:t>
            </a:r>
            <a:r>
              <a:rPr dirty="0" sz="2000" spc="-30">
                <a:solidFill>
                  <a:srgbClr val="52618F"/>
                </a:solidFill>
                <a:latin typeface="Times New Roman"/>
                <a:cs typeface="Times New Roman"/>
              </a:rPr>
              <a:t> </a:t>
            </a:r>
            <a:r>
              <a:rPr dirty="0" sz="2000" spc="160">
                <a:solidFill>
                  <a:srgbClr val="52618F"/>
                </a:solidFill>
                <a:latin typeface="Times New Roman"/>
                <a:cs typeface="Times New Roman"/>
              </a:rPr>
              <a:t>her</a:t>
            </a:r>
            <a:r>
              <a:rPr dirty="0" sz="2000" spc="-20">
                <a:solidFill>
                  <a:srgbClr val="52618F"/>
                </a:solidFill>
                <a:latin typeface="Times New Roman"/>
                <a:cs typeface="Times New Roman"/>
              </a:rPr>
              <a:t> </a:t>
            </a:r>
            <a:r>
              <a:rPr dirty="0" sz="2000" spc="120">
                <a:solidFill>
                  <a:srgbClr val="52618F"/>
                </a:solidFill>
                <a:latin typeface="Times New Roman"/>
                <a:cs typeface="Times New Roman"/>
              </a:rPr>
              <a:t>pioneering</a:t>
            </a:r>
            <a:r>
              <a:rPr dirty="0" sz="2000" spc="-30">
                <a:solidFill>
                  <a:srgbClr val="52618F"/>
                </a:solidFill>
                <a:latin typeface="Times New Roman"/>
                <a:cs typeface="Times New Roman"/>
              </a:rPr>
              <a:t> </a:t>
            </a:r>
            <a:r>
              <a:rPr dirty="0" sz="2000" spc="110">
                <a:solidFill>
                  <a:srgbClr val="52618F"/>
                </a:solidFill>
                <a:latin typeface="Times New Roman"/>
                <a:cs typeface="Times New Roman"/>
              </a:rPr>
              <a:t>work</a:t>
            </a:r>
            <a:r>
              <a:rPr dirty="0" sz="2000" spc="-35">
                <a:solidFill>
                  <a:srgbClr val="52618F"/>
                </a:solidFill>
                <a:latin typeface="Times New Roman"/>
                <a:cs typeface="Times New Roman"/>
              </a:rPr>
              <a:t> </a:t>
            </a:r>
            <a:r>
              <a:rPr dirty="0" sz="2000" spc="120">
                <a:solidFill>
                  <a:srgbClr val="52618F"/>
                </a:solidFill>
                <a:latin typeface="Times New Roman"/>
                <a:cs typeface="Times New Roman"/>
              </a:rPr>
              <a:t>in</a:t>
            </a:r>
            <a:r>
              <a:rPr dirty="0" sz="2000" spc="-30">
                <a:solidFill>
                  <a:srgbClr val="52618F"/>
                </a:solidFill>
                <a:latin typeface="Times New Roman"/>
                <a:cs typeface="Times New Roman"/>
              </a:rPr>
              <a:t> </a:t>
            </a:r>
            <a:r>
              <a:rPr dirty="0" sz="2000" spc="135">
                <a:solidFill>
                  <a:srgbClr val="52618F"/>
                </a:solidFill>
                <a:latin typeface="Times New Roman"/>
                <a:cs typeface="Times New Roman"/>
              </a:rPr>
              <a:t>the</a:t>
            </a:r>
            <a:r>
              <a:rPr dirty="0" sz="2000">
                <a:solidFill>
                  <a:srgbClr val="52618F"/>
                </a:solidFill>
                <a:latin typeface="Times New Roman"/>
                <a:cs typeface="Times New Roman"/>
              </a:rPr>
              <a:t> </a:t>
            </a:r>
            <a:r>
              <a:rPr dirty="0" sz="2000" spc="114">
                <a:solidFill>
                  <a:srgbClr val="52618F"/>
                </a:solidFill>
                <a:latin typeface="Times New Roman"/>
                <a:cs typeface="Times New Roman"/>
              </a:rPr>
              <a:t>establishment </a:t>
            </a:r>
            <a:r>
              <a:rPr dirty="0" sz="2000" spc="65">
                <a:solidFill>
                  <a:srgbClr val="52618F"/>
                </a:solidFill>
                <a:latin typeface="Times New Roman"/>
                <a:cs typeface="Times New Roman"/>
              </a:rPr>
              <a:t>of</a:t>
            </a:r>
            <a:r>
              <a:rPr dirty="0" sz="2000" spc="-30">
                <a:solidFill>
                  <a:srgbClr val="52618F"/>
                </a:solidFill>
                <a:latin typeface="Times New Roman"/>
                <a:cs typeface="Times New Roman"/>
              </a:rPr>
              <a:t> </a:t>
            </a:r>
            <a:r>
              <a:rPr dirty="0" sz="2000" spc="100">
                <a:solidFill>
                  <a:srgbClr val="52618F"/>
                </a:solidFill>
                <a:latin typeface="Times New Roman"/>
                <a:cs typeface="Times New Roman"/>
              </a:rPr>
              <a:t>The</a:t>
            </a:r>
            <a:r>
              <a:rPr dirty="0" sz="2000" spc="-35">
                <a:solidFill>
                  <a:srgbClr val="52618F"/>
                </a:solidFill>
                <a:latin typeface="Times New Roman"/>
                <a:cs typeface="Times New Roman"/>
              </a:rPr>
              <a:t> </a:t>
            </a:r>
            <a:r>
              <a:rPr dirty="0" sz="2000" spc="70">
                <a:solidFill>
                  <a:srgbClr val="52618F"/>
                </a:solidFill>
                <a:latin typeface="Times New Roman"/>
                <a:cs typeface="Times New Roman"/>
              </a:rPr>
              <a:t>Muff</a:t>
            </a:r>
            <a:r>
              <a:rPr dirty="0" sz="2000" spc="-45">
                <a:solidFill>
                  <a:srgbClr val="52618F"/>
                </a:solidFill>
                <a:latin typeface="Times New Roman"/>
                <a:cs typeface="Times New Roman"/>
              </a:rPr>
              <a:t> </a:t>
            </a:r>
            <a:r>
              <a:rPr dirty="0" sz="2000" spc="95">
                <a:solidFill>
                  <a:srgbClr val="52618F"/>
                </a:solidFill>
                <a:latin typeface="Times New Roman"/>
                <a:cs typeface="Times New Roman"/>
              </a:rPr>
              <a:t>Liquor</a:t>
            </a:r>
            <a:r>
              <a:rPr dirty="0" sz="2000" spc="-50">
                <a:solidFill>
                  <a:srgbClr val="52618F"/>
                </a:solidFill>
                <a:latin typeface="Times New Roman"/>
                <a:cs typeface="Times New Roman"/>
              </a:rPr>
              <a:t> </a:t>
            </a:r>
            <a:r>
              <a:rPr dirty="0" sz="2000" spc="105">
                <a:solidFill>
                  <a:srgbClr val="52618F"/>
                </a:solidFill>
                <a:latin typeface="Times New Roman"/>
                <a:cs typeface="Times New Roman"/>
              </a:rPr>
              <a:t>Company,</a:t>
            </a:r>
            <a:r>
              <a:rPr dirty="0" sz="2000" spc="-50">
                <a:solidFill>
                  <a:srgbClr val="52618F"/>
                </a:solidFill>
                <a:latin typeface="Times New Roman"/>
                <a:cs typeface="Times New Roman"/>
              </a:rPr>
              <a:t> </a:t>
            </a:r>
            <a:r>
              <a:rPr dirty="0" sz="2000" spc="110">
                <a:solidFill>
                  <a:srgbClr val="52618F"/>
                </a:solidFill>
                <a:latin typeface="Times New Roman"/>
                <a:cs typeface="Times New Roman"/>
              </a:rPr>
              <a:t>Laura</a:t>
            </a:r>
            <a:r>
              <a:rPr dirty="0" sz="2000" spc="-60">
                <a:solidFill>
                  <a:srgbClr val="52618F"/>
                </a:solidFill>
                <a:latin typeface="Times New Roman"/>
                <a:cs typeface="Times New Roman"/>
              </a:rPr>
              <a:t> </a:t>
            </a:r>
            <a:r>
              <a:rPr dirty="0" sz="2000" spc="125">
                <a:solidFill>
                  <a:srgbClr val="52618F"/>
                </a:solidFill>
                <a:latin typeface="Times New Roman"/>
                <a:cs typeface="Times New Roman"/>
              </a:rPr>
              <a:t>won</a:t>
            </a:r>
            <a:r>
              <a:rPr dirty="0" sz="2000" spc="-35">
                <a:solidFill>
                  <a:srgbClr val="52618F"/>
                </a:solidFill>
                <a:latin typeface="Times New Roman"/>
                <a:cs typeface="Times New Roman"/>
              </a:rPr>
              <a:t> </a:t>
            </a:r>
            <a:r>
              <a:rPr dirty="0" sz="2000" spc="80">
                <a:solidFill>
                  <a:srgbClr val="52618F"/>
                </a:solidFill>
                <a:latin typeface="Times New Roman"/>
                <a:cs typeface="Times New Roman"/>
              </a:rPr>
              <a:t>a </a:t>
            </a:r>
            <a:r>
              <a:rPr dirty="0" sz="2000" spc="85">
                <a:solidFill>
                  <a:srgbClr val="52618F"/>
                </a:solidFill>
                <a:latin typeface="Times New Roman"/>
                <a:cs typeface="Times New Roman"/>
              </a:rPr>
              <a:t>Business</a:t>
            </a:r>
            <a:r>
              <a:rPr dirty="0" sz="2000" spc="-30">
                <a:solidFill>
                  <a:srgbClr val="52618F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52618F"/>
                </a:solidFill>
                <a:latin typeface="Times New Roman"/>
                <a:cs typeface="Times New Roman"/>
              </a:rPr>
              <a:t>All</a:t>
            </a:r>
            <a:r>
              <a:rPr dirty="0" sz="2000" spc="-35">
                <a:solidFill>
                  <a:srgbClr val="52618F"/>
                </a:solidFill>
                <a:latin typeface="Times New Roman"/>
                <a:cs typeface="Times New Roman"/>
              </a:rPr>
              <a:t> </a:t>
            </a:r>
            <a:r>
              <a:rPr dirty="0" sz="2000" spc="80">
                <a:solidFill>
                  <a:srgbClr val="52618F"/>
                </a:solidFill>
                <a:latin typeface="Times New Roman"/>
                <a:cs typeface="Times New Roman"/>
              </a:rPr>
              <a:t>Star</a:t>
            </a:r>
            <a:r>
              <a:rPr dirty="0" sz="2000" spc="-50">
                <a:solidFill>
                  <a:srgbClr val="52618F"/>
                </a:solidFill>
                <a:latin typeface="Times New Roman"/>
                <a:cs typeface="Times New Roman"/>
              </a:rPr>
              <a:t> </a:t>
            </a:r>
            <a:r>
              <a:rPr dirty="0" sz="2000" spc="125">
                <a:solidFill>
                  <a:srgbClr val="52618F"/>
                </a:solidFill>
                <a:latin typeface="Times New Roman"/>
                <a:cs typeface="Times New Roman"/>
              </a:rPr>
              <a:t>award</a:t>
            </a:r>
            <a:r>
              <a:rPr dirty="0" sz="2000" spc="-60">
                <a:solidFill>
                  <a:srgbClr val="52618F"/>
                </a:solidFill>
                <a:latin typeface="Times New Roman"/>
                <a:cs typeface="Times New Roman"/>
              </a:rPr>
              <a:t> </a:t>
            </a:r>
            <a:r>
              <a:rPr dirty="0" sz="2000" spc="120">
                <a:solidFill>
                  <a:srgbClr val="52618F"/>
                </a:solidFill>
                <a:latin typeface="Times New Roman"/>
                <a:cs typeface="Times New Roman"/>
              </a:rPr>
              <a:t>in</a:t>
            </a:r>
            <a:r>
              <a:rPr dirty="0" sz="2000" spc="-25">
                <a:solidFill>
                  <a:srgbClr val="52618F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52618F"/>
                </a:solidFill>
                <a:latin typeface="Times New Roman"/>
                <a:cs typeface="Times New Roman"/>
              </a:rPr>
              <a:t>2018</a:t>
            </a:r>
            <a:r>
              <a:rPr dirty="0" sz="2000" spc="-70">
                <a:solidFill>
                  <a:srgbClr val="52618F"/>
                </a:solidFill>
                <a:latin typeface="Times New Roman"/>
                <a:cs typeface="Times New Roman"/>
              </a:rPr>
              <a:t> </a:t>
            </a:r>
            <a:r>
              <a:rPr dirty="0" sz="2000" spc="150">
                <a:solidFill>
                  <a:srgbClr val="52618F"/>
                </a:solidFill>
                <a:latin typeface="Times New Roman"/>
                <a:cs typeface="Times New Roman"/>
              </a:rPr>
              <a:t>and</a:t>
            </a:r>
            <a:r>
              <a:rPr dirty="0" sz="2000" spc="-35">
                <a:solidFill>
                  <a:srgbClr val="52618F"/>
                </a:solidFill>
                <a:latin typeface="Times New Roman"/>
                <a:cs typeface="Times New Roman"/>
              </a:rPr>
              <a:t> </a:t>
            </a:r>
            <a:r>
              <a:rPr dirty="0" sz="2000" spc="65">
                <a:solidFill>
                  <a:srgbClr val="52618F"/>
                </a:solidFill>
                <a:latin typeface="Times New Roman"/>
                <a:cs typeface="Times New Roman"/>
              </a:rPr>
              <a:t>was </a:t>
            </a:r>
            <a:r>
              <a:rPr dirty="0" sz="2000" spc="100">
                <a:solidFill>
                  <a:srgbClr val="52618F"/>
                </a:solidFill>
                <a:latin typeface="Times New Roman"/>
                <a:cs typeface="Times New Roman"/>
              </a:rPr>
              <a:t>selected</a:t>
            </a:r>
            <a:r>
              <a:rPr dirty="0" sz="2000" spc="-25">
                <a:solidFill>
                  <a:srgbClr val="52618F"/>
                </a:solidFill>
                <a:latin typeface="Times New Roman"/>
                <a:cs typeface="Times New Roman"/>
              </a:rPr>
              <a:t> </a:t>
            </a:r>
            <a:r>
              <a:rPr dirty="0" sz="2000" spc="105">
                <a:solidFill>
                  <a:srgbClr val="52618F"/>
                </a:solidFill>
                <a:latin typeface="Times New Roman"/>
                <a:cs typeface="Times New Roman"/>
              </a:rPr>
              <a:t>as</a:t>
            </a:r>
            <a:r>
              <a:rPr dirty="0" sz="2000" spc="-45">
                <a:solidFill>
                  <a:srgbClr val="52618F"/>
                </a:solidFill>
                <a:latin typeface="Times New Roman"/>
                <a:cs typeface="Times New Roman"/>
              </a:rPr>
              <a:t> </a:t>
            </a:r>
            <a:r>
              <a:rPr dirty="0" sz="2000" spc="120">
                <a:solidFill>
                  <a:srgbClr val="52618F"/>
                </a:solidFill>
                <a:latin typeface="Times New Roman"/>
                <a:cs typeface="Times New Roman"/>
              </a:rPr>
              <a:t>a</a:t>
            </a:r>
            <a:r>
              <a:rPr dirty="0" sz="2000" spc="-40">
                <a:solidFill>
                  <a:srgbClr val="52618F"/>
                </a:solidFill>
                <a:latin typeface="Times New Roman"/>
                <a:cs typeface="Times New Roman"/>
              </a:rPr>
              <a:t> </a:t>
            </a:r>
            <a:r>
              <a:rPr dirty="0" sz="2000" spc="75">
                <a:solidFill>
                  <a:srgbClr val="52618F"/>
                </a:solidFill>
                <a:latin typeface="Times New Roman"/>
                <a:cs typeface="Times New Roman"/>
              </a:rPr>
              <a:t>key</a:t>
            </a:r>
            <a:r>
              <a:rPr dirty="0" sz="2000" spc="-25">
                <a:solidFill>
                  <a:srgbClr val="52618F"/>
                </a:solidFill>
                <a:latin typeface="Times New Roman"/>
                <a:cs typeface="Times New Roman"/>
              </a:rPr>
              <a:t> </a:t>
            </a:r>
            <a:r>
              <a:rPr dirty="0" sz="2000" spc="125">
                <a:solidFill>
                  <a:srgbClr val="52618F"/>
                </a:solidFill>
                <a:latin typeface="Times New Roman"/>
                <a:cs typeface="Times New Roman"/>
              </a:rPr>
              <a:t>spokesperson</a:t>
            </a:r>
            <a:r>
              <a:rPr dirty="0" sz="2000" spc="-40">
                <a:solidFill>
                  <a:srgbClr val="52618F"/>
                </a:solidFill>
                <a:latin typeface="Times New Roman"/>
                <a:cs typeface="Times New Roman"/>
              </a:rPr>
              <a:t> </a:t>
            </a:r>
            <a:r>
              <a:rPr dirty="0" sz="2000" spc="105">
                <a:solidFill>
                  <a:srgbClr val="52618F"/>
                </a:solidFill>
                <a:latin typeface="Times New Roman"/>
                <a:cs typeface="Times New Roman"/>
              </a:rPr>
              <a:t>for</a:t>
            </a:r>
            <a:r>
              <a:rPr dirty="0" sz="2000" spc="-25">
                <a:solidFill>
                  <a:srgbClr val="52618F"/>
                </a:solidFill>
                <a:latin typeface="Times New Roman"/>
                <a:cs typeface="Times New Roman"/>
              </a:rPr>
              <a:t> </a:t>
            </a:r>
            <a:r>
              <a:rPr dirty="0" sz="2000" spc="135">
                <a:solidFill>
                  <a:srgbClr val="52618F"/>
                </a:solidFill>
                <a:latin typeface="Times New Roman"/>
                <a:cs typeface="Times New Roman"/>
              </a:rPr>
              <a:t>the</a:t>
            </a:r>
            <a:r>
              <a:rPr dirty="0" sz="2000" spc="-35">
                <a:solidFill>
                  <a:srgbClr val="52618F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52618F"/>
                </a:solidFill>
                <a:latin typeface="Times New Roman"/>
                <a:cs typeface="Times New Roman"/>
              </a:rPr>
              <a:t>‘Back</a:t>
            </a:r>
            <a:r>
              <a:rPr dirty="0" sz="2000" spc="-40">
                <a:solidFill>
                  <a:srgbClr val="52618F"/>
                </a:solidFill>
                <a:latin typeface="Times New Roman"/>
                <a:cs typeface="Times New Roman"/>
              </a:rPr>
              <a:t> </a:t>
            </a:r>
            <a:r>
              <a:rPr dirty="0" sz="2000" spc="75">
                <a:solidFill>
                  <a:srgbClr val="52618F"/>
                </a:solidFill>
                <a:latin typeface="Times New Roman"/>
                <a:cs typeface="Times New Roman"/>
              </a:rPr>
              <a:t>to </a:t>
            </a:r>
            <a:r>
              <a:rPr dirty="0" sz="2000" spc="50">
                <a:solidFill>
                  <a:srgbClr val="52618F"/>
                </a:solidFill>
                <a:latin typeface="Times New Roman"/>
                <a:cs typeface="Times New Roman"/>
              </a:rPr>
              <a:t>Business’</a:t>
            </a:r>
            <a:r>
              <a:rPr dirty="0" sz="2000" spc="-20">
                <a:solidFill>
                  <a:srgbClr val="52618F"/>
                </a:solidFill>
                <a:latin typeface="Times New Roman"/>
                <a:cs typeface="Times New Roman"/>
              </a:rPr>
              <a:t> </a:t>
            </a:r>
            <a:r>
              <a:rPr dirty="0" sz="2000" spc="130">
                <a:solidFill>
                  <a:srgbClr val="52618F"/>
                </a:solidFill>
                <a:latin typeface="Times New Roman"/>
                <a:cs typeface="Times New Roman"/>
              </a:rPr>
              <a:t>roundtable</a:t>
            </a:r>
            <a:r>
              <a:rPr dirty="0" sz="2000" spc="-25">
                <a:solidFill>
                  <a:srgbClr val="52618F"/>
                </a:solidFill>
                <a:latin typeface="Times New Roman"/>
                <a:cs typeface="Times New Roman"/>
              </a:rPr>
              <a:t> </a:t>
            </a:r>
            <a:r>
              <a:rPr dirty="0" sz="2000" spc="100">
                <a:solidFill>
                  <a:srgbClr val="52618F"/>
                </a:solidFill>
                <a:latin typeface="Times New Roman"/>
                <a:cs typeface="Times New Roman"/>
              </a:rPr>
              <a:t>sessions</a:t>
            </a:r>
            <a:r>
              <a:rPr dirty="0" sz="2000" spc="-30">
                <a:solidFill>
                  <a:srgbClr val="52618F"/>
                </a:solidFill>
                <a:latin typeface="Times New Roman"/>
                <a:cs typeface="Times New Roman"/>
              </a:rPr>
              <a:t> </a:t>
            </a:r>
            <a:r>
              <a:rPr dirty="0" sz="2000" spc="100">
                <a:solidFill>
                  <a:srgbClr val="52618F"/>
                </a:solidFill>
                <a:latin typeface="Times New Roman"/>
                <a:cs typeface="Times New Roman"/>
              </a:rPr>
              <a:t>with</a:t>
            </a:r>
            <a:r>
              <a:rPr dirty="0" sz="2000" spc="-30">
                <a:solidFill>
                  <a:srgbClr val="52618F"/>
                </a:solidFill>
                <a:latin typeface="Times New Roman"/>
                <a:cs typeface="Times New Roman"/>
              </a:rPr>
              <a:t> </a:t>
            </a:r>
            <a:r>
              <a:rPr dirty="0" sz="2000" spc="110">
                <a:solidFill>
                  <a:srgbClr val="52618F"/>
                </a:solidFill>
                <a:latin typeface="Times New Roman"/>
                <a:cs typeface="Times New Roman"/>
              </a:rPr>
              <a:t>the </a:t>
            </a:r>
            <a:r>
              <a:rPr dirty="0" sz="2000" spc="130">
                <a:solidFill>
                  <a:srgbClr val="52618F"/>
                </a:solidFill>
                <a:latin typeface="Times New Roman"/>
                <a:cs typeface="Times New Roman"/>
              </a:rPr>
              <a:t>Department</a:t>
            </a:r>
            <a:r>
              <a:rPr dirty="0" sz="2000" spc="-30">
                <a:solidFill>
                  <a:srgbClr val="52618F"/>
                </a:solidFill>
                <a:latin typeface="Times New Roman"/>
                <a:cs typeface="Times New Roman"/>
              </a:rPr>
              <a:t> </a:t>
            </a:r>
            <a:r>
              <a:rPr dirty="0" sz="2000" spc="65">
                <a:solidFill>
                  <a:srgbClr val="52618F"/>
                </a:solidFill>
                <a:latin typeface="Times New Roman"/>
                <a:cs typeface="Times New Roman"/>
              </a:rPr>
              <a:t>of</a:t>
            </a:r>
            <a:r>
              <a:rPr dirty="0" sz="2000" spc="-40">
                <a:solidFill>
                  <a:srgbClr val="52618F"/>
                </a:solidFill>
                <a:latin typeface="Times New Roman"/>
                <a:cs typeface="Times New Roman"/>
              </a:rPr>
              <a:t> </a:t>
            </a:r>
            <a:r>
              <a:rPr dirty="0" sz="2000" spc="110">
                <a:solidFill>
                  <a:srgbClr val="52618F"/>
                </a:solidFill>
                <a:latin typeface="Times New Roman"/>
                <a:cs typeface="Times New Roman"/>
              </a:rPr>
              <a:t>Foreign</a:t>
            </a:r>
            <a:r>
              <a:rPr dirty="0" sz="2000" spc="-45">
                <a:solidFill>
                  <a:srgbClr val="52618F"/>
                </a:solidFill>
                <a:latin typeface="Times New Roman"/>
                <a:cs typeface="Times New Roman"/>
              </a:rPr>
              <a:t> </a:t>
            </a:r>
            <a:r>
              <a:rPr dirty="0" sz="2000" spc="55">
                <a:solidFill>
                  <a:srgbClr val="52618F"/>
                </a:solidFill>
                <a:latin typeface="Times New Roman"/>
                <a:cs typeface="Times New Roman"/>
              </a:rPr>
              <a:t>Affairs</a:t>
            </a:r>
            <a:r>
              <a:rPr dirty="0" sz="2000" spc="-40">
                <a:solidFill>
                  <a:srgbClr val="52618F"/>
                </a:solidFill>
                <a:latin typeface="Times New Roman"/>
                <a:cs typeface="Times New Roman"/>
              </a:rPr>
              <a:t> </a:t>
            </a:r>
            <a:r>
              <a:rPr dirty="0" sz="2000" spc="-114">
                <a:solidFill>
                  <a:srgbClr val="52618F"/>
                </a:solidFill>
                <a:latin typeface="Times New Roman"/>
                <a:cs typeface="Times New Roman"/>
              </a:rPr>
              <a:t>&amp;</a:t>
            </a:r>
            <a:r>
              <a:rPr dirty="0" sz="2000" spc="-45">
                <a:solidFill>
                  <a:srgbClr val="52618F"/>
                </a:solidFill>
                <a:latin typeface="Times New Roman"/>
                <a:cs typeface="Times New Roman"/>
              </a:rPr>
              <a:t> </a:t>
            </a:r>
            <a:r>
              <a:rPr dirty="0" sz="2000" spc="110">
                <a:solidFill>
                  <a:srgbClr val="52618F"/>
                </a:solidFill>
                <a:latin typeface="Times New Roman"/>
                <a:cs typeface="Times New Roman"/>
              </a:rPr>
              <a:t>Trade</a:t>
            </a:r>
            <a:r>
              <a:rPr dirty="0" sz="2000" spc="-40">
                <a:solidFill>
                  <a:srgbClr val="52618F"/>
                </a:solidFill>
                <a:latin typeface="Times New Roman"/>
                <a:cs typeface="Times New Roman"/>
              </a:rPr>
              <a:t> </a:t>
            </a:r>
            <a:r>
              <a:rPr dirty="0" sz="2000" spc="120">
                <a:solidFill>
                  <a:srgbClr val="52618F"/>
                </a:solidFill>
                <a:latin typeface="Times New Roman"/>
                <a:cs typeface="Times New Roman"/>
              </a:rPr>
              <a:t>in</a:t>
            </a:r>
            <a:r>
              <a:rPr dirty="0" sz="2000" spc="-25">
                <a:solidFill>
                  <a:srgbClr val="52618F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52618F"/>
                </a:solidFill>
                <a:latin typeface="Times New Roman"/>
                <a:cs typeface="Times New Roman"/>
              </a:rPr>
              <a:t>2019.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10000868" y="4210659"/>
            <a:ext cx="4895850" cy="39490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43000"/>
              </a:lnSpc>
              <a:spcBef>
                <a:spcPts val="100"/>
              </a:spcBef>
            </a:pPr>
            <a:r>
              <a:rPr dirty="0" sz="2000" spc="140">
                <a:solidFill>
                  <a:srgbClr val="52618F"/>
                </a:solidFill>
                <a:latin typeface="Times New Roman"/>
                <a:cs typeface="Times New Roman"/>
              </a:rPr>
              <a:t>In</a:t>
            </a:r>
            <a:r>
              <a:rPr dirty="0" sz="2000" spc="-45">
                <a:solidFill>
                  <a:srgbClr val="52618F"/>
                </a:solidFill>
                <a:latin typeface="Times New Roman"/>
                <a:cs typeface="Times New Roman"/>
              </a:rPr>
              <a:t> </a:t>
            </a:r>
            <a:r>
              <a:rPr dirty="0" sz="2000" spc="135">
                <a:solidFill>
                  <a:srgbClr val="52618F"/>
                </a:solidFill>
                <a:latin typeface="Times New Roman"/>
                <a:cs typeface="Times New Roman"/>
              </a:rPr>
              <a:t>the</a:t>
            </a:r>
            <a:r>
              <a:rPr dirty="0" sz="2000" spc="-30">
                <a:solidFill>
                  <a:srgbClr val="52618F"/>
                </a:solidFill>
                <a:latin typeface="Times New Roman"/>
                <a:cs typeface="Times New Roman"/>
              </a:rPr>
              <a:t> </a:t>
            </a:r>
            <a:r>
              <a:rPr dirty="0" sz="2000" spc="145">
                <a:solidFill>
                  <a:srgbClr val="52618F"/>
                </a:solidFill>
                <a:latin typeface="Times New Roman"/>
                <a:cs typeface="Times New Roman"/>
              </a:rPr>
              <a:t>same</a:t>
            </a:r>
            <a:r>
              <a:rPr dirty="0" sz="2000" spc="-50">
                <a:solidFill>
                  <a:srgbClr val="52618F"/>
                </a:solidFill>
                <a:latin typeface="Times New Roman"/>
                <a:cs typeface="Times New Roman"/>
              </a:rPr>
              <a:t> </a:t>
            </a:r>
            <a:r>
              <a:rPr dirty="0" sz="2000" spc="110">
                <a:solidFill>
                  <a:srgbClr val="52618F"/>
                </a:solidFill>
                <a:latin typeface="Times New Roman"/>
                <a:cs typeface="Times New Roman"/>
              </a:rPr>
              <a:t>year,</a:t>
            </a:r>
            <a:r>
              <a:rPr dirty="0" sz="2000" spc="-40">
                <a:solidFill>
                  <a:srgbClr val="52618F"/>
                </a:solidFill>
                <a:latin typeface="Times New Roman"/>
                <a:cs typeface="Times New Roman"/>
              </a:rPr>
              <a:t> </a:t>
            </a:r>
            <a:r>
              <a:rPr dirty="0" sz="2000" spc="135">
                <a:solidFill>
                  <a:srgbClr val="52618F"/>
                </a:solidFill>
                <a:latin typeface="Times New Roman"/>
                <a:cs typeface="Times New Roman"/>
              </a:rPr>
              <a:t>she</a:t>
            </a:r>
            <a:r>
              <a:rPr dirty="0" sz="2000" spc="-30">
                <a:solidFill>
                  <a:srgbClr val="52618F"/>
                </a:solidFill>
                <a:latin typeface="Times New Roman"/>
                <a:cs typeface="Times New Roman"/>
              </a:rPr>
              <a:t> </a:t>
            </a:r>
            <a:r>
              <a:rPr dirty="0" sz="2000" spc="90">
                <a:solidFill>
                  <a:srgbClr val="52618F"/>
                </a:solidFill>
                <a:latin typeface="Times New Roman"/>
                <a:cs typeface="Times New Roman"/>
              </a:rPr>
              <a:t>was</a:t>
            </a:r>
            <a:r>
              <a:rPr dirty="0" sz="2000" spc="-55">
                <a:solidFill>
                  <a:srgbClr val="52618F"/>
                </a:solidFill>
                <a:latin typeface="Times New Roman"/>
                <a:cs typeface="Times New Roman"/>
              </a:rPr>
              <a:t> </a:t>
            </a:r>
            <a:r>
              <a:rPr dirty="0" sz="2000" spc="165">
                <a:solidFill>
                  <a:srgbClr val="52618F"/>
                </a:solidFill>
                <a:latin typeface="Times New Roman"/>
                <a:cs typeface="Times New Roman"/>
              </a:rPr>
              <a:t>named</a:t>
            </a:r>
            <a:r>
              <a:rPr dirty="0" sz="2000" spc="-40">
                <a:solidFill>
                  <a:srgbClr val="52618F"/>
                </a:solidFill>
                <a:latin typeface="Times New Roman"/>
                <a:cs typeface="Times New Roman"/>
              </a:rPr>
              <a:t> </a:t>
            </a:r>
            <a:r>
              <a:rPr dirty="0" sz="2000" spc="55">
                <a:solidFill>
                  <a:srgbClr val="52618F"/>
                </a:solidFill>
                <a:latin typeface="Times New Roman"/>
                <a:cs typeface="Times New Roman"/>
              </a:rPr>
              <a:t>Most </a:t>
            </a:r>
            <a:r>
              <a:rPr dirty="0" sz="2000" spc="114">
                <a:solidFill>
                  <a:srgbClr val="52618F"/>
                </a:solidFill>
                <a:latin typeface="Times New Roman"/>
                <a:cs typeface="Times New Roman"/>
              </a:rPr>
              <a:t>Inspiring</a:t>
            </a:r>
            <a:r>
              <a:rPr dirty="0" sz="2000" spc="-35">
                <a:solidFill>
                  <a:srgbClr val="52618F"/>
                </a:solidFill>
                <a:latin typeface="Times New Roman"/>
                <a:cs typeface="Times New Roman"/>
              </a:rPr>
              <a:t> </a:t>
            </a:r>
            <a:r>
              <a:rPr dirty="0" sz="2000" spc="90">
                <a:solidFill>
                  <a:srgbClr val="52618F"/>
                </a:solidFill>
                <a:latin typeface="Times New Roman"/>
                <a:cs typeface="Times New Roman"/>
              </a:rPr>
              <a:t>Ulster</a:t>
            </a:r>
            <a:r>
              <a:rPr dirty="0" sz="2000" spc="-15">
                <a:solidFill>
                  <a:srgbClr val="52618F"/>
                </a:solidFill>
                <a:latin typeface="Times New Roman"/>
                <a:cs typeface="Times New Roman"/>
              </a:rPr>
              <a:t> </a:t>
            </a:r>
            <a:r>
              <a:rPr dirty="0" sz="2000" spc="110">
                <a:solidFill>
                  <a:srgbClr val="52618F"/>
                </a:solidFill>
                <a:latin typeface="Times New Roman"/>
                <a:cs typeface="Times New Roman"/>
              </a:rPr>
              <a:t>Businesswoman</a:t>
            </a:r>
            <a:r>
              <a:rPr dirty="0" sz="2000" spc="-45">
                <a:solidFill>
                  <a:srgbClr val="52618F"/>
                </a:solidFill>
                <a:latin typeface="Times New Roman"/>
                <a:cs typeface="Times New Roman"/>
              </a:rPr>
              <a:t> </a:t>
            </a:r>
            <a:r>
              <a:rPr dirty="0" sz="2000" spc="65">
                <a:solidFill>
                  <a:srgbClr val="52618F"/>
                </a:solidFill>
                <a:latin typeface="Times New Roman"/>
                <a:cs typeface="Times New Roman"/>
              </a:rPr>
              <a:t>of</a:t>
            </a:r>
            <a:r>
              <a:rPr dirty="0" sz="2000" spc="-20">
                <a:solidFill>
                  <a:srgbClr val="52618F"/>
                </a:solidFill>
                <a:latin typeface="Times New Roman"/>
                <a:cs typeface="Times New Roman"/>
              </a:rPr>
              <a:t> </a:t>
            </a:r>
            <a:r>
              <a:rPr dirty="0" sz="2000" spc="70">
                <a:solidFill>
                  <a:srgbClr val="52618F"/>
                </a:solidFill>
                <a:latin typeface="Times New Roman"/>
                <a:cs typeface="Times New Roman"/>
              </a:rPr>
              <a:t>The </a:t>
            </a:r>
            <a:r>
              <a:rPr dirty="0" sz="2000" spc="55">
                <a:solidFill>
                  <a:srgbClr val="52618F"/>
                </a:solidFill>
                <a:latin typeface="Times New Roman"/>
                <a:cs typeface="Times New Roman"/>
              </a:rPr>
              <a:t>Year</a:t>
            </a:r>
            <a:r>
              <a:rPr dirty="0" sz="2000" spc="-45">
                <a:solidFill>
                  <a:srgbClr val="52618F"/>
                </a:solidFill>
                <a:latin typeface="Times New Roman"/>
                <a:cs typeface="Times New Roman"/>
              </a:rPr>
              <a:t> </a:t>
            </a:r>
            <a:r>
              <a:rPr dirty="0" sz="2000" spc="150">
                <a:solidFill>
                  <a:srgbClr val="52618F"/>
                </a:solidFill>
                <a:latin typeface="Times New Roman"/>
                <a:cs typeface="Times New Roman"/>
              </a:rPr>
              <a:t>and</a:t>
            </a:r>
            <a:r>
              <a:rPr dirty="0" sz="2000" spc="-30">
                <a:solidFill>
                  <a:srgbClr val="52618F"/>
                </a:solidFill>
                <a:latin typeface="Times New Roman"/>
                <a:cs typeface="Times New Roman"/>
              </a:rPr>
              <a:t> </a:t>
            </a:r>
            <a:r>
              <a:rPr dirty="0" sz="2000" spc="65">
                <a:solidFill>
                  <a:srgbClr val="52618F"/>
                </a:solidFill>
                <a:latin typeface="Times New Roman"/>
                <a:cs typeface="Times New Roman"/>
              </a:rPr>
              <a:t>is</a:t>
            </a:r>
            <a:r>
              <a:rPr dirty="0" sz="2000" spc="-20">
                <a:solidFill>
                  <a:srgbClr val="52618F"/>
                </a:solidFill>
                <a:latin typeface="Times New Roman"/>
                <a:cs typeface="Times New Roman"/>
              </a:rPr>
              <a:t> </a:t>
            </a:r>
            <a:r>
              <a:rPr dirty="0" sz="2000" spc="120">
                <a:solidFill>
                  <a:srgbClr val="52618F"/>
                </a:solidFill>
                <a:latin typeface="Times New Roman"/>
                <a:cs typeface="Times New Roman"/>
              </a:rPr>
              <a:t>a</a:t>
            </a:r>
            <a:r>
              <a:rPr dirty="0" sz="2000" spc="-45">
                <a:solidFill>
                  <a:srgbClr val="52618F"/>
                </a:solidFill>
                <a:latin typeface="Times New Roman"/>
                <a:cs typeface="Times New Roman"/>
              </a:rPr>
              <a:t> </a:t>
            </a:r>
            <a:r>
              <a:rPr dirty="0" sz="2000" spc="120">
                <a:solidFill>
                  <a:srgbClr val="52618F"/>
                </a:solidFill>
                <a:latin typeface="Times New Roman"/>
                <a:cs typeface="Times New Roman"/>
              </a:rPr>
              <a:t>respected</a:t>
            </a:r>
            <a:r>
              <a:rPr dirty="0" sz="2000" spc="-15">
                <a:solidFill>
                  <a:srgbClr val="52618F"/>
                </a:solidFill>
                <a:latin typeface="Times New Roman"/>
                <a:cs typeface="Times New Roman"/>
              </a:rPr>
              <a:t> </a:t>
            </a:r>
            <a:r>
              <a:rPr dirty="0" sz="2000" spc="180">
                <a:solidFill>
                  <a:srgbClr val="52618F"/>
                </a:solidFill>
                <a:latin typeface="Times New Roman"/>
                <a:cs typeface="Times New Roman"/>
              </a:rPr>
              <a:t>member</a:t>
            </a:r>
            <a:r>
              <a:rPr dirty="0" sz="2000" spc="-20">
                <a:solidFill>
                  <a:srgbClr val="52618F"/>
                </a:solidFill>
                <a:latin typeface="Times New Roman"/>
                <a:cs typeface="Times New Roman"/>
              </a:rPr>
              <a:t> </a:t>
            </a:r>
            <a:r>
              <a:rPr dirty="0" sz="2000" spc="50">
                <a:solidFill>
                  <a:srgbClr val="52618F"/>
                </a:solidFill>
                <a:latin typeface="Times New Roman"/>
                <a:cs typeface="Times New Roman"/>
              </a:rPr>
              <a:t>of </a:t>
            </a:r>
            <a:r>
              <a:rPr dirty="0" sz="2000" spc="80">
                <a:solidFill>
                  <a:srgbClr val="52618F"/>
                </a:solidFill>
                <a:latin typeface="Times New Roman"/>
                <a:cs typeface="Times New Roman"/>
              </a:rPr>
              <a:t>‘Women</a:t>
            </a:r>
            <a:r>
              <a:rPr dirty="0" sz="2000" spc="-25">
                <a:solidFill>
                  <a:srgbClr val="52618F"/>
                </a:solidFill>
                <a:latin typeface="Times New Roman"/>
                <a:cs typeface="Times New Roman"/>
              </a:rPr>
              <a:t> </a:t>
            </a:r>
            <a:r>
              <a:rPr dirty="0" sz="2000" spc="120">
                <a:solidFill>
                  <a:srgbClr val="52618F"/>
                </a:solidFill>
                <a:latin typeface="Times New Roman"/>
                <a:cs typeface="Times New Roman"/>
              </a:rPr>
              <a:t>in</a:t>
            </a:r>
            <a:r>
              <a:rPr dirty="0" sz="2000" spc="-5">
                <a:solidFill>
                  <a:srgbClr val="52618F"/>
                </a:solidFill>
                <a:latin typeface="Times New Roman"/>
                <a:cs typeface="Times New Roman"/>
              </a:rPr>
              <a:t> </a:t>
            </a:r>
            <a:r>
              <a:rPr dirty="0" sz="2000" spc="55">
                <a:solidFill>
                  <a:srgbClr val="52618F"/>
                </a:solidFill>
                <a:latin typeface="Times New Roman"/>
                <a:cs typeface="Times New Roman"/>
              </a:rPr>
              <a:t>Business’.</a:t>
            </a:r>
            <a:r>
              <a:rPr dirty="0" sz="2000" spc="-10">
                <a:solidFill>
                  <a:srgbClr val="52618F"/>
                </a:solidFill>
                <a:latin typeface="Times New Roman"/>
                <a:cs typeface="Times New Roman"/>
              </a:rPr>
              <a:t> </a:t>
            </a:r>
            <a:r>
              <a:rPr dirty="0" sz="2000" spc="140">
                <a:solidFill>
                  <a:srgbClr val="52618F"/>
                </a:solidFill>
                <a:latin typeface="Times New Roman"/>
                <a:cs typeface="Times New Roman"/>
              </a:rPr>
              <a:t>In</a:t>
            </a:r>
            <a:r>
              <a:rPr dirty="0" sz="2000" spc="-20">
                <a:solidFill>
                  <a:srgbClr val="52618F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52618F"/>
                </a:solidFill>
                <a:latin typeface="Times New Roman"/>
                <a:cs typeface="Times New Roman"/>
              </a:rPr>
              <a:t>2022,</a:t>
            </a:r>
            <a:r>
              <a:rPr dirty="0" sz="2000" spc="-45">
                <a:solidFill>
                  <a:srgbClr val="52618F"/>
                </a:solidFill>
                <a:latin typeface="Times New Roman"/>
                <a:cs typeface="Times New Roman"/>
              </a:rPr>
              <a:t> </a:t>
            </a:r>
            <a:r>
              <a:rPr dirty="0" sz="2000" spc="110">
                <a:solidFill>
                  <a:srgbClr val="52618F"/>
                </a:solidFill>
                <a:latin typeface="Times New Roman"/>
                <a:cs typeface="Times New Roman"/>
              </a:rPr>
              <a:t>Laura</a:t>
            </a:r>
            <a:r>
              <a:rPr dirty="0" sz="2000" spc="-40">
                <a:solidFill>
                  <a:srgbClr val="52618F"/>
                </a:solidFill>
                <a:latin typeface="Times New Roman"/>
                <a:cs typeface="Times New Roman"/>
              </a:rPr>
              <a:t> </a:t>
            </a:r>
            <a:r>
              <a:rPr dirty="0" sz="2000" spc="65">
                <a:solidFill>
                  <a:srgbClr val="52618F"/>
                </a:solidFill>
                <a:latin typeface="Times New Roman"/>
                <a:cs typeface="Times New Roman"/>
              </a:rPr>
              <a:t>was </a:t>
            </a:r>
            <a:r>
              <a:rPr dirty="0" sz="2000" spc="105">
                <a:solidFill>
                  <a:srgbClr val="52618F"/>
                </a:solidFill>
                <a:latin typeface="Times New Roman"/>
                <a:cs typeface="Times New Roman"/>
              </a:rPr>
              <a:t>shortlisted</a:t>
            </a:r>
            <a:r>
              <a:rPr dirty="0" sz="2000" spc="-35">
                <a:solidFill>
                  <a:srgbClr val="52618F"/>
                </a:solidFill>
                <a:latin typeface="Times New Roman"/>
                <a:cs typeface="Times New Roman"/>
              </a:rPr>
              <a:t> </a:t>
            </a:r>
            <a:r>
              <a:rPr dirty="0" sz="2000" spc="105">
                <a:solidFill>
                  <a:srgbClr val="52618F"/>
                </a:solidFill>
                <a:latin typeface="Times New Roman"/>
                <a:cs typeface="Times New Roman"/>
              </a:rPr>
              <a:t>as</a:t>
            </a:r>
            <a:r>
              <a:rPr dirty="0" sz="2000" spc="-40">
                <a:solidFill>
                  <a:srgbClr val="52618F"/>
                </a:solidFill>
                <a:latin typeface="Times New Roman"/>
                <a:cs typeface="Times New Roman"/>
              </a:rPr>
              <a:t> </a:t>
            </a:r>
            <a:r>
              <a:rPr dirty="0" sz="2000" spc="165">
                <a:solidFill>
                  <a:srgbClr val="52618F"/>
                </a:solidFill>
                <a:latin typeface="Times New Roman"/>
                <a:cs typeface="Times New Roman"/>
              </a:rPr>
              <a:t>an</a:t>
            </a:r>
            <a:r>
              <a:rPr dirty="0" sz="2000" spc="-35">
                <a:solidFill>
                  <a:srgbClr val="52618F"/>
                </a:solidFill>
                <a:latin typeface="Times New Roman"/>
                <a:cs typeface="Times New Roman"/>
              </a:rPr>
              <a:t> </a:t>
            </a:r>
            <a:r>
              <a:rPr dirty="0" sz="2000" spc="145">
                <a:solidFill>
                  <a:srgbClr val="52618F"/>
                </a:solidFill>
                <a:latin typeface="Times New Roman"/>
                <a:cs typeface="Times New Roman"/>
              </a:rPr>
              <a:t>Entrepreneur</a:t>
            </a:r>
            <a:r>
              <a:rPr dirty="0" sz="2000" spc="-35">
                <a:solidFill>
                  <a:srgbClr val="52618F"/>
                </a:solidFill>
                <a:latin typeface="Times New Roman"/>
                <a:cs typeface="Times New Roman"/>
              </a:rPr>
              <a:t> </a:t>
            </a:r>
            <a:r>
              <a:rPr dirty="0" sz="2000" spc="65">
                <a:solidFill>
                  <a:srgbClr val="52618F"/>
                </a:solidFill>
                <a:latin typeface="Times New Roman"/>
                <a:cs typeface="Times New Roman"/>
              </a:rPr>
              <a:t>of</a:t>
            </a:r>
            <a:r>
              <a:rPr dirty="0" sz="2000" spc="-25">
                <a:solidFill>
                  <a:srgbClr val="52618F"/>
                </a:solidFill>
                <a:latin typeface="Times New Roman"/>
                <a:cs typeface="Times New Roman"/>
              </a:rPr>
              <a:t> </a:t>
            </a:r>
            <a:r>
              <a:rPr dirty="0" sz="2000" spc="145">
                <a:solidFill>
                  <a:srgbClr val="52618F"/>
                </a:solidFill>
                <a:latin typeface="Times New Roman"/>
                <a:cs typeface="Times New Roman"/>
              </a:rPr>
              <a:t>the</a:t>
            </a:r>
            <a:r>
              <a:rPr dirty="0" sz="2000" spc="-25">
                <a:solidFill>
                  <a:srgbClr val="52618F"/>
                </a:solidFill>
                <a:latin typeface="Times New Roman"/>
                <a:cs typeface="Times New Roman"/>
              </a:rPr>
              <a:t> </a:t>
            </a:r>
            <a:r>
              <a:rPr dirty="0" sz="2000" spc="35">
                <a:solidFill>
                  <a:srgbClr val="52618F"/>
                </a:solidFill>
                <a:latin typeface="Times New Roman"/>
                <a:cs typeface="Times New Roman"/>
              </a:rPr>
              <a:t>Year </a:t>
            </a:r>
            <a:r>
              <a:rPr dirty="0" sz="2000" spc="90">
                <a:solidFill>
                  <a:srgbClr val="52618F"/>
                </a:solidFill>
                <a:latin typeface="Times New Roman"/>
                <a:cs typeface="Times New Roman"/>
              </a:rPr>
              <a:t>by</a:t>
            </a:r>
            <a:r>
              <a:rPr dirty="0" sz="2000" spc="-25">
                <a:solidFill>
                  <a:srgbClr val="52618F"/>
                </a:solidFill>
                <a:latin typeface="Times New Roman"/>
                <a:cs typeface="Times New Roman"/>
              </a:rPr>
              <a:t> IMAGE</a:t>
            </a:r>
            <a:r>
              <a:rPr dirty="0" sz="2000" spc="-60">
                <a:solidFill>
                  <a:srgbClr val="52618F"/>
                </a:solidFill>
                <a:latin typeface="Times New Roman"/>
                <a:cs typeface="Times New Roman"/>
              </a:rPr>
              <a:t> </a:t>
            </a:r>
            <a:r>
              <a:rPr dirty="0" sz="2000" spc="85">
                <a:solidFill>
                  <a:srgbClr val="52618F"/>
                </a:solidFill>
                <a:latin typeface="Times New Roman"/>
                <a:cs typeface="Times New Roman"/>
              </a:rPr>
              <a:t>Magazine</a:t>
            </a:r>
            <a:r>
              <a:rPr dirty="0" sz="2000" spc="-50">
                <a:solidFill>
                  <a:srgbClr val="52618F"/>
                </a:solidFill>
                <a:latin typeface="Times New Roman"/>
                <a:cs typeface="Times New Roman"/>
              </a:rPr>
              <a:t> </a:t>
            </a:r>
            <a:r>
              <a:rPr dirty="0" sz="2000" spc="150">
                <a:solidFill>
                  <a:srgbClr val="52618F"/>
                </a:solidFill>
                <a:latin typeface="Times New Roman"/>
                <a:cs typeface="Times New Roman"/>
              </a:rPr>
              <a:t>and</a:t>
            </a:r>
            <a:r>
              <a:rPr dirty="0" sz="2000" spc="-30">
                <a:solidFill>
                  <a:srgbClr val="52618F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52618F"/>
                </a:solidFill>
                <a:latin typeface="Times New Roman"/>
                <a:cs typeface="Times New Roman"/>
              </a:rPr>
              <a:t>PwC</a:t>
            </a:r>
            <a:r>
              <a:rPr dirty="0" sz="2000" spc="-30">
                <a:solidFill>
                  <a:srgbClr val="52618F"/>
                </a:solidFill>
                <a:latin typeface="Times New Roman"/>
                <a:cs typeface="Times New Roman"/>
              </a:rPr>
              <a:t> </a:t>
            </a:r>
            <a:r>
              <a:rPr dirty="0" sz="2000" spc="80">
                <a:solidFill>
                  <a:srgbClr val="52618F"/>
                </a:solidFill>
                <a:latin typeface="Times New Roman"/>
                <a:cs typeface="Times New Roman"/>
              </a:rPr>
              <a:t>for </a:t>
            </a:r>
            <a:r>
              <a:rPr dirty="0" sz="2000" spc="110">
                <a:solidFill>
                  <a:srgbClr val="52618F"/>
                </a:solidFill>
                <a:latin typeface="Times New Roman"/>
                <a:cs typeface="Times New Roman"/>
              </a:rPr>
              <a:t>Businesswoman</a:t>
            </a:r>
            <a:r>
              <a:rPr dirty="0" sz="2000" spc="-45">
                <a:solidFill>
                  <a:srgbClr val="52618F"/>
                </a:solidFill>
                <a:latin typeface="Times New Roman"/>
                <a:cs typeface="Times New Roman"/>
              </a:rPr>
              <a:t> </a:t>
            </a:r>
            <a:r>
              <a:rPr dirty="0" sz="2000" spc="65">
                <a:solidFill>
                  <a:srgbClr val="52618F"/>
                </a:solidFill>
                <a:latin typeface="Times New Roman"/>
                <a:cs typeface="Times New Roman"/>
              </a:rPr>
              <a:t>of</a:t>
            </a:r>
            <a:r>
              <a:rPr dirty="0" sz="2000" spc="-25">
                <a:solidFill>
                  <a:srgbClr val="52618F"/>
                </a:solidFill>
                <a:latin typeface="Times New Roman"/>
                <a:cs typeface="Times New Roman"/>
              </a:rPr>
              <a:t> </a:t>
            </a:r>
            <a:r>
              <a:rPr dirty="0" sz="2000" spc="135">
                <a:solidFill>
                  <a:srgbClr val="52618F"/>
                </a:solidFill>
                <a:latin typeface="Times New Roman"/>
                <a:cs typeface="Times New Roman"/>
              </a:rPr>
              <a:t>the</a:t>
            </a:r>
            <a:r>
              <a:rPr dirty="0" sz="2000" spc="-5">
                <a:solidFill>
                  <a:srgbClr val="52618F"/>
                </a:solidFill>
                <a:latin typeface="Times New Roman"/>
                <a:cs typeface="Times New Roman"/>
              </a:rPr>
              <a:t> </a:t>
            </a:r>
            <a:r>
              <a:rPr dirty="0" sz="2000" spc="55">
                <a:solidFill>
                  <a:srgbClr val="52618F"/>
                </a:solidFill>
                <a:latin typeface="Times New Roman"/>
                <a:cs typeface="Times New Roman"/>
              </a:rPr>
              <a:t>Year</a:t>
            </a:r>
            <a:r>
              <a:rPr dirty="0" sz="2000" spc="-30">
                <a:solidFill>
                  <a:srgbClr val="52618F"/>
                </a:solidFill>
                <a:latin typeface="Times New Roman"/>
                <a:cs typeface="Times New Roman"/>
              </a:rPr>
              <a:t> </a:t>
            </a:r>
            <a:r>
              <a:rPr dirty="0" sz="2000" spc="75">
                <a:solidFill>
                  <a:srgbClr val="52618F"/>
                </a:solidFill>
                <a:latin typeface="Times New Roman"/>
                <a:cs typeface="Times New Roman"/>
              </a:rPr>
              <a:t>Awards</a:t>
            </a:r>
            <a:r>
              <a:rPr dirty="0" sz="2000" spc="-55">
                <a:solidFill>
                  <a:srgbClr val="52618F"/>
                </a:solidFill>
                <a:latin typeface="Times New Roman"/>
                <a:cs typeface="Times New Roman"/>
              </a:rPr>
              <a:t> </a:t>
            </a:r>
            <a:r>
              <a:rPr dirty="0" sz="2000" spc="-20">
                <a:solidFill>
                  <a:srgbClr val="52618F"/>
                </a:solidFill>
                <a:latin typeface="Times New Roman"/>
                <a:cs typeface="Times New Roman"/>
              </a:rPr>
              <a:t>2022 </a:t>
            </a:r>
            <a:r>
              <a:rPr dirty="0" sz="2000" spc="150">
                <a:solidFill>
                  <a:srgbClr val="52618F"/>
                </a:solidFill>
                <a:latin typeface="Times New Roman"/>
                <a:cs typeface="Times New Roman"/>
              </a:rPr>
              <a:t>and</a:t>
            </a:r>
            <a:r>
              <a:rPr dirty="0" sz="2000" spc="-30">
                <a:solidFill>
                  <a:srgbClr val="52618F"/>
                </a:solidFill>
                <a:latin typeface="Times New Roman"/>
                <a:cs typeface="Times New Roman"/>
              </a:rPr>
              <a:t> </a:t>
            </a:r>
            <a:r>
              <a:rPr dirty="0" sz="2000" spc="135">
                <a:solidFill>
                  <a:srgbClr val="52618F"/>
                </a:solidFill>
                <a:latin typeface="Times New Roman"/>
                <a:cs typeface="Times New Roman"/>
              </a:rPr>
              <a:t>rewarded</a:t>
            </a:r>
            <a:r>
              <a:rPr dirty="0" sz="2000" spc="-40">
                <a:solidFill>
                  <a:srgbClr val="52618F"/>
                </a:solidFill>
                <a:latin typeface="Times New Roman"/>
                <a:cs typeface="Times New Roman"/>
              </a:rPr>
              <a:t> </a:t>
            </a:r>
            <a:r>
              <a:rPr dirty="0" sz="2000" spc="110">
                <a:solidFill>
                  <a:srgbClr val="52618F"/>
                </a:solidFill>
                <a:latin typeface="Times New Roman"/>
                <a:cs typeface="Times New Roman"/>
              </a:rPr>
              <a:t>Hand-crafted</a:t>
            </a:r>
            <a:r>
              <a:rPr dirty="0" sz="2000" spc="-50">
                <a:solidFill>
                  <a:srgbClr val="52618F"/>
                </a:solidFill>
                <a:latin typeface="Times New Roman"/>
                <a:cs typeface="Times New Roman"/>
              </a:rPr>
              <a:t> </a:t>
            </a:r>
            <a:r>
              <a:rPr dirty="0" sz="2000" spc="100">
                <a:solidFill>
                  <a:srgbClr val="52618F"/>
                </a:solidFill>
                <a:latin typeface="Times New Roman"/>
                <a:cs typeface="Times New Roman"/>
              </a:rPr>
              <a:t>spirit</a:t>
            </a:r>
            <a:r>
              <a:rPr dirty="0" sz="2000" spc="-35">
                <a:solidFill>
                  <a:srgbClr val="52618F"/>
                </a:solidFill>
                <a:latin typeface="Times New Roman"/>
                <a:cs typeface="Times New Roman"/>
              </a:rPr>
              <a:t> </a:t>
            </a:r>
            <a:r>
              <a:rPr dirty="0" sz="2000" spc="120">
                <a:solidFill>
                  <a:srgbClr val="52618F"/>
                </a:solidFill>
                <a:latin typeface="Times New Roman"/>
                <a:cs typeface="Times New Roman"/>
              </a:rPr>
              <a:t>leader</a:t>
            </a:r>
            <a:r>
              <a:rPr dirty="0" sz="2000" spc="-10">
                <a:solidFill>
                  <a:srgbClr val="52618F"/>
                </a:solidFill>
                <a:latin typeface="Times New Roman"/>
                <a:cs typeface="Times New Roman"/>
              </a:rPr>
              <a:t> </a:t>
            </a:r>
            <a:r>
              <a:rPr dirty="0" sz="2000" spc="95">
                <a:solidFill>
                  <a:srgbClr val="52618F"/>
                </a:solidFill>
                <a:latin typeface="Times New Roman"/>
                <a:cs typeface="Times New Roman"/>
              </a:rPr>
              <a:t>in </a:t>
            </a:r>
            <a:r>
              <a:rPr dirty="0" sz="2000" spc="120">
                <a:solidFill>
                  <a:srgbClr val="52618F"/>
                </a:solidFill>
                <a:latin typeface="Times New Roman"/>
                <a:cs typeface="Times New Roman"/>
              </a:rPr>
              <a:t>Western</a:t>
            </a:r>
            <a:r>
              <a:rPr dirty="0" sz="2000" spc="-15">
                <a:solidFill>
                  <a:srgbClr val="52618F"/>
                </a:solidFill>
                <a:latin typeface="Times New Roman"/>
                <a:cs typeface="Times New Roman"/>
              </a:rPr>
              <a:t> </a:t>
            </a:r>
            <a:r>
              <a:rPr dirty="0" sz="2000" spc="120">
                <a:solidFill>
                  <a:srgbClr val="52618F"/>
                </a:solidFill>
                <a:latin typeface="Times New Roman"/>
                <a:cs typeface="Times New Roman"/>
              </a:rPr>
              <a:t>Europe</a:t>
            </a:r>
            <a:r>
              <a:rPr dirty="0" sz="2000" spc="-45">
                <a:solidFill>
                  <a:srgbClr val="52618F"/>
                </a:solidFill>
                <a:latin typeface="Times New Roman"/>
                <a:cs typeface="Times New Roman"/>
              </a:rPr>
              <a:t> </a:t>
            </a:r>
            <a:r>
              <a:rPr dirty="0" sz="2000" spc="-20">
                <a:solidFill>
                  <a:srgbClr val="52618F"/>
                </a:solidFill>
                <a:latin typeface="Times New Roman"/>
                <a:cs typeface="Times New Roman"/>
              </a:rPr>
              <a:t>2023.</a:t>
            </a:r>
            <a:endParaRPr sz="2000">
              <a:latin typeface="Times New Roman"/>
              <a:cs typeface="Times New Roman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0" y="112776"/>
            <a:ext cx="9895840" cy="8437245"/>
            <a:chOff x="0" y="112776"/>
            <a:chExt cx="9895840" cy="8437245"/>
          </a:xfrm>
        </p:grpSpPr>
        <p:pic>
          <p:nvPicPr>
            <p:cNvPr id="10" name="object 1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12535" y="4966716"/>
              <a:ext cx="4082796" cy="3191256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83096" y="5207508"/>
              <a:ext cx="1350263" cy="1354836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19316" y="112776"/>
              <a:ext cx="2763012" cy="2915412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4639056"/>
              <a:ext cx="3273552" cy="3639312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967227" y="3938016"/>
              <a:ext cx="2686812" cy="3261360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324343" y="2887980"/>
              <a:ext cx="2257044" cy="2257044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559808" y="5812534"/>
              <a:ext cx="2145791" cy="273710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5125700" cy="8642985"/>
            <a:chOff x="0" y="0"/>
            <a:chExt cx="15125700" cy="864298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5119604" cy="8639555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74577" y="1659636"/>
              <a:ext cx="3651123" cy="6982965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88163" y="51054"/>
            <a:ext cx="4789805" cy="10312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600" spc="-640"/>
              <a:t>WHAT</a:t>
            </a:r>
            <a:r>
              <a:rPr dirty="0" sz="6600" spc="-335"/>
              <a:t> </a:t>
            </a:r>
            <a:r>
              <a:rPr dirty="0" sz="6600" spc="-800"/>
              <a:t>WE</a:t>
            </a:r>
            <a:r>
              <a:rPr dirty="0" sz="6600" spc="-335"/>
              <a:t> </a:t>
            </a:r>
            <a:r>
              <a:rPr dirty="0" sz="6600" spc="-775"/>
              <a:t>DO</a:t>
            </a:r>
            <a:endParaRPr sz="6600"/>
          </a:p>
        </p:txBody>
      </p:sp>
      <p:sp>
        <p:nvSpPr>
          <p:cNvPr id="6" name="object 6" descr=""/>
          <p:cNvSpPr txBox="1"/>
          <p:nvPr/>
        </p:nvSpPr>
        <p:spPr>
          <a:xfrm>
            <a:off x="263448" y="1261999"/>
            <a:ext cx="5287010" cy="13131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2800" spc="145">
                <a:solidFill>
                  <a:srgbClr val="8A1212"/>
                </a:solidFill>
                <a:latin typeface="Times New Roman"/>
                <a:cs typeface="Times New Roman"/>
              </a:rPr>
              <a:t>The</a:t>
            </a:r>
            <a:r>
              <a:rPr dirty="0" sz="2800" spc="-45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800" spc="85">
                <a:solidFill>
                  <a:srgbClr val="8A1212"/>
                </a:solidFill>
                <a:latin typeface="Times New Roman"/>
                <a:cs typeface="Times New Roman"/>
              </a:rPr>
              <a:t>Muff</a:t>
            </a:r>
            <a:r>
              <a:rPr dirty="0" sz="2800" spc="-40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800" spc="125">
                <a:solidFill>
                  <a:srgbClr val="8A1212"/>
                </a:solidFill>
                <a:latin typeface="Times New Roman"/>
                <a:cs typeface="Times New Roman"/>
              </a:rPr>
              <a:t>Liquor</a:t>
            </a:r>
            <a:r>
              <a:rPr dirty="0" sz="2800" spc="-20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800" spc="145">
                <a:solidFill>
                  <a:srgbClr val="8A1212"/>
                </a:solidFill>
                <a:latin typeface="Times New Roman"/>
                <a:cs typeface="Times New Roman"/>
              </a:rPr>
              <a:t>Company </a:t>
            </a:r>
            <a:r>
              <a:rPr dirty="0" sz="2800" spc="175">
                <a:solidFill>
                  <a:srgbClr val="8A1212"/>
                </a:solidFill>
                <a:latin typeface="Times New Roman"/>
                <a:cs typeface="Times New Roman"/>
              </a:rPr>
              <a:t>produces</a:t>
            </a:r>
            <a:r>
              <a:rPr dirty="0" sz="2800" spc="15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850" spc="75">
                <a:solidFill>
                  <a:srgbClr val="F6851F"/>
                </a:solidFill>
                <a:latin typeface="Times New Roman"/>
                <a:cs typeface="Times New Roman"/>
              </a:rPr>
              <a:t>award</a:t>
            </a:r>
            <a:r>
              <a:rPr dirty="0" sz="2850" spc="30">
                <a:solidFill>
                  <a:srgbClr val="F6851F"/>
                </a:solidFill>
                <a:latin typeface="Times New Roman"/>
                <a:cs typeface="Times New Roman"/>
              </a:rPr>
              <a:t> </a:t>
            </a:r>
            <a:r>
              <a:rPr dirty="0" sz="2850">
                <a:solidFill>
                  <a:srgbClr val="F6851F"/>
                </a:solidFill>
                <a:latin typeface="Times New Roman"/>
                <a:cs typeface="Times New Roman"/>
              </a:rPr>
              <a:t>winning</a:t>
            </a:r>
            <a:r>
              <a:rPr dirty="0" sz="2850" spc="55">
                <a:solidFill>
                  <a:srgbClr val="F6851F"/>
                </a:solidFill>
                <a:latin typeface="Times New Roman"/>
                <a:cs typeface="Times New Roman"/>
              </a:rPr>
              <a:t> </a:t>
            </a:r>
            <a:r>
              <a:rPr dirty="0" sz="2850" spc="40">
                <a:solidFill>
                  <a:srgbClr val="F6851F"/>
                </a:solidFill>
                <a:latin typeface="Times New Roman"/>
                <a:cs typeface="Times New Roman"/>
              </a:rPr>
              <a:t>spirits</a:t>
            </a:r>
            <a:r>
              <a:rPr dirty="0" sz="2800" spc="40">
                <a:solidFill>
                  <a:srgbClr val="8A1212"/>
                </a:solidFill>
                <a:latin typeface="Times New Roman"/>
                <a:cs typeface="Times New Roman"/>
              </a:rPr>
              <a:t>: </a:t>
            </a:r>
            <a:r>
              <a:rPr dirty="0" sz="2800" spc="85">
                <a:solidFill>
                  <a:srgbClr val="8A1212"/>
                </a:solidFill>
                <a:latin typeface="Times New Roman"/>
                <a:cs typeface="Times New Roman"/>
              </a:rPr>
              <a:t>Muff</a:t>
            </a:r>
            <a:r>
              <a:rPr dirty="0" sz="2800" spc="-35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800" spc="150">
                <a:solidFill>
                  <a:srgbClr val="8A1212"/>
                </a:solidFill>
                <a:latin typeface="Times New Roman"/>
                <a:cs typeface="Times New Roman"/>
              </a:rPr>
              <a:t>Irish</a:t>
            </a:r>
            <a:r>
              <a:rPr dirty="0" sz="2800" spc="-25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800" spc="114">
                <a:solidFill>
                  <a:srgbClr val="8A1212"/>
                </a:solidFill>
                <a:latin typeface="Times New Roman"/>
                <a:cs typeface="Times New Roman"/>
              </a:rPr>
              <a:t>Whiskey,</a:t>
            </a:r>
            <a:r>
              <a:rPr dirty="0" sz="2800" spc="-10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800" spc="85">
                <a:solidFill>
                  <a:srgbClr val="8A1212"/>
                </a:solidFill>
                <a:latin typeface="Times New Roman"/>
                <a:cs typeface="Times New Roman"/>
              </a:rPr>
              <a:t>Vodka</a:t>
            </a:r>
            <a:r>
              <a:rPr dirty="0" sz="2800" spc="-35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800" spc="-180">
                <a:solidFill>
                  <a:srgbClr val="8A1212"/>
                </a:solidFill>
                <a:latin typeface="Times New Roman"/>
                <a:cs typeface="Times New Roman"/>
              </a:rPr>
              <a:t>&amp;</a:t>
            </a:r>
            <a:r>
              <a:rPr dirty="0" sz="2800" spc="-30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800" spc="45">
                <a:solidFill>
                  <a:srgbClr val="8A1212"/>
                </a:solidFill>
                <a:latin typeface="Times New Roman"/>
                <a:cs typeface="Times New Roman"/>
              </a:rPr>
              <a:t>Gin</a:t>
            </a:r>
            <a:endParaRPr sz="2800">
              <a:latin typeface="Times New Roman"/>
              <a:cs typeface="Times New Roman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505968" y="0"/>
            <a:ext cx="12620625" cy="8639810"/>
            <a:chOff x="505968" y="0"/>
            <a:chExt cx="12620625" cy="8639810"/>
          </a:xfrm>
        </p:grpSpPr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15172" y="0"/>
              <a:ext cx="4511039" cy="8639554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67656" y="1732786"/>
              <a:ext cx="4325111" cy="6906768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1311" y="2741676"/>
              <a:ext cx="1604772" cy="1597152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5968" y="4517136"/>
              <a:ext cx="1581912" cy="1580388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22931" y="2691384"/>
              <a:ext cx="1888236" cy="1888236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45791" y="4585716"/>
              <a:ext cx="1947672" cy="665988"/>
            </a:xfrm>
            <a:prstGeom prst="rect">
              <a:avLst/>
            </a:prstGeom>
          </p:spPr>
        </p:pic>
      </p:grpSp>
      <p:sp>
        <p:nvSpPr>
          <p:cNvPr id="14" name="object 14" descr=""/>
          <p:cNvSpPr txBox="1"/>
          <p:nvPr/>
        </p:nvSpPr>
        <p:spPr>
          <a:xfrm>
            <a:off x="280822" y="5360289"/>
            <a:ext cx="4754880" cy="31121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838835">
              <a:lnSpc>
                <a:spcPct val="100000"/>
              </a:lnSpc>
              <a:spcBef>
                <a:spcPts val="105"/>
              </a:spcBef>
            </a:pPr>
            <a:r>
              <a:rPr dirty="0" sz="3200" spc="-25" b="1" i="1">
                <a:latin typeface="Times New Roman"/>
                <a:cs typeface="Times New Roman"/>
              </a:rPr>
              <a:t>89</a:t>
            </a:r>
            <a:endParaRPr sz="3200">
              <a:latin typeface="Times New Roman"/>
              <a:cs typeface="Times New Roman"/>
            </a:endParaRPr>
          </a:p>
          <a:p>
            <a:pPr algn="ctr" marL="837565">
              <a:lnSpc>
                <a:spcPct val="100000"/>
              </a:lnSpc>
            </a:pPr>
            <a:r>
              <a:rPr dirty="0" sz="3200" spc="-25" b="1" i="1">
                <a:latin typeface="Times New Roman"/>
                <a:cs typeface="Times New Roman"/>
              </a:rPr>
              <a:t>POINTS</a:t>
            </a:r>
            <a:endParaRPr sz="3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220"/>
              </a:spcBef>
            </a:pPr>
            <a:r>
              <a:rPr dirty="0" u="sng" sz="2400" spc="-165">
                <a:solidFill>
                  <a:srgbClr val="8A1212"/>
                </a:solidFill>
                <a:uFill>
                  <a:solidFill>
                    <a:srgbClr val="8A1212"/>
                  </a:solidFill>
                </a:uFill>
                <a:latin typeface="Arial"/>
                <a:cs typeface="Arial"/>
              </a:rPr>
              <a:t>CONSUMER</a:t>
            </a:r>
            <a:r>
              <a:rPr dirty="0" u="sng" sz="2400" spc="20">
                <a:solidFill>
                  <a:srgbClr val="8A1212"/>
                </a:solidFill>
                <a:uFill>
                  <a:solidFill>
                    <a:srgbClr val="8A1212"/>
                  </a:solidFill>
                </a:uFill>
                <a:latin typeface="Arial"/>
                <a:cs typeface="Arial"/>
              </a:rPr>
              <a:t> </a:t>
            </a:r>
            <a:r>
              <a:rPr dirty="0" u="sng" sz="2400" spc="-80">
                <a:solidFill>
                  <a:srgbClr val="8A1212"/>
                </a:solidFill>
                <a:uFill>
                  <a:solidFill>
                    <a:srgbClr val="8A1212"/>
                  </a:solidFill>
                </a:uFill>
                <a:latin typeface="Arial"/>
                <a:cs typeface="Arial"/>
              </a:rPr>
              <a:t>BENEFIT: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400">
                <a:solidFill>
                  <a:srgbClr val="8A1212"/>
                </a:solidFill>
                <a:latin typeface="Arial"/>
                <a:cs typeface="Arial"/>
              </a:rPr>
              <a:t>better brand</a:t>
            </a:r>
            <a:r>
              <a:rPr dirty="0" sz="2400" spc="50">
                <a:solidFill>
                  <a:srgbClr val="8A1212"/>
                </a:solidFill>
                <a:latin typeface="Arial"/>
                <a:cs typeface="Arial"/>
              </a:rPr>
              <a:t> </a:t>
            </a:r>
            <a:r>
              <a:rPr dirty="0" sz="2400" spc="-10">
                <a:solidFill>
                  <a:srgbClr val="8A1212"/>
                </a:solidFill>
                <a:latin typeface="Arial"/>
                <a:cs typeface="Arial"/>
              </a:rPr>
              <a:t>stories</a:t>
            </a:r>
            <a:r>
              <a:rPr dirty="0" sz="2400" spc="35">
                <a:solidFill>
                  <a:srgbClr val="8A1212"/>
                </a:solidFill>
                <a:latin typeface="Arial"/>
                <a:cs typeface="Arial"/>
              </a:rPr>
              <a:t> </a:t>
            </a:r>
            <a:r>
              <a:rPr dirty="0" sz="2400" spc="320">
                <a:solidFill>
                  <a:srgbClr val="8A1212"/>
                </a:solidFill>
                <a:latin typeface="Arial"/>
                <a:cs typeface="Arial"/>
              </a:rPr>
              <a:t>&amp;</a:t>
            </a:r>
            <a:r>
              <a:rPr dirty="0" sz="2400" spc="35">
                <a:solidFill>
                  <a:srgbClr val="8A1212"/>
                </a:solidFill>
                <a:latin typeface="Arial"/>
                <a:cs typeface="Arial"/>
              </a:rPr>
              <a:t> </a:t>
            </a:r>
            <a:r>
              <a:rPr dirty="0" sz="2400" spc="-35">
                <a:solidFill>
                  <a:srgbClr val="8A1212"/>
                </a:solidFill>
                <a:latin typeface="Arial"/>
                <a:cs typeface="Arial"/>
              </a:rPr>
              <a:t>experiences!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20"/>
              </a:spcBef>
            </a:pP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u="sng" sz="2400" spc="-220">
                <a:solidFill>
                  <a:srgbClr val="8A1212"/>
                </a:solidFill>
                <a:uFill>
                  <a:solidFill>
                    <a:srgbClr val="8A1212"/>
                  </a:solidFill>
                </a:uFill>
                <a:latin typeface="Arial"/>
                <a:cs typeface="Arial"/>
              </a:rPr>
              <a:t>TRADE</a:t>
            </a:r>
            <a:r>
              <a:rPr dirty="0" u="sng" sz="2400" spc="40">
                <a:solidFill>
                  <a:srgbClr val="8A1212"/>
                </a:solidFill>
                <a:uFill>
                  <a:solidFill>
                    <a:srgbClr val="8A1212"/>
                  </a:solidFill>
                </a:uFill>
                <a:latin typeface="Arial"/>
                <a:cs typeface="Arial"/>
              </a:rPr>
              <a:t> </a:t>
            </a:r>
            <a:r>
              <a:rPr dirty="0" u="sng" sz="2400" spc="-85">
                <a:solidFill>
                  <a:srgbClr val="8A1212"/>
                </a:solidFill>
                <a:uFill>
                  <a:solidFill>
                    <a:srgbClr val="8A1212"/>
                  </a:solidFill>
                </a:uFill>
                <a:latin typeface="Arial"/>
                <a:cs typeface="Arial"/>
              </a:rPr>
              <a:t>BENEFIT: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400">
                <a:solidFill>
                  <a:srgbClr val="8A1212"/>
                </a:solidFill>
                <a:latin typeface="Arial"/>
                <a:cs typeface="Arial"/>
              </a:rPr>
              <a:t>greater</a:t>
            </a:r>
            <a:r>
              <a:rPr dirty="0" sz="2400" spc="-40">
                <a:solidFill>
                  <a:srgbClr val="8A1212"/>
                </a:solidFill>
                <a:latin typeface="Arial"/>
                <a:cs typeface="Arial"/>
              </a:rPr>
              <a:t> </a:t>
            </a:r>
            <a:r>
              <a:rPr dirty="0" sz="2400" spc="-10">
                <a:solidFill>
                  <a:srgbClr val="8A1212"/>
                </a:solidFill>
                <a:latin typeface="Arial"/>
                <a:cs typeface="Arial"/>
              </a:rPr>
              <a:t>profits!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6095" y="0"/>
            <a:ext cx="15119985" cy="8639810"/>
            <a:chOff x="6095" y="0"/>
            <a:chExt cx="15119985" cy="86398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95" y="0"/>
              <a:ext cx="15119604" cy="8639554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019031" y="510540"/>
              <a:ext cx="6106668" cy="5108448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69214" y="3124"/>
            <a:ext cx="6042660" cy="12147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880">
                <a:solidFill>
                  <a:srgbClr val="00242B"/>
                </a:solidFill>
              </a:rPr>
              <a:t>IRISH</a:t>
            </a:r>
            <a:r>
              <a:rPr dirty="0" spc="-395">
                <a:solidFill>
                  <a:srgbClr val="00242B"/>
                </a:solidFill>
              </a:rPr>
              <a:t> </a:t>
            </a:r>
            <a:r>
              <a:rPr dirty="0" spc="-1045">
                <a:solidFill>
                  <a:srgbClr val="00242B"/>
                </a:solidFill>
              </a:rPr>
              <a:t>WHISKEY</a:t>
            </a:r>
          </a:p>
        </p:txBody>
      </p:sp>
      <p:sp>
        <p:nvSpPr>
          <p:cNvPr id="6" name="object 6" descr=""/>
          <p:cNvSpPr txBox="1"/>
          <p:nvPr/>
        </p:nvSpPr>
        <p:spPr>
          <a:xfrm>
            <a:off x="2669794" y="2328748"/>
            <a:ext cx="1429385" cy="46164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850">
                <a:solidFill>
                  <a:srgbClr val="F6851F"/>
                </a:solidFill>
                <a:latin typeface="Times New Roman"/>
                <a:cs typeface="Times New Roman"/>
              </a:rPr>
              <a:t>Blend</a:t>
            </a:r>
            <a:r>
              <a:rPr dirty="0" sz="2850" spc="220">
                <a:solidFill>
                  <a:srgbClr val="F6851F"/>
                </a:solidFill>
                <a:latin typeface="Times New Roman"/>
                <a:cs typeface="Times New Roman"/>
              </a:rPr>
              <a:t> </a:t>
            </a:r>
            <a:r>
              <a:rPr dirty="0" sz="2850" spc="180">
                <a:solidFill>
                  <a:srgbClr val="F6851F"/>
                </a:solidFill>
                <a:latin typeface="Times New Roman"/>
                <a:cs typeface="Times New Roman"/>
              </a:rPr>
              <a:t>#1</a:t>
            </a:r>
            <a:endParaRPr sz="2850">
              <a:latin typeface="Times New Roman"/>
              <a:cs typeface="Times New Roman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669794" y="2772918"/>
            <a:ext cx="368427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60">
                <a:solidFill>
                  <a:srgbClr val="006D6A"/>
                </a:solidFill>
                <a:latin typeface="Times New Roman"/>
                <a:cs typeface="Times New Roman"/>
              </a:rPr>
              <a:t>Irish</a:t>
            </a:r>
            <a:r>
              <a:rPr dirty="0" sz="1800" spc="-15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 spc="50">
                <a:solidFill>
                  <a:srgbClr val="006D6A"/>
                </a:solidFill>
                <a:latin typeface="Times New Roman"/>
                <a:cs typeface="Times New Roman"/>
              </a:rPr>
              <a:t>triple</a:t>
            </a:r>
            <a:r>
              <a:rPr dirty="0" sz="1800" spc="-15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6D6A"/>
                </a:solidFill>
                <a:latin typeface="Times New Roman"/>
                <a:cs typeface="Times New Roman"/>
              </a:rPr>
              <a:t>distilled</a:t>
            </a:r>
            <a:r>
              <a:rPr dirty="0" sz="1800" spc="15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 spc="60">
                <a:solidFill>
                  <a:srgbClr val="006D6A"/>
                </a:solidFill>
                <a:latin typeface="Times New Roman"/>
                <a:cs typeface="Times New Roman"/>
              </a:rPr>
              <a:t>grain</a:t>
            </a:r>
            <a:r>
              <a:rPr dirty="0" sz="1800">
                <a:solidFill>
                  <a:srgbClr val="006D6A"/>
                </a:solidFill>
                <a:latin typeface="Times New Roman"/>
                <a:cs typeface="Times New Roman"/>
              </a:rPr>
              <a:t> whiskey </a:t>
            </a:r>
            <a:r>
              <a:rPr dirty="0" sz="1800" spc="85">
                <a:solidFill>
                  <a:srgbClr val="006D6A"/>
                </a:solidFill>
                <a:latin typeface="Times New Roman"/>
                <a:cs typeface="Times New Roman"/>
              </a:rPr>
              <a:t>in</a:t>
            </a:r>
            <a:r>
              <a:rPr dirty="0" sz="1800" spc="-15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 spc="60">
                <a:solidFill>
                  <a:srgbClr val="006D6A"/>
                </a:solidFill>
                <a:latin typeface="Times New Roman"/>
                <a:cs typeface="Times New Roman"/>
              </a:rPr>
              <a:t>a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2669794" y="4135069"/>
            <a:ext cx="1429385" cy="46164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850">
                <a:solidFill>
                  <a:srgbClr val="F6851F"/>
                </a:solidFill>
                <a:latin typeface="Times New Roman"/>
                <a:cs typeface="Times New Roman"/>
              </a:rPr>
              <a:t>Blend</a:t>
            </a:r>
            <a:r>
              <a:rPr dirty="0" sz="2850" spc="220">
                <a:solidFill>
                  <a:srgbClr val="F6851F"/>
                </a:solidFill>
                <a:latin typeface="Times New Roman"/>
                <a:cs typeface="Times New Roman"/>
              </a:rPr>
              <a:t> </a:t>
            </a:r>
            <a:r>
              <a:rPr dirty="0" sz="2850" spc="180">
                <a:solidFill>
                  <a:srgbClr val="F6851F"/>
                </a:solidFill>
                <a:latin typeface="Times New Roman"/>
                <a:cs typeface="Times New Roman"/>
              </a:rPr>
              <a:t>#2</a:t>
            </a:r>
            <a:endParaRPr sz="2850">
              <a:latin typeface="Times New Roman"/>
              <a:cs typeface="Times New Roman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669794" y="5127752"/>
            <a:ext cx="3439795" cy="15576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006D6A"/>
                </a:solidFill>
                <a:latin typeface="Times New Roman"/>
                <a:cs typeface="Times New Roman"/>
              </a:rPr>
              <a:t>light,</a:t>
            </a:r>
            <a:r>
              <a:rPr dirty="0" sz="1800" spc="-10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6D6A"/>
                </a:solidFill>
                <a:latin typeface="Times New Roman"/>
                <a:cs typeface="Times New Roman"/>
              </a:rPr>
              <a:t>sweet</a:t>
            </a:r>
            <a:r>
              <a:rPr dirty="0" sz="1800" spc="-15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 spc="75">
                <a:solidFill>
                  <a:srgbClr val="006D6A"/>
                </a:solidFill>
                <a:latin typeface="Times New Roman"/>
                <a:cs typeface="Times New Roman"/>
              </a:rPr>
              <a:t>note</a:t>
            </a:r>
            <a:r>
              <a:rPr dirty="0" sz="1800" spc="-15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 spc="60">
                <a:solidFill>
                  <a:srgbClr val="006D6A"/>
                </a:solidFill>
                <a:latin typeface="Times New Roman"/>
                <a:cs typeface="Times New Roman"/>
              </a:rPr>
              <a:t>to</a:t>
            </a:r>
            <a:r>
              <a:rPr dirty="0" sz="1800" spc="-25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 spc="90">
                <a:solidFill>
                  <a:srgbClr val="006D6A"/>
                </a:solidFill>
                <a:latin typeface="Times New Roman"/>
                <a:cs typeface="Times New Roman"/>
              </a:rPr>
              <a:t>the</a:t>
            </a:r>
            <a:r>
              <a:rPr dirty="0" sz="1800" spc="-10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 spc="35">
                <a:solidFill>
                  <a:srgbClr val="006D6A"/>
                </a:solidFill>
                <a:latin typeface="Times New Roman"/>
                <a:cs typeface="Times New Roman"/>
              </a:rPr>
              <a:t>mix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850">
                <a:solidFill>
                  <a:srgbClr val="F6851F"/>
                </a:solidFill>
                <a:latin typeface="Times New Roman"/>
                <a:cs typeface="Times New Roman"/>
              </a:rPr>
              <a:t>Blend</a:t>
            </a:r>
            <a:r>
              <a:rPr dirty="0" sz="2850" spc="175">
                <a:solidFill>
                  <a:srgbClr val="F6851F"/>
                </a:solidFill>
                <a:latin typeface="Times New Roman"/>
                <a:cs typeface="Times New Roman"/>
              </a:rPr>
              <a:t> </a:t>
            </a:r>
            <a:r>
              <a:rPr dirty="0" sz="2850" spc="195">
                <a:solidFill>
                  <a:srgbClr val="F6851F"/>
                </a:solidFill>
                <a:latin typeface="Times New Roman"/>
                <a:cs typeface="Times New Roman"/>
              </a:rPr>
              <a:t>#3</a:t>
            </a:r>
            <a:endParaRPr sz="2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dirty="0" sz="1800">
                <a:solidFill>
                  <a:srgbClr val="006D6A"/>
                </a:solidFill>
                <a:latin typeface="Times New Roman"/>
                <a:cs typeface="Times New Roman"/>
              </a:rPr>
              <a:t>Sherry</a:t>
            </a:r>
            <a:r>
              <a:rPr dirty="0" sz="1800" spc="70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 spc="85">
                <a:solidFill>
                  <a:srgbClr val="006D6A"/>
                </a:solidFill>
                <a:latin typeface="Times New Roman"/>
                <a:cs typeface="Times New Roman"/>
              </a:rPr>
              <a:t>matured</a:t>
            </a:r>
            <a:r>
              <a:rPr dirty="0" sz="1800" spc="70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 spc="50">
                <a:solidFill>
                  <a:srgbClr val="006D6A"/>
                </a:solidFill>
                <a:latin typeface="Times New Roman"/>
                <a:cs typeface="Times New Roman"/>
              </a:rPr>
              <a:t>triple</a:t>
            </a:r>
            <a:r>
              <a:rPr dirty="0" sz="1800" spc="45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6D6A"/>
                </a:solidFill>
                <a:latin typeface="Times New Roman"/>
                <a:cs typeface="Times New Roman"/>
              </a:rPr>
              <a:t>distilled</a:t>
            </a:r>
            <a:r>
              <a:rPr dirty="0" sz="1800" spc="55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 spc="50">
                <a:solidFill>
                  <a:srgbClr val="006D6A"/>
                </a:solidFill>
                <a:latin typeface="Times New Roman"/>
                <a:cs typeface="Times New Roman"/>
              </a:rPr>
              <a:t>malt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800" spc="-10">
                <a:solidFill>
                  <a:srgbClr val="006D6A"/>
                </a:solidFill>
                <a:latin typeface="Times New Roman"/>
                <a:cs typeface="Times New Roman"/>
              </a:rPr>
              <a:t>whiskey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367080" y="1189431"/>
            <a:ext cx="10228580" cy="144907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dirty="0" sz="2000">
                <a:solidFill>
                  <a:srgbClr val="006D6A"/>
                </a:solidFill>
                <a:latin typeface="Times New Roman"/>
                <a:cs typeface="Times New Roman"/>
              </a:rPr>
              <a:t>Muff</a:t>
            </a:r>
            <a:r>
              <a:rPr dirty="0" sz="2000" spc="-70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2000" spc="75">
                <a:solidFill>
                  <a:srgbClr val="006D6A"/>
                </a:solidFill>
                <a:latin typeface="Times New Roman"/>
                <a:cs typeface="Times New Roman"/>
              </a:rPr>
              <a:t>Irish</a:t>
            </a:r>
            <a:r>
              <a:rPr dirty="0" sz="2000" spc="-55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006D6A"/>
                </a:solidFill>
                <a:latin typeface="Times New Roman"/>
                <a:cs typeface="Times New Roman"/>
              </a:rPr>
              <a:t>Whiskey</a:t>
            </a:r>
            <a:r>
              <a:rPr dirty="0" sz="2000" spc="-40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006D6A"/>
                </a:solidFill>
                <a:latin typeface="Times New Roman"/>
                <a:cs typeface="Times New Roman"/>
              </a:rPr>
              <a:t>is</a:t>
            </a:r>
            <a:r>
              <a:rPr dirty="0" sz="2000" spc="-75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2000" spc="120">
                <a:solidFill>
                  <a:srgbClr val="006D6A"/>
                </a:solidFill>
                <a:latin typeface="Times New Roman"/>
                <a:cs typeface="Times New Roman"/>
              </a:rPr>
              <a:t>a</a:t>
            </a:r>
            <a:r>
              <a:rPr dirty="0" sz="2000" spc="420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2850" spc="-35">
                <a:solidFill>
                  <a:srgbClr val="F6851F"/>
                </a:solidFill>
                <a:latin typeface="Times New Roman"/>
                <a:cs typeface="Times New Roman"/>
              </a:rPr>
              <a:t>5-</a:t>
            </a:r>
            <a:r>
              <a:rPr dirty="0" sz="2850" spc="165">
                <a:solidFill>
                  <a:srgbClr val="F6851F"/>
                </a:solidFill>
                <a:latin typeface="Times New Roman"/>
                <a:cs typeface="Times New Roman"/>
              </a:rPr>
              <a:t>part</a:t>
            </a:r>
            <a:r>
              <a:rPr dirty="0" sz="2850" spc="105">
                <a:solidFill>
                  <a:srgbClr val="F6851F"/>
                </a:solidFill>
                <a:latin typeface="Times New Roman"/>
                <a:cs typeface="Times New Roman"/>
              </a:rPr>
              <a:t> </a:t>
            </a:r>
            <a:r>
              <a:rPr dirty="0" sz="2850" spc="50">
                <a:solidFill>
                  <a:srgbClr val="F6851F"/>
                </a:solidFill>
                <a:latin typeface="Times New Roman"/>
                <a:cs typeface="Times New Roman"/>
              </a:rPr>
              <a:t>blend</a:t>
            </a:r>
            <a:r>
              <a:rPr dirty="0" sz="2850" spc="105">
                <a:solidFill>
                  <a:srgbClr val="F6851F"/>
                </a:solidFill>
                <a:latin typeface="Times New Roman"/>
                <a:cs typeface="Times New Roman"/>
              </a:rPr>
              <a:t> </a:t>
            </a:r>
            <a:r>
              <a:rPr dirty="0" sz="2000" spc="50">
                <a:solidFill>
                  <a:srgbClr val="006D6A"/>
                </a:solidFill>
                <a:latin typeface="Times New Roman"/>
                <a:cs typeface="Times New Roman"/>
              </a:rPr>
              <a:t>of</a:t>
            </a:r>
            <a:r>
              <a:rPr dirty="0" sz="2000" spc="-65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2000" spc="75">
                <a:solidFill>
                  <a:srgbClr val="006D6A"/>
                </a:solidFill>
                <a:latin typeface="Times New Roman"/>
                <a:cs typeface="Times New Roman"/>
              </a:rPr>
              <a:t>Irish</a:t>
            </a:r>
            <a:r>
              <a:rPr dirty="0" sz="2000" spc="-75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006D6A"/>
                </a:solidFill>
                <a:latin typeface="Times New Roman"/>
                <a:cs typeface="Times New Roman"/>
              </a:rPr>
              <a:t>Malt</a:t>
            </a:r>
            <a:r>
              <a:rPr dirty="0" sz="2000" spc="-70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2000" spc="114">
                <a:solidFill>
                  <a:srgbClr val="006D6A"/>
                </a:solidFill>
                <a:latin typeface="Times New Roman"/>
                <a:cs typeface="Times New Roman"/>
              </a:rPr>
              <a:t>and</a:t>
            </a:r>
            <a:r>
              <a:rPr dirty="0" sz="2000" spc="-80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2000" spc="55">
                <a:solidFill>
                  <a:srgbClr val="006D6A"/>
                </a:solidFill>
                <a:latin typeface="Times New Roman"/>
                <a:cs typeface="Times New Roman"/>
              </a:rPr>
              <a:t>Grain</a:t>
            </a:r>
            <a:r>
              <a:rPr dirty="0" sz="2000" spc="-65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006D6A"/>
                </a:solidFill>
                <a:latin typeface="Times New Roman"/>
                <a:cs typeface="Times New Roman"/>
              </a:rPr>
              <a:t>Whiskeys,</a:t>
            </a:r>
            <a:r>
              <a:rPr dirty="0" sz="2000" spc="-45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2000" spc="95">
                <a:solidFill>
                  <a:srgbClr val="006D6A"/>
                </a:solidFill>
                <a:latin typeface="Times New Roman"/>
                <a:cs typeface="Times New Roman"/>
              </a:rPr>
              <a:t>each</a:t>
            </a:r>
            <a:r>
              <a:rPr dirty="0" sz="2000" spc="-55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2000" spc="110">
                <a:solidFill>
                  <a:srgbClr val="006D6A"/>
                </a:solidFill>
                <a:latin typeface="Times New Roman"/>
                <a:cs typeface="Times New Roman"/>
              </a:rPr>
              <a:t>one</a:t>
            </a:r>
            <a:r>
              <a:rPr dirty="0" sz="2000" spc="-65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2000" spc="55">
                <a:solidFill>
                  <a:srgbClr val="006D6A"/>
                </a:solidFill>
                <a:latin typeface="Times New Roman"/>
                <a:cs typeface="Times New Roman"/>
              </a:rPr>
              <a:t>bringing </a:t>
            </a:r>
            <a:r>
              <a:rPr dirty="0" sz="2000" spc="140">
                <a:solidFill>
                  <a:srgbClr val="006D6A"/>
                </a:solidFill>
                <a:latin typeface="Times New Roman"/>
                <a:cs typeface="Times New Roman"/>
              </a:rPr>
              <a:t>an</a:t>
            </a:r>
            <a:r>
              <a:rPr dirty="0" sz="2000" spc="-100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2000" spc="45">
                <a:solidFill>
                  <a:srgbClr val="006D6A"/>
                </a:solidFill>
                <a:latin typeface="Times New Roman"/>
                <a:cs typeface="Times New Roman"/>
              </a:rPr>
              <a:t>individual</a:t>
            </a:r>
            <a:r>
              <a:rPr dirty="0" sz="2000" spc="-85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2000" spc="90">
                <a:solidFill>
                  <a:srgbClr val="006D6A"/>
                </a:solidFill>
                <a:latin typeface="Times New Roman"/>
                <a:cs typeface="Times New Roman"/>
              </a:rPr>
              <a:t>element.</a:t>
            </a:r>
            <a:r>
              <a:rPr dirty="0" sz="2000" spc="-50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2000" spc="60">
                <a:solidFill>
                  <a:srgbClr val="006D6A"/>
                </a:solidFill>
                <a:latin typeface="Times New Roman"/>
                <a:cs typeface="Times New Roman"/>
              </a:rPr>
              <a:t>These</a:t>
            </a:r>
            <a:r>
              <a:rPr dirty="0" sz="2000" spc="-90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2000" spc="90">
                <a:solidFill>
                  <a:srgbClr val="006D6A"/>
                </a:solidFill>
                <a:latin typeface="Times New Roman"/>
                <a:cs typeface="Times New Roman"/>
              </a:rPr>
              <a:t>combine</a:t>
            </a:r>
            <a:r>
              <a:rPr dirty="0" sz="2000" spc="-75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2000" spc="70">
                <a:solidFill>
                  <a:srgbClr val="006D6A"/>
                </a:solidFill>
                <a:latin typeface="Times New Roman"/>
                <a:cs typeface="Times New Roman"/>
              </a:rPr>
              <a:t>to</a:t>
            </a:r>
            <a:r>
              <a:rPr dirty="0" sz="2000" spc="-95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006D6A"/>
                </a:solidFill>
                <a:latin typeface="Times New Roman"/>
                <a:cs typeface="Times New Roman"/>
              </a:rPr>
              <a:t>give</a:t>
            </a:r>
            <a:r>
              <a:rPr dirty="0" sz="2000" spc="-90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2000" spc="70">
                <a:solidFill>
                  <a:srgbClr val="006D6A"/>
                </a:solidFill>
                <a:latin typeface="Times New Roman"/>
                <a:cs typeface="Times New Roman"/>
              </a:rPr>
              <a:t>multiple</a:t>
            </a:r>
            <a:r>
              <a:rPr dirty="0" sz="2000" spc="-75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2000" spc="55">
                <a:solidFill>
                  <a:srgbClr val="006D6A"/>
                </a:solidFill>
                <a:latin typeface="Times New Roman"/>
                <a:cs typeface="Times New Roman"/>
              </a:rPr>
              <a:t>layers</a:t>
            </a:r>
            <a:r>
              <a:rPr dirty="0" sz="2000" spc="-95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2000" spc="50">
                <a:solidFill>
                  <a:srgbClr val="006D6A"/>
                </a:solidFill>
                <a:latin typeface="Times New Roman"/>
                <a:cs typeface="Times New Roman"/>
              </a:rPr>
              <a:t>of</a:t>
            </a:r>
            <a:r>
              <a:rPr dirty="0" sz="2000" spc="-100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006D6A"/>
                </a:solidFill>
                <a:latin typeface="Times New Roman"/>
                <a:cs typeface="Times New Roman"/>
              </a:rPr>
              <a:t>flavor</a:t>
            </a:r>
            <a:r>
              <a:rPr dirty="0" sz="2000" spc="-85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2000" spc="130">
                <a:solidFill>
                  <a:srgbClr val="006D6A"/>
                </a:solidFill>
                <a:latin typeface="Times New Roman"/>
                <a:cs typeface="Times New Roman"/>
              </a:rPr>
              <a:t>on</a:t>
            </a:r>
            <a:r>
              <a:rPr dirty="0" sz="2000" spc="-95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2000" spc="105">
                <a:solidFill>
                  <a:srgbClr val="006D6A"/>
                </a:solidFill>
                <a:latin typeface="Times New Roman"/>
                <a:cs typeface="Times New Roman"/>
              </a:rPr>
              <a:t>the</a:t>
            </a:r>
            <a:r>
              <a:rPr dirty="0" sz="2000" spc="-90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2000" spc="85">
                <a:solidFill>
                  <a:srgbClr val="006D6A"/>
                </a:solidFill>
                <a:latin typeface="Times New Roman"/>
                <a:cs typeface="Times New Roman"/>
              </a:rPr>
              <a:t>nose,</a:t>
            </a:r>
            <a:r>
              <a:rPr dirty="0" sz="2000" spc="-90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2000" spc="45">
                <a:solidFill>
                  <a:srgbClr val="006D6A"/>
                </a:solidFill>
                <a:latin typeface="Times New Roman"/>
                <a:cs typeface="Times New Roman"/>
              </a:rPr>
              <a:t>middle- </a:t>
            </a:r>
            <a:r>
              <a:rPr dirty="0" sz="2000" spc="70">
                <a:solidFill>
                  <a:srgbClr val="006D6A"/>
                </a:solidFill>
                <a:latin typeface="Times New Roman"/>
                <a:cs typeface="Times New Roman"/>
              </a:rPr>
              <a:t>palate</a:t>
            </a:r>
            <a:r>
              <a:rPr dirty="0" sz="2000" spc="-125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2000" spc="114">
                <a:solidFill>
                  <a:srgbClr val="006D6A"/>
                </a:solidFill>
                <a:latin typeface="Times New Roman"/>
                <a:cs typeface="Times New Roman"/>
              </a:rPr>
              <a:t>and</a:t>
            </a:r>
            <a:r>
              <a:rPr dirty="0" sz="2000" spc="-114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2000" spc="120">
                <a:solidFill>
                  <a:srgbClr val="006D6A"/>
                </a:solidFill>
                <a:latin typeface="Times New Roman"/>
                <a:cs typeface="Times New Roman"/>
              </a:rPr>
              <a:t>end</a:t>
            </a:r>
            <a:r>
              <a:rPr dirty="0" sz="2000" spc="-105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2000" spc="50">
                <a:solidFill>
                  <a:srgbClr val="006D6A"/>
                </a:solidFill>
                <a:latin typeface="Times New Roman"/>
                <a:cs typeface="Times New Roman"/>
              </a:rPr>
              <a:t>of</a:t>
            </a:r>
            <a:r>
              <a:rPr dirty="0" sz="2000" spc="-120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2000" spc="105">
                <a:solidFill>
                  <a:srgbClr val="006D6A"/>
                </a:solidFill>
                <a:latin typeface="Times New Roman"/>
                <a:cs typeface="Times New Roman"/>
              </a:rPr>
              <a:t>the</a:t>
            </a:r>
            <a:r>
              <a:rPr dirty="0" sz="2000" spc="-100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2000" spc="50">
                <a:solidFill>
                  <a:srgbClr val="006D6A"/>
                </a:solidFill>
                <a:latin typeface="Times New Roman"/>
                <a:cs typeface="Times New Roman"/>
              </a:rPr>
              <a:t>tasting</a:t>
            </a:r>
            <a:r>
              <a:rPr dirty="0" sz="2000" spc="-114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2000" spc="65">
                <a:solidFill>
                  <a:srgbClr val="006D6A"/>
                </a:solidFill>
                <a:latin typeface="Times New Roman"/>
                <a:cs typeface="Times New Roman"/>
              </a:rPr>
              <a:t>experience.</a:t>
            </a:r>
            <a:endParaRPr sz="2000">
              <a:latin typeface="Times New Roman"/>
              <a:cs typeface="Times New Roman"/>
            </a:endParaRPr>
          </a:p>
          <a:p>
            <a:pPr marL="6452870">
              <a:lnSpc>
                <a:spcPct val="100000"/>
              </a:lnSpc>
              <a:spcBef>
                <a:spcPts val="765"/>
              </a:spcBef>
            </a:pPr>
            <a:r>
              <a:rPr dirty="0" sz="1800">
                <a:solidFill>
                  <a:srgbClr val="006D6A"/>
                </a:solidFill>
                <a:latin typeface="Times New Roman"/>
                <a:cs typeface="Times New Roman"/>
              </a:rPr>
              <a:t>gives</a:t>
            </a:r>
            <a:r>
              <a:rPr dirty="0" sz="1800" spc="-105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 spc="110">
                <a:solidFill>
                  <a:srgbClr val="006D6A"/>
                </a:solidFill>
                <a:latin typeface="Times New Roman"/>
                <a:cs typeface="Times New Roman"/>
              </a:rPr>
              <a:t>a</a:t>
            </a:r>
            <a:r>
              <a:rPr dirty="0" sz="1800" spc="-105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 spc="50">
                <a:solidFill>
                  <a:srgbClr val="006D6A"/>
                </a:solidFill>
                <a:latin typeface="Times New Roman"/>
                <a:cs typeface="Times New Roman"/>
              </a:rPr>
              <a:t>body</a:t>
            </a:r>
            <a:r>
              <a:rPr dirty="0" sz="1800" spc="-85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 spc="60">
                <a:solidFill>
                  <a:srgbClr val="006D6A"/>
                </a:solidFill>
                <a:latin typeface="Times New Roman"/>
                <a:cs typeface="Times New Roman"/>
              </a:rPr>
              <a:t>to</a:t>
            </a:r>
            <a:r>
              <a:rPr dirty="0" sz="1800" spc="-95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 spc="90">
                <a:solidFill>
                  <a:srgbClr val="006D6A"/>
                </a:solidFill>
                <a:latin typeface="Times New Roman"/>
                <a:cs typeface="Times New Roman"/>
              </a:rPr>
              <a:t>the</a:t>
            </a:r>
            <a:r>
              <a:rPr dirty="0" sz="1800" spc="-90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 spc="55">
                <a:solidFill>
                  <a:srgbClr val="006D6A"/>
                </a:solidFill>
                <a:latin typeface="Times New Roman"/>
                <a:cs typeface="Times New Roman"/>
              </a:rPr>
              <a:t>drink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6807834" y="2603754"/>
            <a:ext cx="1428750" cy="46100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850">
                <a:solidFill>
                  <a:srgbClr val="F6851F"/>
                </a:solidFill>
                <a:latin typeface="Times New Roman"/>
                <a:cs typeface="Times New Roman"/>
              </a:rPr>
              <a:t>Blend</a:t>
            </a:r>
            <a:r>
              <a:rPr dirty="0" sz="2850" spc="175">
                <a:solidFill>
                  <a:srgbClr val="F6851F"/>
                </a:solidFill>
                <a:latin typeface="Times New Roman"/>
                <a:cs typeface="Times New Roman"/>
              </a:rPr>
              <a:t> </a:t>
            </a:r>
            <a:r>
              <a:rPr dirty="0" sz="2850" spc="195">
                <a:solidFill>
                  <a:srgbClr val="F6851F"/>
                </a:solidFill>
                <a:latin typeface="Times New Roman"/>
                <a:cs typeface="Times New Roman"/>
              </a:rPr>
              <a:t>#4</a:t>
            </a:r>
            <a:endParaRPr sz="2850">
              <a:latin typeface="Times New Roman"/>
              <a:cs typeface="Times New Roman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2669794" y="3047238"/>
            <a:ext cx="79375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150360" algn="l"/>
              </a:tabLst>
            </a:pPr>
            <a:r>
              <a:rPr dirty="0" sz="1800">
                <a:solidFill>
                  <a:srgbClr val="006D6A"/>
                </a:solidFill>
                <a:latin typeface="Times New Roman"/>
                <a:cs typeface="Times New Roman"/>
              </a:rPr>
              <a:t>virgin</a:t>
            </a:r>
            <a:r>
              <a:rPr dirty="0" sz="1800" spc="10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6D6A"/>
                </a:solidFill>
                <a:latin typeface="Times New Roman"/>
                <a:cs typeface="Times New Roman"/>
              </a:rPr>
              <a:t>cask</a:t>
            </a:r>
            <a:r>
              <a:rPr dirty="0" sz="1800" spc="10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6D6A"/>
                </a:solidFill>
                <a:latin typeface="Times New Roman"/>
                <a:cs typeface="Times New Roman"/>
              </a:rPr>
              <a:t>will</a:t>
            </a:r>
            <a:r>
              <a:rPr dirty="0" sz="1800" spc="-20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6D6A"/>
                </a:solidFill>
                <a:latin typeface="Times New Roman"/>
                <a:cs typeface="Times New Roman"/>
              </a:rPr>
              <a:t>get</a:t>
            </a:r>
            <a:r>
              <a:rPr dirty="0" sz="1800" spc="20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 spc="110">
                <a:solidFill>
                  <a:srgbClr val="006D6A"/>
                </a:solidFill>
                <a:latin typeface="Times New Roman"/>
                <a:cs typeface="Times New Roman"/>
              </a:rPr>
              <a:t>a</a:t>
            </a:r>
            <a:r>
              <a:rPr dirty="0" sz="1800" spc="-10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6D6A"/>
                </a:solidFill>
                <a:latin typeface="Times New Roman"/>
                <a:cs typeface="Times New Roman"/>
              </a:rPr>
              <a:t>very</a:t>
            </a:r>
            <a:r>
              <a:rPr dirty="0" sz="1800" spc="15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 spc="75">
                <a:solidFill>
                  <a:srgbClr val="006D6A"/>
                </a:solidFill>
                <a:latin typeface="Times New Roman"/>
                <a:cs typeface="Times New Roman"/>
              </a:rPr>
              <a:t>dark</a:t>
            </a:r>
            <a:r>
              <a:rPr dirty="0" sz="1800" spc="30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6D6A"/>
                </a:solidFill>
                <a:latin typeface="Times New Roman"/>
                <a:cs typeface="Times New Roman"/>
              </a:rPr>
              <a:t>color</a:t>
            </a:r>
            <a:r>
              <a:rPr dirty="0" sz="1800" spc="20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 spc="60">
                <a:solidFill>
                  <a:srgbClr val="006D6A"/>
                </a:solidFill>
                <a:latin typeface="Times New Roman"/>
                <a:cs typeface="Times New Roman"/>
              </a:rPr>
              <a:t>from</a:t>
            </a:r>
            <a:r>
              <a:rPr dirty="0" sz="1800">
                <a:solidFill>
                  <a:srgbClr val="006D6A"/>
                </a:solidFill>
                <a:latin typeface="Times New Roman"/>
                <a:cs typeface="Times New Roman"/>
              </a:rPr>
              <a:t>	Double</a:t>
            </a:r>
            <a:r>
              <a:rPr dirty="0" sz="1800" spc="40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6D6A"/>
                </a:solidFill>
                <a:latin typeface="Times New Roman"/>
                <a:cs typeface="Times New Roman"/>
              </a:rPr>
              <a:t>distilled</a:t>
            </a:r>
            <a:r>
              <a:rPr dirty="0" sz="1800" spc="75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 spc="60">
                <a:solidFill>
                  <a:srgbClr val="006D6A"/>
                </a:solidFill>
                <a:latin typeface="Times New Roman"/>
                <a:cs typeface="Times New Roman"/>
              </a:rPr>
              <a:t>Irish</a:t>
            </a:r>
            <a:r>
              <a:rPr dirty="0" sz="1800" spc="50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 spc="70">
                <a:solidFill>
                  <a:srgbClr val="006D6A"/>
                </a:solidFill>
                <a:latin typeface="Times New Roman"/>
                <a:cs typeface="Times New Roman"/>
              </a:rPr>
              <a:t>malt</a:t>
            </a:r>
            <a:r>
              <a:rPr dirty="0" sz="1800" spc="55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6D6A"/>
                </a:solidFill>
                <a:latin typeface="Times New Roman"/>
                <a:cs typeface="Times New Roman"/>
              </a:rPr>
              <a:t>whiskey</a:t>
            </a:r>
            <a:r>
              <a:rPr dirty="0" sz="1800" spc="60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 spc="-20">
                <a:solidFill>
                  <a:srgbClr val="006D6A"/>
                </a:solidFill>
                <a:latin typeface="Times New Roman"/>
                <a:cs typeface="Times New Roman"/>
              </a:rPr>
              <a:t>will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2669794" y="3321558"/>
            <a:ext cx="662876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4150360" algn="l"/>
              </a:tabLst>
            </a:pPr>
            <a:r>
              <a:rPr dirty="0" sz="1800" spc="90">
                <a:solidFill>
                  <a:srgbClr val="006D6A"/>
                </a:solidFill>
                <a:latin typeface="Times New Roman"/>
                <a:cs typeface="Times New Roman"/>
              </a:rPr>
              <a:t>the</a:t>
            </a:r>
            <a:r>
              <a:rPr dirty="0" sz="1800" spc="-5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6D6A"/>
                </a:solidFill>
                <a:latin typeface="Times New Roman"/>
                <a:cs typeface="Times New Roman"/>
              </a:rPr>
              <a:t>heavy</a:t>
            </a:r>
            <a:r>
              <a:rPr dirty="0" sz="1800" spc="20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 spc="85">
                <a:solidFill>
                  <a:srgbClr val="006D6A"/>
                </a:solidFill>
                <a:latin typeface="Times New Roman"/>
                <a:cs typeface="Times New Roman"/>
              </a:rPr>
              <a:t>char</a:t>
            </a:r>
            <a:r>
              <a:rPr dirty="0" sz="1800" spc="10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6D6A"/>
                </a:solidFill>
                <a:latin typeface="Times New Roman"/>
                <a:cs typeface="Times New Roman"/>
              </a:rPr>
              <a:t>toasting</a:t>
            </a:r>
            <a:r>
              <a:rPr dirty="0" sz="1800" spc="10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 spc="100">
                <a:solidFill>
                  <a:srgbClr val="006D6A"/>
                </a:solidFill>
                <a:latin typeface="Times New Roman"/>
                <a:cs typeface="Times New Roman"/>
              </a:rPr>
              <a:t>and</a:t>
            </a:r>
            <a:r>
              <a:rPr dirty="0" sz="1800" spc="-15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6D6A"/>
                </a:solidFill>
                <a:latin typeface="Times New Roman"/>
                <a:cs typeface="Times New Roman"/>
              </a:rPr>
              <a:t>give </a:t>
            </a:r>
            <a:r>
              <a:rPr dirty="0" sz="1800" spc="-10">
                <a:solidFill>
                  <a:srgbClr val="006D6A"/>
                </a:solidFill>
                <a:latin typeface="Times New Roman"/>
                <a:cs typeface="Times New Roman"/>
              </a:rPr>
              <a:t>sweet</a:t>
            </a:r>
            <a:r>
              <a:rPr dirty="0" sz="1800">
                <a:solidFill>
                  <a:srgbClr val="006D6A"/>
                </a:solidFill>
                <a:latin typeface="Times New Roman"/>
                <a:cs typeface="Times New Roman"/>
              </a:rPr>
              <a:t>	</a:t>
            </a:r>
            <a:r>
              <a:rPr dirty="0" sz="1800" spc="60">
                <a:solidFill>
                  <a:srgbClr val="006D6A"/>
                </a:solidFill>
                <a:latin typeface="Times New Roman"/>
                <a:cs typeface="Times New Roman"/>
              </a:rPr>
              <a:t>have</a:t>
            </a:r>
            <a:r>
              <a:rPr dirty="0" sz="1800" spc="-50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6D6A"/>
                </a:solidFill>
                <a:latin typeface="Times New Roman"/>
                <a:cs typeface="Times New Roman"/>
              </a:rPr>
              <a:t>fruity-</a:t>
            </a:r>
            <a:r>
              <a:rPr dirty="0" sz="1800" spc="55">
                <a:solidFill>
                  <a:srgbClr val="006D6A"/>
                </a:solidFill>
                <a:latin typeface="Times New Roman"/>
                <a:cs typeface="Times New Roman"/>
              </a:rPr>
              <a:t>esters</a:t>
            </a:r>
            <a:r>
              <a:rPr dirty="0" sz="1800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 spc="70">
                <a:solidFill>
                  <a:srgbClr val="006D6A"/>
                </a:solidFill>
                <a:latin typeface="Times New Roman"/>
                <a:cs typeface="Times New Roman"/>
              </a:rPr>
              <a:t>present </a:t>
            </a:r>
            <a:r>
              <a:rPr dirty="0" sz="1800">
                <a:solidFill>
                  <a:srgbClr val="006D6A"/>
                </a:solidFill>
                <a:latin typeface="Times New Roman"/>
                <a:cs typeface="Times New Roman"/>
              </a:rPr>
              <a:t>vanilla</a:t>
            </a:r>
            <a:r>
              <a:rPr dirty="0" sz="1800" spc="130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 spc="55">
                <a:solidFill>
                  <a:srgbClr val="006D6A"/>
                </a:solidFill>
                <a:latin typeface="Times New Roman"/>
                <a:cs typeface="Times New Roman"/>
              </a:rPr>
              <a:t>note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6807834" y="3861054"/>
            <a:ext cx="1428750" cy="46100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850">
                <a:solidFill>
                  <a:srgbClr val="F6851F"/>
                </a:solidFill>
                <a:latin typeface="Times New Roman"/>
                <a:cs typeface="Times New Roman"/>
              </a:rPr>
              <a:t>Blend</a:t>
            </a:r>
            <a:r>
              <a:rPr dirty="0" sz="2850" spc="175">
                <a:solidFill>
                  <a:srgbClr val="F6851F"/>
                </a:solidFill>
                <a:latin typeface="Times New Roman"/>
                <a:cs typeface="Times New Roman"/>
              </a:rPr>
              <a:t> </a:t>
            </a:r>
            <a:r>
              <a:rPr dirty="0" sz="2850" spc="195">
                <a:solidFill>
                  <a:srgbClr val="F6851F"/>
                </a:solidFill>
                <a:latin typeface="Times New Roman"/>
                <a:cs typeface="Times New Roman"/>
              </a:rPr>
              <a:t>#5</a:t>
            </a:r>
            <a:endParaRPr sz="2850">
              <a:latin typeface="Times New Roman"/>
              <a:cs typeface="Times New Roman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6807834" y="4304233"/>
            <a:ext cx="361569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50">
                <a:solidFill>
                  <a:srgbClr val="006D6A"/>
                </a:solidFill>
                <a:latin typeface="Times New Roman"/>
                <a:cs typeface="Times New Roman"/>
              </a:rPr>
              <a:t>Peated</a:t>
            </a:r>
            <a:r>
              <a:rPr dirty="0" sz="1800" spc="5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 spc="50">
                <a:solidFill>
                  <a:srgbClr val="006D6A"/>
                </a:solidFill>
                <a:latin typeface="Times New Roman"/>
                <a:cs typeface="Times New Roman"/>
              </a:rPr>
              <a:t>triple</a:t>
            </a:r>
            <a:r>
              <a:rPr dirty="0" sz="1800">
                <a:solidFill>
                  <a:srgbClr val="006D6A"/>
                </a:solidFill>
                <a:latin typeface="Times New Roman"/>
                <a:cs typeface="Times New Roman"/>
              </a:rPr>
              <a:t> distilled</a:t>
            </a:r>
            <a:r>
              <a:rPr dirty="0" sz="1800" spc="5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 spc="70">
                <a:solidFill>
                  <a:srgbClr val="006D6A"/>
                </a:solidFill>
                <a:latin typeface="Times New Roman"/>
                <a:cs typeface="Times New Roman"/>
              </a:rPr>
              <a:t>malt</a:t>
            </a:r>
            <a:r>
              <a:rPr dirty="0" sz="1800" spc="-15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6D6A"/>
                </a:solidFill>
                <a:latin typeface="Times New Roman"/>
                <a:cs typeface="Times New Roman"/>
              </a:rPr>
              <a:t>whiskey</a:t>
            </a:r>
            <a:r>
              <a:rPr dirty="0" sz="1800" spc="10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 spc="-25">
                <a:solidFill>
                  <a:srgbClr val="006D6A"/>
                </a:solidFill>
                <a:latin typeface="Times New Roman"/>
                <a:cs typeface="Times New Roman"/>
              </a:rPr>
              <a:t>is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2669794" y="4579112"/>
            <a:ext cx="800862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4150360" algn="l"/>
              </a:tabLst>
            </a:pPr>
            <a:r>
              <a:rPr dirty="0" sz="1800" spc="60">
                <a:solidFill>
                  <a:srgbClr val="006D6A"/>
                </a:solidFill>
                <a:latin typeface="Times New Roman"/>
                <a:cs typeface="Times New Roman"/>
              </a:rPr>
              <a:t>Irish</a:t>
            </a:r>
            <a:r>
              <a:rPr dirty="0" sz="1800" spc="-30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 spc="50">
                <a:solidFill>
                  <a:srgbClr val="006D6A"/>
                </a:solidFill>
                <a:latin typeface="Times New Roman"/>
                <a:cs typeface="Times New Roman"/>
              </a:rPr>
              <a:t>triple</a:t>
            </a:r>
            <a:r>
              <a:rPr dirty="0" sz="1800" spc="-35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6D6A"/>
                </a:solidFill>
                <a:latin typeface="Times New Roman"/>
                <a:cs typeface="Times New Roman"/>
              </a:rPr>
              <a:t>distilled</a:t>
            </a:r>
            <a:r>
              <a:rPr dirty="0" sz="1800" spc="-15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 spc="60">
                <a:solidFill>
                  <a:srgbClr val="006D6A"/>
                </a:solidFill>
                <a:latin typeface="Times New Roman"/>
                <a:cs typeface="Times New Roman"/>
              </a:rPr>
              <a:t>grain</a:t>
            </a:r>
            <a:r>
              <a:rPr dirty="0" sz="1800" spc="-30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6D6A"/>
                </a:solidFill>
                <a:latin typeface="Times New Roman"/>
                <a:cs typeface="Times New Roman"/>
              </a:rPr>
              <a:t>whiskey</a:t>
            </a:r>
            <a:r>
              <a:rPr dirty="0" sz="1800" spc="-20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 spc="75">
                <a:solidFill>
                  <a:srgbClr val="006D6A"/>
                </a:solidFill>
                <a:latin typeface="Times New Roman"/>
                <a:cs typeface="Times New Roman"/>
              </a:rPr>
              <a:t>maturedagain</a:t>
            </a:r>
            <a:r>
              <a:rPr dirty="0" sz="1800" spc="-30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 spc="85">
                <a:solidFill>
                  <a:srgbClr val="006D6A"/>
                </a:solidFill>
                <a:latin typeface="Times New Roman"/>
                <a:cs typeface="Times New Roman"/>
              </a:rPr>
              <a:t>matured</a:t>
            </a:r>
            <a:r>
              <a:rPr dirty="0" sz="1800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 spc="85">
                <a:solidFill>
                  <a:srgbClr val="006D6A"/>
                </a:solidFill>
                <a:latin typeface="Times New Roman"/>
                <a:cs typeface="Times New Roman"/>
              </a:rPr>
              <a:t>in</a:t>
            </a:r>
            <a:r>
              <a:rPr dirty="0" sz="1800" spc="-55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 spc="-20">
                <a:solidFill>
                  <a:srgbClr val="006D6A"/>
                </a:solidFill>
                <a:latin typeface="Times New Roman"/>
                <a:cs typeface="Times New Roman"/>
              </a:rPr>
              <a:t>ex-</a:t>
            </a:r>
            <a:r>
              <a:rPr dirty="0" sz="1800" spc="50">
                <a:solidFill>
                  <a:srgbClr val="006D6A"/>
                </a:solidFill>
                <a:latin typeface="Times New Roman"/>
                <a:cs typeface="Times New Roman"/>
              </a:rPr>
              <a:t>American</a:t>
            </a:r>
            <a:r>
              <a:rPr dirty="0" sz="1800" spc="5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 spc="75">
                <a:solidFill>
                  <a:srgbClr val="006D6A"/>
                </a:solidFill>
                <a:latin typeface="Times New Roman"/>
                <a:cs typeface="Times New Roman"/>
              </a:rPr>
              <a:t>bourbon </a:t>
            </a:r>
            <a:r>
              <a:rPr dirty="0" sz="1800" spc="85">
                <a:solidFill>
                  <a:srgbClr val="006D6A"/>
                </a:solidFill>
                <a:latin typeface="Times New Roman"/>
                <a:cs typeface="Times New Roman"/>
              </a:rPr>
              <a:t>in</a:t>
            </a:r>
            <a:r>
              <a:rPr dirty="0" sz="1800" spc="-60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 spc="-20">
                <a:solidFill>
                  <a:srgbClr val="006D6A"/>
                </a:solidFill>
                <a:latin typeface="Times New Roman"/>
                <a:cs typeface="Times New Roman"/>
              </a:rPr>
              <a:t>ex-</a:t>
            </a:r>
            <a:r>
              <a:rPr dirty="0" sz="1800" spc="50">
                <a:solidFill>
                  <a:srgbClr val="006D6A"/>
                </a:solidFill>
                <a:latin typeface="Times New Roman"/>
                <a:cs typeface="Times New Roman"/>
              </a:rPr>
              <a:t>American</a:t>
            </a:r>
            <a:r>
              <a:rPr dirty="0" sz="1800" spc="-30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 spc="85">
                <a:solidFill>
                  <a:srgbClr val="006D6A"/>
                </a:solidFill>
                <a:latin typeface="Times New Roman"/>
                <a:cs typeface="Times New Roman"/>
              </a:rPr>
              <a:t>bourbon</a:t>
            </a:r>
            <a:r>
              <a:rPr dirty="0" sz="1800" spc="-35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6D6A"/>
                </a:solidFill>
                <a:latin typeface="Times New Roman"/>
                <a:cs typeface="Times New Roman"/>
              </a:rPr>
              <a:t>casks</a:t>
            </a:r>
            <a:r>
              <a:rPr dirty="0" sz="1800" spc="-65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6D6A"/>
                </a:solidFill>
                <a:latin typeface="Times New Roman"/>
                <a:cs typeface="Times New Roman"/>
              </a:rPr>
              <a:t>will</a:t>
            </a:r>
            <a:r>
              <a:rPr dirty="0" sz="1800" spc="-60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6D6A"/>
                </a:solidFill>
                <a:latin typeface="Times New Roman"/>
                <a:cs typeface="Times New Roman"/>
              </a:rPr>
              <a:t>give</a:t>
            </a:r>
            <a:r>
              <a:rPr dirty="0" sz="1800" spc="-50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 spc="60">
                <a:solidFill>
                  <a:srgbClr val="006D6A"/>
                </a:solidFill>
                <a:latin typeface="Times New Roman"/>
                <a:cs typeface="Times New Roman"/>
              </a:rPr>
              <a:t>a</a:t>
            </a:r>
            <a:r>
              <a:rPr dirty="0" sz="1800">
                <a:solidFill>
                  <a:srgbClr val="006D6A"/>
                </a:solidFill>
                <a:latin typeface="Times New Roman"/>
                <a:cs typeface="Times New Roman"/>
              </a:rPr>
              <a:t>	casks</a:t>
            </a:r>
            <a:r>
              <a:rPr dirty="0" sz="1800" spc="-60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 spc="100">
                <a:solidFill>
                  <a:srgbClr val="006D6A"/>
                </a:solidFill>
                <a:latin typeface="Times New Roman"/>
                <a:cs typeface="Times New Roman"/>
              </a:rPr>
              <a:t>and</a:t>
            </a:r>
            <a:r>
              <a:rPr dirty="0" sz="1800" spc="-35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6D6A"/>
                </a:solidFill>
                <a:latin typeface="Times New Roman"/>
                <a:cs typeface="Times New Roman"/>
              </a:rPr>
              <a:t>will</a:t>
            </a:r>
            <a:r>
              <a:rPr dirty="0" sz="1800" spc="-60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 spc="65">
                <a:solidFill>
                  <a:srgbClr val="006D6A"/>
                </a:solidFill>
                <a:latin typeface="Times New Roman"/>
                <a:cs typeface="Times New Roman"/>
              </a:rPr>
              <a:t>bring</a:t>
            </a:r>
            <a:r>
              <a:rPr dirty="0" sz="1800" spc="-35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 spc="110">
                <a:solidFill>
                  <a:srgbClr val="006D6A"/>
                </a:solidFill>
                <a:latin typeface="Times New Roman"/>
                <a:cs typeface="Times New Roman"/>
              </a:rPr>
              <a:t>a</a:t>
            </a:r>
            <a:r>
              <a:rPr dirty="0" sz="1800" spc="-55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 spc="50">
                <a:solidFill>
                  <a:srgbClr val="006D6A"/>
                </a:solidFill>
                <a:latin typeface="Times New Roman"/>
                <a:cs typeface="Times New Roman"/>
              </a:rPr>
              <a:t>smoky</a:t>
            </a:r>
            <a:r>
              <a:rPr dirty="0" sz="1800" spc="-30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6D6A"/>
                </a:solidFill>
                <a:latin typeface="Times New Roman"/>
                <a:cs typeface="Times New Roman"/>
              </a:rPr>
              <a:t>flavor</a:t>
            </a:r>
            <a:r>
              <a:rPr dirty="0" sz="1800" spc="-30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 spc="75">
                <a:solidFill>
                  <a:srgbClr val="006D6A"/>
                </a:solidFill>
                <a:latin typeface="Times New Roman"/>
                <a:cs typeface="Times New Roman"/>
              </a:rPr>
              <a:t>and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6807834" y="5127752"/>
            <a:ext cx="106362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006D6A"/>
                </a:solidFill>
                <a:latin typeface="Times New Roman"/>
                <a:cs typeface="Times New Roman"/>
              </a:rPr>
              <a:t>long</a:t>
            </a:r>
            <a:r>
              <a:rPr dirty="0" sz="1800" spc="65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 spc="40">
                <a:solidFill>
                  <a:srgbClr val="006D6A"/>
                </a:solidFill>
                <a:latin typeface="Times New Roman"/>
                <a:cs typeface="Times New Roman"/>
              </a:rPr>
              <a:t>finish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18" name="object 18" descr=""/>
          <p:cNvGrpSpPr/>
          <p:nvPr/>
        </p:nvGrpSpPr>
        <p:grpSpPr>
          <a:xfrm>
            <a:off x="-1" y="2338705"/>
            <a:ext cx="15002510" cy="6304280"/>
            <a:chOff x="-1" y="2338705"/>
            <a:chExt cx="15002510" cy="6304280"/>
          </a:xfrm>
        </p:grpSpPr>
        <p:pic>
          <p:nvPicPr>
            <p:cNvPr id="19" name="object 19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1" y="2338705"/>
              <a:ext cx="3196972" cy="6303897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943588" y="4416549"/>
              <a:ext cx="3058667" cy="4126991"/>
            </a:xfrm>
            <a:prstGeom prst="rect">
              <a:avLst/>
            </a:prstGeom>
          </p:spPr>
        </p:pic>
      </p:grpSp>
      <p:sp>
        <p:nvSpPr>
          <p:cNvPr id="21" name="object 21" descr=""/>
          <p:cNvSpPr txBox="1"/>
          <p:nvPr/>
        </p:nvSpPr>
        <p:spPr>
          <a:xfrm>
            <a:off x="11964669" y="1379982"/>
            <a:ext cx="2891790" cy="30740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solidFill>
                  <a:srgbClr val="F6851F"/>
                </a:solidFill>
                <a:latin typeface="Times New Roman"/>
                <a:cs typeface="Times New Roman"/>
              </a:rPr>
              <a:t>Russell</a:t>
            </a:r>
            <a:r>
              <a:rPr dirty="0" sz="2000" spc="-5">
                <a:solidFill>
                  <a:srgbClr val="F6851F"/>
                </a:solidFill>
                <a:latin typeface="Times New Roman"/>
                <a:cs typeface="Times New Roman"/>
              </a:rPr>
              <a:t> </a:t>
            </a:r>
            <a:r>
              <a:rPr dirty="0" sz="2000" spc="-20">
                <a:solidFill>
                  <a:srgbClr val="F6851F"/>
                </a:solidFill>
                <a:latin typeface="Times New Roman"/>
                <a:cs typeface="Times New Roman"/>
              </a:rPr>
              <a:t>Crowe</a:t>
            </a:r>
            <a:r>
              <a:rPr dirty="0" sz="2000" spc="5">
                <a:solidFill>
                  <a:srgbClr val="F6851F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F6851F"/>
                </a:solidFill>
                <a:latin typeface="Times New Roman"/>
                <a:cs typeface="Times New Roman"/>
              </a:rPr>
              <a:t>Loves….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160"/>
              </a:spcBef>
            </a:pPr>
            <a:r>
              <a:rPr dirty="0" sz="1800" spc="55">
                <a:solidFill>
                  <a:srgbClr val="006D6A"/>
                </a:solidFill>
                <a:latin typeface="Times New Roman"/>
                <a:cs typeface="Times New Roman"/>
              </a:rPr>
              <a:t>The</a:t>
            </a:r>
            <a:r>
              <a:rPr dirty="0" sz="1800" spc="-30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6D6A"/>
                </a:solidFill>
                <a:latin typeface="Times New Roman"/>
                <a:cs typeface="Times New Roman"/>
              </a:rPr>
              <a:t>Muff</a:t>
            </a:r>
            <a:r>
              <a:rPr dirty="0" sz="1800" spc="-5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6D6A"/>
                </a:solidFill>
                <a:latin typeface="Times New Roman"/>
                <a:cs typeface="Times New Roman"/>
              </a:rPr>
              <a:t>Liquor</a:t>
            </a:r>
            <a:r>
              <a:rPr dirty="0" sz="1800" spc="-15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006D6A"/>
                </a:solidFill>
                <a:latin typeface="Times New Roman"/>
                <a:cs typeface="Times New Roman"/>
              </a:rPr>
              <a:t>Co.</a:t>
            </a:r>
            <a:r>
              <a:rPr dirty="0" sz="1800" spc="-40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006D6A"/>
                </a:solidFill>
                <a:latin typeface="Times New Roman"/>
                <a:cs typeface="Times New Roman"/>
              </a:rPr>
              <a:t>Whiskey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800" spc="45">
                <a:solidFill>
                  <a:srgbClr val="006D6A"/>
                </a:solidFill>
                <a:latin typeface="Times New Roman"/>
                <a:cs typeface="Times New Roman"/>
              </a:rPr>
              <a:t>straight</a:t>
            </a:r>
            <a:r>
              <a:rPr dirty="0" sz="1800" spc="-80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 spc="114">
                <a:solidFill>
                  <a:srgbClr val="006D6A"/>
                </a:solidFill>
                <a:latin typeface="Times New Roman"/>
                <a:cs typeface="Times New Roman"/>
              </a:rPr>
              <a:t>up</a:t>
            </a:r>
            <a:r>
              <a:rPr dirty="0" sz="1800" spc="-100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 spc="90">
                <a:solidFill>
                  <a:srgbClr val="006D6A"/>
                </a:solidFill>
                <a:latin typeface="Times New Roman"/>
                <a:cs typeface="Times New Roman"/>
              </a:rPr>
              <a:t>or</a:t>
            </a:r>
            <a:r>
              <a:rPr dirty="0" sz="1800" spc="-100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 spc="85">
                <a:solidFill>
                  <a:srgbClr val="006D6A"/>
                </a:solidFill>
                <a:latin typeface="Times New Roman"/>
                <a:cs typeface="Times New Roman"/>
              </a:rPr>
              <a:t>in</a:t>
            </a:r>
            <a:r>
              <a:rPr dirty="0" sz="1800" spc="-105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 spc="110">
                <a:solidFill>
                  <a:srgbClr val="006D6A"/>
                </a:solidFill>
                <a:latin typeface="Times New Roman"/>
                <a:cs typeface="Times New Roman"/>
              </a:rPr>
              <a:t>a</a:t>
            </a:r>
            <a:r>
              <a:rPr dirty="0" sz="1800" spc="-114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006D6A"/>
                </a:solidFill>
                <a:latin typeface="Times New Roman"/>
                <a:cs typeface="Times New Roman"/>
              </a:rPr>
              <a:t>Penicillin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90"/>
              </a:spcBef>
            </a:pP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800" spc="10">
                <a:solidFill>
                  <a:srgbClr val="006D6A"/>
                </a:solidFill>
                <a:latin typeface="Times New Roman"/>
                <a:cs typeface="Times New Roman"/>
              </a:rPr>
              <a:t>Penicillin</a:t>
            </a:r>
            <a:r>
              <a:rPr dirty="0" sz="1800" spc="150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006D6A"/>
                </a:solidFill>
                <a:latin typeface="Times New Roman"/>
                <a:cs typeface="Times New Roman"/>
              </a:rPr>
              <a:t>Cocktail</a:t>
            </a:r>
            <a:endParaRPr sz="1800">
              <a:latin typeface="Times New Roman"/>
              <a:cs typeface="Times New Roman"/>
            </a:endParaRPr>
          </a:p>
          <a:p>
            <a:pPr marL="12700" marR="502920">
              <a:lnSpc>
                <a:spcPct val="100000"/>
              </a:lnSpc>
            </a:pPr>
            <a:r>
              <a:rPr dirty="0" sz="1800">
                <a:solidFill>
                  <a:srgbClr val="006D6A"/>
                </a:solidFill>
                <a:latin typeface="Times New Roman"/>
                <a:cs typeface="Times New Roman"/>
              </a:rPr>
              <a:t>2</a:t>
            </a:r>
            <a:r>
              <a:rPr dirty="0" sz="1800" spc="-55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6D6A"/>
                </a:solidFill>
                <a:latin typeface="Times New Roman"/>
                <a:cs typeface="Times New Roman"/>
              </a:rPr>
              <a:t>oz</a:t>
            </a:r>
            <a:r>
              <a:rPr dirty="0" sz="1800" spc="-45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 spc="55">
                <a:solidFill>
                  <a:srgbClr val="006D6A"/>
                </a:solidFill>
                <a:latin typeface="Times New Roman"/>
                <a:cs typeface="Times New Roman"/>
              </a:rPr>
              <a:t>The</a:t>
            </a:r>
            <a:r>
              <a:rPr dirty="0" sz="1800" spc="-40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6D6A"/>
                </a:solidFill>
                <a:latin typeface="Times New Roman"/>
                <a:cs typeface="Times New Roman"/>
              </a:rPr>
              <a:t>Muff</a:t>
            </a:r>
            <a:r>
              <a:rPr dirty="0" sz="1800" spc="-15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6D6A"/>
                </a:solidFill>
                <a:latin typeface="Times New Roman"/>
                <a:cs typeface="Times New Roman"/>
              </a:rPr>
              <a:t>Liquor</a:t>
            </a:r>
            <a:r>
              <a:rPr dirty="0" sz="1800" spc="-30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 spc="-25">
                <a:solidFill>
                  <a:srgbClr val="006D6A"/>
                </a:solidFill>
                <a:latin typeface="Times New Roman"/>
                <a:cs typeface="Times New Roman"/>
              </a:rPr>
              <a:t>co. </a:t>
            </a:r>
            <a:r>
              <a:rPr dirty="0" sz="1800" spc="-10">
                <a:solidFill>
                  <a:srgbClr val="006D6A"/>
                </a:solidFill>
                <a:latin typeface="Times New Roman"/>
                <a:cs typeface="Times New Roman"/>
              </a:rPr>
              <a:t>Whiskey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800" spc="185">
                <a:solidFill>
                  <a:srgbClr val="006D6A"/>
                </a:solidFill>
                <a:latin typeface="Times New Roman"/>
                <a:cs typeface="Times New Roman"/>
              </a:rPr>
              <a:t>¾</a:t>
            </a:r>
            <a:r>
              <a:rPr dirty="0" sz="1800" spc="-105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6D6A"/>
                </a:solidFill>
                <a:latin typeface="Times New Roman"/>
                <a:cs typeface="Times New Roman"/>
              </a:rPr>
              <a:t>oz</a:t>
            </a:r>
            <a:r>
              <a:rPr dirty="0" sz="1800" spc="-95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 spc="70">
                <a:solidFill>
                  <a:srgbClr val="006D6A"/>
                </a:solidFill>
                <a:latin typeface="Times New Roman"/>
                <a:cs typeface="Times New Roman"/>
              </a:rPr>
              <a:t>Fresh</a:t>
            </a:r>
            <a:r>
              <a:rPr dirty="0" sz="1800" spc="-90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 spc="65">
                <a:solidFill>
                  <a:srgbClr val="006D6A"/>
                </a:solidFill>
                <a:latin typeface="Times New Roman"/>
                <a:cs typeface="Times New Roman"/>
              </a:rPr>
              <a:t>Lemon</a:t>
            </a:r>
            <a:r>
              <a:rPr dirty="0" sz="1800" spc="-70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 spc="-20">
                <a:solidFill>
                  <a:srgbClr val="006D6A"/>
                </a:solidFill>
                <a:latin typeface="Times New Roman"/>
                <a:cs typeface="Times New Roman"/>
              </a:rPr>
              <a:t>Juice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800" spc="185">
                <a:solidFill>
                  <a:srgbClr val="006D6A"/>
                </a:solidFill>
                <a:latin typeface="Times New Roman"/>
                <a:cs typeface="Times New Roman"/>
              </a:rPr>
              <a:t>¾</a:t>
            </a:r>
            <a:r>
              <a:rPr dirty="0" sz="1800" spc="-70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6D6A"/>
                </a:solidFill>
                <a:latin typeface="Times New Roman"/>
                <a:cs typeface="Times New Roman"/>
              </a:rPr>
              <a:t>oz</a:t>
            </a:r>
            <a:r>
              <a:rPr dirty="0" sz="1800" spc="385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6D6A"/>
                </a:solidFill>
                <a:latin typeface="Times New Roman"/>
                <a:cs typeface="Times New Roman"/>
              </a:rPr>
              <a:t>Honey-</a:t>
            </a:r>
            <a:r>
              <a:rPr dirty="0" sz="1800" spc="50">
                <a:solidFill>
                  <a:srgbClr val="006D6A"/>
                </a:solidFill>
                <a:latin typeface="Times New Roman"/>
                <a:cs typeface="Times New Roman"/>
              </a:rPr>
              <a:t>ginger</a:t>
            </a:r>
            <a:r>
              <a:rPr dirty="0" sz="1800" spc="-20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 spc="45">
                <a:solidFill>
                  <a:srgbClr val="006D6A"/>
                </a:solidFill>
                <a:latin typeface="Times New Roman"/>
                <a:cs typeface="Times New Roman"/>
              </a:rPr>
              <a:t>syrup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800">
                <a:solidFill>
                  <a:srgbClr val="006D6A"/>
                </a:solidFill>
                <a:latin typeface="Times New Roman"/>
                <a:cs typeface="Times New Roman"/>
              </a:rPr>
              <a:t>Garnish:</a:t>
            </a:r>
            <a:r>
              <a:rPr dirty="0" sz="1800" spc="225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6D6A"/>
                </a:solidFill>
                <a:latin typeface="Times New Roman"/>
                <a:cs typeface="Times New Roman"/>
              </a:rPr>
              <a:t>Candied</a:t>
            </a:r>
            <a:r>
              <a:rPr dirty="0" sz="1800" spc="204">
                <a:solidFill>
                  <a:srgbClr val="006D6A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006D6A"/>
                </a:solidFill>
                <a:latin typeface="Times New Roman"/>
                <a:cs typeface="Times New Roman"/>
              </a:rPr>
              <a:t>ginger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22" name="object 22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829300" y="6612635"/>
            <a:ext cx="1947672" cy="665988"/>
          </a:xfrm>
          <a:prstGeom prst="rect">
            <a:avLst/>
          </a:prstGeom>
        </p:spPr>
      </p:pic>
      <p:sp>
        <p:nvSpPr>
          <p:cNvPr id="23" name="object 23" descr=""/>
          <p:cNvSpPr txBox="1"/>
          <p:nvPr/>
        </p:nvSpPr>
        <p:spPr>
          <a:xfrm>
            <a:off x="6172961" y="7481113"/>
            <a:ext cx="1362075" cy="100139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905">
              <a:lnSpc>
                <a:spcPct val="100000"/>
              </a:lnSpc>
              <a:spcBef>
                <a:spcPts val="100"/>
              </a:spcBef>
            </a:pPr>
            <a:r>
              <a:rPr dirty="0" sz="3200" spc="-25" b="1" i="1">
                <a:latin typeface="Times New Roman"/>
                <a:cs typeface="Times New Roman"/>
              </a:rPr>
              <a:t>89</a:t>
            </a:r>
            <a:endParaRPr sz="32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dirty="0" sz="3200" spc="-155" b="1" i="1">
                <a:latin typeface="Times New Roman"/>
                <a:cs typeface="Times New Roman"/>
              </a:rPr>
              <a:t>POINTS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5125700" cy="8642985"/>
            <a:chOff x="0" y="0"/>
            <a:chExt cx="15125700" cy="864298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046"/>
              <a:ext cx="15119604" cy="8639556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10728" y="0"/>
              <a:ext cx="7014972" cy="4642104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85859" y="2106168"/>
              <a:ext cx="6339840" cy="6103620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55535" y="733044"/>
              <a:ext cx="1981200" cy="2033016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390269" y="558800"/>
            <a:ext cx="4873625" cy="1122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200" spc="-815">
                <a:solidFill>
                  <a:srgbClr val="8A1212"/>
                </a:solidFill>
              </a:rPr>
              <a:t>IRISH</a:t>
            </a:r>
            <a:r>
              <a:rPr dirty="0" sz="7200" spc="-340">
                <a:solidFill>
                  <a:srgbClr val="8A1212"/>
                </a:solidFill>
              </a:rPr>
              <a:t> </a:t>
            </a:r>
            <a:r>
              <a:rPr dirty="0" sz="7200" spc="-819">
                <a:solidFill>
                  <a:srgbClr val="8A1212"/>
                </a:solidFill>
              </a:rPr>
              <a:t>VODKA</a:t>
            </a:r>
            <a:endParaRPr sz="7200"/>
          </a:p>
        </p:txBody>
      </p:sp>
      <p:sp>
        <p:nvSpPr>
          <p:cNvPr id="8" name="object 8" descr=""/>
          <p:cNvSpPr txBox="1"/>
          <p:nvPr/>
        </p:nvSpPr>
        <p:spPr>
          <a:xfrm>
            <a:off x="1254963" y="1962404"/>
            <a:ext cx="6155690" cy="28263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90">
                <a:solidFill>
                  <a:srgbClr val="8A1212"/>
                </a:solidFill>
                <a:latin typeface="Times New Roman"/>
                <a:cs typeface="Times New Roman"/>
              </a:rPr>
              <a:t>Crafted</a:t>
            </a:r>
            <a:r>
              <a:rPr dirty="0" sz="2000" spc="-25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 spc="90">
                <a:solidFill>
                  <a:srgbClr val="8A1212"/>
                </a:solidFill>
                <a:latin typeface="Times New Roman"/>
                <a:cs typeface="Times New Roman"/>
              </a:rPr>
              <a:t>by</a:t>
            </a:r>
            <a:r>
              <a:rPr dirty="0" sz="2000" spc="-40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 spc="110">
                <a:solidFill>
                  <a:srgbClr val="8A1212"/>
                </a:solidFill>
                <a:latin typeface="Times New Roman"/>
                <a:cs typeface="Times New Roman"/>
              </a:rPr>
              <a:t>using</a:t>
            </a:r>
            <a:r>
              <a:rPr dirty="0" sz="2000" spc="-25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 spc="135">
                <a:solidFill>
                  <a:srgbClr val="8A1212"/>
                </a:solidFill>
                <a:latin typeface="Times New Roman"/>
                <a:cs typeface="Times New Roman"/>
              </a:rPr>
              <a:t>the</a:t>
            </a:r>
            <a:r>
              <a:rPr dirty="0" sz="2000" spc="-50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850" spc="-65">
                <a:solidFill>
                  <a:srgbClr val="F6851F"/>
                </a:solidFill>
                <a:latin typeface="Times New Roman"/>
                <a:cs typeface="Times New Roman"/>
              </a:rPr>
              <a:t>fine</a:t>
            </a:r>
            <a:r>
              <a:rPr dirty="0" sz="2850" spc="-345">
                <a:solidFill>
                  <a:srgbClr val="F6851F"/>
                </a:solidFill>
                <a:latin typeface="Times New Roman"/>
                <a:cs typeface="Times New Roman"/>
              </a:rPr>
              <a:t> </a:t>
            </a:r>
            <a:r>
              <a:rPr dirty="0" sz="2850" spc="-50">
                <a:solidFill>
                  <a:srgbClr val="F6851F"/>
                </a:solidFill>
                <a:latin typeface="Times New Roman"/>
                <a:cs typeface="Times New Roman"/>
              </a:rPr>
              <a:t>s</a:t>
            </a:r>
            <a:r>
              <a:rPr dirty="0" sz="2850" spc="-350">
                <a:solidFill>
                  <a:srgbClr val="F6851F"/>
                </a:solidFill>
                <a:latin typeface="Times New Roman"/>
                <a:cs typeface="Times New Roman"/>
              </a:rPr>
              <a:t> </a:t>
            </a:r>
            <a:r>
              <a:rPr dirty="0" sz="2850" spc="280">
                <a:solidFill>
                  <a:srgbClr val="F6851F"/>
                </a:solidFill>
                <a:latin typeface="Times New Roman"/>
                <a:cs typeface="Times New Roman"/>
              </a:rPr>
              <a:t>t</a:t>
            </a:r>
            <a:r>
              <a:rPr dirty="0" sz="2850" spc="-195">
                <a:solidFill>
                  <a:srgbClr val="F6851F"/>
                </a:solidFill>
                <a:latin typeface="Times New Roman"/>
                <a:cs typeface="Times New Roman"/>
              </a:rPr>
              <a:t> </a:t>
            </a:r>
            <a:r>
              <a:rPr dirty="0" sz="2850" spc="-100">
                <a:solidFill>
                  <a:srgbClr val="F6851F"/>
                </a:solidFill>
                <a:latin typeface="Times New Roman"/>
                <a:cs typeface="Times New Roman"/>
              </a:rPr>
              <a:t>Iris</a:t>
            </a:r>
            <a:r>
              <a:rPr dirty="0" sz="2850" spc="-350">
                <a:solidFill>
                  <a:srgbClr val="F6851F"/>
                </a:solidFill>
                <a:latin typeface="Times New Roman"/>
                <a:cs typeface="Times New Roman"/>
              </a:rPr>
              <a:t> </a:t>
            </a:r>
            <a:r>
              <a:rPr dirty="0" sz="2850" spc="140">
                <a:solidFill>
                  <a:srgbClr val="F6851F"/>
                </a:solidFill>
                <a:latin typeface="Times New Roman"/>
                <a:cs typeface="Times New Roman"/>
              </a:rPr>
              <a:t>h</a:t>
            </a:r>
            <a:r>
              <a:rPr dirty="0" sz="2850" spc="85">
                <a:solidFill>
                  <a:srgbClr val="F6851F"/>
                </a:solidFill>
                <a:latin typeface="Times New Roman"/>
                <a:cs typeface="Times New Roman"/>
              </a:rPr>
              <a:t> </a:t>
            </a:r>
            <a:r>
              <a:rPr dirty="0" sz="2850" spc="100">
                <a:solidFill>
                  <a:srgbClr val="F6851F"/>
                </a:solidFill>
                <a:latin typeface="Times New Roman"/>
                <a:cs typeface="Times New Roman"/>
              </a:rPr>
              <a:t>potatoe</a:t>
            </a:r>
            <a:r>
              <a:rPr dirty="0" sz="2850" spc="-340">
                <a:solidFill>
                  <a:srgbClr val="F6851F"/>
                </a:solidFill>
                <a:latin typeface="Times New Roman"/>
                <a:cs typeface="Times New Roman"/>
              </a:rPr>
              <a:t> </a:t>
            </a:r>
            <a:r>
              <a:rPr dirty="0" sz="2850" spc="-50">
                <a:solidFill>
                  <a:srgbClr val="F6851F"/>
                </a:solidFill>
                <a:latin typeface="Times New Roman"/>
                <a:cs typeface="Times New Roman"/>
              </a:rPr>
              <a:t>s</a:t>
            </a:r>
            <a:endParaRPr sz="2850">
              <a:latin typeface="Times New Roman"/>
              <a:cs typeface="Times New Roman"/>
            </a:endParaRPr>
          </a:p>
          <a:p>
            <a:pPr marL="97155" marR="132080">
              <a:lnSpc>
                <a:spcPct val="100000"/>
              </a:lnSpc>
              <a:spcBef>
                <a:spcPts val="1825"/>
              </a:spcBef>
            </a:pPr>
            <a:r>
              <a:rPr dirty="0" sz="2000" spc="125">
                <a:solidFill>
                  <a:srgbClr val="8A1212"/>
                </a:solidFill>
                <a:latin typeface="Times New Roman"/>
                <a:cs typeface="Times New Roman"/>
              </a:rPr>
              <a:t>Inspired</a:t>
            </a:r>
            <a:r>
              <a:rPr dirty="0" sz="2000" spc="-30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 spc="90">
                <a:solidFill>
                  <a:srgbClr val="8A1212"/>
                </a:solidFill>
                <a:latin typeface="Times New Roman"/>
                <a:cs typeface="Times New Roman"/>
              </a:rPr>
              <a:t>by</a:t>
            </a:r>
            <a:r>
              <a:rPr dirty="0" sz="2000" spc="-35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 spc="135">
                <a:solidFill>
                  <a:srgbClr val="8A1212"/>
                </a:solidFill>
                <a:latin typeface="Times New Roman"/>
                <a:cs typeface="Times New Roman"/>
              </a:rPr>
              <a:t>the</a:t>
            </a:r>
            <a:r>
              <a:rPr dirty="0" sz="2000" spc="-20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 spc="90">
                <a:solidFill>
                  <a:srgbClr val="8A1212"/>
                </a:solidFill>
                <a:latin typeface="Times New Roman"/>
                <a:cs typeface="Times New Roman"/>
              </a:rPr>
              <a:t>old</a:t>
            </a:r>
            <a:r>
              <a:rPr dirty="0" sz="2000" spc="-30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 spc="114">
                <a:solidFill>
                  <a:srgbClr val="8A1212"/>
                </a:solidFill>
                <a:latin typeface="Times New Roman"/>
                <a:cs typeface="Times New Roman"/>
              </a:rPr>
              <a:t>recipes</a:t>
            </a:r>
            <a:r>
              <a:rPr dirty="0" sz="2000" spc="-20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 spc="65">
                <a:solidFill>
                  <a:srgbClr val="8A1212"/>
                </a:solidFill>
                <a:latin typeface="Times New Roman"/>
                <a:cs typeface="Times New Roman"/>
              </a:rPr>
              <a:t>of</a:t>
            </a:r>
            <a:r>
              <a:rPr dirty="0" sz="2000" spc="-20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 spc="110">
                <a:solidFill>
                  <a:srgbClr val="8A1212"/>
                </a:solidFill>
                <a:latin typeface="Times New Roman"/>
                <a:cs typeface="Times New Roman"/>
              </a:rPr>
              <a:t>Granda</a:t>
            </a:r>
            <a:r>
              <a:rPr dirty="0" sz="2000" spc="-50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 spc="85">
                <a:solidFill>
                  <a:srgbClr val="8A1212"/>
                </a:solidFill>
                <a:latin typeface="Times New Roman"/>
                <a:cs typeface="Times New Roman"/>
              </a:rPr>
              <a:t>McClenaghan. </a:t>
            </a:r>
            <a:r>
              <a:rPr dirty="0" sz="2000" spc="70">
                <a:solidFill>
                  <a:srgbClr val="8A1212"/>
                </a:solidFill>
                <a:latin typeface="Times New Roman"/>
                <a:cs typeface="Times New Roman"/>
              </a:rPr>
              <a:t>Muff</a:t>
            </a:r>
            <a:r>
              <a:rPr dirty="0" sz="2000" spc="-40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 spc="85">
                <a:solidFill>
                  <a:srgbClr val="8A1212"/>
                </a:solidFill>
                <a:latin typeface="Times New Roman"/>
                <a:cs typeface="Times New Roman"/>
              </a:rPr>
              <a:t>vodka</a:t>
            </a:r>
            <a:r>
              <a:rPr dirty="0" sz="2000" spc="-25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 spc="65">
                <a:solidFill>
                  <a:srgbClr val="8A1212"/>
                </a:solidFill>
                <a:latin typeface="Times New Roman"/>
                <a:cs typeface="Times New Roman"/>
              </a:rPr>
              <a:t>is</a:t>
            </a:r>
            <a:r>
              <a:rPr dirty="0" sz="2000" spc="-40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 spc="80">
                <a:solidFill>
                  <a:srgbClr val="8A1212"/>
                </a:solidFill>
                <a:latin typeface="Times New Roman"/>
                <a:cs typeface="Times New Roman"/>
              </a:rPr>
              <a:t>distilled</a:t>
            </a:r>
            <a:r>
              <a:rPr dirty="0" sz="2000" spc="-25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 spc="60">
                <a:solidFill>
                  <a:srgbClr val="8A1212"/>
                </a:solidFill>
                <a:latin typeface="Times New Roman"/>
                <a:cs typeface="Times New Roman"/>
              </a:rPr>
              <a:t>six</a:t>
            </a:r>
            <a:r>
              <a:rPr dirty="0" sz="2000" spc="-35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 spc="120">
                <a:solidFill>
                  <a:srgbClr val="8A1212"/>
                </a:solidFill>
                <a:latin typeface="Times New Roman"/>
                <a:cs typeface="Times New Roman"/>
              </a:rPr>
              <a:t>times</a:t>
            </a:r>
            <a:r>
              <a:rPr dirty="0" sz="2000" spc="-35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 spc="110">
                <a:solidFill>
                  <a:srgbClr val="8A1212"/>
                </a:solidFill>
                <a:latin typeface="Times New Roman"/>
                <a:cs typeface="Times New Roman"/>
              </a:rPr>
              <a:t>creating</a:t>
            </a:r>
            <a:r>
              <a:rPr dirty="0" sz="2000" spc="-35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 spc="120">
                <a:solidFill>
                  <a:srgbClr val="8A1212"/>
                </a:solidFill>
                <a:latin typeface="Times New Roman"/>
                <a:cs typeface="Times New Roman"/>
              </a:rPr>
              <a:t>a</a:t>
            </a:r>
            <a:r>
              <a:rPr dirty="0" sz="2000" spc="-30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 spc="100">
                <a:solidFill>
                  <a:srgbClr val="8A1212"/>
                </a:solidFill>
                <a:latin typeface="Times New Roman"/>
                <a:cs typeface="Times New Roman"/>
              </a:rPr>
              <a:t>crisp, </a:t>
            </a:r>
            <a:r>
              <a:rPr dirty="0" sz="2000" spc="114">
                <a:solidFill>
                  <a:srgbClr val="8A1212"/>
                </a:solidFill>
                <a:latin typeface="Times New Roman"/>
                <a:cs typeface="Times New Roman"/>
              </a:rPr>
              <a:t>clean</a:t>
            </a:r>
            <a:r>
              <a:rPr dirty="0" sz="2000" spc="-35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 spc="90">
                <a:solidFill>
                  <a:srgbClr val="8A1212"/>
                </a:solidFill>
                <a:latin typeface="Times New Roman"/>
                <a:cs typeface="Times New Roman"/>
              </a:rPr>
              <a:t>liquid</a:t>
            </a:r>
            <a:r>
              <a:rPr dirty="0" sz="2000" spc="-30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 spc="165">
                <a:solidFill>
                  <a:srgbClr val="8A1212"/>
                </a:solidFill>
                <a:latin typeface="Times New Roman"/>
                <a:cs typeface="Times New Roman"/>
              </a:rPr>
              <a:t>hand</a:t>
            </a:r>
            <a:r>
              <a:rPr dirty="0" sz="2000" spc="-40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 spc="110">
                <a:solidFill>
                  <a:srgbClr val="8A1212"/>
                </a:solidFill>
                <a:latin typeface="Times New Roman"/>
                <a:cs typeface="Times New Roman"/>
              </a:rPr>
              <a:t>crafted</a:t>
            </a:r>
            <a:r>
              <a:rPr dirty="0" sz="2000" spc="-20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 spc="90">
                <a:solidFill>
                  <a:srgbClr val="8A1212"/>
                </a:solidFill>
                <a:latin typeface="Times New Roman"/>
                <a:cs typeface="Times New Roman"/>
              </a:rPr>
              <a:t>by</a:t>
            </a:r>
            <a:r>
              <a:rPr dirty="0" sz="2000" spc="-25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 spc="100">
                <a:solidFill>
                  <a:srgbClr val="8A1212"/>
                </a:solidFill>
                <a:latin typeface="Times New Roman"/>
                <a:cs typeface="Times New Roman"/>
              </a:rPr>
              <a:t>using</a:t>
            </a:r>
            <a:r>
              <a:rPr dirty="0" sz="2000" spc="-25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 spc="135">
                <a:solidFill>
                  <a:srgbClr val="8A1212"/>
                </a:solidFill>
                <a:latin typeface="Times New Roman"/>
                <a:cs typeface="Times New Roman"/>
              </a:rPr>
              <a:t>the</a:t>
            </a:r>
            <a:r>
              <a:rPr dirty="0" sz="2000" spc="-20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 spc="95">
                <a:solidFill>
                  <a:srgbClr val="8A1212"/>
                </a:solidFill>
                <a:latin typeface="Times New Roman"/>
                <a:cs typeface="Times New Roman"/>
              </a:rPr>
              <a:t>finest</a:t>
            </a:r>
            <a:r>
              <a:rPr dirty="0" sz="2000" spc="-20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 spc="105">
                <a:solidFill>
                  <a:srgbClr val="8A1212"/>
                </a:solidFill>
                <a:latin typeface="Times New Roman"/>
                <a:cs typeface="Times New Roman"/>
              </a:rPr>
              <a:t>Irish </a:t>
            </a:r>
            <a:r>
              <a:rPr dirty="0" sz="2000" spc="100">
                <a:solidFill>
                  <a:srgbClr val="8A1212"/>
                </a:solidFill>
                <a:latin typeface="Times New Roman"/>
                <a:cs typeface="Times New Roman"/>
              </a:rPr>
              <a:t>potatoes.</a:t>
            </a:r>
            <a:endParaRPr sz="2000">
              <a:latin typeface="Times New Roman"/>
              <a:cs typeface="Times New Roman"/>
            </a:endParaRPr>
          </a:p>
          <a:p>
            <a:pPr marL="97155" marR="5080">
              <a:lnSpc>
                <a:spcPct val="100000"/>
              </a:lnSpc>
            </a:pPr>
            <a:r>
              <a:rPr dirty="0" sz="2000" spc="100">
                <a:solidFill>
                  <a:srgbClr val="8A1212"/>
                </a:solidFill>
                <a:latin typeface="Times New Roman"/>
                <a:cs typeface="Times New Roman"/>
              </a:rPr>
              <a:t>The</a:t>
            </a:r>
            <a:r>
              <a:rPr dirty="0" sz="2000" spc="-35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 spc="114">
                <a:solidFill>
                  <a:srgbClr val="8A1212"/>
                </a:solidFill>
                <a:latin typeface="Times New Roman"/>
                <a:cs typeface="Times New Roman"/>
              </a:rPr>
              <a:t>result</a:t>
            </a:r>
            <a:r>
              <a:rPr dirty="0" sz="2000" spc="-35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 spc="65">
                <a:solidFill>
                  <a:srgbClr val="8A1212"/>
                </a:solidFill>
                <a:latin typeface="Times New Roman"/>
                <a:cs typeface="Times New Roman"/>
              </a:rPr>
              <a:t>is</a:t>
            </a:r>
            <a:r>
              <a:rPr dirty="0" sz="2000" spc="-35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 spc="130">
                <a:solidFill>
                  <a:srgbClr val="8A1212"/>
                </a:solidFill>
                <a:latin typeface="Times New Roman"/>
                <a:cs typeface="Times New Roman"/>
              </a:rPr>
              <a:t>a</a:t>
            </a:r>
            <a:r>
              <a:rPr dirty="0" sz="2000" spc="-35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 spc="165">
                <a:solidFill>
                  <a:srgbClr val="8A1212"/>
                </a:solidFill>
                <a:latin typeface="Times New Roman"/>
                <a:cs typeface="Times New Roman"/>
              </a:rPr>
              <a:t>premium</a:t>
            </a:r>
            <a:r>
              <a:rPr dirty="0" sz="2000" spc="-35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 spc="85">
                <a:solidFill>
                  <a:srgbClr val="8A1212"/>
                </a:solidFill>
                <a:latin typeface="Times New Roman"/>
                <a:cs typeface="Times New Roman"/>
              </a:rPr>
              <a:t>vodka</a:t>
            </a:r>
            <a:r>
              <a:rPr dirty="0" sz="2000" spc="-40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 spc="120">
                <a:solidFill>
                  <a:srgbClr val="8A1212"/>
                </a:solidFill>
                <a:latin typeface="Times New Roman"/>
                <a:cs typeface="Times New Roman"/>
              </a:rPr>
              <a:t>which</a:t>
            </a:r>
            <a:r>
              <a:rPr dirty="0" sz="2000" spc="-45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 spc="65">
                <a:solidFill>
                  <a:srgbClr val="8A1212"/>
                </a:solidFill>
                <a:latin typeface="Times New Roman"/>
                <a:cs typeface="Times New Roman"/>
              </a:rPr>
              <a:t>is</a:t>
            </a:r>
            <a:r>
              <a:rPr dirty="0" sz="2000" spc="-35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 spc="70">
                <a:solidFill>
                  <a:srgbClr val="8A1212"/>
                </a:solidFill>
                <a:latin typeface="Times New Roman"/>
                <a:cs typeface="Times New Roman"/>
              </a:rPr>
              <a:t>finely </a:t>
            </a:r>
            <a:r>
              <a:rPr dirty="0" sz="2000" spc="120">
                <a:solidFill>
                  <a:srgbClr val="8A1212"/>
                </a:solidFill>
                <a:latin typeface="Times New Roman"/>
                <a:cs typeface="Times New Roman"/>
              </a:rPr>
              <a:t>balanced</a:t>
            </a:r>
            <a:r>
              <a:rPr dirty="0" sz="2000" spc="-35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 spc="100">
                <a:solidFill>
                  <a:srgbClr val="8A1212"/>
                </a:solidFill>
                <a:latin typeface="Times New Roman"/>
                <a:cs typeface="Times New Roman"/>
              </a:rPr>
              <a:t>with</a:t>
            </a:r>
            <a:r>
              <a:rPr dirty="0" sz="2000" spc="-50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 spc="120">
                <a:solidFill>
                  <a:srgbClr val="8A1212"/>
                </a:solidFill>
                <a:latin typeface="Times New Roman"/>
                <a:cs typeface="Times New Roman"/>
              </a:rPr>
              <a:t>a</a:t>
            </a:r>
            <a:r>
              <a:rPr dirty="0" sz="2000" spc="-35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 spc="130">
                <a:solidFill>
                  <a:srgbClr val="8A1212"/>
                </a:solidFill>
                <a:latin typeface="Times New Roman"/>
                <a:cs typeface="Times New Roman"/>
              </a:rPr>
              <a:t>creamy</a:t>
            </a:r>
            <a:r>
              <a:rPr dirty="0" sz="2000" spc="-20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 spc="150">
                <a:solidFill>
                  <a:srgbClr val="8A1212"/>
                </a:solidFill>
                <a:latin typeface="Times New Roman"/>
                <a:cs typeface="Times New Roman"/>
              </a:rPr>
              <a:t>and</a:t>
            </a:r>
            <a:r>
              <a:rPr dirty="0" sz="2000" spc="-30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 spc="120">
                <a:solidFill>
                  <a:srgbClr val="8A1212"/>
                </a:solidFill>
                <a:latin typeface="Times New Roman"/>
                <a:cs typeface="Times New Roman"/>
              </a:rPr>
              <a:t>earthy</a:t>
            </a:r>
            <a:r>
              <a:rPr dirty="0" sz="2000" spc="-30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 spc="105">
                <a:solidFill>
                  <a:srgbClr val="8A1212"/>
                </a:solidFill>
                <a:latin typeface="Times New Roman"/>
                <a:cs typeface="Times New Roman"/>
              </a:rPr>
              <a:t>taste</a:t>
            </a:r>
            <a:r>
              <a:rPr dirty="0" sz="2000" spc="-40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 spc="150">
                <a:solidFill>
                  <a:srgbClr val="8A1212"/>
                </a:solidFill>
                <a:latin typeface="Times New Roman"/>
                <a:cs typeface="Times New Roman"/>
              </a:rPr>
              <a:t>and</a:t>
            </a:r>
            <a:r>
              <a:rPr dirty="0" sz="2000" spc="-30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 spc="120">
                <a:solidFill>
                  <a:srgbClr val="8A1212"/>
                </a:solidFill>
                <a:latin typeface="Times New Roman"/>
                <a:cs typeface="Times New Roman"/>
              </a:rPr>
              <a:t>a</a:t>
            </a:r>
            <a:r>
              <a:rPr dirty="0" sz="2000" spc="-30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 spc="135">
                <a:solidFill>
                  <a:srgbClr val="8A1212"/>
                </a:solidFill>
                <a:latin typeface="Times New Roman"/>
                <a:cs typeface="Times New Roman"/>
              </a:rPr>
              <a:t>hint</a:t>
            </a:r>
            <a:r>
              <a:rPr dirty="0" sz="2000" spc="-35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 spc="40">
                <a:solidFill>
                  <a:srgbClr val="8A1212"/>
                </a:solidFill>
                <a:latin typeface="Times New Roman"/>
                <a:cs typeface="Times New Roman"/>
              </a:rPr>
              <a:t>of </a:t>
            </a:r>
            <a:r>
              <a:rPr dirty="0" sz="2000" spc="85">
                <a:solidFill>
                  <a:srgbClr val="8A1212"/>
                </a:solidFill>
                <a:latin typeface="Times New Roman"/>
                <a:cs typeface="Times New Roman"/>
              </a:rPr>
              <a:t>vanilla</a:t>
            </a:r>
            <a:r>
              <a:rPr dirty="0" sz="2000" spc="-40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 spc="150">
                <a:solidFill>
                  <a:srgbClr val="8A1212"/>
                </a:solidFill>
                <a:latin typeface="Times New Roman"/>
                <a:cs typeface="Times New Roman"/>
              </a:rPr>
              <a:t>on</a:t>
            </a:r>
            <a:r>
              <a:rPr dirty="0" sz="2000" spc="-40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 spc="135">
                <a:solidFill>
                  <a:srgbClr val="8A1212"/>
                </a:solidFill>
                <a:latin typeface="Times New Roman"/>
                <a:cs typeface="Times New Roman"/>
              </a:rPr>
              <a:t>the</a:t>
            </a:r>
            <a:r>
              <a:rPr dirty="0" sz="2000" spc="-30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 spc="100">
                <a:solidFill>
                  <a:srgbClr val="8A1212"/>
                </a:solidFill>
                <a:latin typeface="Times New Roman"/>
                <a:cs typeface="Times New Roman"/>
              </a:rPr>
              <a:t>nose.</a:t>
            </a:r>
            <a:endParaRPr sz="2000">
              <a:latin typeface="Times New Roman"/>
              <a:cs typeface="Times New Roman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5631179" y="2423159"/>
            <a:ext cx="9243060" cy="6216650"/>
            <a:chOff x="5631179" y="2423159"/>
            <a:chExt cx="9243060" cy="6216650"/>
          </a:xfrm>
        </p:grpSpPr>
        <p:pic>
          <p:nvPicPr>
            <p:cNvPr id="10" name="object 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31179" y="6057899"/>
              <a:ext cx="2642616" cy="2570988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849867" y="5873494"/>
              <a:ext cx="6024372" cy="2766060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204447" y="4256532"/>
              <a:ext cx="2670048" cy="3512820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246619" y="2423159"/>
              <a:ext cx="4133087" cy="6132576"/>
            </a:xfrm>
            <a:prstGeom prst="rect">
              <a:avLst/>
            </a:prstGeom>
          </p:spPr>
        </p:pic>
      </p:grpSp>
      <p:sp>
        <p:nvSpPr>
          <p:cNvPr id="14" name="object 14" descr=""/>
          <p:cNvSpPr txBox="1"/>
          <p:nvPr/>
        </p:nvSpPr>
        <p:spPr>
          <a:xfrm>
            <a:off x="11170157" y="966038"/>
            <a:ext cx="3482975" cy="319087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850" spc="170">
                <a:solidFill>
                  <a:srgbClr val="F6851F"/>
                </a:solidFill>
                <a:latin typeface="Times New Roman"/>
                <a:cs typeface="Times New Roman"/>
              </a:rPr>
              <a:t>Ed</a:t>
            </a:r>
            <a:r>
              <a:rPr dirty="0" sz="2850" spc="80">
                <a:solidFill>
                  <a:srgbClr val="F6851F"/>
                </a:solidFill>
                <a:latin typeface="Times New Roman"/>
                <a:cs typeface="Times New Roman"/>
              </a:rPr>
              <a:t> </a:t>
            </a:r>
            <a:r>
              <a:rPr dirty="0" sz="2850">
                <a:solidFill>
                  <a:srgbClr val="F6851F"/>
                </a:solidFill>
                <a:latin typeface="Times New Roman"/>
                <a:cs typeface="Times New Roman"/>
              </a:rPr>
              <a:t>She</a:t>
            </a:r>
            <a:r>
              <a:rPr dirty="0" sz="2850" spc="-340">
                <a:solidFill>
                  <a:srgbClr val="F6851F"/>
                </a:solidFill>
                <a:latin typeface="Times New Roman"/>
                <a:cs typeface="Times New Roman"/>
              </a:rPr>
              <a:t> </a:t>
            </a:r>
            <a:r>
              <a:rPr dirty="0" sz="2850" spc="-60">
                <a:solidFill>
                  <a:srgbClr val="F6851F"/>
                </a:solidFill>
                <a:latin typeface="Times New Roman"/>
                <a:cs typeface="Times New Roman"/>
              </a:rPr>
              <a:t>e</a:t>
            </a:r>
            <a:r>
              <a:rPr dirty="0" sz="2850" spc="-340">
                <a:solidFill>
                  <a:srgbClr val="F6851F"/>
                </a:solidFill>
                <a:latin typeface="Times New Roman"/>
                <a:cs typeface="Times New Roman"/>
              </a:rPr>
              <a:t> </a:t>
            </a:r>
            <a:r>
              <a:rPr dirty="0" sz="2850" spc="130">
                <a:solidFill>
                  <a:srgbClr val="F6851F"/>
                </a:solidFill>
                <a:latin typeface="Times New Roman"/>
                <a:cs typeface="Times New Roman"/>
              </a:rPr>
              <a:t>ran</a:t>
            </a:r>
            <a:r>
              <a:rPr dirty="0" sz="2850" spc="160">
                <a:solidFill>
                  <a:srgbClr val="F6851F"/>
                </a:solidFill>
                <a:latin typeface="Times New Roman"/>
                <a:cs typeface="Times New Roman"/>
              </a:rPr>
              <a:t> </a:t>
            </a:r>
            <a:r>
              <a:rPr dirty="0" sz="2850" spc="75">
                <a:solidFill>
                  <a:srgbClr val="F6851F"/>
                </a:solidFill>
                <a:latin typeface="Times New Roman"/>
                <a:cs typeface="Times New Roman"/>
              </a:rPr>
              <a:t>Love</a:t>
            </a:r>
            <a:r>
              <a:rPr dirty="0" sz="2850" spc="-345">
                <a:solidFill>
                  <a:srgbClr val="F6851F"/>
                </a:solidFill>
                <a:latin typeface="Times New Roman"/>
                <a:cs typeface="Times New Roman"/>
              </a:rPr>
              <a:t> </a:t>
            </a:r>
            <a:r>
              <a:rPr dirty="0" sz="2850" spc="85">
                <a:solidFill>
                  <a:srgbClr val="F6851F"/>
                </a:solidFill>
                <a:latin typeface="Times New Roman"/>
                <a:cs typeface="Times New Roman"/>
              </a:rPr>
              <a:t>s….</a:t>
            </a:r>
            <a:endParaRPr sz="2850">
              <a:latin typeface="Times New Roman"/>
              <a:cs typeface="Times New Roman"/>
            </a:endParaRPr>
          </a:p>
          <a:p>
            <a:pPr marL="12700" marR="85725">
              <a:lnSpc>
                <a:spcPct val="100000"/>
              </a:lnSpc>
              <a:spcBef>
                <a:spcPts val="2295"/>
              </a:spcBef>
            </a:pPr>
            <a:r>
              <a:rPr dirty="0" sz="2000" spc="100">
                <a:solidFill>
                  <a:srgbClr val="8A1212"/>
                </a:solidFill>
                <a:latin typeface="Times New Roman"/>
                <a:cs typeface="Times New Roman"/>
              </a:rPr>
              <a:t>The</a:t>
            </a:r>
            <a:r>
              <a:rPr dirty="0" sz="2000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 spc="70">
                <a:solidFill>
                  <a:srgbClr val="8A1212"/>
                </a:solidFill>
                <a:latin typeface="Times New Roman"/>
                <a:cs typeface="Times New Roman"/>
              </a:rPr>
              <a:t>Muff</a:t>
            </a:r>
            <a:r>
              <a:rPr dirty="0" sz="2000" spc="-15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 spc="90">
                <a:solidFill>
                  <a:srgbClr val="8A1212"/>
                </a:solidFill>
                <a:latin typeface="Times New Roman"/>
                <a:cs typeface="Times New Roman"/>
              </a:rPr>
              <a:t>Liquor</a:t>
            </a:r>
            <a:r>
              <a:rPr dirty="0" sz="2000" spc="-20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8A1212"/>
                </a:solidFill>
                <a:latin typeface="Times New Roman"/>
                <a:cs typeface="Times New Roman"/>
              </a:rPr>
              <a:t>Co.</a:t>
            </a:r>
            <a:r>
              <a:rPr dirty="0" sz="2000" spc="-10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 spc="90">
                <a:solidFill>
                  <a:srgbClr val="8A1212"/>
                </a:solidFill>
                <a:latin typeface="Times New Roman"/>
                <a:cs typeface="Times New Roman"/>
              </a:rPr>
              <a:t>Espresso </a:t>
            </a:r>
            <a:r>
              <a:rPr dirty="0" sz="2000" spc="95">
                <a:solidFill>
                  <a:srgbClr val="8A1212"/>
                </a:solidFill>
                <a:latin typeface="Times New Roman"/>
                <a:cs typeface="Times New Roman"/>
              </a:rPr>
              <a:t>Martini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0"/>
              </a:spcBef>
            </a:pP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2000">
                <a:solidFill>
                  <a:srgbClr val="8A1212"/>
                </a:solidFill>
                <a:latin typeface="Times New Roman"/>
                <a:cs typeface="Times New Roman"/>
              </a:rPr>
              <a:t>1.5</a:t>
            </a:r>
            <a:r>
              <a:rPr dirty="0" sz="2000" spc="-25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 spc="55">
                <a:solidFill>
                  <a:srgbClr val="8A1212"/>
                </a:solidFill>
                <a:latin typeface="Times New Roman"/>
                <a:cs typeface="Times New Roman"/>
              </a:rPr>
              <a:t>oz</a:t>
            </a:r>
            <a:r>
              <a:rPr dirty="0" sz="2000" spc="-20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 spc="100">
                <a:solidFill>
                  <a:srgbClr val="8A1212"/>
                </a:solidFill>
                <a:latin typeface="Times New Roman"/>
                <a:cs typeface="Times New Roman"/>
              </a:rPr>
              <a:t>The</a:t>
            </a:r>
            <a:r>
              <a:rPr dirty="0" sz="2000" spc="-5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 spc="70">
                <a:solidFill>
                  <a:srgbClr val="8A1212"/>
                </a:solidFill>
                <a:latin typeface="Times New Roman"/>
                <a:cs typeface="Times New Roman"/>
              </a:rPr>
              <a:t>Muff</a:t>
            </a:r>
            <a:r>
              <a:rPr dirty="0" sz="2000" spc="-15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 spc="90">
                <a:solidFill>
                  <a:srgbClr val="8A1212"/>
                </a:solidFill>
                <a:latin typeface="Times New Roman"/>
                <a:cs typeface="Times New Roman"/>
              </a:rPr>
              <a:t>Liquor</a:t>
            </a:r>
            <a:r>
              <a:rPr dirty="0" sz="2000" spc="-40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 spc="-25">
                <a:solidFill>
                  <a:srgbClr val="8A1212"/>
                </a:solidFill>
                <a:latin typeface="Times New Roman"/>
                <a:cs typeface="Times New Roman"/>
              </a:rPr>
              <a:t>Co,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2000" spc="55">
                <a:solidFill>
                  <a:srgbClr val="8A1212"/>
                </a:solidFill>
                <a:latin typeface="Times New Roman"/>
                <a:cs typeface="Times New Roman"/>
              </a:rPr>
              <a:t>Vodka</a:t>
            </a:r>
            <a:endParaRPr sz="20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dirty="0" sz="2000">
                <a:solidFill>
                  <a:srgbClr val="8A1212"/>
                </a:solidFill>
                <a:latin typeface="Times New Roman"/>
                <a:cs typeface="Times New Roman"/>
              </a:rPr>
              <a:t>1</a:t>
            </a:r>
            <a:r>
              <a:rPr dirty="0" sz="2000" spc="-25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 spc="55">
                <a:solidFill>
                  <a:srgbClr val="8A1212"/>
                </a:solidFill>
                <a:latin typeface="Times New Roman"/>
                <a:cs typeface="Times New Roman"/>
              </a:rPr>
              <a:t>oz</a:t>
            </a:r>
            <a:r>
              <a:rPr dirty="0" sz="2000" spc="-40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 spc="75">
                <a:solidFill>
                  <a:srgbClr val="8A1212"/>
                </a:solidFill>
                <a:latin typeface="Times New Roman"/>
                <a:cs typeface="Times New Roman"/>
              </a:rPr>
              <a:t>Galliano</a:t>
            </a:r>
            <a:r>
              <a:rPr dirty="0" sz="2000" spc="-45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 spc="114">
                <a:solidFill>
                  <a:srgbClr val="8A1212"/>
                </a:solidFill>
                <a:latin typeface="Times New Roman"/>
                <a:cs typeface="Times New Roman"/>
              </a:rPr>
              <a:t>espresso</a:t>
            </a:r>
            <a:r>
              <a:rPr dirty="0" sz="2000" spc="-40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 spc="95">
                <a:solidFill>
                  <a:srgbClr val="8A1212"/>
                </a:solidFill>
                <a:latin typeface="Times New Roman"/>
                <a:cs typeface="Times New Roman"/>
              </a:rPr>
              <a:t>Liqueur </a:t>
            </a:r>
            <a:r>
              <a:rPr dirty="0" sz="2000">
                <a:solidFill>
                  <a:srgbClr val="8A1212"/>
                </a:solidFill>
                <a:latin typeface="Times New Roman"/>
                <a:cs typeface="Times New Roman"/>
              </a:rPr>
              <a:t>1</a:t>
            </a:r>
            <a:r>
              <a:rPr dirty="0" sz="2000" spc="-35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 spc="55">
                <a:solidFill>
                  <a:srgbClr val="8A1212"/>
                </a:solidFill>
                <a:latin typeface="Times New Roman"/>
                <a:cs typeface="Times New Roman"/>
              </a:rPr>
              <a:t>oz</a:t>
            </a:r>
            <a:r>
              <a:rPr dirty="0" sz="2000" spc="-50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 spc="90">
                <a:solidFill>
                  <a:srgbClr val="8A1212"/>
                </a:solidFill>
                <a:latin typeface="Times New Roman"/>
                <a:cs typeface="Times New Roman"/>
              </a:rPr>
              <a:t>Espresso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2000" spc="100">
                <a:solidFill>
                  <a:srgbClr val="8A1212"/>
                </a:solidFill>
                <a:latin typeface="Times New Roman"/>
                <a:cs typeface="Times New Roman"/>
              </a:rPr>
              <a:t>Garnish:</a:t>
            </a:r>
            <a:r>
              <a:rPr dirty="0" sz="2000" spc="-55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8A1212"/>
                </a:solidFill>
                <a:latin typeface="Times New Roman"/>
                <a:cs typeface="Times New Roman"/>
              </a:rPr>
              <a:t>3</a:t>
            </a:r>
            <a:r>
              <a:rPr dirty="0" sz="2000" spc="-20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 spc="85">
                <a:solidFill>
                  <a:srgbClr val="8A1212"/>
                </a:solidFill>
                <a:latin typeface="Times New Roman"/>
                <a:cs typeface="Times New Roman"/>
              </a:rPr>
              <a:t>coffee</a:t>
            </a:r>
            <a:r>
              <a:rPr dirty="0" sz="2000" spc="-15">
                <a:solidFill>
                  <a:srgbClr val="8A1212"/>
                </a:solidFill>
                <a:latin typeface="Times New Roman"/>
                <a:cs typeface="Times New Roman"/>
              </a:rPr>
              <a:t> </a:t>
            </a:r>
            <a:r>
              <a:rPr dirty="0" sz="2000" spc="114">
                <a:solidFill>
                  <a:srgbClr val="8A1212"/>
                </a:solidFill>
                <a:latin typeface="Times New Roman"/>
                <a:cs typeface="Times New Roman"/>
              </a:rPr>
              <a:t>beans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2025-08-29T03:26:41Z</dcterms:created>
  <dcterms:modified xsi:type="dcterms:W3CDTF">2025-08-29T03:26:41Z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2025-02-20T00:00:00Z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2025-08-29T00:00:00Z</vt:filetime>
  </property>
  <property fmtid="{D5CDD505-2E9C-101B-9397-08002B2CF9AE}" pid="5" name="Producer">
    <vt:lpwstr>Microsoft® PowerPoint® 2016</vt:lpwstr>
  </property>
</Properties>
</file>