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88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</p:sldIdLst>
  <p:sldSz cy="10058400" cx="7772400"/>
  <p:notesSz cx="6858000" cy="9144000"/>
  <p:embeddedFontLst>
    <p:embeddedFont>
      <p:font typeface="Raleway"/>
      <p:regular r:id="rId96"/>
      <p:bold r:id="rId97"/>
      <p:italic r:id="rId98"/>
      <p:boldItalic r:id="rId99"/>
    </p:embeddedFont>
    <p:embeddedFont>
      <p:font typeface="Raleway Light"/>
      <p:regular r:id="rId100"/>
      <p:bold r:id="rId101"/>
      <p:italic r:id="rId102"/>
      <p:boldItalic r:id="rId103"/>
    </p:embeddedFont>
    <p:embeddedFont>
      <p:font typeface="Raleway Medium"/>
      <p:regular r:id="rId104"/>
      <p:bold r:id="rId105"/>
      <p:italic r:id="rId106"/>
      <p:boldItalic r:id="rId107"/>
    </p:embeddedFont>
    <p:embeddedFont>
      <p:font typeface="Poppins Thin"/>
      <p:regular r:id="rId108"/>
      <p:bold r:id="rId109"/>
      <p:italic r:id="rId110"/>
      <p:boldItalic r:id="rId11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8685B4C-9106-4B07-B7CB-07B782289132}">
  <a:tblStyle styleId="{38685B4C-9106-4B07-B7CB-07B7822891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168" orient="horz"/>
        <p:guide pos="24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font" Target="fonts/RalewayMedium-boldItalic.fntdata"/><Relationship Id="rId106" Type="http://schemas.openxmlformats.org/officeDocument/2006/relationships/font" Target="fonts/RalewayMedium-italic.fntdata"/><Relationship Id="rId105" Type="http://schemas.openxmlformats.org/officeDocument/2006/relationships/font" Target="fonts/RalewayMedium-bold.fntdata"/><Relationship Id="rId104" Type="http://schemas.openxmlformats.org/officeDocument/2006/relationships/font" Target="fonts/RalewayMedium-regular.fntdata"/><Relationship Id="rId109" Type="http://schemas.openxmlformats.org/officeDocument/2006/relationships/font" Target="fonts/PoppinsThin-bold.fntdata"/><Relationship Id="rId108" Type="http://schemas.openxmlformats.org/officeDocument/2006/relationships/font" Target="fonts/PoppinsThin-regular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RalewayLight-boldItalic.fntdata"/><Relationship Id="rId102" Type="http://schemas.openxmlformats.org/officeDocument/2006/relationships/font" Target="fonts/RalewayLight-italic.fntdata"/><Relationship Id="rId101" Type="http://schemas.openxmlformats.org/officeDocument/2006/relationships/font" Target="fonts/RalewayLight-bold.fntdata"/><Relationship Id="rId100" Type="http://schemas.openxmlformats.org/officeDocument/2006/relationships/font" Target="fonts/RalewayLight-regular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font" Target="fonts/Raleway-bold.fntdata"/><Relationship Id="rId96" Type="http://schemas.openxmlformats.org/officeDocument/2006/relationships/font" Target="fonts/Raleway-regular.fntdata"/><Relationship Id="rId11" Type="http://schemas.openxmlformats.org/officeDocument/2006/relationships/slide" Target="slides/slide5.xml"/><Relationship Id="rId99" Type="http://schemas.openxmlformats.org/officeDocument/2006/relationships/font" Target="fonts/Raleway-boldItalic.fntdata"/><Relationship Id="rId10" Type="http://schemas.openxmlformats.org/officeDocument/2006/relationships/slide" Target="slides/slide4.xml"/><Relationship Id="rId98" Type="http://schemas.openxmlformats.org/officeDocument/2006/relationships/font" Target="fonts/Raleway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10" Type="http://schemas.openxmlformats.org/officeDocument/2006/relationships/font" Target="fonts/PoppinsThin-italic.fntdata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11" Type="http://schemas.openxmlformats.org/officeDocument/2006/relationships/font" Target="fonts/PoppinsThin-boldItalic.fntdata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77fc365b5f_0_51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77fc365b5f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77fc365b5f_1_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77fc365b5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77fc365b5f_1_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77fc365b5f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77fc365b5f_1_1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77fc365b5f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7fc365b5f_1_2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7fc365b5f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77fc365b5f_1_3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77fc365b5f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77fc365b5f_1_4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77fc365b5f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77fc365b5f_1_5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77fc365b5f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77fc365b5f_0_35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77fc365b5f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77c95426ad_0_215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77c95426ad_0_2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77fc365b5f_0_39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77fc365b5f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77c95426ad_0_208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77c95426ad_0_20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77fc365b5f_0_34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77fc365b5f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77c95426ad_0_199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77c95426ad_0_19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77c95426ad_0_200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377c95426ad_0_20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77c95426ad_0_223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77c95426ad_0_2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77c95426ad_0_192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77c95426ad_0_1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77fc365b5f_1_31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77fc365b5f_1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77fc365b5f_1_32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77fc365b5f_1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7fc365b5f_1_33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7fc365b5f_1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77fc365b5f_1_34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77fc365b5f_1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77fc365b5f_0_39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77fc365b5f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77fc365b5f_1_35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77fc365b5f_1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77fc365b5f_1_36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77fc365b5f_1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77fc365b5f_1_37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77fc365b5f_1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77fc365b5f_1_7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77fc365b5f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77fc365b5f_1_8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77fc365b5f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77fc365b5f_1_9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77fc365b5f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77fc365b5f_1_9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377fc365b5f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77fc365b5f_1_10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77fc365b5f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77fc365b5f_1_11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77fc365b5f_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77fc365b5f_1_12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77fc365b5f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7fc365b5f_0_40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77fc365b5f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77fc365b5f_1_13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77fc365b5f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77fc365b5f_1_14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377fc365b5f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77fc365b5f_1_15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377fc365b5f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77fc365b5f_1_16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377fc365b5f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77fc365b5f_1_17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77fc365b5f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77fc365b5f_1_18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77fc365b5f_1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77fc365b5f_1_19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77fc365b5f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77fc365b5f_1_19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77fc365b5f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77fc365b5f_1_21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77fc365b5f_1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77fc365b5f_1_22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377fc365b5f_1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77fc365b5f_0_41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77fc365b5f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7fc365b5f_1_22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7fc365b5f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377fc365b5f_1_23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377fc365b5f_1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377fc365b5f_1_24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377fc365b5f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77fc365b5f_1_25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77fc365b5f_1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77fc365b5f_1_26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77fc365b5f_1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377fc365b5f_1_26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377fc365b5f_1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77fc365b5f_1_27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77fc365b5f_1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77fc365b5f_1_28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77fc365b5f_1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77fc365b5f_1_29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77fc365b5f_1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77fc365b5f_1_30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77fc365b5f_1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77fc365b5f_0_42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77fc365b5f_0_4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77fc365b5f_1_31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377fc365b5f_1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77fc365b5f_0_52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77fc365b5f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377fc365b5f_0_53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377fc365b5f_0_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377fc365b5f_0_54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377fc365b5f_0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77fc365b5f_0_55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77fc365b5f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77fc365b5f_0_55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377fc365b5f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77fc365b5f_0_56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377fc365b5f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7fc365b5f_0_57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7fc365b5f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77fc365b5f_0_58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77fc365b5f_0_5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77fc365b5f_0_59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77fc365b5f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77fc365b5f_0_48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77fc365b5f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77fc365b5f_0_602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77fc365b5f_0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77fc365b5f_0_61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77fc365b5f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377fc365b5f_0_62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377fc365b5f_0_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377fc365b5f_0_62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377fc365b5f_0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77fc365b5f_0_63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377fc365b5f_0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7fc365b5f_0_64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7fc365b5f_0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377fc365b5f_0_65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377fc365b5f_0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377fc365b5f_0_666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4" name="Google Shape;824;g377fc365b5f_0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7fc365b5f_0_67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7fc365b5f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7fc365b5f_0_68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7fc365b5f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77fc365b5f_0_49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77fc365b5f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77fc365b5f_0_69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77fc365b5f_0_6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77fc365b5f_0_70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377fc365b5f_0_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77fc365b5f_0_711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377fc365b5f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77fc365b5f_0_71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377fc365b5f_0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77fc365b5f_0_729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377fc365b5f_0_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377fc365b5f_0_440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377fc365b5f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77fc365b5f_0_448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77fc365b5f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77fc365b5f_0_457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" name="Google Shape;925;g377fc365b5f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377fc365b5f_0_465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377fc365b5f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77fc365b5f_0_473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77fc365b5f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77fc365b5f_0_504:notes"/>
          <p:cNvSpPr/>
          <p:nvPr>
            <p:ph idx="2" type="sldImg"/>
          </p:nvPr>
        </p:nvSpPr>
        <p:spPr>
          <a:xfrm>
            <a:off x="2104480" y="685800"/>
            <a:ext cx="2649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77fc365b5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7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7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64950" y="3682178"/>
            <a:ext cx="7242600" cy="22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Raleway Light"/>
              <a:buNone/>
              <a:defRPr sz="5200"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64950" y="6037394"/>
            <a:ext cx="7242600" cy="7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aleway Light"/>
              <a:buNone/>
              <a:defRPr sz="2800"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93350" y="7572200"/>
            <a:ext cx="4772100" cy="2568300"/>
          </a:xfrm>
          <a:prstGeom prst="rtTriangl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2255250" y="6807200"/>
            <a:ext cx="5648700" cy="3333300"/>
          </a:xfrm>
          <a:prstGeom prst="rtTriangle">
            <a:avLst/>
          </a:prstGeom>
          <a:solidFill>
            <a:srgbClr val="A61E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 txBox="1"/>
          <p:nvPr/>
        </p:nvSpPr>
        <p:spPr>
          <a:xfrm>
            <a:off x="4455070" y="9711725"/>
            <a:ext cx="332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Poppins Thin"/>
                <a:ea typeface="Poppins Thin"/>
                <a:cs typeface="Poppins Thin"/>
                <a:sym typeface="Poppins Thin"/>
              </a:rPr>
              <a:t>650 CALIFORNIA STREET 7TH FL, SAN FRANCISCO, CA 94108</a:t>
            </a:r>
            <a:endParaRPr sz="900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4455075" y="9459100"/>
            <a:ext cx="3922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  <a:latin typeface="Poppins Thin"/>
                <a:ea typeface="Poppins Thin"/>
                <a:cs typeface="Poppins Thin"/>
                <a:sym typeface="Poppins Thin"/>
              </a:rPr>
              <a:t>55 WEST 39TH ST. 5TH FL. NEW YORK, NY 10018 </a:t>
            </a:r>
            <a:endParaRPr sz="900">
              <a:solidFill>
                <a:srgbClr val="FFFFFF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  <p:sp>
        <p:nvSpPr>
          <p:cNvPr id="17" name="Google Shape;17;p2"/>
          <p:cNvSpPr txBox="1"/>
          <p:nvPr/>
        </p:nvSpPr>
        <p:spPr>
          <a:xfrm>
            <a:off x="-396075" y="9711725"/>
            <a:ext cx="2114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999999"/>
                </a:solidFill>
                <a:latin typeface="Raleway Light"/>
                <a:ea typeface="Raleway Light"/>
                <a:cs typeface="Raleway Light"/>
                <a:sym typeface="Raleway Light"/>
              </a:rPr>
              <a:t>COLANGELOPR.COM</a:t>
            </a:r>
            <a:endParaRPr sz="900">
              <a:solidFill>
                <a:srgbClr val="999999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CCCCC"/>
              </a:solidFill>
              <a:latin typeface="Poppins Thin"/>
              <a:ea typeface="Poppins Thin"/>
              <a:cs typeface="Poppins Thin"/>
              <a:sym typeface="Poppins Thi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CCCCCC"/>
              </a:solidFill>
              <a:latin typeface="Poppins Thin"/>
              <a:ea typeface="Poppins Thin"/>
              <a:cs typeface="Poppins Thin"/>
              <a:sym typeface="Poppins Thi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/>
          <p:nvPr>
            <p:ph hasCustomPrompt="1" type="title"/>
          </p:nvPr>
        </p:nvSpPr>
        <p:spPr>
          <a:xfrm>
            <a:off x="264945" y="2163089"/>
            <a:ext cx="7242600" cy="383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264945" y="6164351"/>
            <a:ext cx="7242600" cy="254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idx="11" type="ftr"/>
          </p:nvPr>
        </p:nvSpPr>
        <p:spPr>
          <a:xfrm>
            <a:off x="2642616" y="9354312"/>
            <a:ext cx="24873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 txBox="1"/>
          <p:nvPr>
            <p:ph idx="10" type="dt"/>
          </p:nvPr>
        </p:nvSpPr>
        <p:spPr>
          <a:xfrm>
            <a:off x="388620" y="9354312"/>
            <a:ext cx="17877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3"/>
          <p:cNvSpPr txBox="1"/>
          <p:nvPr>
            <p:ph idx="12" type="sldNum"/>
          </p:nvPr>
        </p:nvSpPr>
        <p:spPr>
          <a:xfrm>
            <a:off x="5596128" y="9354312"/>
            <a:ext cx="17877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264900" y="1057551"/>
            <a:ext cx="7242600" cy="132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"/>
              <a:buNone/>
              <a:defRPr u="sng">
                <a:solidFill>
                  <a:srgbClr val="A61E2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718639" y="87749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-93350" y="8774822"/>
            <a:ext cx="4772100" cy="1340400"/>
          </a:xfrm>
          <a:prstGeom prst="rtTriangle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2255250" y="8375626"/>
            <a:ext cx="5648700" cy="1739400"/>
          </a:xfrm>
          <a:prstGeom prst="rtTriangle">
            <a:avLst/>
          </a:prstGeom>
          <a:solidFill>
            <a:srgbClr val="A61E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3105325" y="-177602"/>
            <a:ext cx="1561750" cy="195380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/>
        </p:nvSpPr>
        <p:spPr>
          <a:xfrm>
            <a:off x="483326" y="2672218"/>
            <a:ext cx="5795700" cy="19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3429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" name="Google Shape;25;p3"/>
          <p:cNvSpPr txBox="1"/>
          <p:nvPr/>
        </p:nvSpPr>
        <p:spPr>
          <a:xfrm>
            <a:off x="483326" y="4965241"/>
            <a:ext cx="5795700" cy="19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3429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Google Shape;26;p3"/>
          <p:cNvSpPr txBox="1"/>
          <p:nvPr/>
        </p:nvSpPr>
        <p:spPr>
          <a:xfrm>
            <a:off x="483326" y="1251814"/>
            <a:ext cx="21864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50"/>
              <a:buFont typeface="Calibri"/>
              <a:buNone/>
            </a:pPr>
            <a:r>
              <a:t/>
            </a:r>
            <a:endParaRPr>
              <a:solidFill>
                <a:srgbClr val="A61E2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419350" y="742800"/>
            <a:ext cx="40821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A61E23"/>
              </a:buClr>
              <a:buSzPts val="2800"/>
              <a:buFont typeface="Raleway Medium"/>
              <a:buNone/>
              <a:defRPr>
                <a:solidFill>
                  <a:srgbClr val="A61E23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484150" y="2253725"/>
            <a:ext cx="6833100" cy="7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pic>
        <p:nvPicPr>
          <p:cNvPr id="30" name="Google Shape;3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1525" y="9807901"/>
            <a:ext cx="1880375" cy="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825" y="9712975"/>
            <a:ext cx="334425" cy="25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4"/>
          <p:cNvCxnSpPr/>
          <p:nvPr/>
        </p:nvCxnSpPr>
        <p:spPr>
          <a:xfrm>
            <a:off x="356950" y="2014225"/>
            <a:ext cx="42069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" name="Google Shape;33;p4"/>
          <p:cNvSpPr txBox="1"/>
          <p:nvPr>
            <p:ph idx="2" type="body"/>
          </p:nvPr>
        </p:nvSpPr>
        <p:spPr>
          <a:xfrm>
            <a:off x="4755100" y="832750"/>
            <a:ext cx="2689800" cy="10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●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○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Raleway"/>
              <a:buChar char="■"/>
              <a:defRPr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buNone/>
              <a:defRPr sz="13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264945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107540" y="2253729"/>
            <a:ext cx="3399900" cy="66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>
            <a:off x="264945" y="1086507"/>
            <a:ext cx="2386800" cy="14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264945" y="2717440"/>
            <a:ext cx="2386800" cy="62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6" name="Google Shape;46;p7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416713" y="880293"/>
            <a:ext cx="5412600" cy="799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9" name="Google Shape;49;p8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/>
          <p:nvPr/>
        </p:nvSpPr>
        <p:spPr>
          <a:xfrm>
            <a:off x="3886200" y="-244"/>
            <a:ext cx="3886200" cy="10058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9"/>
          <p:cNvSpPr txBox="1"/>
          <p:nvPr>
            <p:ph type="title"/>
          </p:nvPr>
        </p:nvSpPr>
        <p:spPr>
          <a:xfrm>
            <a:off x="225675" y="2411542"/>
            <a:ext cx="3438300" cy="28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3" name="Google Shape;53;p9"/>
          <p:cNvSpPr txBox="1"/>
          <p:nvPr>
            <p:ph idx="1" type="subTitle"/>
          </p:nvPr>
        </p:nvSpPr>
        <p:spPr>
          <a:xfrm>
            <a:off x="225675" y="5481569"/>
            <a:ext cx="3438300" cy="241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p9"/>
          <p:cNvSpPr txBox="1"/>
          <p:nvPr>
            <p:ph idx="2" type="body"/>
          </p:nvPr>
        </p:nvSpPr>
        <p:spPr>
          <a:xfrm>
            <a:off x="4198575" y="1415969"/>
            <a:ext cx="3261600" cy="722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264945" y="8273124"/>
            <a:ext cx="5099100" cy="118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64945" y="870271"/>
            <a:ext cx="7242600" cy="11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64945" y="2253729"/>
            <a:ext cx="7242600" cy="6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youtube.com/watch?v=B-0ryaxKWxA" TargetMode="External"/><Relationship Id="rId6" Type="http://schemas.openxmlformats.org/officeDocument/2006/relationships/image" Target="../media/image23.png"/><Relationship Id="rId7" Type="http://schemas.openxmlformats.org/officeDocument/2006/relationships/image" Target="../media/image21.png"/><Relationship Id="rId8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cleveland.com/entertainment/2025/06/how-to-make-the-perfect-old-fashioned-cleveland-bartenders-weigh-in.html" TargetMode="External"/><Relationship Id="rId6" Type="http://schemas.openxmlformats.org/officeDocument/2006/relationships/image" Target="../media/image30.png"/><Relationship Id="rId7" Type="http://schemas.openxmlformats.org/officeDocument/2006/relationships/image" Target="../media/image25.png"/><Relationship Id="rId8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cassiuslife.com/playlist/fathers-day-2025-bottle-gift-guide/item/16" TargetMode="External"/><Relationship Id="rId6" Type="http://schemas.openxmlformats.org/officeDocument/2006/relationships/image" Target="../media/image28.png"/><Relationship Id="rId7" Type="http://schemas.openxmlformats.org/officeDocument/2006/relationships/image" Target="../media/image26.png"/><Relationship Id="rId8" Type="http://schemas.openxmlformats.org/officeDocument/2006/relationships/image" Target="../media/image73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31.png"/><Relationship Id="rId5" Type="http://schemas.openxmlformats.org/officeDocument/2006/relationships/hyperlink" Target="https://foxync.com/playlist/fathers-day-2025-is-here-weve-got-some-bottles-thatll-make-great-gifts/item/2" TargetMode="External"/><Relationship Id="rId6" Type="http://schemas.openxmlformats.org/officeDocument/2006/relationships/hyperlink" Target="https://wzakcleveland.com/playlist/fathers-day-2025-is-here-weve-got-some-bottles-thatll-make-great-gifts/item/2" TargetMode="External"/><Relationship Id="rId7" Type="http://schemas.openxmlformats.org/officeDocument/2006/relationships/hyperlink" Target="https://rnbphilly.com/playlist/fathers-day-2025-is-here-weve-got-some-bottles-thatll-make-great-gifts/item/4" TargetMode="External"/><Relationship Id="rId8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hiskybulletin.com/2025-fathers-day-whisky-gift-guide/" TargetMode="External"/><Relationship Id="rId6" Type="http://schemas.openxmlformats.org/officeDocument/2006/relationships/image" Target="../media/image41.png"/><Relationship Id="rId7" Type="http://schemas.openxmlformats.org/officeDocument/2006/relationships/image" Target="../media/image40.png"/><Relationship Id="rId8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womanaroundtown.com/sections/dining-around/dad-needs-a-drink/" TargetMode="External"/><Relationship Id="rId6" Type="http://schemas.openxmlformats.org/officeDocument/2006/relationships/image" Target="../media/image32.png"/><Relationship Id="rId7" Type="http://schemas.openxmlformats.org/officeDocument/2006/relationships/image" Target="../media/image44.png"/><Relationship Id="rId8" Type="http://schemas.openxmlformats.org/officeDocument/2006/relationships/image" Target="../media/image5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blogarama.com/life-blogs/205328-homepage-woman-around-town-blog/70196922-dad-needs-drink" TargetMode="External"/><Relationship Id="rId6" Type="http://schemas.openxmlformats.org/officeDocument/2006/relationships/image" Target="../media/image3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barandrestaurant.com/food-beverage/spirited-stock-bars-and-restaurants-shine-spotlight-gin" TargetMode="External"/><Relationship Id="rId6" Type="http://schemas.openxmlformats.org/officeDocument/2006/relationships/image" Target="../media/image62.png"/><Relationship Id="rId7" Type="http://schemas.openxmlformats.org/officeDocument/2006/relationships/image" Target="../media/image50.png"/><Relationship Id="rId8" Type="http://schemas.openxmlformats.org/officeDocument/2006/relationships/image" Target="../media/image48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7.png"/><Relationship Id="rId5" Type="http://schemas.openxmlformats.org/officeDocument/2006/relationships/hyperlink" Target="https://thenewyorkexclusive.medium.com/the-best-cocktails-spirits-to-share-with-dad-this-fathers-day-fc510194712f" TargetMode="External"/><Relationship Id="rId6" Type="http://schemas.openxmlformats.org/officeDocument/2006/relationships/image" Target="../media/image45.png"/><Relationship Id="rId7" Type="http://schemas.openxmlformats.org/officeDocument/2006/relationships/image" Target="../media/image43.png"/><Relationship Id="rId8" Type="http://schemas.openxmlformats.org/officeDocument/2006/relationships/image" Target="../media/image6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bevx.com/new-reviews-for-may-14-2025/" TargetMode="External"/><Relationship Id="rId6" Type="http://schemas.openxmlformats.org/officeDocument/2006/relationships/image" Target="../media/image51.png"/><Relationship Id="rId7" Type="http://schemas.openxmlformats.org/officeDocument/2006/relationships/image" Target="../media/image55.png"/><Relationship Id="rId8" Type="http://schemas.openxmlformats.org/officeDocument/2006/relationships/image" Target="../media/image4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hyperlink" Target="https://bevx.com/new-reviews-for-august-20-2025/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forbes.com/sites/emilyprice/2025/05/13/best-whiskey-for-old-fashioned/" TargetMode="External"/><Relationship Id="rId6" Type="http://schemas.openxmlformats.org/officeDocument/2006/relationships/image" Target="../media/image53.png"/><Relationship Id="rId7" Type="http://schemas.openxmlformats.org/officeDocument/2006/relationships/image" Target="../media/image57.png"/><Relationship Id="rId8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distiller.com/lists/earth-and-creamy-our-top-potato-vodka-picks" TargetMode="External"/><Relationship Id="rId6" Type="http://schemas.openxmlformats.org/officeDocument/2006/relationships/image" Target="../media/image68.png"/><Relationship Id="rId7" Type="http://schemas.openxmlformats.org/officeDocument/2006/relationships/image" Target="../media/image59.png"/><Relationship Id="rId8" Type="http://schemas.openxmlformats.org/officeDocument/2006/relationships/image" Target="../media/image5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60.png"/><Relationship Id="rId5" Type="http://schemas.openxmlformats.org/officeDocument/2006/relationships/hyperlink" Target="https://www.thebeveragejournal.com/new-products-may-2025/" TargetMode="External"/><Relationship Id="rId6" Type="http://schemas.openxmlformats.org/officeDocument/2006/relationships/image" Target="../media/image64.png"/><Relationship Id="rId7" Type="http://schemas.openxmlformats.org/officeDocument/2006/relationships/image" Target="../media/image71.png"/><Relationship Id="rId8" Type="http://schemas.openxmlformats.org/officeDocument/2006/relationships/image" Target="../media/image61.png"/></Relationships>
</file>

<file path=ppt/slides/_rels/slide23.xml.rels><?xml version="1.0" encoding="UTF-8" standalone="yes"?><Relationships xmlns="http://schemas.openxmlformats.org/package/2006/relationships"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69.png"/><Relationship Id="rId5" Type="http://schemas.openxmlformats.org/officeDocument/2006/relationships/hyperlink" Target="https://distilling.com/distillermagazine/new-release-roundup-april-2025/" TargetMode="External"/><Relationship Id="rId6" Type="http://schemas.openxmlformats.org/officeDocument/2006/relationships/image" Target="../media/image72.png"/><Relationship Id="rId7" Type="http://schemas.openxmlformats.org/officeDocument/2006/relationships/image" Target="../media/image120.png"/><Relationship Id="rId8" Type="http://schemas.openxmlformats.org/officeDocument/2006/relationships/image" Target="../media/image5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23.png"/><Relationship Id="rId6" Type="http://schemas.openxmlformats.org/officeDocument/2006/relationships/image" Target="../media/image79.png"/><Relationship Id="rId7" Type="http://schemas.openxmlformats.org/officeDocument/2006/relationships/image" Target="../media/image70.png"/><Relationship Id="rId8" Type="http://schemas.openxmlformats.org/officeDocument/2006/relationships/image" Target="../media/image7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41.png"/><Relationship Id="rId6" Type="http://schemas.openxmlformats.org/officeDocument/2006/relationships/image" Target="../media/image74.png"/><Relationship Id="rId7" Type="http://schemas.openxmlformats.org/officeDocument/2006/relationships/image" Target="../media/image76.png"/><Relationship Id="rId8" Type="http://schemas.openxmlformats.org/officeDocument/2006/relationships/image" Target="../media/image7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0.png"/><Relationship Id="rId5" Type="http://schemas.openxmlformats.org/officeDocument/2006/relationships/hyperlink" Target="https://thewhiskeylifestyle.com/muff-liquor-makes-its-us-debut/" TargetMode="External"/><Relationship Id="rId6" Type="http://schemas.openxmlformats.org/officeDocument/2006/relationships/image" Target="../media/image81.png"/><Relationship Id="rId7" Type="http://schemas.openxmlformats.org/officeDocument/2006/relationships/image" Target="../media/image78.png"/><Relationship Id="rId8" Type="http://schemas.openxmlformats.org/officeDocument/2006/relationships/image" Target="../media/image1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9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89.png"/><Relationship Id="rId5" Type="http://schemas.openxmlformats.org/officeDocument/2006/relationships/hyperlink" Target="https://www.drinkhacker.com/2025/04/10/review-the-muff-irish-vodka-gin-and-whiskey/" TargetMode="External"/><Relationship Id="rId6" Type="http://schemas.openxmlformats.org/officeDocument/2006/relationships/image" Target="../media/image80.png"/><Relationship Id="rId7" Type="http://schemas.openxmlformats.org/officeDocument/2006/relationships/image" Target="../media/image83.png"/><Relationship Id="rId8" Type="http://schemas.openxmlformats.org/officeDocument/2006/relationships/image" Target="../media/image9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39.png"/><Relationship Id="rId5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86.png"/><Relationship Id="rId5" Type="http://schemas.openxmlformats.org/officeDocument/2006/relationships/hyperlink" Target="https://whiskeyringpodcast.podbean.com/e/ep-182-muff-liquor-with-founder-laura-bonner/" TargetMode="External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10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whiskeyinmyweddingring.com/reviews/the-muff-liquor-company-irish-whiskey-show-notes" TargetMode="External"/><Relationship Id="rId6" Type="http://schemas.openxmlformats.org/officeDocument/2006/relationships/image" Target="../media/image84.png"/><Relationship Id="rId7" Type="http://schemas.openxmlformats.org/officeDocument/2006/relationships/image" Target="../media/image101.png"/><Relationship Id="rId8" Type="http://schemas.openxmlformats.org/officeDocument/2006/relationships/image" Target="../media/image11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00.png"/><Relationship Id="rId6" Type="http://schemas.openxmlformats.org/officeDocument/2006/relationships/image" Target="../media/image117.png"/><Relationship Id="rId7" Type="http://schemas.openxmlformats.org/officeDocument/2006/relationships/image" Target="../media/image99.png"/><Relationship Id="rId8" Type="http://schemas.openxmlformats.org/officeDocument/2006/relationships/image" Target="../media/image9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06.png"/><Relationship Id="rId5" Type="http://schemas.openxmlformats.org/officeDocument/2006/relationships/hyperlink" Target="https://www.bevnet.com/pr/2025/03/28/the-muff-liquor-company-and-lucas-bols-usa-launches-premium-irish-spirits-in-the-us-market" TargetMode="External"/><Relationship Id="rId6" Type="http://schemas.openxmlformats.org/officeDocument/2006/relationships/image" Target="../media/image98.png"/><Relationship Id="rId7" Type="http://schemas.openxmlformats.org/officeDocument/2006/relationships/image" Target="../media/image102.png"/><Relationship Id="rId8" Type="http://schemas.openxmlformats.org/officeDocument/2006/relationships/image" Target="../media/image11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1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0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bourbonobsessed.com/bourbon-news-for-march-17-2025/" TargetMode="External"/><Relationship Id="rId6" Type="http://schemas.openxmlformats.org/officeDocument/2006/relationships/image" Target="../media/image103.png"/><Relationship Id="rId7" Type="http://schemas.openxmlformats.org/officeDocument/2006/relationships/image" Target="../media/image108.png"/><Relationship Id="rId8" Type="http://schemas.openxmlformats.org/officeDocument/2006/relationships/image" Target="../media/image10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bottleraiders.com/whiskey/irish-whiskey/10-essential-irish-whiskeys-st-patricks-day-2025/" TargetMode="External"/><Relationship Id="rId6" Type="http://schemas.openxmlformats.org/officeDocument/2006/relationships/image" Target="../media/image148.png"/><Relationship Id="rId7" Type="http://schemas.openxmlformats.org/officeDocument/2006/relationships/image" Target="../media/image111.png"/><Relationship Id="rId8" Type="http://schemas.openxmlformats.org/officeDocument/2006/relationships/image" Target="../media/image110.png"/></Relationships>
</file>

<file path=ppt/slides/_rels/slide38.xml.rels><?xml version="1.0" encoding="UTF-8" standalone="yes"?><Relationships xmlns="http://schemas.openxmlformats.org/package/2006/relationships"><Relationship Id="rId10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50.png"/><Relationship Id="rId5" Type="http://schemas.openxmlformats.org/officeDocument/2006/relationships/hyperlink" Target="https://www.instagram.com/kirkmiller25/" TargetMode="External"/><Relationship Id="rId6" Type="http://schemas.openxmlformats.org/officeDocument/2006/relationships/image" Target="../media/image119.png"/><Relationship Id="rId7" Type="http://schemas.openxmlformats.org/officeDocument/2006/relationships/image" Target="../media/image112.png"/><Relationship Id="rId8" Type="http://schemas.openxmlformats.org/officeDocument/2006/relationships/image" Target="../media/image13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cassiuslife.com/playlist/check-out-our-st-patricks-day-2025-cocktail-roundup/item/8" TargetMode="External"/><Relationship Id="rId6" Type="http://schemas.openxmlformats.org/officeDocument/2006/relationships/image" Target="../media/image121.png"/><Relationship Id="rId7" Type="http://schemas.openxmlformats.org/officeDocument/2006/relationships/image" Target="../media/image130.png"/><Relationship Id="rId8" Type="http://schemas.openxmlformats.org/officeDocument/2006/relationships/image" Target="../media/image1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82.png"/></Relationships>
</file>

<file path=ppt/slides/_rels/slide4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18.png"/><Relationship Id="rId5" Type="http://schemas.openxmlformats.org/officeDocument/2006/relationships/hyperlink" Target="https://rickeysmileymorningshow.com/playlist/check-out-our-st-patricks-day-2025-cocktail-roundup/item/23" TargetMode="External"/><Relationship Id="rId6" Type="http://schemas.openxmlformats.org/officeDocument/2006/relationships/hyperlink" Target="https://kysdc.com/playlist/check-out-our-st-patricks-day-2025-cocktail-roundup/" TargetMode="External"/><Relationship Id="rId7" Type="http://schemas.openxmlformats.org/officeDocument/2006/relationships/hyperlink" Target="https://mymajicdc.com/playlist/check-out-our-st-patricks-day-2025-cocktail-roundup/" TargetMode="External"/><Relationship Id="rId8" Type="http://schemas.openxmlformats.org/officeDocument/2006/relationships/image" Target="../media/image11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ftw.usatoday.com/story/entertainment/pop-culture/2025/03/14/best-irish-whiskeys-st-patricks-day-guide-jameson-natterjack/81960562007/#" TargetMode="External"/><Relationship Id="rId6" Type="http://schemas.openxmlformats.org/officeDocument/2006/relationships/image" Target="../media/image142.png"/><Relationship Id="rId7" Type="http://schemas.openxmlformats.org/officeDocument/2006/relationships/image" Target="../media/image124.png"/><Relationship Id="rId8" Type="http://schemas.openxmlformats.org/officeDocument/2006/relationships/image" Target="../media/image12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27.png"/><Relationship Id="rId6" Type="http://schemas.openxmlformats.org/officeDocument/2006/relationships/image" Target="../media/image134.png"/><Relationship Id="rId7" Type="http://schemas.openxmlformats.org/officeDocument/2006/relationships/image" Target="../media/image12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36.png"/><Relationship Id="rId6" Type="http://schemas.openxmlformats.org/officeDocument/2006/relationships/image" Target="../media/image14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46.png"/><Relationship Id="rId6" Type="http://schemas.openxmlformats.org/officeDocument/2006/relationships/image" Target="../media/image13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hyperlink" Target="https://uk.style.yahoo.com/best-irish-whiskeys-st-patricks-123445339.html?guce_referrer=aHR0cHM6Ly93d3cuZ29vZ2xlLmNvbS8&amp;guce_referrer_sig=AQAAAEOkLfvzF56b0512Nsl0ow67-bm5mzKEUy1Ttmozq1dFkaVJ9_hW0RZuoXQBjyNvLyWGAO6AjIreByPUW4OCM1eiGIhW9l-tgs6K-e2xxRhFYVlcRQP4tgvmQvkQHY67wsEsU_MI1beCxY0o82x4ZONGJTHhIxHHpDqhr_hDh-Ij&amp;guccounter=2" TargetMode="External"/><Relationship Id="rId6" Type="http://schemas.openxmlformats.org/officeDocument/2006/relationships/image" Target="../media/image12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33.png"/><Relationship Id="rId6" Type="http://schemas.openxmlformats.org/officeDocument/2006/relationships/image" Target="../media/image16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onmilwaukee.com/articles/top-5-to-try-irish-whiskey" TargetMode="External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8" Type="http://schemas.openxmlformats.org/officeDocument/2006/relationships/image" Target="../media/image15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44.png"/><Relationship Id="rId5" Type="http://schemas.openxmlformats.org/officeDocument/2006/relationships/hyperlink" Target="https://bourbonobsessed.com/muff-irish-whiskey-review/" TargetMode="External"/><Relationship Id="rId6" Type="http://schemas.openxmlformats.org/officeDocument/2006/relationships/image" Target="../media/image143.png"/><Relationship Id="rId7" Type="http://schemas.openxmlformats.org/officeDocument/2006/relationships/image" Target="../media/image171.png"/><Relationship Id="rId8" Type="http://schemas.openxmlformats.org/officeDocument/2006/relationships/image" Target="../media/image14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63.png"/><Relationship Id="rId6" Type="http://schemas.openxmlformats.org/officeDocument/2006/relationships/image" Target="../media/image2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5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.png"/><Relationship Id="rId4" Type="http://schemas.openxmlformats.org/officeDocument/2006/relationships/image" Target="../media/image154.png"/><Relationship Id="rId5" Type="http://schemas.openxmlformats.org/officeDocument/2006/relationships/image" Target="../media/image172.png"/><Relationship Id="rId6" Type="http://schemas.openxmlformats.org/officeDocument/2006/relationships/image" Target="../media/image156.png"/><Relationship Id="rId7" Type="http://schemas.openxmlformats.org/officeDocument/2006/relationships/image" Target="../media/image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5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insidehook.com/whiskey/best-irish-whiskey?lid=c1b93rb5ee68&amp;icid=63ea4a1886e7f584fb11cb2c&amp;utm_source=InsideHook&amp;utm_medium=email&amp;utm_campaign=the-spill" TargetMode="External"/><Relationship Id="rId6" Type="http://schemas.openxmlformats.org/officeDocument/2006/relationships/image" Target="../media/image193.png"/><Relationship Id="rId7" Type="http://schemas.openxmlformats.org/officeDocument/2006/relationships/image" Target="../media/image155.png"/><Relationship Id="rId8" Type="http://schemas.openxmlformats.org/officeDocument/2006/relationships/image" Target="../media/image15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hiskyadvocate.com/Woodford-Derby-Penelope-Rio-and-More-New-Whiskey" TargetMode="External"/><Relationship Id="rId6" Type="http://schemas.openxmlformats.org/officeDocument/2006/relationships/image" Target="../media/image160.png"/><Relationship Id="rId7" Type="http://schemas.openxmlformats.org/officeDocument/2006/relationships/image" Target="../media/image152.png"/><Relationship Id="rId8" Type="http://schemas.openxmlformats.org/officeDocument/2006/relationships/image" Target="../media/image14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6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59.png"/><Relationship Id="rId5" Type="http://schemas.openxmlformats.org/officeDocument/2006/relationships/hyperlink" Target="https://www.forbes.com/sites/andyvasoyan/2025/03/07/irish-whiskey-sees-opportunity-as-american-whiskey-faces-challenges/" TargetMode="External"/><Relationship Id="rId6" Type="http://schemas.openxmlformats.org/officeDocument/2006/relationships/image" Target="../media/image174.png"/><Relationship Id="rId7" Type="http://schemas.openxmlformats.org/officeDocument/2006/relationships/image" Target="../media/image179.png"/><Relationship Id="rId8" Type="http://schemas.openxmlformats.org/officeDocument/2006/relationships/image" Target="../media/image15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6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75.png"/><Relationship Id="rId5" Type="http://schemas.openxmlformats.org/officeDocument/2006/relationships/hyperlink" Target="https://reviews.whiskeyfellow.net/2025/02/the-muff-liquor-company-peated-irish.html" TargetMode="External"/><Relationship Id="rId6" Type="http://schemas.openxmlformats.org/officeDocument/2006/relationships/image" Target="../media/image170.png"/><Relationship Id="rId7" Type="http://schemas.openxmlformats.org/officeDocument/2006/relationships/image" Target="../media/image168.png"/><Relationship Id="rId8" Type="http://schemas.openxmlformats.org/officeDocument/2006/relationships/image" Target="../media/image21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8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6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4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forbes.com/sites/erikofgang/2025/03/05/6-must-try-irish-whiskeys-for-st-patricks-day/" TargetMode="External"/><Relationship Id="rId6" Type="http://schemas.openxmlformats.org/officeDocument/2006/relationships/image" Target="../media/image201.png"/><Relationship Id="rId7" Type="http://schemas.openxmlformats.org/officeDocument/2006/relationships/image" Target="../media/image173.png"/><Relationship Id="rId8" Type="http://schemas.openxmlformats.org/officeDocument/2006/relationships/image" Target="../media/image165.png"/></Relationships>
</file>

<file path=ppt/slides/_rels/slide6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9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69.png"/><Relationship Id="rId5" Type="http://schemas.openxmlformats.org/officeDocument/2006/relationships/hyperlink" Target="https://www.esquire.com/food-drink/drinks/a27032852/best-tequila-brands/" TargetMode="External"/><Relationship Id="rId6" Type="http://schemas.openxmlformats.org/officeDocument/2006/relationships/image" Target="../media/image202.png"/><Relationship Id="rId7" Type="http://schemas.openxmlformats.org/officeDocument/2006/relationships/image" Target="../media/image203.png"/><Relationship Id="rId8" Type="http://schemas.openxmlformats.org/officeDocument/2006/relationships/image" Target="../media/image17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robbreport.com/food-drink/spirits/gallery/best-irish-whiskey-brands-1235509136/the_muff_irish_whiskey/" TargetMode="External"/><Relationship Id="rId6" Type="http://schemas.openxmlformats.org/officeDocument/2006/relationships/image" Target="../media/image218.png"/><Relationship Id="rId7" Type="http://schemas.openxmlformats.org/officeDocument/2006/relationships/image" Target="../media/image178.png"/><Relationship Id="rId8" Type="http://schemas.openxmlformats.org/officeDocument/2006/relationships/image" Target="../media/image18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bottleraiders.com/spirit/muff-irish-whiskey/?section=house-review" TargetMode="External"/><Relationship Id="rId6" Type="http://schemas.openxmlformats.org/officeDocument/2006/relationships/image" Target="../media/image177.png"/><Relationship Id="rId7" Type="http://schemas.openxmlformats.org/officeDocument/2006/relationships/image" Target="../media/image18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88.png"/><Relationship Id="rId6" Type="http://schemas.openxmlformats.org/officeDocument/2006/relationships/image" Target="../media/image18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85.png"/><Relationship Id="rId5" Type="http://schemas.openxmlformats.org/officeDocument/2006/relationships/hyperlink" Target="https://bevwholesaler.com/2025/02/the-muff-liquor-company-launches-in-the-u-s/" TargetMode="External"/><Relationship Id="rId6" Type="http://schemas.openxmlformats.org/officeDocument/2006/relationships/image" Target="../media/image191.png"/><Relationship Id="rId7" Type="http://schemas.openxmlformats.org/officeDocument/2006/relationships/image" Target="../media/image184.png"/><Relationship Id="rId8" Type="http://schemas.openxmlformats.org/officeDocument/2006/relationships/image" Target="../media/image197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8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86.png"/><Relationship Id="rId5" Type="http://schemas.openxmlformats.org/officeDocument/2006/relationships/hyperlink" Target="https://www.insidehook.com/spirits/muff-liquor-company-gin-vodka-irish-whiskey-review" TargetMode="External"/><Relationship Id="rId6" Type="http://schemas.openxmlformats.org/officeDocument/2006/relationships/image" Target="../media/image189.png"/><Relationship Id="rId7" Type="http://schemas.openxmlformats.org/officeDocument/2006/relationships/image" Target="../media/image190.png"/><Relationship Id="rId8" Type="http://schemas.openxmlformats.org/officeDocument/2006/relationships/image" Target="../media/image19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98.png"/><Relationship Id="rId6" Type="http://schemas.openxmlformats.org/officeDocument/2006/relationships/image" Target="../media/image18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92.png"/><Relationship Id="rId6" Type="http://schemas.openxmlformats.org/officeDocument/2006/relationships/image" Target="../media/image20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5" Type="http://schemas.openxmlformats.org/officeDocument/2006/relationships/hyperlink" Target="https://www.wineenthusiast.com/wp-content/uploads/2025/06/2025_Aug_Sep_ABG_R3.pdf?utm_campaign=3465692_ABG%20Aug%20Sept%202025&amp;utm_medium=email&amp;utm_source=dotmailer&amp;dm_i=28KR,22A58,4R2JK,7J69L,1" TargetMode="External"/><Relationship Id="rId6" Type="http://schemas.openxmlformats.org/officeDocument/2006/relationships/image" Target="../media/image91.png"/><Relationship Id="rId7" Type="http://schemas.openxmlformats.org/officeDocument/2006/relationships/image" Target="../media/image18.png"/><Relationship Id="rId8" Type="http://schemas.openxmlformats.org/officeDocument/2006/relationships/image" Target="../media/image14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newsbreak.com/insidehook-510090/3805926910752-review-the-muff-liquor-company-knows-what-you-think-about-their-name" TargetMode="External"/><Relationship Id="rId6" Type="http://schemas.openxmlformats.org/officeDocument/2006/relationships/image" Target="../media/image205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instagram.com/kirkmiller25/" TargetMode="External"/><Relationship Id="rId6" Type="http://schemas.openxmlformats.org/officeDocument/2006/relationships/image" Target="../media/image204.png"/><Relationship Id="rId7" Type="http://schemas.openxmlformats.org/officeDocument/2006/relationships/image" Target="../media/image199.png"/><Relationship Id="rId8" Type="http://schemas.openxmlformats.org/officeDocument/2006/relationships/image" Target="../media/image207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forbes.com/sites/erikofgang/2025/02/11/5-must-try-vodkas-in-2025/" TargetMode="External"/><Relationship Id="rId6" Type="http://schemas.openxmlformats.org/officeDocument/2006/relationships/image" Target="../media/image213.png"/><Relationship Id="rId7" Type="http://schemas.openxmlformats.org/officeDocument/2006/relationships/image" Target="../media/image194.png"/><Relationship Id="rId8" Type="http://schemas.openxmlformats.org/officeDocument/2006/relationships/image" Target="../media/image206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distiller.com/lists/new-spirit-releases-february-7-2025" TargetMode="External"/><Relationship Id="rId6" Type="http://schemas.openxmlformats.org/officeDocument/2006/relationships/image" Target="../media/image226.png"/><Relationship Id="rId7" Type="http://schemas.openxmlformats.org/officeDocument/2006/relationships/image" Target="../media/image219.png"/><Relationship Id="rId8" Type="http://schemas.openxmlformats.org/officeDocument/2006/relationships/image" Target="../media/image21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17.png"/><Relationship Id="rId5" Type="http://schemas.openxmlformats.org/officeDocument/2006/relationships/hyperlink" Target="https://onemoredram.com/2025/02/06/the-muff-liquor-company-launches-in-the-u-s/" TargetMode="External"/><Relationship Id="rId6" Type="http://schemas.openxmlformats.org/officeDocument/2006/relationships/image" Target="../media/image209.png"/><Relationship Id="rId7" Type="http://schemas.openxmlformats.org/officeDocument/2006/relationships/image" Target="../media/image208.png"/><Relationship Id="rId8" Type="http://schemas.openxmlformats.org/officeDocument/2006/relationships/image" Target="../media/image253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17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21.png"/><Relationship Id="rId5" Type="http://schemas.openxmlformats.org/officeDocument/2006/relationships/hyperlink" Target="https://beveragedynamics.com/2025/02/06/lucas-bols-the-muff-liquor-company-america-usa/" TargetMode="External"/><Relationship Id="rId6" Type="http://schemas.openxmlformats.org/officeDocument/2006/relationships/image" Target="../media/image211.png"/><Relationship Id="rId7" Type="http://schemas.openxmlformats.org/officeDocument/2006/relationships/image" Target="../media/image212.png"/><Relationship Id="rId8" Type="http://schemas.openxmlformats.org/officeDocument/2006/relationships/image" Target="../media/image260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27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www.facebook.com/TheWhiskeyfellow/posts/pfbid034rjK7CyDGMXGmMnQG5mV864SypEQhJjsSjNbosJAJWJHw8Qyo3vPSyxjHSCUuQm2l" TargetMode="External"/><Relationship Id="rId6" Type="http://schemas.openxmlformats.org/officeDocument/2006/relationships/image" Target="../media/image238.png"/><Relationship Id="rId7" Type="http://schemas.openxmlformats.org/officeDocument/2006/relationships/image" Target="../media/image216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29.png"/><Relationship Id="rId6" Type="http://schemas.openxmlformats.org/officeDocument/2006/relationships/image" Target="../media/image24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85.png"/><Relationship Id="rId6" Type="http://schemas.openxmlformats.org/officeDocument/2006/relationships/image" Target="../media/image19.png"/><Relationship Id="rId7" Type="http://schemas.openxmlformats.org/officeDocument/2006/relationships/image" Target="../media/image1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20.png"/><Relationship Id="rId5" Type="http://schemas.openxmlformats.org/officeDocument/2006/relationships/hyperlink" Target="https://www.themanual.com/food-and-drink/muff-liquor-company/#dt-heading-the-muff-liquor-company" TargetMode="External"/><Relationship Id="rId6" Type="http://schemas.openxmlformats.org/officeDocument/2006/relationships/image" Target="../media/image215.png"/><Relationship Id="rId7" Type="http://schemas.openxmlformats.org/officeDocument/2006/relationships/image" Target="../media/image223.png"/><Relationship Id="rId8" Type="http://schemas.openxmlformats.org/officeDocument/2006/relationships/image" Target="../media/image257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44.png"/><Relationship Id="rId6" Type="http://schemas.openxmlformats.org/officeDocument/2006/relationships/image" Target="../media/image222.png"/><Relationship Id="rId7" Type="http://schemas.openxmlformats.org/officeDocument/2006/relationships/image" Target="../media/image22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251.png"/></Relationships>
</file>

<file path=ppt/slides/_rels/slide8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39.png"/><Relationship Id="rId5" Type="http://schemas.openxmlformats.org/officeDocument/2006/relationships/hyperlink" Target="https://www.foodmanufacturing.com/supply-chain/news/22932566/irish-spirits-company-expands-to-the-us" TargetMode="External"/><Relationship Id="rId6" Type="http://schemas.openxmlformats.org/officeDocument/2006/relationships/image" Target="../media/image224.png"/><Relationship Id="rId7" Type="http://schemas.openxmlformats.org/officeDocument/2006/relationships/image" Target="../media/image235.png"/><Relationship Id="rId8" Type="http://schemas.openxmlformats.org/officeDocument/2006/relationships/image" Target="../media/image259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3.png"/><Relationship Id="rId4" Type="http://schemas.openxmlformats.org/officeDocument/2006/relationships/hyperlink" Target="https://www.themanual.com/food-and-drink/dry-january-classic-cocktails/#dt-heading-non-alcoholic-flure-espresso-martini" TargetMode="External"/><Relationship Id="rId9" Type="http://schemas.openxmlformats.org/officeDocument/2006/relationships/image" Target="../media/image236.png"/><Relationship Id="rId5" Type="http://schemas.openxmlformats.org/officeDocument/2006/relationships/image" Target="../media/image5.png"/><Relationship Id="rId6" Type="http://schemas.openxmlformats.org/officeDocument/2006/relationships/image" Target="../media/image232.png"/><Relationship Id="rId7" Type="http://schemas.openxmlformats.org/officeDocument/2006/relationships/image" Target="../media/image233.png"/><Relationship Id="rId8" Type="http://schemas.openxmlformats.org/officeDocument/2006/relationships/image" Target="../media/image237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hyperlink" Target="https://whiskyadvocate.com/The-Muff-Liquor-Company-43" TargetMode="External"/><Relationship Id="rId4" Type="http://schemas.openxmlformats.org/officeDocument/2006/relationships/image" Target="../media/image234.png"/><Relationship Id="rId5" Type="http://schemas.openxmlformats.org/officeDocument/2006/relationships/image" Target="../media/image256.png"/><Relationship Id="rId6" Type="http://schemas.openxmlformats.org/officeDocument/2006/relationships/image" Target="../media/image247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245.png"/><Relationship Id="rId4" Type="http://schemas.openxmlformats.org/officeDocument/2006/relationships/image" Target="../media/image242.png"/><Relationship Id="rId5" Type="http://schemas.openxmlformats.org/officeDocument/2006/relationships/image" Target="../media/image254.png"/><Relationship Id="rId6" Type="http://schemas.openxmlformats.org/officeDocument/2006/relationships/image" Target="../media/image240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hyperlink" Target="https://www.instagram.com/davidthomastao/" TargetMode="External"/><Relationship Id="rId4" Type="http://schemas.openxmlformats.org/officeDocument/2006/relationships/image" Target="../media/image243.png"/><Relationship Id="rId5" Type="http://schemas.openxmlformats.org/officeDocument/2006/relationships/image" Target="../media/image255.png"/><Relationship Id="rId6" Type="http://schemas.openxmlformats.org/officeDocument/2006/relationships/image" Target="../media/image24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hyperlink" Target="https://www.instagram.com/bartimestories/" TargetMode="External"/><Relationship Id="rId4" Type="http://schemas.openxmlformats.org/officeDocument/2006/relationships/image" Target="../media/image246.png"/><Relationship Id="rId5" Type="http://schemas.openxmlformats.org/officeDocument/2006/relationships/image" Target="../media/image249.png"/><Relationship Id="rId6" Type="http://schemas.openxmlformats.org/officeDocument/2006/relationships/image" Target="../media/image241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Relationship Id="rId3" Type="http://schemas.openxmlformats.org/officeDocument/2006/relationships/hyperlink" Target="https://www.instagram.com/kirkmiller25/" TargetMode="External"/><Relationship Id="rId4" Type="http://schemas.openxmlformats.org/officeDocument/2006/relationships/image" Target="../media/image241.png"/><Relationship Id="rId5" Type="http://schemas.openxmlformats.org/officeDocument/2006/relationships/image" Target="../media/image258.jpg"/><Relationship Id="rId6" Type="http://schemas.openxmlformats.org/officeDocument/2006/relationships/image" Target="../media/image2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hyperlink" Target="https://imbibemagazine.com/announcing-the-winners-of-the-2025-new-orleans-spirits-competition/" TargetMode="External"/><Relationship Id="rId6" Type="http://schemas.openxmlformats.org/officeDocument/2006/relationships/image" Target="../media/image20.png"/><Relationship Id="rId7" Type="http://schemas.openxmlformats.org/officeDocument/2006/relationships/image" Target="../media/image27.png"/><Relationship Id="rId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ctrTitle"/>
          </p:nvPr>
        </p:nvSpPr>
        <p:spPr>
          <a:xfrm>
            <a:off x="264950" y="3682178"/>
            <a:ext cx="7242600" cy="228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MEDIA COVERAGE</a:t>
            </a:r>
            <a:endParaRPr/>
          </a:p>
        </p:txBody>
      </p:sp>
      <p:sp>
        <p:nvSpPr>
          <p:cNvPr id="74" name="Google Shape;74;p14"/>
          <p:cNvSpPr txBox="1"/>
          <p:nvPr>
            <p:ph idx="1" type="subTitle"/>
          </p:nvPr>
        </p:nvSpPr>
        <p:spPr>
          <a:xfrm>
            <a:off x="264950" y="6037394"/>
            <a:ext cx="72426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" sz="3180">
                <a:solidFill>
                  <a:srgbClr val="A61E23"/>
                </a:solidFill>
              </a:rPr>
              <a:t>2024-2025</a:t>
            </a:r>
            <a:endParaRPr sz="3180">
              <a:solidFill>
                <a:srgbClr val="A61E2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3180">
              <a:solidFill>
                <a:srgbClr val="A61E23"/>
              </a:solidFill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3496750" y="6713949"/>
            <a:ext cx="778899" cy="97442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>
            <p:ph idx="12" type="sldNum"/>
          </p:nvPr>
        </p:nvSpPr>
        <p:spPr>
          <a:xfrm>
            <a:off x="7201589" y="9119180"/>
            <a:ext cx="466500" cy="76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6450" y="1403775"/>
            <a:ext cx="3419475" cy="294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3,400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video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8" name="Google Shape;158;p23" title="Screenshot 2025-07-21 at 5.06.1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125" y="4023701"/>
            <a:ext cx="6722150" cy="398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 title="Screenshot 2025-07-21 at 5.06.23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37177" y="970150"/>
            <a:ext cx="2468700" cy="90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 title="Screenshot 2025-07-21 at 5.06.39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5125" y="2204941"/>
            <a:ext cx="6722151" cy="1714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 txBox="1"/>
          <p:nvPr/>
        </p:nvSpPr>
        <p:spPr>
          <a:xfrm>
            <a:off x="4689527" y="857787"/>
            <a:ext cx="2468700" cy="13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June 14,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280,690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8" name="Google Shape;168;p24" title="Screenshot 2025-06-16 at 11.48.43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388" y="3082285"/>
            <a:ext cx="6373624" cy="3217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4" title="Screenshot 2025-06-16 at 11.48.50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9388" y="2173276"/>
            <a:ext cx="6373623" cy="909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 title="Screenshot 2025-06-16 at 11.48.56 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77963" y="1078709"/>
            <a:ext cx="2495550" cy="7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14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Visits: 32,310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8" name="Google Shape;178;p25" title="Screenshot 2025-06-16 at 4.12.26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1475" y="2140876"/>
            <a:ext cx="5729458" cy="6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 title="Screenshot 2025-06-16 at 4.12.33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5350" y="1203550"/>
            <a:ext cx="29908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 title="Screenshot 2025-06-16 at 4.43.53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06199" y="2913575"/>
            <a:ext cx="4559991" cy="65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/>
          <p:nvPr/>
        </p:nvSpPr>
        <p:spPr>
          <a:xfrm>
            <a:off x="310300" y="1928025"/>
            <a:ext cx="4411800" cy="16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88" name="Google Shape;188;p26"/>
          <p:cNvGraphicFramePr/>
          <p:nvPr/>
        </p:nvGraphicFramePr>
        <p:xfrm>
          <a:off x="952500" y="626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{38685B4C-9106-4B07-B7CB-07B782289132}</a:tableStyleId>
              </a:tblPr>
              <a:tblGrid>
                <a:gridCol w="2933700"/>
                <a:gridCol w="2933700"/>
              </a:tblGrid>
              <a:tr h="1052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Date: 6/14/2025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052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Date: 6/14/2025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24,715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  <a:tr h="1052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Date: 6/14/2025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10,172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89" name="Google Shape;189;p26"/>
          <p:cNvSpPr txBox="1"/>
          <p:nvPr/>
        </p:nvSpPr>
        <p:spPr>
          <a:xfrm>
            <a:off x="1553100" y="4062200"/>
            <a:ext cx="46662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Syndications from Cassius</a:t>
            </a:r>
            <a:endParaRPr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0" name="Google Shape;190;p26" title="Screenshot 2025-06-16 at 4.13.30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81025" y="750800"/>
            <a:ext cx="2070350" cy="80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 title="Screenshot 2025-06-16 at 4.14.08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58575" y="1892175"/>
            <a:ext cx="2292804" cy="8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 title="Screenshot 2025-06-17 at 7.00.38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78263" y="3033548"/>
            <a:ext cx="2453415" cy="6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0" name="Google Shape;200;p27" title="Screenshot 2025-06-26 at 5.04.58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09400" y="2251201"/>
            <a:ext cx="3953601" cy="3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 title="Screenshot 2025-06-26 at 5.05.11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7750" y="1189927"/>
            <a:ext cx="2676925" cy="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 title="Screenshot 2025-06-26 at 5.29.07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363" y="2781850"/>
            <a:ext cx="6373676" cy="99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/>
          <p:nvPr/>
        </p:nvSpPr>
        <p:spPr>
          <a:xfrm>
            <a:off x="4689527" y="857787"/>
            <a:ext cx="2468700" cy="13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June 4,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47,058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10" name="Google Shape;210;p28" title="Screenshot 2025-06-04 at 7.02.36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3863" y="2142053"/>
            <a:ext cx="3104664" cy="46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 title="Screenshot 2025-06-04 at 7.02.43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15713" y="857784"/>
            <a:ext cx="1969175" cy="9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 title="Screenshot 2025-06-04 at 7.04.41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7350" y="2707399"/>
            <a:ext cx="6797699" cy="3851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/>
          <p:nvPr/>
        </p:nvSpPr>
        <p:spPr>
          <a:xfrm>
            <a:off x="287375" y="1929575"/>
            <a:ext cx="4406700" cy="15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20" name="Google Shape;220;p29"/>
          <p:cNvGraphicFramePr/>
          <p:nvPr/>
        </p:nvGraphicFramePr>
        <p:xfrm>
          <a:off x="952500" y="69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{38685B4C-9106-4B07-B7CB-07B782289132}</a:tableStyleId>
              </a:tblPr>
              <a:tblGrid>
                <a:gridCol w="2933700"/>
                <a:gridCol w="2933700"/>
              </a:tblGrid>
              <a:tr h="98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June 4,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21" name="Google Shape;221;p29"/>
          <p:cNvSpPr txBox="1"/>
          <p:nvPr/>
        </p:nvSpPr>
        <p:spPr>
          <a:xfrm>
            <a:off x="1436550" y="2080175"/>
            <a:ext cx="48993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Syndications from Woman Around Town</a:t>
            </a:r>
            <a:endParaRPr b="1" sz="13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2" name="Google Shape;222;p29" title="Screenshot 2025-06-05 at 9.39.43 AM.png"/>
          <p:cNvPicPr preferRelativeResize="0"/>
          <p:nvPr/>
        </p:nvPicPr>
        <p:blipFill rotWithShape="1">
          <a:blip r:embed="rId6">
            <a:alphaModFix/>
          </a:blip>
          <a:srcRect b="0" l="0" r="0" t="12831"/>
          <a:stretch/>
        </p:blipFill>
        <p:spPr>
          <a:xfrm>
            <a:off x="1316200" y="965949"/>
            <a:ext cx="2349075" cy="64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June 2,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7,851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0" name="Google Shape;230;p30" title="Screenshot 2025-06-03 at 12.18.44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9675" y="3849975"/>
            <a:ext cx="6833050" cy="328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 title="Screenshot 2025-06-03 at 12.18.52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675" y="2202325"/>
            <a:ext cx="6833046" cy="155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 title="Screenshot 2025-06-03 at 12.18.58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19600" y="777599"/>
            <a:ext cx="18288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29,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0" name="Google Shape;240;p31" title="Screenshot 2025-06-02 at 7.25.38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025" y="2170805"/>
            <a:ext cx="6460349" cy="1181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 title="Screenshot 2025-06-02 at 7.26.08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8000" y="1118325"/>
            <a:ext cx="18097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 title="Screenshot 2025-06-02 at 7.30.22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6025" y="3740829"/>
            <a:ext cx="6460350" cy="476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 title="Screenshot 2025-06-02 at 7.30.28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81400" y="3711823"/>
            <a:ext cx="2468700" cy="309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 title="Screenshot 2025-06-02 at 7.30.35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6025" y="3278888"/>
            <a:ext cx="2923200" cy="40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14,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52" name="Google Shape;252;p32" title="Screenshot 2025-05-15 at 8.00.0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0425" y="795329"/>
            <a:ext cx="1217500" cy="119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 title="Screenshot 2025-05-15 at 8.00.41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788" y="2811801"/>
            <a:ext cx="6584825" cy="14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 title="Screenshot 2025-05-15 at 8.00.53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95522" y="2145100"/>
            <a:ext cx="3981350" cy="5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20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ine Visits: 5,000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4" name="Google Shape;84;p15" title="Screenshot 2025-08-20 at 5.34.21 PM.png"/>
          <p:cNvPicPr preferRelativeResize="0"/>
          <p:nvPr/>
        </p:nvPicPr>
        <p:blipFill rotWithShape="1">
          <a:blip r:embed="rId5">
            <a:alphaModFix/>
          </a:blip>
          <a:srcRect b="0" l="0" r="0" t="19218"/>
          <a:stretch/>
        </p:blipFill>
        <p:spPr>
          <a:xfrm>
            <a:off x="1791987" y="2138001"/>
            <a:ext cx="4188425" cy="4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 title="Screenshot 2025-08-20 at 5.34.2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0700" y="761005"/>
            <a:ext cx="1142238" cy="11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 title="Screenshot 2025-08-20 at 6.14.4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350" y="2673825"/>
            <a:ext cx="6797700" cy="2988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13,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78,108,059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2" name="Google Shape;262;p33" title="Screenshot 2025-05-15 at 8.03.07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338" y="3266804"/>
            <a:ext cx="6679725" cy="91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 title="Screenshot 2025-05-15 at 8.03.13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6338" y="2185850"/>
            <a:ext cx="6679725" cy="9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 title="Screenshot 2025-05-15 at 8.03.18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74838" y="1127851"/>
            <a:ext cx="1828800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4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8,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51,265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2" name="Google Shape;272;p34" title="Screenshot 2025-06-05 at 5.40.02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350" y="4938682"/>
            <a:ext cx="6797699" cy="128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 title="Screenshot 2025-06-05 at 5.40.09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350" y="2193275"/>
            <a:ext cx="6797700" cy="2624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 title="Screenshot 2025-06-05 at 5.40.14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69888" y="1204055"/>
            <a:ext cx="1981200" cy="43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1,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2" name="Google Shape;282;p35" title="Screenshot 2025-05-02 at 2.58.0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0263" y="6395725"/>
            <a:ext cx="5923265" cy="11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5" title="Screenshot 2025-05-02 at 2.58.14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39532" y="2800049"/>
            <a:ext cx="2893326" cy="337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5" title="Screenshot 2025-05-02 at 2.58.21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83450" y="2201471"/>
            <a:ext cx="5205501" cy="46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5" title="Screenshot 2025-05-02 at 2.58.26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0275" y="1107325"/>
            <a:ext cx="2893321" cy="7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1,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16,241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3" name="Google Shape;293;p36" title="Screenshot 2025-05-05 at 6.49.3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2350" y="6366827"/>
            <a:ext cx="6207699" cy="282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6" title="Screenshot 2025-05-05 at 6.49.4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51850" y="3119575"/>
            <a:ext cx="2468699" cy="319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6" title="Screenshot 2025-05-05 at 6.49.53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2350" y="2741975"/>
            <a:ext cx="1720375" cy="33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6" title="Screenshot 2025-05-05 at 6.50.00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7475" y="1162178"/>
            <a:ext cx="3264999" cy="52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6" title="Screenshot 2025-05-05 at 6.50.06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2350" y="2140876"/>
            <a:ext cx="6207690" cy="52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7"/>
          <p:cNvSpPr txBox="1"/>
          <p:nvPr/>
        </p:nvSpPr>
        <p:spPr>
          <a:xfrm>
            <a:off x="4689527" y="857787"/>
            <a:ext cx="24687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 Summer Issue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Print Circulation: 141,774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5" name="Google Shape;305;p37" title="Screenshot 2025-05-23 at 1.50.16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6737" y="2109200"/>
            <a:ext cx="6018925" cy="718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7" title="Screenshot 2025-05-23 at 1.50.26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4325" y="1125000"/>
            <a:ext cx="2106730" cy="7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7" title="Screenshot 2025-05-23 at 1.53.18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6725" y="4392751"/>
            <a:ext cx="2270800" cy="46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 title="Screenshot 2025-05-23 at 1.53.33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5388" y="4854605"/>
            <a:ext cx="3135887" cy="879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8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May 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 Issue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Print Circulation: 45,000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6" name="Google Shape;316;p38" title="Screenshot 2025-04-29 at 6.49.39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2299" y="2121213"/>
            <a:ext cx="5427799" cy="713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8" title="Screenshot 2025-04-29 at 6.49.52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0250" y="1169488"/>
            <a:ext cx="2468699" cy="50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8" title="Screenshot 2025-04-29 at 6.50.09 PM.png"/>
          <p:cNvPicPr preferRelativeResize="0"/>
          <p:nvPr/>
        </p:nvPicPr>
        <p:blipFill rotWithShape="1">
          <a:blip r:embed="rId7">
            <a:alphaModFix/>
          </a:blip>
          <a:srcRect b="0" l="0" r="3372" t="0"/>
          <a:stretch/>
        </p:blipFill>
        <p:spPr>
          <a:xfrm>
            <a:off x="1172298" y="4942100"/>
            <a:ext cx="2352578" cy="289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8" title="Screenshot 2025-04-29 at 6.50.15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4875" y="4942100"/>
            <a:ext cx="2533250" cy="289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9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16,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27" name="Google Shape;327;p39" title="Screenshot 2025-04-16 at 6.01.14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9900" y="972642"/>
            <a:ext cx="2128550" cy="9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9" title="Screenshot 2025-04-16 at 6.01.2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5275" y="2169927"/>
            <a:ext cx="5961851" cy="5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9" title="Screenshot 2025-04-16 at 6.01.34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8975" y="2772576"/>
            <a:ext cx="4454448" cy="2977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9" title="Screenshot 2025-04-16 at 6.01.42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4523" y="5803861"/>
            <a:ext cx="5883374" cy="3606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0"/>
          <p:cNvSpPr/>
          <p:nvPr/>
        </p:nvSpPr>
        <p:spPr>
          <a:xfrm>
            <a:off x="253725" y="1921075"/>
            <a:ext cx="4585200" cy="18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8" name="Google Shape;338;p40" title="Screenshot 2025-04-16 at 6.02.1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238" y="512275"/>
            <a:ext cx="6201924" cy="5095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4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1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10,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47,296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46" name="Google Shape;346;p41" title="Screenshot 2025-04-11 at 12.30.40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0425" y="1053367"/>
            <a:ext cx="2828359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1" title="Screenshot 2025-04-11 at 12.30.48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9525" y="2060178"/>
            <a:ext cx="5593349" cy="14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1" title="Screenshot 2025-04-11 at 12.30.56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81546" y="3529004"/>
            <a:ext cx="3809300" cy="285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1" title="Screenshot 2025-04-11 at 12.31.06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4375" y="6466516"/>
            <a:ext cx="6683650" cy="2678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2"/>
          <p:cNvSpPr/>
          <p:nvPr/>
        </p:nvSpPr>
        <p:spPr>
          <a:xfrm>
            <a:off x="253725" y="1921075"/>
            <a:ext cx="4585200" cy="18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7" name="Google Shape;357;p42" title="Screenshot 2025-04-11 at 12.31.52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6125" y="424375"/>
            <a:ext cx="5800149" cy="890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August 2025 Issue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Print Circulation: 34,000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3" name="Google Shape;93;p16" title="Screenshot 2025-08-11 at 1.04.3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0887" y="2154250"/>
            <a:ext cx="5030626" cy="723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 title="Screenshot 2025-08-11 at 1.04.4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025" y="1188000"/>
            <a:ext cx="2885525" cy="64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9,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Listenership: 15,000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podcast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5" name="Google Shape;365;p43" title="Screenshot 2025-04-09 at 4.12.32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6625" y="419183"/>
            <a:ext cx="1496825" cy="14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3" title="Screenshot 2025-04-09 at 4.12.38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9050" y="2179814"/>
            <a:ext cx="6334311" cy="14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3" title="Screenshot 2025-04-09 at 4.12.50 PM.png"/>
          <p:cNvPicPr preferRelativeResize="0"/>
          <p:nvPr/>
        </p:nvPicPr>
        <p:blipFill rotWithShape="1">
          <a:blip r:embed="rId8">
            <a:alphaModFix/>
          </a:blip>
          <a:srcRect b="17280" l="0" r="0" t="0"/>
          <a:stretch/>
        </p:blipFill>
        <p:spPr>
          <a:xfrm>
            <a:off x="719050" y="3702149"/>
            <a:ext cx="6334300" cy="405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3" title="Screenshot 2025-04-09 at 4.13.32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9050" y="7756750"/>
            <a:ext cx="2307526" cy="135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4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April 9,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6" name="Google Shape;376;p44" title="Screenshot 2025-04-09 at 4.14.2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8600" y="578029"/>
            <a:ext cx="1360883" cy="12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4" title="Screenshot 2025-04-09 at 4.14.29 PM.png"/>
          <p:cNvPicPr preferRelativeResize="0"/>
          <p:nvPr/>
        </p:nvPicPr>
        <p:blipFill rotWithShape="1">
          <a:blip r:embed="rId7">
            <a:alphaModFix/>
          </a:blip>
          <a:srcRect b="45187" l="0" r="0" t="0"/>
          <a:stretch/>
        </p:blipFill>
        <p:spPr>
          <a:xfrm>
            <a:off x="786825" y="2221001"/>
            <a:ext cx="6198732" cy="123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4" title="Screenshot 2025-04-09 at 4.14.29 PM.png"/>
          <p:cNvPicPr preferRelativeResize="0"/>
          <p:nvPr/>
        </p:nvPicPr>
        <p:blipFill rotWithShape="1">
          <a:blip r:embed="rId7">
            <a:alphaModFix/>
          </a:blip>
          <a:srcRect b="0" l="0" r="0" t="71945"/>
          <a:stretch/>
        </p:blipFill>
        <p:spPr>
          <a:xfrm>
            <a:off x="786825" y="3455871"/>
            <a:ext cx="6198732" cy="632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4" title="Screenshot 2025-04-09 at 4.15.03 PM.png"/>
          <p:cNvPicPr preferRelativeResize="0"/>
          <p:nvPr/>
        </p:nvPicPr>
        <p:blipFill rotWithShape="1">
          <a:blip r:embed="rId8">
            <a:alphaModFix/>
          </a:blip>
          <a:srcRect b="5713" l="0" r="0" t="0"/>
          <a:stretch/>
        </p:blipFill>
        <p:spPr>
          <a:xfrm>
            <a:off x="692925" y="4240300"/>
            <a:ext cx="6257177" cy="415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4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5"/>
          <p:cNvSpPr/>
          <p:nvPr/>
        </p:nvSpPr>
        <p:spPr>
          <a:xfrm>
            <a:off x="253725" y="1921075"/>
            <a:ext cx="4585200" cy="18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7" name="Google Shape;387;p45" title="Screenshot 2025-04-09 at 4.16.40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0873" y="289650"/>
            <a:ext cx="5850662" cy="2689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5" title="Screenshot 2025-04-09 at 4.16.5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0862" y="2979389"/>
            <a:ext cx="5850671" cy="3141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5" title="Screenshot 2025-04-09 at 4.17.16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0862" y="6120483"/>
            <a:ext cx="5850677" cy="28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5" title="Screenshot 2025-04-09 at 4.17.34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66388" y="9010000"/>
            <a:ext cx="1839600" cy="4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4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27,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120,419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98" name="Google Shape;398;p46" title="Screenshot 2025-03-28 at 12.09.06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1950" y="1016195"/>
            <a:ext cx="2468700" cy="813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6" title="Screenshot 2025-03-28 at 12.09.13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4088" y="2165051"/>
            <a:ext cx="6604225" cy="13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6" title="Screenshot 2025-03-28 at 12.09.19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57196" y="3523199"/>
            <a:ext cx="2858035" cy="184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6" title="Screenshot 2025-03-28 at 12.09.35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4101" y="5369937"/>
            <a:ext cx="6604225" cy="3690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7"/>
          <p:cNvSpPr/>
          <p:nvPr/>
        </p:nvSpPr>
        <p:spPr>
          <a:xfrm>
            <a:off x="271850" y="1902950"/>
            <a:ext cx="4422000" cy="217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9" name="Google Shape;409;p47" title="Screenshot 2025-03-28 at 12.10.03 PM.png"/>
          <p:cNvPicPr preferRelativeResize="0"/>
          <p:nvPr/>
        </p:nvPicPr>
        <p:blipFill rotWithShape="1">
          <a:blip r:embed="rId5">
            <a:alphaModFix/>
          </a:blip>
          <a:srcRect b="0" l="0" r="823" t="0"/>
          <a:stretch/>
        </p:blipFill>
        <p:spPr>
          <a:xfrm>
            <a:off x="796537" y="807825"/>
            <a:ext cx="6179325" cy="743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4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8"/>
          <p:cNvSpPr/>
          <p:nvPr/>
        </p:nvSpPr>
        <p:spPr>
          <a:xfrm>
            <a:off x="271850" y="1902950"/>
            <a:ext cx="4422000" cy="217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7" name="Google Shape;417;p48" title="Screenshot 2025-03-28 at 12.10.25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150" y="798750"/>
            <a:ext cx="6626076" cy="513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4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9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17,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25" name="Google Shape;425;p49" title="Screenshot 2025-03-26 at 5.39.4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3550" y="979094"/>
            <a:ext cx="2468700" cy="88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9" title="Screenshot 2025-03-26 at 5.39.57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5525" y="2140877"/>
            <a:ext cx="6281350" cy="59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9" title="Screenshot 2025-03-26 at 5.40.06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525" y="2861109"/>
            <a:ext cx="6281348" cy="1057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5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5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17,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57,799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35" name="Google Shape;435;p50" title="Screenshot 2025-03-17 at 2.59.33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5161" y="2877950"/>
            <a:ext cx="4622075" cy="650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0" title="Screenshot 2025-03-17 at 2.59.43 PM.png"/>
          <p:cNvPicPr preferRelativeResize="0"/>
          <p:nvPr/>
        </p:nvPicPr>
        <p:blipFill rotWithShape="1">
          <a:blip r:embed="rId7">
            <a:alphaModFix/>
          </a:blip>
          <a:srcRect b="0" l="3016" r="0" t="12103"/>
          <a:stretch/>
        </p:blipFill>
        <p:spPr>
          <a:xfrm>
            <a:off x="1575163" y="2195572"/>
            <a:ext cx="4622076" cy="6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0" title="Screenshot 2025-03-17 at 2.59.52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6525" y="1032600"/>
            <a:ext cx="3371850" cy="7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5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1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15,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1,548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profile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45" name="Google Shape;445;p51" title="Screenshot 2025-03-17 at 2.31.53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4513" y="2303450"/>
            <a:ext cx="6663375" cy="161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51" title="Screenshot 2025-03-17 at 2.31.57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9888" y="734048"/>
            <a:ext cx="236220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1" title="Screenshot 2025-03-17 at 2.32.08 PM.png"/>
          <p:cNvPicPr preferRelativeResize="0"/>
          <p:nvPr/>
        </p:nvPicPr>
        <p:blipFill rotWithShape="1">
          <a:blip r:embed="rId8">
            <a:alphaModFix/>
          </a:blip>
          <a:srcRect b="1545" l="0" r="0" t="0"/>
          <a:stretch/>
        </p:blipFill>
        <p:spPr>
          <a:xfrm>
            <a:off x="554513" y="4095461"/>
            <a:ext cx="2110486" cy="373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1" title="Screenshot 2025-03-17 at 2.32.15 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88194" y="4095461"/>
            <a:ext cx="2110485" cy="373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1" title="Screenshot 2025-03-17 at 2.32.25 PM.png"/>
          <p:cNvPicPr preferRelativeResize="0"/>
          <p:nvPr/>
        </p:nvPicPr>
        <p:blipFill rotWithShape="1">
          <a:blip r:embed="rId10">
            <a:alphaModFix/>
          </a:blip>
          <a:srcRect b="4861" l="0" r="0" t="0"/>
          <a:stretch/>
        </p:blipFill>
        <p:spPr>
          <a:xfrm>
            <a:off x="5021875" y="4090833"/>
            <a:ext cx="2196011" cy="3735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5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14,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42,949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57" name="Google Shape;457;p52" title="Screenshot 2025-03-14 at 1.29.34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488" y="2173724"/>
            <a:ext cx="6363425" cy="74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2" title="Screenshot 2025-03-14 at 1.29.40 PM.png"/>
          <p:cNvPicPr preferRelativeResize="0"/>
          <p:nvPr/>
        </p:nvPicPr>
        <p:blipFill rotWithShape="1">
          <a:blip r:embed="rId7">
            <a:alphaModFix/>
          </a:blip>
          <a:srcRect b="0" l="4251" r="0" t="0"/>
          <a:stretch/>
        </p:blipFill>
        <p:spPr>
          <a:xfrm>
            <a:off x="948500" y="1061175"/>
            <a:ext cx="302792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2" title="Screenshot 2025-03-14 at 1.40.33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4501" y="2917599"/>
            <a:ext cx="6363400" cy="6413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/>
          <p:nvPr/>
        </p:nvSpPr>
        <p:spPr>
          <a:xfrm>
            <a:off x="300950" y="1948325"/>
            <a:ext cx="4467000" cy="15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7" title="Screenshot 2025-08-11 at 1.05.18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1439" y="485025"/>
            <a:ext cx="5949526" cy="85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53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3"/>
          <p:cNvPicPr preferRelativeResize="0"/>
          <p:nvPr/>
        </p:nvPicPr>
        <p:blipFill rotWithShape="1">
          <a:blip r:embed="rId4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3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67" name="Google Shape;467;p53"/>
          <p:cNvGraphicFramePr/>
          <p:nvPr/>
        </p:nvGraphicFramePr>
        <p:xfrm>
          <a:off x="952500" y="82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{38685B4C-9106-4B07-B7CB-07B782289132}</a:tableStyleId>
              </a:tblPr>
              <a:tblGrid>
                <a:gridCol w="2933700"/>
                <a:gridCol w="2933700"/>
              </a:tblGrid>
              <a:tr h="1117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March 14,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68,071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035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March 17,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50,623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13303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March 17,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5,000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u="sng">
                          <a:solidFill>
                            <a:srgbClr val="0097A7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68" name="Google Shape;468;p53"/>
          <p:cNvSpPr txBox="1"/>
          <p:nvPr/>
        </p:nvSpPr>
        <p:spPr>
          <a:xfrm>
            <a:off x="1240350" y="4438800"/>
            <a:ext cx="52917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Syndications from Cassius</a:t>
            </a:r>
            <a:endParaRPr b="1" sz="18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69" name="Google Shape;469;p53" title="Screenshot 2025-03-17 at 2.26.46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10875" y="1049900"/>
            <a:ext cx="2700374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3" title="Screenshot 2025-03-17 at 2.27.07 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16194" y="2048075"/>
            <a:ext cx="1889740" cy="7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3" title="Screenshot 2025-03-18 at 9.26.22 A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50475" y="3337375"/>
            <a:ext cx="2421185" cy="7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4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14,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3,949,934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79" name="Google Shape;479;p54" title="Screenshot 2025-03-14 at 7.31.59 PM.png"/>
          <p:cNvPicPr preferRelativeResize="0"/>
          <p:nvPr/>
        </p:nvPicPr>
        <p:blipFill rotWithShape="1">
          <a:blip r:embed="rId6">
            <a:alphaModFix/>
          </a:blip>
          <a:srcRect b="25760" l="0" r="0" t="0"/>
          <a:stretch/>
        </p:blipFill>
        <p:spPr>
          <a:xfrm>
            <a:off x="837350" y="3523628"/>
            <a:ext cx="6097700" cy="527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4" title="Screenshot 2025-03-14 at 7.32.07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7350" y="2199739"/>
            <a:ext cx="6097700" cy="1245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4" title="Screenshot 2025-03-14 at 7.32.16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1075" y="1266627"/>
            <a:ext cx="3272900" cy="55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5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5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8" name="Google Shape;488;p55"/>
          <p:cNvPicPr preferRelativeResize="0"/>
          <p:nvPr/>
        </p:nvPicPr>
        <p:blipFill rotWithShape="1">
          <a:blip r:embed="rId4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5" title="Screenshot 2025-03-14 at 7.32.50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475" y="614499"/>
            <a:ext cx="6043450" cy="172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5" title="Screenshot 2025-03-14 at 7.33.00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4462" y="2343113"/>
            <a:ext cx="6043466" cy="5820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5" title="Screenshot 2025-03-14 at 7.33.15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4488" y="8163233"/>
            <a:ext cx="6043448" cy="1025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6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6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8" name="Google Shape;498;p56"/>
          <p:cNvPicPr preferRelativeResize="0"/>
          <p:nvPr/>
        </p:nvPicPr>
        <p:blipFill rotWithShape="1">
          <a:blip r:embed="rId4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6" title="Screenshot 2025-03-14 at 7.33.39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950" y="456950"/>
            <a:ext cx="6164473" cy="486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6" title="Screenshot 2025-03-14 at 7.33.47 PM.png"/>
          <p:cNvPicPr preferRelativeResize="0"/>
          <p:nvPr/>
        </p:nvPicPr>
        <p:blipFill rotWithShape="1">
          <a:blip r:embed="rId6">
            <a:alphaModFix/>
          </a:blip>
          <a:srcRect b="29188" l="0" r="0" t="0"/>
          <a:stretch/>
        </p:blipFill>
        <p:spPr>
          <a:xfrm>
            <a:off x="803978" y="5404722"/>
            <a:ext cx="6164472" cy="3656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57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57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7" name="Google Shape;507;p57"/>
          <p:cNvPicPr preferRelativeResize="0"/>
          <p:nvPr/>
        </p:nvPicPr>
        <p:blipFill rotWithShape="1">
          <a:blip r:embed="rId4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7" title="Screenshot 2025-03-14 at 7.33.47 PM.png"/>
          <p:cNvPicPr preferRelativeResize="0"/>
          <p:nvPr/>
        </p:nvPicPr>
        <p:blipFill rotWithShape="1">
          <a:blip r:embed="rId5">
            <a:alphaModFix/>
          </a:blip>
          <a:srcRect b="0" l="0" r="0" t="70813"/>
          <a:stretch/>
        </p:blipFill>
        <p:spPr>
          <a:xfrm>
            <a:off x="705840" y="723225"/>
            <a:ext cx="6360726" cy="155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7" title="Screenshot 2025-03-14 at 7.34.21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854" y="2470033"/>
            <a:ext cx="6360696" cy="189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58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58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6" name="Google Shape;516;p58"/>
          <p:cNvPicPr preferRelativeResize="0"/>
          <p:nvPr/>
        </p:nvPicPr>
        <p:blipFill rotWithShape="1">
          <a:blip r:embed="rId4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7" name="Google Shape;517;p58"/>
          <p:cNvGraphicFramePr/>
          <p:nvPr/>
        </p:nvGraphicFramePr>
        <p:xfrm>
          <a:off x="952500" y="82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{38685B4C-9106-4B07-B7CB-07B782289132}</a:tableStyleId>
              </a:tblPr>
              <a:tblGrid>
                <a:gridCol w="2933700"/>
                <a:gridCol w="2933700"/>
              </a:tblGrid>
              <a:tr h="1004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March 14,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407,199,536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/>
                        </a:rPr>
                        <a:t>Click to view article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518" name="Google Shape;518;p58"/>
          <p:cNvSpPr txBox="1"/>
          <p:nvPr/>
        </p:nvSpPr>
        <p:spPr>
          <a:xfrm>
            <a:off x="1240350" y="2197825"/>
            <a:ext cx="5291700" cy="5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Syndications from For The Win</a:t>
            </a:r>
            <a:endParaRPr b="1"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9" name="Google Shape;519;p58" title="Screenshot 2025-03-17 at 2.55.01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0525" y="1075025"/>
            <a:ext cx="2400960" cy="5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5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9"/>
          <p:cNvSpPr txBox="1"/>
          <p:nvPr/>
        </p:nvSpPr>
        <p:spPr>
          <a:xfrm>
            <a:off x="4689527" y="857787"/>
            <a:ext cx="24687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13,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596,478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27" name="Google Shape;527;p59" title="Screenshot 2025-03-13 at 2.55.08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9900" y="739785"/>
            <a:ext cx="2468700" cy="118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9" title="Screenshot 2025-03-13 at 2.55.31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4125" y="2150974"/>
            <a:ext cx="6704150" cy="641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6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6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6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13,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270,575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36" name="Google Shape;536;p60" title="Screenshot 2025-03-11 at 5.13.42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2938" y="2217075"/>
            <a:ext cx="4386526" cy="6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60" title="Screenshot 2025-03-11 at 5.13.49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6680" y="984977"/>
            <a:ext cx="3270095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60" title="Screenshot 2025-03-11 at 5.26.18 PM.png"/>
          <p:cNvPicPr preferRelativeResize="0"/>
          <p:nvPr/>
        </p:nvPicPr>
        <p:blipFill rotWithShape="1">
          <a:blip r:embed="rId8">
            <a:alphaModFix/>
          </a:blip>
          <a:srcRect b="29429" l="0" r="0" t="7363"/>
          <a:stretch/>
        </p:blipFill>
        <p:spPr>
          <a:xfrm>
            <a:off x="1692938" y="3334663"/>
            <a:ext cx="4386524" cy="3177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60" title="Screenshot 2025-03-11 at 5.26.18 PM.png"/>
          <p:cNvPicPr preferRelativeResize="0"/>
          <p:nvPr/>
        </p:nvPicPr>
        <p:blipFill rotWithShape="1">
          <a:blip r:embed="rId8">
            <a:alphaModFix/>
          </a:blip>
          <a:srcRect b="0" l="0" r="0" t="72372"/>
          <a:stretch/>
        </p:blipFill>
        <p:spPr>
          <a:xfrm>
            <a:off x="602413" y="6639825"/>
            <a:ext cx="6567600" cy="207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60" title="Screenshot 2025-03-11 at 5.26.18 PM.png"/>
          <p:cNvPicPr preferRelativeResize="0"/>
          <p:nvPr/>
        </p:nvPicPr>
        <p:blipFill rotWithShape="1">
          <a:blip r:embed="rId8">
            <a:alphaModFix/>
          </a:blip>
          <a:srcRect b="95527" l="4893" r="79995" t="0"/>
          <a:stretch/>
        </p:blipFill>
        <p:spPr>
          <a:xfrm>
            <a:off x="3342338" y="2913800"/>
            <a:ext cx="1087725" cy="368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6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61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13,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48" name="Google Shape;548;p61" title="Screenshot 2025-03-13 at 3.10.52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33225" y="857782"/>
            <a:ext cx="2760821" cy="97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61" title="Screenshot 2025-03-13 at 3.10.59 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7675" y="2864875"/>
            <a:ext cx="5737050" cy="287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61" title="Screenshot 2025-03-13 at 3.11.06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3100" y="2125350"/>
            <a:ext cx="5626190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1" title="Screenshot 2025-03-13 at 3.11.12 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1134" y="5812850"/>
            <a:ext cx="5737051" cy="3246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6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6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2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9" name="Google Shape;559;p62" title="Screenshot 2025-03-13 at 3.11.50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863" y="590250"/>
            <a:ext cx="6354676" cy="466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62" title="Screenshot 2025-03-13 at 3.11.56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399" y="5365241"/>
            <a:ext cx="6354677" cy="38885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/>
          <p:nvPr/>
        </p:nvSpPr>
        <p:spPr>
          <a:xfrm>
            <a:off x="300950" y="1948325"/>
            <a:ext cx="4467000" cy="15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18" title="Screenshot 2025-08-11 at 1.05.35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188" y="643425"/>
            <a:ext cx="6280024" cy="797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63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3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7" name="Google Shape;567;p63" title="Screenshot 2025-03-13 at 3.12.18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838" y="457900"/>
            <a:ext cx="6422724" cy="393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3" title="Screenshot 2025-03-13 at 3.12.25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4538" y="4534209"/>
            <a:ext cx="2423331" cy="2978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3" title="Screenshot 2025-03-13 at 3.12.33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850" y="7654573"/>
            <a:ext cx="6422699" cy="127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3"/>
          <p:cNvPicPr preferRelativeResize="0"/>
          <p:nvPr/>
        </p:nvPicPr>
        <p:blipFill rotWithShape="1">
          <a:blip r:embed="rId7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64"/>
          <p:cNvPicPr preferRelativeResize="0"/>
          <p:nvPr/>
        </p:nvPicPr>
        <p:blipFill rotWithShape="1">
          <a:blip r:embed="rId3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64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7" name="Google Shape;577;p64"/>
          <p:cNvPicPr preferRelativeResize="0"/>
          <p:nvPr/>
        </p:nvPicPr>
        <p:blipFill rotWithShape="1">
          <a:blip r:embed="rId4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4" title="Screenshot 2025-03-13 at 3.13.04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488" y="744650"/>
            <a:ext cx="6641426" cy="187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" name="Google Shape;583;p6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6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6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12,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596,478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86" name="Google Shape;586;p65" title="Screenshot 2025-03-13 at 2.54.20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0136" y="3081005"/>
            <a:ext cx="5492124" cy="6260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65" title="Screenshot 2025-03-13 at 2.54.28 PM.png"/>
          <p:cNvPicPr preferRelativeResize="0"/>
          <p:nvPr/>
        </p:nvPicPr>
        <p:blipFill rotWithShape="1">
          <a:blip r:embed="rId7">
            <a:alphaModFix/>
          </a:blip>
          <a:srcRect b="0" l="0" r="0" t="17844"/>
          <a:stretch/>
        </p:blipFill>
        <p:spPr>
          <a:xfrm>
            <a:off x="1140147" y="2204875"/>
            <a:ext cx="5492115" cy="87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65" title="Screenshot 2025-03-13 at 2.54.51 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55300" y="1108800"/>
            <a:ext cx="278130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Google Shape;593;p6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6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7,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178,530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96" name="Google Shape;596;p66"/>
          <p:cNvPicPr preferRelativeResize="0"/>
          <p:nvPr/>
        </p:nvPicPr>
        <p:blipFill rotWithShape="1">
          <a:blip r:embed="rId6">
            <a:alphaModFix/>
          </a:blip>
          <a:srcRect b="41100" l="0" r="0" t="0"/>
          <a:stretch/>
        </p:blipFill>
        <p:spPr>
          <a:xfrm>
            <a:off x="823713" y="3496668"/>
            <a:ext cx="6124974" cy="5215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3713" y="2147713"/>
            <a:ext cx="6124975" cy="127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77350" y="975450"/>
            <a:ext cx="21336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6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6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67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6" name="Google Shape;606;p67"/>
          <p:cNvPicPr preferRelativeResize="0"/>
          <p:nvPr/>
        </p:nvPicPr>
        <p:blipFill rotWithShape="1">
          <a:blip r:embed="rId5">
            <a:alphaModFix/>
          </a:blip>
          <a:srcRect b="0" l="0" r="0" t="46449"/>
          <a:stretch/>
        </p:blipFill>
        <p:spPr>
          <a:xfrm>
            <a:off x="823725" y="749951"/>
            <a:ext cx="6124949" cy="47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6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68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7, 2025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88,209,424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14" name="Google Shape;614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9050" y="4421142"/>
            <a:ext cx="5971126" cy="179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2938" y="6024600"/>
            <a:ext cx="4203326" cy="341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9050" y="2138150"/>
            <a:ext cx="5971115" cy="223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30275" y="1099275"/>
            <a:ext cx="1676400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6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6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9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5" name="Google Shape;62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838" y="951827"/>
            <a:ext cx="6424726" cy="1928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7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7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70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6,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33" name="Google Shape;633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113" y="2140876"/>
            <a:ext cx="6698175" cy="50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725" y="994496"/>
            <a:ext cx="37719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16264" y="2787513"/>
            <a:ext cx="2139878" cy="270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7952" y="5633831"/>
            <a:ext cx="6516499" cy="3746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7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7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71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4" name="Google Shape;644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539" y="460650"/>
            <a:ext cx="6243324" cy="857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7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7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72"/>
          <p:cNvSpPr/>
          <p:nvPr/>
        </p:nvSpPr>
        <p:spPr>
          <a:xfrm>
            <a:off x="271850" y="1939175"/>
            <a:ext cx="4458300" cy="10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2" name="Google Shape;652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150" y="768750"/>
            <a:ext cx="6390100" cy="368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/>
          <p:nvPr/>
        </p:nvSpPr>
        <p:spPr>
          <a:xfrm>
            <a:off x="300950" y="1948325"/>
            <a:ext cx="4467000" cy="15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19" title="Screenshot 2025-08-11 at 1.05.50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163" y="722625"/>
            <a:ext cx="6532074" cy="582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7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7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7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March 5,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88,209,424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60" name="Google Shape;660;p73"/>
          <p:cNvPicPr preferRelativeResize="0"/>
          <p:nvPr/>
        </p:nvPicPr>
        <p:blipFill rotWithShape="1">
          <a:blip r:embed="rId6">
            <a:alphaModFix/>
          </a:blip>
          <a:srcRect b="0" l="0" r="2987" t="0"/>
          <a:stretch/>
        </p:blipFill>
        <p:spPr>
          <a:xfrm>
            <a:off x="1214413" y="3745454"/>
            <a:ext cx="5343576" cy="567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14413" y="2115325"/>
            <a:ext cx="5343574" cy="156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66000" y="1108800"/>
            <a:ext cx="1790700" cy="62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Google Shape;667;p7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7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74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28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13,047,128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70" name="Google Shape;670;p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5713" y="5593211"/>
            <a:ext cx="6060999" cy="3963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3124" y="3006799"/>
            <a:ext cx="1726175" cy="25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55700" y="2877725"/>
            <a:ext cx="1971524" cy="4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5700" y="2164700"/>
            <a:ext cx="6061000" cy="6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7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64063" y="1137375"/>
            <a:ext cx="236220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7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7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7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25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1,909,766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82" name="Google Shape;682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350" y="2876888"/>
            <a:ext cx="6797700" cy="603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3522" y="1016000"/>
            <a:ext cx="3080934" cy="81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656" y="2169831"/>
            <a:ext cx="6749079" cy="707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7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7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7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19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57,799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92" name="Google Shape;692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875" y="1096444"/>
            <a:ext cx="3194100" cy="65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213" y="2273999"/>
            <a:ext cx="6499974" cy="6521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7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7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77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1" name="Google Shape;701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6825" y="449574"/>
            <a:ext cx="5678749" cy="570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6826" y="6155628"/>
            <a:ext cx="5678749" cy="3166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7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78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13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10" name="Google Shape;710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750" y="1075475"/>
            <a:ext cx="360997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338" y="2117822"/>
            <a:ext cx="6667725" cy="886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33837" y="3156303"/>
            <a:ext cx="4904718" cy="262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78"/>
          <p:cNvPicPr preferRelativeResize="0"/>
          <p:nvPr/>
        </p:nvPicPr>
        <p:blipFill rotWithShape="1">
          <a:blip r:embed="rId9">
            <a:alphaModFix/>
          </a:blip>
          <a:srcRect b="47783" l="0" r="0" t="0"/>
          <a:stretch/>
        </p:blipFill>
        <p:spPr>
          <a:xfrm>
            <a:off x="552338" y="5909845"/>
            <a:ext cx="6667725" cy="302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Google Shape;718;p7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7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79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1" name="Google Shape;721;p79"/>
          <p:cNvPicPr preferRelativeResize="0"/>
          <p:nvPr/>
        </p:nvPicPr>
        <p:blipFill rotWithShape="1">
          <a:blip r:embed="rId5">
            <a:alphaModFix/>
          </a:blip>
          <a:srcRect b="0" l="0" r="0" t="53844"/>
          <a:stretch/>
        </p:blipFill>
        <p:spPr>
          <a:xfrm>
            <a:off x="552350" y="661778"/>
            <a:ext cx="6667699" cy="267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Google Shape;726;p8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8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80"/>
          <p:cNvSpPr txBox="1"/>
          <p:nvPr/>
        </p:nvSpPr>
        <p:spPr>
          <a:xfrm>
            <a:off x="4689525" y="857775"/>
            <a:ext cx="27576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12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596,478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Newsletter Subscriptions: 596,478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29" name="Google Shape;729;p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600" y="1077933"/>
            <a:ext cx="3301794" cy="6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238" y="2095900"/>
            <a:ext cx="6667925" cy="1495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38008" y="3668071"/>
            <a:ext cx="3696375" cy="259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52250" y="6200125"/>
            <a:ext cx="6667925" cy="2644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Google Shape;737;p8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8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81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0" name="Google Shape;740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350" y="611275"/>
            <a:ext cx="6097699" cy="266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7350" y="3430450"/>
            <a:ext cx="6097701" cy="5410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8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8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82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9" name="Google Shape;749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7201" y="631475"/>
            <a:ext cx="4977999" cy="3473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9862" y="4104825"/>
            <a:ext cx="5372675" cy="457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August/September 2025 Issue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Print Circulation: 337,516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6" name="Google Shape;126;p20" title="Screenshot 2025-06-30 at 5.13.25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7338" y="2116062"/>
            <a:ext cx="6097714" cy="7296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 title="Screenshot 2025-06-30 at 5.13.4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0300" y="1197850"/>
            <a:ext cx="23431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 title="Screenshot 2025-06-30 at 5.13.54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7350" y="4474200"/>
            <a:ext cx="356235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 title="Screenshot 2025-06-30 at 5.14.04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7350" y="3605525"/>
            <a:ext cx="3495826" cy="78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8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8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83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58" name="Google Shape;758;p83"/>
          <p:cNvGraphicFramePr/>
          <p:nvPr/>
        </p:nvGraphicFramePr>
        <p:xfrm>
          <a:off x="952500" y="815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{38685B4C-9106-4B07-B7CB-07B782289132}</a:tableStyleId>
              </a:tblPr>
              <a:tblGrid>
                <a:gridCol w="2933700"/>
                <a:gridCol w="2933700"/>
              </a:tblGrid>
              <a:tr h="1178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February 12, 2025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7F7F7F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Online Visits: 21,544,598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sng">
                          <a:solidFill>
                            <a:schemeClr val="hlink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  <a:hlinkClick r:id="rId5"/>
                        </a:rPr>
                        <a:t>Click to view article</a:t>
                      </a:r>
                      <a:endParaRPr sz="1200">
                        <a:solidFill>
                          <a:srgbClr val="7F7F7F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759" name="Google Shape;759;p83"/>
          <p:cNvSpPr txBox="1"/>
          <p:nvPr/>
        </p:nvSpPr>
        <p:spPr>
          <a:xfrm>
            <a:off x="1747650" y="2135175"/>
            <a:ext cx="42771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Syndication from InsideHook</a:t>
            </a:r>
            <a:endParaRPr b="1"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60" name="Google Shape;760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1863" y="1137838"/>
            <a:ext cx="2162175" cy="5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8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8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84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11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1,532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profile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68" name="Google Shape;768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813" y="2140877"/>
            <a:ext cx="6422774" cy="16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9907" y="981767"/>
            <a:ext cx="2363900" cy="882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38961" y="3926625"/>
            <a:ext cx="3094475" cy="542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8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8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85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11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88,209,424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78" name="Google Shape;778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4875" y="3384362"/>
            <a:ext cx="5762625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82775" y="1053372"/>
            <a:ext cx="2420264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04888" y="2141874"/>
            <a:ext cx="5762625" cy="118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8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8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8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68,979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88" name="Google Shape;788;p86"/>
          <p:cNvPicPr preferRelativeResize="0"/>
          <p:nvPr/>
        </p:nvPicPr>
        <p:blipFill rotWithShape="1">
          <a:blip r:embed="rId6">
            <a:alphaModFix/>
          </a:blip>
          <a:srcRect b="75510" l="0" r="0" t="0"/>
          <a:stretch/>
        </p:blipFill>
        <p:spPr>
          <a:xfrm>
            <a:off x="654913" y="3268700"/>
            <a:ext cx="6462575" cy="12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86"/>
          <p:cNvPicPr preferRelativeResize="0"/>
          <p:nvPr/>
        </p:nvPicPr>
        <p:blipFill rotWithShape="1">
          <a:blip r:embed="rId6">
            <a:alphaModFix/>
          </a:blip>
          <a:srcRect b="0" l="0" r="0" t="53031"/>
          <a:stretch/>
        </p:blipFill>
        <p:spPr>
          <a:xfrm>
            <a:off x="654913" y="4477381"/>
            <a:ext cx="6462575" cy="231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8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925" y="2197373"/>
            <a:ext cx="6462549" cy="102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86"/>
          <p:cNvPicPr preferRelativeResize="0"/>
          <p:nvPr/>
        </p:nvPicPr>
        <p:blipFill rotWithShape="1">
          <a:blip r:embed="rId8">
            <a:alphaModFix/>
          </a:blip>
          <a:srcRect b="0" l="4461" r="0" t="10849"/>
          <a:stretch/>
        </p:blipFill>
        <p:spPr>
          <a:xfrm>
            <a:off x="924275" y="1250500"/>
            <a:ext cx="3102375" cy="6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8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87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8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5,000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99" name="Google Shape;799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6650" y="745380"/>
            <a:ext cx="1638996" cy="11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713" y="2082502"/>
            <a:ext cx="6226976" cy="5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0113" y="2586725"/>
            <a:ext cx="5592184" cy="389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87"/>
          <p:cNvPicPr preferRelativeResize="0"/>
          <p:nvPr/>
        </p:nvPicPr>
        <p:blipFill rotWithShape="1">
          <a:blip r:embed="rId9">
            <a:alphaModFix/>
          </a:blip>
          <a:srcRect b="61470" l="0" r="0" t="0"/>
          <a:stretch/>
        </p:blipFill>
        <p:spPr>
          <a:xfrm>
            <a:off x="772713" y="6557500"/>
            <a:ext cx="6226974" cy="219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88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88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88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0" name="Google Shape;810;p88"/>
          <p:cNvPicPr preferRelativeResize="0"/>
          <p:nvPr/>
        </p:nvPicPr>
        <p:blipFill rotWithShape="1">
          <a:blip r:embed="rId5">
            <a:alphaModFix/>
          </a:blip>
          <a:srcRect b="0" l="0" r="0" t="38886"/>
          <a:stretch/>
        </p:blipFill>
        <p:spPr>
          <a:xfrm>
            <a:off x="772725" y="577812"/>
            <a:ext cx="6226949" cy="3482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89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89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89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6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12,706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18" name="Google Shape;818;p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4825" y="1053368"/>
            <a:ext cx="3316658" cy="7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0722" y="2043599"/>
            <a:ext cx="6010971" cy="81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81900" y="2911425"/>
            <a:ext cx="3008607" cy="212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0713" y="5001856"/>
            <a:ext cx="6010970" cy="42715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90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90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90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9" name="Google Shape;829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138" y="630950"/>
            <a:ext cx="6272123" cy="3837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9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9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91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5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8,200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37" name="Google Shape;837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7338" y="2177137"/>
            <a:ext cx="6097712" cy="6938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900" y="643929"/>
            <a:ext cx="2711075" cy="12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9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p9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92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6" name="Google Shape;846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100" y="565850"/>
            <a:ext cx="6426182" cy="635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92"/>
          <p:cNvPicPr preferRelativeResize="0"/>
          <p:nvPr/>
        </p:nvPicPr>
        <p:blipFill rotWithShape="1">
          <a:blip r:embed="rId6">
            <a:alphaModFix/>
          </a:blip>
          <a:srcRect b="50087" l="0" r="0" t="0"/>
          <a:stretch/>
        </p:blipFill>
        <p:spPr>
          <a:xfrm>
            <a:off x="655863" y="7056333"/>
            <a:ext cx="3230352" cy="160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92"/>
          <p:cNvPicPr preferRelativeResize="0"/>
          <p:nvPr/>
        </p:nvPicPr>
        <p:blipFill rotWithShape="1">
          <a:blip r:embed="rId6">
            <a:alphaModFix/>
          </a:blip>
          <a:srcRect b="0" l="0" r="0" t="50087"/>
          <a:stretch/>
        </p:blipFill>
        <p:spPr>
          <a:xfrm>
            <a:off x="3886212" y="7056327"/>
            <a:ext cx="3230352" cy="1603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/>
          <p:nvPr/>
        </p:nvSpPr>
        <p:spPr>
          <a:xfrm>
            <a:off x="4689527" y="857787"/>
            <a:ext cx="24687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August/September 2025 Issue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Print Circulation: 337,516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7" name="Google Shape;137;p21" title="Screenshot 2025-07-18 at 3.46.4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8237" y="2146451"/>
            <a:ext cx="5635924" cy="687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 title="Screenshot 2025-07-18 at 3.46.54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8225" y="1166775"/>
            <a:ext cx="3007526" cy="6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 title="Screenshot 2025-07-18 at 3.48.40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8225" y="5253450"/>
            <a:ext cx="4238325" cy="234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93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93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93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5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953,553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56" name="Google Shape;856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1700" y="1051662"/>
            <a:ext cx="2876550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2413" y="2161501"/>
            <a:ext cx="6607576" cy="14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03625" y="3764760"/>
            <a:ext cx="5165154" cy="325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2425" y="7084676"/>
            <a:ext cx="6607575" cy="1547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" name="Google Shape;864;p94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94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94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7" name="Google Shape;867;p94"/>
          <p:cNvPicPr preferRelativeResize="0"/>
          <p:nvPr/>
        </p:nvPicPr>
        <p:blipFill rotWithShape="1">
          <a:blip r:embed="rId5">
            <a:alphaModFix/>
          </a:blip>
          <a:srcRect b="17103" l="0" r="0" t="7849"/>
          <a:stretch/>
        </p:blipFill>
        <p:spPr>
          <a:xfrm>
            <a:off x="1860725" y="1028020"/>
            <a:ext cx="4050951" cy="3563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7350" y="5679276"/>
            <a:ext cx="6097700" cy="171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7350" y="7466128"/>
            <a:ext cx="6097700" cy="145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94"/>
          <p:cNvPicPr preferRelativeResize="0"/>
          <p:nvPr/>
        </p:nvPicPr>
        <p:blipFill rotWithShape="1">
          <a:blip r:embed="rId5">
            <a:alphaModFix/>
          </a:blip>
          <a:srcRect b="0" l="0" r="0" t="84164"/>
          <a:stretch/>
        </p:blipFill>
        <p:spPr>
          <a:xfrm>
            <a:off x="837350" y="4547253"/>
            <a:ext cx="6097700" cy="113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94"/>
          <p:cNvPicPr preferRelativeResize="0"/>
          <p:nvPr/>
        </p:nvPicPr>
        <p:blipFill rotWithShape="1">
          <a:blip r:embed="rId5">
            <a:alphaModFix/>
          </a:blip>
          <a:srcRect b="94277" l="0" r="0" t="0"/>
          <a:stretch/>
        </p:blipFill>
        <p:spPr>
          <a:xfrm>
            <a:off x="837350" y="505875"/>
            <a:ext cx="6097700" cy="40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95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95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95"/>
          <p:cNvSpPr/>
          <p:nvPr/>
        </p:nvSpPr>
        <p:spPr>
          <a:xfrm>
            <a:off x="280700" y="1858575"/>
            <a:ext cx="4444500" cy="27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79" name="Google Shape;879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9151" y="638375"/>
            <a:ext cx="5934079" cy="761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96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96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96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February 5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Visits: 23,295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87" name="Google Shape;887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7500" y="636652"/>
            <a:ext cx="2836761" cy="12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3524" y="2105444"/>
            <a:ext cx="5585373" cy="67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0334" y="2825900"/>
            <a:ext cx="3211729" cy="202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3524" y="4871925"/>
            <a:ext cx="5585374" cy="138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9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3524" y="6321688"/>
            <a:ext cx="5585374" cy="311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" name="Google Shape;896;p97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sp>
        <p:nvSpPr>
          <p:cNvPr id="897" name="Google Shape;897;p97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January 8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Visits: 480,560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98" name="Google Shape;898;p97"/>
          <p:cNvPicPr preferRelativeResize="0"/>
          <p:nvPr/>
        </p:nvPicPr>
        <p:blipFill rotWithShape="1">
          <a:blip r:embed="rId5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4202" y="2315898"/>
            <a:ext cx="5364000" cy="692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700" y="1061175"/>
            <a:ext cx="2857500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97"/>
          <p:cNvPicPr preferRelativeResize="0"/>
          <p:nvPr/>
        </p:nvPicPr>
        <p:blipFill rotWithShape="1">
          <a:blip r:embed="rId8">
            <a:alphaModFix/>
          </a:blip>
          <a:srcRect b="0" l="0" r="0" t="33137"/>
          <a:stretch/>
        </p:blipFill>
        <p:spPr>
          <a:xfrm>
            <a:off x="3743739" y="3878749"/>
            <a:ext cx="2529836" cy="476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9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04200" y="3878749"/>
            <a:ext cx="2361945" cy="241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Google Shape;903;p97"/>
          <p:cNvPicPr preferRelativeResize="0"/>
          <p:nvPr/>
        </p:nvPicPr>
        <p:blipFill rotWithShape="1">
          <a:blip r:embed="rId8">
            <a:alphaModFix/>
          </a:blip>
          <a:srcRect b="66949" l="0" r="0" t="0"/>
          <a:stretch/>
        </p:blipFill>
        <p:spPr>
          <a:xfrm>
            <a:off x="1204200" y="6443076"/>
            <a:ext cx="2361945" cy="2197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98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9" name="Google Shape;909;p98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December 17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 Views: 156,944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10" name="Google Shape;910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1925" y="951829"/>
            <a:ext cx="2214275" cy="96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2500" y="4586313"/>
            <a:ext cx="2214274" cy="4335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Google Shape;912;p98"/>
          <p:cNvPicPr preferRelativeResize="0"/>
          <p:nvPr/>
        </p:nvPicPr>
        <p:blipFill rotWithShape="1">
          <a:blip r:embed="rId6">
            <a:alphaModFix/>
          </a:blip>
          <a:srcRect b="0" l="0" r="0" t="8223"/>
          <a:stretch/>
        </p:blipFill>
        <p:spPr>
          <a:xfrm>
            <a:off x="588238" y="2199225"/>
            <a:ext cx="6595924" cy="2328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99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18" name="Google Shape;918;p99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December 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2024 Issue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Print Circulation: 910,000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19" name="Google Shape;919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1550" y="2247212"/>
            <a:ext cx="5629275" cy="710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Google Shape;920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1750" y="705275"/>
            <a:ext cx="3228975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0050" y="4584574"/>
            <a:ext cx="3334575" cy="4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8950" y="5135525"/>
            <a:ext cx="4340575" cy="29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00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8" name="Google Shape;928;p100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November 12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3,989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profile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29" name="Google Shape;929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724" y="2108375"/>
            <a:ext cx="6066956" cy="208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1150" y="4291975"/>
            <a:ext cx="2930092" cy="510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9900" y="860613"/>
            <a:ext cx="2468700" cy="1038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01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7" name="Google Shape;937;p101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November 12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3,371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profile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38" name="Google Shape;93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00" y="2140877"/>
            <a:ext cx="6486575" cy="17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01"/>
          <p:cNvPicPr preferRelativeResize="0"/>
          <p:nvPr/>
        </p:nvPicPr>
        <p:blipFill rotWithShape="1">
          <a:blip r:embed="rId5">
            <a:alphaModFix/>
          </a:blip>
          <a:srcRect b="0" l="2676" r="0" t="0"/>
          <a:stretch/>
        </p:blipFill>
        <p:spPr>
          <a:xfrm>
            <a:off x="2256100" y="3970675"/>
            <a:ext cx="3260175" cy="548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9900" y="860613"/>
            <a:ext cx="2468700" cy="1038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02"/>
          <p:cNvSpPr txBox="1"/>
          <p:nvPr>
            <p:ph idx="12" type="sldNum"/>
          </p:nvPr>
        </p:nvSpPr>
        <p:spPr>
          <a:xfrm>
            <a:off x="7273266" y="9288597"/>
            <a:ext cx="4665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6" name="Google Shape;946;p102"/>
          <p:cNvSpPr txBox="1"/>
          <p:nvPr/>
        </p:nvSpPr>
        <p:spPr>
          <a:xfrm>
            <a:off x="4689527" y="10101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November 12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, 2024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Followers: 1,522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u="sng">
                <a:solidFill>
                  <a:srgbClr val="0097A7"/>
                </a:solid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Click to view profile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47" name="Google Shape;947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9900" y="860613"/>
            <a:ext cx="2468700" cy="103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7950" y="4377325"/>
            <a:ext cx="2891126" cy="507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125" y="2157998"/>
            <a:ext cx="6517975" cy="202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2"/>
          <p:cNvPicPr preferRelativeResize="0"/>
          <p:nvPr/>
        </p:nvPicPr>
        <p:blipFill rotWithShape="1">
          <a:blip r:embed="rId3">
            <a:alphaModFix/>
          </a:blip>
          <a:srcRect b="0" l="10031" r="10031" t="0"/>
          <a:stretch/>
        </p:blipFill>
        <p:spPr>
          <a:xfrm>
            <a:off x="6950100" y="212299"/>
            <a:ext cx="591126" cy="7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4">
            <a:alphaModFix/>
          </a:blip>
          <a:srcRect b="8897" l="19635" r="19440" t="9702"/>
          <a:stretch/>
        </p:blipFill>
        <p:spPr>
          <a:xfrm>
            <a:off x="282175" y="8795150"/>
            <a:ext cx="1087713" cy="76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4689527" y="857787"/>
            <a:ext cx="24687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2600" lIns="102600" spcFirstLastPara="1" rIns="102600" wrap="square" tIns="10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Date: 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7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23</a:t>
            </a: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/2025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Online</a:t>
            </a:r>
            <a:r>
              <a:rPr lang="en" sz="1200">
                <a:solidFill>
                  <a:srgbClr val="7F7F7F"/>
                </a:solidFill>
                <a:latin typeface="Raleway"/>
                <a:ea typeface="Raleway"/>
                <a:cs typeface="Raleway"/>
                <a:sym typeface="Raleway"/>
              </a:rPr>
              <a:t> Visits: 78,095</a:t>
            </a:r>
            <a:endParaRPr sz="1200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Click to view article</a:t>
            </a:r>
            <a:endParaRPr b="0" i="0" sz="1200" u="none" cap="none" strike="noStrike">
              <a:solidFill>
                <a:srgbClr val="7F7F7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7" name="Google Shape;147;p22" title="Screenshot 2025-07-23 at 4.01.13 PM.png"/>
          <p:cNvPicPr preferRelativeResize="0"/>
          <p:nvPr/>
        </p:nvPicPr>
        <p:blipFill rotWithShape="1">
          <a:blip r:embed="rId6">
            <a:alphaModFix/>
          </a:blip>
          <a:srcRect b="0" l="0" r="0" t="86470"/>
          <a:stretch/>
        </p:blipFill>
        <p:spPr>
          <a:xfrm>
            <a:off x="1144425" y="4761385"/>
            <a:ext cx="5483526" cy="87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 title="Screenshot 2025-07-23 at 4.01.13 PM.png"/>
          <p:cNvPicPr preferRelativeResize="0"/>
          <p:nvPr/>
        </p:nvPicPr>
        <p:blipFill rotWithShape="1">
          <a:blip r:embed="rId6">
            <a:alphaModFix/>
          </a:blip>
          <a:srcRect b="87747" l="0" r="0" t="0"/>
          <a:stretch/>
        </p:blipFill>
        <p:spPr>
          <a:xfrm>
            <a:off x="1144425" y="3920051"/>
            <a:ext cx="5483526" cy="79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 title="Screenshot 2025-07-23 at 4.01.34 P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4438" y="2166372"/>
            <a:ext cx="5483524" cy="175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 title="Screenshot 2025-07-23 at 4.01.56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4424" y="928925"/>
            <a:ext cx="2706350" cy="9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