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59" r:id="rId3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18"/>
    <p:restoredTop sz="94745"/>
  </p:normalViewPr>
  <p:slideViewPr>
    <p:cSldViewPr snapToGrid="0" snapToObjects="1">
      <p:cViewPr>
        <p:scale>
          <a:sx n="89" d="100"/>
          <a:sy n="89" d="100"/>
        </p:scale>
        <p:origin x="4040" y="6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4B88FDC-B3D2-B522-AEA0-68D20ECFEB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772400" cy="1005840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B277223-46AF-748C-596B-26111BF50894}"/>
              </a:ext>
            </a:extLst>
          </p:cNvPr>
          <p:cNvSpPr txBox="1"/>
          <p:nvPr/>
        </p:nvSpPr>
        <p:spPr>
          <a:xfrm>
            <a:off x="1453358" y="1036679"/>
            <a:ext cx="5120640" cy="406265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ctr"/>
            <a:r>
              <a:rPr sz="2400" b="1" i="0">
                <a:solidFill>
                  <a:srgbClr val="FFFFFF"/>
                </a:solidFill>
                <a:latin typeface="Arial"/>
              </a:rPr>
              <a:t>HALLOWEEN + DÍA DE MUERTOS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140E8A-40AB-D4BE-1C87-E89EAB6CF790}"/>
              </a:ext>
            </a:extLst>
          </p:cNvPr>
          <p:cNvSpPr txBox="1"/>
          <p:nvPr/>
        </p:nvSpPr>
        <p:spPr>
          <a:xfrm>
            <a:off x="1057275" y="1512167"/>
            <a:ext cx="5972175" cy="360099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ctr"/>
            <a:r>
              <a:rPr sz="1050" b="1" i="0" dirty="0">
                <a:solidFill>
                  <a:srgbClr val="F4EEE2"/>
                </a:solidFill>
                <a:latin typeface="Arial"/>
              </a:rPr>
              <a:t>October 15 – November 15 | built to drive premium Partida cocktail trial, account visibility, </a:t>
            </a:r>
            <a:r>
              <a:rPr lang="en-US" sz="1050" b="1" i="0" dirty="0">
                <a:solidFill>
                  <a:srgbClr val="F4EEE2"/>
                </a:solidFill>
                <a:latin typeface="Arial"/>
              </a:rPr>
              <a:t>              </a:t>
            </a:r>
            <a:r>
              <a:rPr sz="1050" b="1" i="0" dirty="0">
                <a:solidFill>
                  <a:srgbClr val="F4EEE2"/>
                </a:solidFill>
                <a:latin typeface="Arial"/>
              </a:rPr>
              <a:t>and bartender engagement.</a:t>
            </a:r>
          </a:p>
        </p:txBody>
      </p:sp>
      <p:pic>
        <p:nvPicPr>
          <p:cNvPr id="6" name="Picture 5" descr="partida_logo_white.png">
            <a:extLst>
              <a:ext uri="{FF2B5EF4-FFF2-40B4-BE49-F238E27FC236}">
                <a16:creationId xmlns:a16="http://schemas.microsoft.com/office/drawing/2014/main" id="{37B2C2F1-DB02-83C0-1578-EB2599FA25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9526" y="214794"/>
            <a:ext cx="822960" cy="704881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8833E168-0500-87AC-F832-EC0F71B909A5}"/>
              </a:ext>
            </a:extLst>
          </p:cNvPr>
          <p:cNvSpPr/>
          <p:nvPr/>
        </p:nvSpPr>
        <p:spPr>
          <a:xfrm>
            <a:off x="1636294" y="1900607"/>
            <a:ext cx="1508760" cy="676656"/>
          </a:xfrm>
          <a:prstGeom prst="roundRect">
            <a:avLst/>
          </a:prstGeom>
          <a:solidFill>
            <a:srgbClr val="051926"/>
          </a:solidFill>
          <a:ln w="13970">
            <a:solidFill>
              <a:srgbClr val="C28F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BFA86BC-9A79-53D0-7B1B-74984A18D780}"/>
              </a:ext>
            </a:extLst>
          </p:cNvPr>
          <p:cNvSpPr txBox="1"/>
          <p:nvPr/>
        </p:nvSpPr>
        <p:spPr>
          <a:xfrm>
            <a:off x="1672870" y="1946327"/>
            <a:ext cx="1435607" cy="292608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ctr"/>
            <a:r>
              <a:rPr sz="1800" b="1" i="0">
                <a:solidFill>
                  <a:srgbClr val="E1B052"/>
                </a:solidFill>
                <a:latin typeface="Arial"/>
              </a:rPr>
              <a:t>400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1A69378-5AA0-72E1-CEFD-96A6C0DA19D2}"/>
              </a:ext>
            </a:extLst>
          </p:cNvPr>
          <p:cNvSpPr txBox="1"/>
          <p:nvPr/>
        </p:nvSpPr>
        <p:spPr>
          <a:xfrm>
            <a:off x="1682014" y="2248078"/>
            <a:ext cx="1417319" cy="258532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ctr"/>
            <a:r>
              <a:rPr sz="720" b="1" i="0" dirty="0">
                <a:solidFill>
                  <a:srgbClr val="F4EEE2"/>
                </a:solidFill>
                <a:latin typeface="Arial"/>
              </a:rPr>
              <a:t>TARGET </a:t>
            </a:r>
            <a:r>
              <a:rPr lang="en-US" sz="720" b="1" i="0" dirty="0">
                <a:solidFill>
                  <a:srgbClr val="F4EEE2"/>
                </a:solidFill>
                <a:latin typeface="Arial"/>
              </a:rPr>
              <a:t>ON-PREMISE </a:t>
            </a:r>
            <a:r>
              <a:rPr sz="720" b="1" i="0" dirty="0">
                <a:solidFill>
                  <a:srgbClr val="F4EEE2"/>
                </a:solidFill>
                <a:latin typeface="Arial"/>
              </a:rPr>
              <a:t>ACCOUNT ACTIVATIONS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ABDA7370-90E5-9A36-96BD-D97A77699EC8}"/>
              </a:ext>
            </a:extLst>
          </p:cNvPr>
          <p:cNvSpPr/>
          <p:nvPr/>
        </p:nvSpPr>
        <p:spPr>
          <a:xfrm>
            <a:off x="3245638" y="1900607"/>
            <a:ext cx="1508760" cy="676656"/>
          </a:xfrm>
          <a:prstGeom prst="roundRect">
            <a:avLst/>
          </a:prstGeom>
          <a:solidFill>
            <a:srgbClr val="051926"/>
          </a:solidFill>
          <a:ln w="13970">
            <a:solidFill>
              <a:srgbClr val="C28F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1425EC-95B3-6715-02F0-03BD9815A142}"/>
              </a:ext>
            </a:extLst>
          </p:cNvPr>
          <p:cNvSpPr txBox="1"/>
          <p:nvPr/>
        </p:nvSpPr>
        <p:spPr>
          <a:xfrm>
            <a:off x="3282214" y="1946327"/>
            <a:ext cx="1435607" cy="292608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ctr"/>
            <a:r>
              <a:rPr sz="1800" b="1" i="0">
                <a:solidFill>
                  <a:srgbClr val="E1B052"/>
                </a:solidFill>
                <a:latin typeface="Arial"/>
              </a:rPr>
              <a:t>200 + 200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7E54875-D6E4-63D0-3183-11EDF8F52B5B}"/>
              </a:ext>
            </a:extLst>
          </p:cNvPr>
          <p:cNvSpPr txBox="1"/>
          <p:nvPr/>
        </p:nvSpPr>
        <p:spPr>
          <a:xfrm>
            <a:off x="3291357" y="2248078"/>
            <a:ext cx="1417319" cy="292608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ctr"/>
            <a:r>
              <a:rPr sz="720" b="1" i="0">
                <a:solidFill>
                  <a:srgbClr val="F4EEE2"/>
                </a:solidFill>
                <a:latin typeface="Arial"/>
              </a:rPr>
              <a:t>EAST + WEST FOCUS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53B4AE34-C60A-2E85-D1B2-2E43F9CD86AD}"/>
              </a:ext>
            </a:extLst>
          </p:cNvPr>
          <p:cNvSpPr/>
          <p:nvPr/>
        </p:nvSpPr>
        <p:spPr>
          <a:xfrm>
            <a:off x="4854982" y="1900607"/>
            <a:ext cx="1508760" cy="676656"/>
          </a:xfrm>
          <a:prstGeom prst="roundRect">
            <a:avLst/>
          </a:prstGeom>
          <a:solidFill>
            <a:srgbClr val="051926"/>
          </a:solidFill>
          <a:ln w="13970">
            <a:solidFill>
              <a:srgbClr val="C28F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89141A7-B687-9F6E-7DB0-397B8A031A7B}"/>
              </a:ext>
            </a:extLst>
          </p:cNvPr>
          <p:cNvSpPr txBox="1"/>
          <p:nvPr/>
        </p:nvSpPr>
        <p:spPr>
          <a:xfrm>
            <a:off x="4891558" y="1946327"/>
            <a:ext cx="1435607" cy="292608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ctr"/>
            <a:r>
              <a:rPr sz="1800" b="1" i="0">
                <a:solidFill>
                  <a:srgbClr val="E1B052"/>
                </a:solidFill>
                <a:latin typeface="Arial"/>
              </a:rPr>
              <a:t>FL | TX | CA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C3D6BF9-B369-E6F4-6AAF-E442E2A5D127}"/>
              </a:ext>
            </a:extLst>
          </p:cNvPr>
          <p:cNvSpPr txBox="1"/>
          <p:nvPr/>
        </p:nvSpPr>
        <p:spPr>
          <a:xfrm>
            <a:off x="4900702" y="2248078"/>
            <a:ext cx="1417319" cy="292608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ctr"/>
            <a:r>
              <a:rPr sz="720" b="1" i="0">
                <a:solidFill>
                  <a:srgbClr val="F4EEE2"/>
                </a:solidFill>
                <a:latin typeface="Arial"/>
              </a:rPr>
              <a:t>PRIORITY STATES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F024FA35-FDC4-FAA5-1323-1E35263B57C0}"/>
              </a:ext>
            </a:extLst>
          </p:cNvPr>
          <p:cNvSpPr/>
          <p:nvPr/>
        </p:nvSpPr>
        <p:spPr>
          <a:xfrm>
            <a:off x="403412" y="2686050"/>
            <a:ext cx="7135906" cy="1204633"/>
          </a:xfrm>
          <a:prstGeom prst="roundRect">
            <a:avLst/>
          </a:prstGeom>
          <a:solidFill>
            <a:srgbClr val="03121C"/>
          </a:solidFill>
          <a:ln w="13970">
            <a:solidFill>
              <a:srgbClr val="C28F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F47B3A5-E375-3FB6-B182-A99722EE4410}"/>
              </a:ext>
            </a:extLst>
          </p:cNvPr>
          <p:cNvSpPr txBox="1"/>
          <p:nvPr/>
        </p:nvSpPr>
        <p:spPr>
          <a:xfrm>
            <a:off x="1285976" y="2782017"/>
            <a:ext cx="4566980" cy="229294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ctr"/>
            <a:r>
              <a:rPr sz="1250" b="1" i="0" dirty="0">
                <a:solidFill>
                  <a:srgbClr val="E1B052"/>
                </a:solidFill>
                <a:latin typeface="Arial"/>
              </a:rPr>
              <a:t>PROGRAM OVERVIEW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7F15CE2-D76C-99F5-1803-6CDFEB45D797}"/>
              </a:ext>
            </a:extLst>
          </p:cNvPr>
          <p:cNvSpPr txBox="1"/>
          <p:nvPr/>
        </p:nvSpPr>
        <p:spPr>
          <a:xfrm>
            <a:off x="461772" y="3035191"/>
            <a:ext cx="7196327" cy="721736"/>
          </a:xfrm>
          <a:prstGeom prst="rect">
            <a:avLst/>
          </a:prstGeom>
          <a:noFill/>
        </p:spPr>
        <p:txBody>
          <a:bodyPr wrap="square" lIns="54864" tIns="18288" rIns="36576" bIns="18288">
            <a:spAutoFit/>
          </a:bodyPr>
          <a:lstStyle/>
          <a:p>
            <a:pPr algn="l">
              <a:spcAft>
                <a:spcPts val="100"/>
              </a:spcAft>
            </a:pPr>
            <a:r>
              <a:rPr sz="1050" b="1" dirty="0">
                <a:solidFill>
                  <a:srgbClr val="2797B5"/>
                </a:solidFill>
                <a:latin typeface="Arial"/>
              </a:rPr>
              <a:t>• </a:t>
            </a:r>
            <a:r>
              <a:rPr sz="1050" b="1" dirty="0">
                <a:solidFill>
                  <a:srgbClr val="F4EEE2"/>
                </a:solidFill>
                <a:latin typeface="Arial"/>
              </a:rPr>
              <a:t>A ready-to-activate seasonal account kit for bars and restaurants during two high-energy tequila occasions.</a:t>
            </a:r>
          </a:p>
          <a:p>
            <a:pPr algn="l">
              <a:spcAft>
                <a:spcPts val="100"/>
              </a:spcAft>
            </a:pPr>
            <a:r>
              <a:rPr sz="1050" b="1" dirty="0">
                <a:solidFill>
                  <a:srgbClr val="2797B5"/>
                </a:solidFill>
                <a:latin typeface="Arial"/>
              </a:rPr>
              <a:t>• </a:t>
            </a:r>
            <a:r>
              <a:rPr sz="1050" b="1" dirty="0">
                <a:solidFill>
                  <a:srgbClr val="F4EEE2"/>
                </a:solidFill>
                <a:latin typeface="Arial"/>
              </a:rPr>
              <a:t>Halloween and Día de Muertos create a high-relevance tequila occasion window.</a:t>
            </a:r>
          </a:p>
          <a:p>
            <a:pPr algn="l">
              <a:spcAft>
                <a:spcPts val="100"/>
              </a:spcAft>
            </a:pPr>
            <a:r>
              <a:rPr sz="1050" b="1" dirty="0">
                <a:solidFill>
                  <a:srgbClr val="2797B5"/>
                </a:solidFill>
                <a:latin typeface="Arial"/>
              </a:rPr>
              <a:t>• </a:t>
            </a:r>
            <a:r>
              <a:rPr sz="1050" b="1" dirty="0">
                <a:solidFill>
                  <a:srgbClr val="F4EEE2"/>
                </a:solidFill>
                <a:latin typeface="Arial"/>
              </a:rPr>
              <a:t>Supports Partida’s cocktail strategy with pricing designed to better fit bar ounce-cost needs.</a:t>
            </a:r>
          </a:p>
          <a:p>
            <a:pPr algn="l">
              <a:spcAft>
                <a:spcPts val="100"/>
              </a:spcAft>
            </a:pPr>
            <a:r>
              <a:rPr sz="1050" b="1" dirty="0">
                <a:solidFill>
                  <a:srgbClr val="2797B5"/>
                </a:solidFill>
                <a:latin typeface="Arial"/>
              </a:rPr>
              <a:t>• </a:t>
            </a:r>
            <a:r>
              <a:rPr sz="1050" b="1" dirty="0">
                <a:solidFill>
                  <a:srgbClr val="F4EEE2"/>
                </a:solidFill>
                <a:latin typeface="Arial"/>
              </a:rPr>
              <a:t>Turnkey POS and décor create instant table, bar, and bathroom visibility.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95D5C31-284D-35D4-9895-6886978B8602}"/>
              </a:ext>
            </a:extLst>
          </p:cNvPr>
          <p:cNvSpPr txBox="1"/>
          <p:nvPr/>
        </p:nvSpPr>
        <p:spPr>
          <a:xfrm>
            <a:off x="2996802" y="4672405"/>
            <a:ext cx="3327749" cy="141577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ctr"/>
            <a:r>
              <a:rPr sz="680" b="1" i="0">
                <a:solidFill>
                  <a:srgbClr val="2797B5"/>
                </a:solidFill>
                <a:latin typeface="Arial"/>
              </a:rPr>
              <a:t>POSTER-INSPIRED VISUAL SYSTEM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C9AC2844-BD63-0727-13A7-0AD24EBFE54A}"/>
              </a:ext>
            </a:extLst>
          </p:cNvPr>
          <p:cNvSpPr/>
          <p:nvPr/>
        </p:nvSpPr>
        <p:spPr>
          <a:xfrm>
            <a:off x="394447" y="4014037"/>
            <a:ext cx="7144871" cy="1874519"/>
          </a:xfrm>
          <a:prstGeom prst="roundRect">
            <a:avLst/>
          </a:prstGeom>
          <a:solidFill>
            <a:srgbClr val="03121C"/>
          </a:solidFill>
          <a:ln w="13970">
            <a:solidFill>
              <a:srgbClr val="C28F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7E79820-CED7-5445-694E-075EA2C0906B}"/>
              </a:ext>
            </a:extLst>
          </p:cNvPr>
          <p:cNvSpPr txBox="1"/>
          <p:nvPr/>
        </p:nvSpPr>
        <p:spPr>
          <a:xfrm>
            <a:off x="1162995" y="4160341"/>
            <a:ext cx="4697997" cy="229294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ctr"/>
            <a:r>
              <a:rPr sz="1250" b="1" i="0" dirty="0">
                <a:solidFill>
                  <a:srgbClr val="E1B052"/>
                </a:solidFill>
                <a:latin typeface="Arial"/>
              </a:rPr>
              <a:t>PROGRAM MECHANIC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8FB08E7-A30A-8564-66EA-769A99BFA397}"/>
              </a:ext>
            </a:extLst>
          </p:cNvPr>
          <p:cNvSpPr txBox="1"/>
          <p:nvPr/>
        </p:nvSpPr>
        <p:spPr>
          <a:xfrm>
            <a:off x="487147" y="4425517"/>
            <a:ext cx="5685053" cy="988476"/>
          </a:xfrm>
          <a:prstGeom prst="rect">
            <a:avLst/>
          </a:prstGeom>
          <a:noFill/>
        </p:spPr>
        <p:txBody>
          <a:bodyPr wrap="square" lIns="54864" tIns="18288" rIns="36576" bIns="18288">
            <a:spAutoFit/>
          </a:bodyPr>
          <a:lstStyle/>
          <a:p>
            <a:pPr algn="l">
              <a:spcAft>
                <a:spcPts val="100"/>
              </a:spcAft>
            </a:pPr>
            <a:r>
              <a:rPr sz="1000" b="1" dirty="0">
                <a:solidFill>
                  <a:srgbClr val="2797B5"/>
                </a:solidFill>
                <a:latin typeface="Arial"/>
              </a:rPr>
              <a:t>• </a:t>
            </a:r>
            <a:r>
              <a:rPr sz="1200" b="1" dirty="0">
                <a:solidFill>
                  <a:srgbClr val="F4EEE2"/>
                </a:solidFill>
                <a:latin typeface="Arial"/>
              </a:rPr>
              <a:t>Account features a Partida cocktail.</a:t>
            </a:r>
          </a:p>
          <a:p>
            <a:pPr algn="l">
              <a:spcAft>
                <a:spcPts val="100"/>
              </a:spcAft>
            </a:pPr>
            <a:r>
              <a:rPr sz="1200" b="1" dirty="0">
                <a:solidFill>
                  <a:srgbClr val="2797B5"/>
                </a:solidFill>
                <a:latin typeface="Arial"/>
              </a:rPr>
              <a:t>• </a:t>
            </a:r>
            <a:r>
              <a:rPr sz="1200" b="1" dirty="0">
                <a:solidFill>
                  <a:srgbClr val="F4EEE2"/>
                </a:solidFill>
                <a:latin typeface="Arial"/>
              </a:rPr>
              <a:t>Guest engages with table tent / poster and orders the featured cocktail.</a:t>
            </a:r>
          </a:p>
          <a:p>
            <a:pPr algn="l">
              <a:spcAft>
                <a:spcPts val="100"/>
              </a:spcAft>
            </a:pPr>
            <a:r>
              <a:rPr sz="1200" b="1" dirty="0">
                <a:solidFill>
                  <a:srgbClr val="2797B5"/>
                </a:solidFill>
                <a:latin typeface="Arial"/>
              </a:rPr>
              <a:t>• </a:t>
            </a:r>
            <a:r>
              <a:rPr sz="1200" b="1" dirty="0">
                <a:solidFill>
                  <a:srgbClr val="F4EEE2"/>
                </a:solidFill>
                <a:latin typeface="Arial"/>
              </a:rPr>
              <a:t>Guest provides proof via QR experience.</a:t>
            </a:r>
          </a:p>
          <a:p>
            <a:pPr algn="l">
              <a:spcAft>
                <a:spcPts val="100"/>
              </a:spcAft>
            </a:pPr>
            <a:r>
              <a:rPr sz="1200" b="1" dirty="0">
                <a:solidFill>
                  <a:srgbClr val="2797B5"/>
                </a:solidFill>
                <a:latin typeface="Arial"/>
              </a:rPr>
              <a:t>• </a:t>
            </a:r>
            <a:r>
              <a:rPr sz="1200" b="1" dirty="0">
                <a:solidFill>
                  <a:srgbClr val="F4EEE2"/>
                </a:solidFill>
                <a:latin typeface="Arial"/>
              </a:rPr>
              <a:t>Standard markets redeem “Tip On Us” up to $5; </a:t>
            </a:r>
            <a:endParaRPr lang="en-US" sz="1200" b="1" dirty="0">
              <a:solidFill>
                <a:srgbClr val="F4EEE2"/>
              </a:solidFill>
              <a:latin typeface="Arial"/>
            </a:endParaRPr>
          </a:p>
          <a:p>
            <a:pPr algn="l">
              <a:spcAft>
                <a:spcPts val="100"/>
              </a:spcAft>
            </a:pPr>
            <a:r>
              <a:rPr sz="1100" b="1" dirty="0">
                <a:solidFill>
                  <a:srgbClr val="FFC000"/>
                </a:solidFill>
                <a:latin typeface="Arial"/>
              </a:rPr>
              <a:t>Texas uses sweepstakes entry mechanics.</a:t>
            </a:r>
            <a:endParaRPr sz="1200" b="1" dirty="0">
              <a:solidFill>
                <a:srgbClr val="FFC000"/>
              </a:solidFill>
              <a:latin typeface="Arial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78B94D9-C3D8-A60B-470A-F82C28E96516}"/>
              </a:ext>
            </a:extLst>
          </p:cNvPr>
          <p:cNvSpPr txBox="1"/>
          <p:nvPr/>
        </p:nvSpPr>
        <p:spPr>
          <a:xfrm>
            <a:off x="563628" y="5467933"/>
            <a:ext cx="6068246" cy="190821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1000" b="1" i="0" dirty="0">
                <a:solidFill>
                  <a:srgbClr val="2797B5"/>
                </a:solidFill>
                <a:latin typeface="Arial"/>
              </a:rPr>
              <a:t>Tip On Us / Sweepstakes platform keeps the activation flexible by market.</a:t>
            </a:r>
            <a:r>
              <a:rPr lang="en-US" sz="1000" b="1" i="0" dirty="0">
                <a:solidFill>
                  <a:srgbClr val="2797B5"/>
                </a:solidFill>
                <a:latin typeface="Arial"/>
              </a:rPr>
              <a:t> </a:t>
            </a:r>
            <a:endParaRPr sz="1000" b="1" i="0" dirty="0">
              <a:solidFill>
                <a:srgbClr val="2797B5"/>
              </a:solidFill>
              <a:latin typeface="Arial"/>
            </a:endParaRPr>
          </a:p>
        </p:txBody>
      </p:sp>
      <p:pic>
        <p:nvPicPr>
          <p:cNvPr id="25" name="Picture 24" descr="6414687f-d401-44fb-ac24-9a92802829b4.png">
            <a:extLst>
              <a:ext uri="{FF2B5EF4-FFF2-40B4-BE49-F238E27FC236}">
                <a16:creationId xmlns:a16="http://schemas.microsoft.com/office/drawing/2014/main" id="{28F88F21-DB70-DA79-8036-517E187BF7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9637" y="4096871"/>
            <a:ext cx="1143896" cy="1715844"/>
          </a:xfrm>
          <a:prstGeom prst="rect">
            <a:avLst/>
          </a:prstGeom>
        </p:spPr>
      </p:pic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FEC03CAB-08E2-E4E1-C093-BF4AF8013FE6}"/>
              </a:ext>
            </a:extLst>
          </p:cNvPr>
          <p:cNvSpPr/>
          <p:nvPr/>
        </p:nvSpPr>
        <p:spPr>
          <a:xfrm>
            <a:off x="427614" y="6017110"/>
            <a:ext cx="3467729" cy="3794401"/>
          </a:xfrm>
          <a:prstGeom prst="roundRect">
            <a:avLst/>
          </a:prstGeom>
          <a:solidFill>
            <a:srgbClr val="03121C"/>
          </a:solidFill>
          <a:ln w="13970">
            <a:solidFill>
              <a:srgbClr val="C28F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44515F0-6626-9ACA-F2F0-551BAA982112}"/>
              </a:ext>
            </a:extLst>
          </p:cNvPr>
          <p:cNvSpPr txBox="1"/>
          <p:nvPr/>
        </p:nvSpPr>
        <p:spPr>
          <a:xfrm>
            <a:off x="583063" y="6163415"/>
            <a:ext cx="2011680" cy="219456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1250" b="1" i="0" dirty="0">
                <a:solidFill>
                  <a:srgbClr val="E1B052"/>
                </a:solidFill>
                <a:latin typeface="Arial"/>
              </a:rPr>
              <a:t>FEATURE COCKTAILS</a:t>
            </a:r>
          </a:p>
        </p:txBody>
      </p:sp>
      <p:pic>
        <p:nvPicPr>
          <p:cNvPr id="28" name="Picture 27" descr="premium_tequila_cocktails_for_día_de_muertos.png">
            <a:extLst>
              <a:ext uri="{FF2B5EF4-FFF2-40B4-BE49-F238E27FC236}">
                <a16:creationId xmlns:a16="http://schemas.microsoft.com/office/drawing/2014/main" id="{1BE57D7A-F181-3740-3565-750DAD0BBAC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40261" y="8028350"/>
            <a:ext cx="2570206" cy="1684059"/>
          </a:xfrm>
          <a:prstGeom prst="rect">
            <a:avLst/>
          </a:prstGeom>
        </p:spPr>
      </p:pic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CD78220F-AED7-F841-2731-83B5CC936BA9}"/>
              </a:ext>
            </a:extLst>
          </p:cNvPr>
          <p:cNvSpPr/>
          <p:nvPr/>
        </p:nvSpPr>
        <p:spPr>
          <a:xfrm>
            <a:off x="4052047" y="6026076"/>
            <a:ext cx="3429000" cy="3781312"/>
          </a:xfrm>
          <a:prstGeom prst="roundRect">
            <a:avLst/>
          </a:prstGeom>
          <a:solidFill>
            <a:srgbClr val="03121C"/>
          </a:solidFill>
          <a:ln w="13970">
            <a:solidFill>
              <a:srgbClr val="C28F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C30F6C4-7AD4-237F-4567-EE3D7EDC4233}"/>
              </a:ext>
            </a:extLst>
          </p:cNvPr>
          <p:cNvSpPr txBox="1"/>
          <p:nvPr/>
        </p:nvSpPr>
        <p:spPr>
          <a:xfrm>
            <a:off x="4216639" y="6172380"/>
            <a:ext cx="2468880" cy="219456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1250" b="1" i="0">
                <a:solidFill>
                  <a:srgbClr val="E1B052"/>
                </a:solidFill>
                <a:latin typeface="Arial"/>
              </a:rPr>
              <a:t>WHAT THE ACCOUNT GETS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43B7909-D7EC-DEBD-0C74-875CE0DDE29A}"/>
              </a:ext>
            </a:extLst>
          </p:cNvPr>
          <p:cNvSpPr txBox="1"/>
          <p:nvPr/>
        </p:nvSpPr>
        <p:spPr>
          <a:xfrm>
            <a:off x="4216639" y="6446700"/>
            <a:ext cx="2926080" cy="896143"/>
          </a:xfrm>
          <a:prstGeom prst="rect">
            <a:avLst/>
          </a:prstGeom>
          <a:noFill/>
        </p:spPr>
        <p:txBody>
          <a:bodyPr wrap="square" lIns="54864" tIns="18288" rIns="36576" bIns="18288">
            <a:spAutoFit/>
          </a:bodyPr>
          <a:lstStyle/>
          <a:p>
            <a:pPr algn="l">
              <a:spcAft>
                <a:spcPts val="100"/>
              </a:spcAft>
            </a:pPr>
            <a:r>
              <a:rPr sz="900" dirty="0">
                <a:solidFill>
                  <a:srgbClr val="2797B5"/>
                </a:solidFill>
                <a:latin typeface="Arial"/>
              </a:rPr>
              <a:t>• </a:t>
            </a:r>
            <a:r>
              <a:rPr sz="1050" b="1" dirty="0">
                <a:solidFill>
                  <a:srgbClr val="F4EEE2"/>
                </a:solidFill>
                <a:latin typeface="Arial"/>
              </a:rPr>
              <a:t>1 Partida chalkboard, size 1’ x 2’.</a:t>
            </a:r>
          </a:p>
          <a:p>
            <a:pPr algn="l">
              <a:spcAft>
                <a:spcPts val="100"/>
              </a:spcAft>
            </a:pPr>
            <a:r>
              <a:rPr sz="1050" b="1" dirty="0">
                <a:solidFill>
                  <a:srgbClr val="2797B5"/>
                </a:solidFill>
                <a:latin typeface="Arial"/>
              </a:rPr>
              <a:t>• </a:t>
            </a:r>
            <a:r>
              <a:rPr sz="1050" b="1" dirty="0">
                <a:solidFill>
                  <a:srgbClr val="F4EEE2"/>
                </a:solidFill>
                <a:latin typeface="Arial"/>
              </a:rPr>
              <a:t>24 table tents.</a:t>
            </a:r>
          </a:p>
          <a:p>
            <a:pPr algn="l">
              <a:spcAft>
                <a:spcPts val="100"/>
              </a:spcAft>
            </a:pPr>
            <a:r>
              <a:rPr sz="1050" b="1" dirty="0">
                <a:solidFill>
                  <a:srgbClr val="2797B5"/>
                </a:solidFill>
                <a:latin typeface="Arial"/>
              </a:rPr>
              <a:t>• </a:t>
            </a:r>
            <a:r>
              <a:rPr sz="1050" b="1" dirty="0">
                <a:solidFill>
                  <a:srgbClr val="F4EEE2"/>
                </a:solidFill>
                <a:latin typeface="Arial"/>
              </a:rPr>
              <a:t>2 posters for bathrooms / bar walls.</a:t>
            </a:r>
          </a:p>
          <a:p>
            <a:pPr algn="l">
              <a:spcAft>
                <a:spcPts val="100"/>
              </a:spcAft>
            </a:pPr>
            <a:r>
              <a:rPr sz="1050" b="1" dirty="0">
                <a:solidFill>
                  <a:srgbClr val="2797B5"/>
                </a:solidFill>
                <a:latin typeface="Arial"/>
              </a:rPr>
              <a:t>• </a:t>
            </a:r>
            <a:r>
              <a:rPr sz="1050" b="1" dirty="0">
                <a:solidFill>
                  <a:srgbClr val="F4EEE2"/>
                </a:solidFill>
                <a:latin typeface="Arial"/>
              </a:rPr>
              <a:t>3 packs of 12 ft </a:t>
            </a:r>
            <a:r>
              <a:rPr sz="1050" b="1" dirty="0" err="1">
                <a:solidFill>
                  <a:srgbClr val="F4EEE2"/>
                </a:solidFill>
                <a:latin typeface="Arial"/>
              </a:rPr>
              <a:t>papel</a:t>
            </a:r>
            <a:r>
              <a:rPr sz="1050" b="1" dirty="0">
                <a:solidFill>
                  <a:srgbClr val="F4EEE2"/>
                </a:solidFill>
                <a:latin typeface="Arial"/>
              </a:rPr>
              <a:t> picado tissue décor.</a:t>
            </a:r>
          </a:p>
          <a:p>
            <a:pPr algn="l">
              <a:spcAft>
                <a:spcPts val="100"/>
              </a:spcAft>
            </a:pPr>
            <a:r>
              <a:rPr sz="1050" b="1" dirty="0">
                <a:solidFill>
                  <a:srgbClr val="2797B5"/>
                </a:solidFill>
                <a:latin typeface="Arial"/>
              </a:rPr>
              <a:t>• </a:t>
            </a:r>
            <a:r>
              <a:rPr sz="1050" b="1" dirty="0">
                <a:solidFill>
                  <a:srgbClr val="F4EEE2"/>
                </a:solidFill>
                <a:latin typeface="Arial"/>
              </a:rPr>
              <a:t>2 sets of edible cocktail toppers (100 total).</a:t>
            </a:r>
          </a:p>
        </p:txBody>
      </p:sp>
      <p:pic>
        <p:nvPicPr>
          <p:cNvPr id="33" name="Picture 32" descr="5563fd83-c191-521b-bb7a-81c95b265011.png">
            <a:extLst>
              <a:ext uri="{FF2B5EF4-FFF2-40B4-BE49-F238E27FC236}">
                <a16:creationId xmlns:a16="http://schemas.microsoft.com/office/drawing/2014/main" id="{5245EDE8-1E4A-55C3-1F16-FB4A605C6E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01897" y="7714979"/>
            <a:ext cx="1304384" cy="165308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260D2BB5-C3E7-BD03-EEAF-001A007C771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0031" y="7418322"/>
            <a:ext cx="1084726" cy="2169452"/>
          </a:xfrm>
          <a:prstGeom prst="rect">
            <a:avLst/>
          </a:prstGeom>
        </p:spPr>
      </p:pic>
      <p:pic>
        <p:nvPicPr>
          <p:cNvPr id="2" name="Picture 1" descr="premium_tequila_cocktails_for_día_de_muertos.png">
            <a:extLst>
              <a:ext uri="{FF2B5EF4-FFF2-40B4-BE49-F238E27FC236}">
                <a16:creationId xmlns:a16="http://schemas.microsoft.com/office/drawing/2014/main" id="{2AC0A4B9-8AC0-BD52-CF25-E62AB7DB0D9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28386" y="6373050"/>
            <a:ext cx="2557366" cy="1678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3241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F1E590-889B-8995-5206-785996A218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CED6160-7BE0-9541-DE91-CF30CC888D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772400" cy="1005840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71063DC-84D1-937F-4CDE-C4C27BE7209F}"/>
              </a:ext>
            </a:extLst>
          </p:cNvPr>
          <p:cNvSpPr txBox="1"/>
          <p:nvPr/>
        </p:nvSpPr>
        <p:spPr>
          <a:xfrm>
            <a:off x="1453358" y="1036679"/>
            <a:ext cx="5120640" cy="406265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ctr"/>
            <a:r>
              <a:rPr sz="2400" b="1" i="0" dirty="0">
                <a:solidFill>
                  <a:srgbClr val="FFFFFF"/>
                </a:solidFill>
                <a:latin typeface="Arial"/>
              </a:rPr>
              <a:t>HALLOWEEN + DÍA DE MUERTOS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016B05-A83F-8B36-7544-21B0CDEE47BB}"/>
              </a:ext>
            </a:extLst>
          </p:cNvPr>
          <p:cNvSpPr txBox="1"/>
          <p:nvPr/>
        </p:nvSpPr>
        <p:spPr>
          <a:xfrm>
            <a:off x="914400" y="1483592"/>
            <a:ext cx="6129338" cy="360099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ctr"/>
            <a:r>
              <a:rPr sz="1050" b="1" i="0" dirty="0">
                <a:solidFill>
                  <a:srgbClr val="F4EEE2"/>
                </a:solidFill>
                <a:latin typeface="Arial"/>
              </a:rPr>
              <a:t>October 15 – November 15 | built to drive premium Partida cocktail trial, account visibility, </a:t>
            </a:r>
            <a:r>
              <a:rPr lang="en-US" sz="1050" b="1" i="0" dirty="0">
                <a:solidFill>
                  <a:srgbClr val="F4EEE2"/>
                </a:solidFill>
                <a:latin typeface="Arial"/>
              </a:rPr>
              <a:t>              </a:t>
            </a:r>
            <a:r>
              <a:rPr sz="1050" b="1" i="0" dirty="0">
                <a:solidFill>
                  <a:srgbClr val="F4EEE2"/>
                </a:solidFill>
                <a:latin typeface="Arial"/>
              </a:rPr>
              <a:t>and bartender engagement.</a:t>
            </a:r>
          </a:p>
        </p:txBody>
      </p:sp>
      <p:pic>
        <p:nvPicPr>
          <p:cNvPr id="6" name="Picture 5" descr="partida_logo_white.png">
            <a:extLst>
              <a:ext uri="{FF2B5EF4-FFF2-40B4-BE49-F238E27FC236}">
                <a16:creationId xmlns:a16="http://schemas.microsoft.com/office/drawing/2014/main" id="{6843B058-FC32-92C2-6CC4-BAB1A32650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1238" y="242226"/>
            <a:ext cx="822960" cy="704881"/>
          </a:xfrm>
          <a:prstGeom prst="rect">
            <a:avLst/>
          </a:prstGeom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9CE80471-5ACA-E696-B321-0ECAF7DAC538}"/>
              </a:ext>
            </a:extLst>
          </p:cNvPr>
          <p:cNvSpPr/>
          <p:nvPr/>
        </p:nvSpPr>
        <p:spPr>
          <a:xfrm>
            <a:off x="495689" y="1928813"/>
            <a:ext cx="6033698" cy="2443162"/>
          </a:xfrm>
          <a:prstGeom prst="roundRect">
            <a:avLst/>
          </a:prstGeom>
          <a:solidFill>
            <a:srgbClr val="03121C"/>
          </a:solidFill>
          <a:ln w="13970">
            <a:solidFill>
              <a:srgbClr val="C28F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6D1388B-8BF2-5C96-7D6C-C7F2FE9322CF}"/>
              </a:ext>
            </a:extLst>
          </p:cNvPr>
          <p:cNvSpPr txBox="1"/>
          <p:nvPr/>
        </p:nvSpPr>
        <p:spPr>
          <a:xfrm>
            <a:off x="655260" y="2166981"/>
            <a:ext cx="2054137" cy="283154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1600" b="1" i="0" dirty="0">
                <a:solidFill>
                  <a:srgbClr val="E1B052"/>
                </a:solidFill>
                <a:latin typeface="Arial"/>
              </a:rPr>
              <a:t>SALES TEAM ASK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7D3D311-1BB1-EBAA-6FC7-2485A2AAA6CD}"/>
              </a:ext>
            </a:extLst>
          </p:cNvPr>
          <p:cNvSpPr txBox="1"/>
          <p:nvPr/>
        </p:nvSpPr>
        <p:spPr>
          <a:xfrm>
            <a:off x="611718" y="2605865"/>
            <a:ext cx="5840789" cy="1165447"/>
          </a:xfrm>
          <a:prstGeom prst="rect">
            <a:avLst/>
          </a:prstGeom>
          <a:noFill/>
        </p:spPr>
        <p:txBody>
          <a:bodyPr wrap="square" lIns="54864" tIns="18288" rIns="36576" bIns="18288">
            <a:spAutoFit/>
          </a:bodyPr>
          <a:lstStyle/>
          <a:p>
            <a:pPr algn="l">
              <a:spcAft>
                <a:spcPts val="100"/>
              </a:spcAft>
            </a:pPr>
            <a:r>
              <a:rPr sz="1100" b="1" dirty="0">
                <a:solidFill>
                  <a:srgbClr val="2797B5"/>
                </a:solidFill>
                <a:latin typeface="Arial"/>
              </a:rPr>
              <a:t>• </a:t>
            </a:r>
            <a:r>
              <a:rPr sz="1400" b="1" dirty="0">
                <a:solidFill>
                  <a:srgbClr val="F4EEE2"/>
                </a:solidFill>
                <a:latin typeface="Arial"/>
              </a:rPr>
              <a:t>Secure buyer commitment for a Partida cocktail feature.</a:t>
            </a:r>
            <a:r>
              <a:rPr lang="en-US" sz="1400" b="1" dirty="0">
                <a:solidFill>
                  <a:srgbClr val="F4EEE2"/>
                </a:solidFill>
                <a:latin typeface="Arial"/>
              </a:rPr>
              <a:t> </a:t>
            </a:r>
          </a:p>
          <a:p>
            <a:pPr>
              <a:spcAft>
                <a:spcPts val="100"/>
              </a:spcAft>
            </a:pPr>
            <a:r>
              <a:rPr lang="en-US" sz="1400" b="1" dirty="0">
                <a:solidFill>
                  <a:srgbClr val="2797B5"/>
                </a:solidFill>
                <a:latin typeface="Arial"/>
              </a:rPr>
              <a:t>• </a:t>
            </a:r>
            <a:r>
              <a:rPr lang="en-US" sz="1400" b="1" dirty="0">
                <a:solidFill>
                  <a:srgbClr val="F4EEE2"/>
                </a:solidFill>
                <a:latin typeface="Arial"/>
              </a:rPr>
              <a:t>Account purchase requirement (2 six pack mix case Partida)</a:t>
            </a:r>
          </a:p>
          <a:p>
            <a:pPr>
              <a:spcAft>
                <a:spcPts val="100"/>
              </a:spcAft>
            </a:pPr>
            <a:r>
              <a:rPr sz="1400" b="1" dirty="0">
                <a:solidFill>
                  <a:srgbClr val="2797B5"/>
                </a:solidFill>
                <a:latin typeface="Arial"/>
              </a:rPr>
              <a:t>• </a:t>
            </a:r>
            <a:r>
              <a:rPr sz="1400" b="1" dirty="0">
                <a:solidFill>
                  <a:srgbClr val="F4EEE2"/>
                </a:solidFill>
                <a:latin typeface="Arial"/>
              </a:rPr>
              <a:t>Confirm table tent placement and chalkboard special.</a:t>
            </a:r>
          </a:p>
          <a:p>
            <a:pPr algn="l">
              <a:spcAft>
                <a:spcPts val="100"/>
              </a:spcAft>
            </a:pPr>
            <a:r>
              <a:rPr sz="1400" b="1" dirty="0">
                <a:solidFill>
                  <a:srgbClr val="2797B5"/>
                </a:solidFill>
                <a:latin typeface="Arial"/>
              </a:rPr>
              <a:t>• </a:t>
            </a:r>
            <a:r>
              <a:rPr sz="1400" b="1" dirty="0">
                <a:solidFill>
                  <a:srgbClr val="F4EEE2"/>
                </a:solidFill>
                <a:latin typeface="Arial"/>
              </a:rPr>
              <a:t>Lock qualifying order and kit allocation before POS delivery.</a:t>
            </a:r>
          </a:p>
          <a:p>
            <a:pPr algn="l">
              <a:spcAft>
                <a:spcPts val="100"/>
              </a:spcAft>
            </a:pPr>
            <a:r>
              <a:rPr sz="1400" b="1" dirty="0">
                <a:solidFill>
                  <a:srgbClr val="2797B5"/>
                </a:solidFill>
                <a:latin typeface="Arial"/>
              </a:rPr>
              <a:t>• </a:t>
            </a:r>
            <a:r>
              <a:rPr sz="1400" b="1" dirty="0">
                <a:solidFill>
                  <a:srgbClr val="F4EEE2"/>
                </a:solidFill>
                <a:latin typeface="Arial"/>
              </a:rPr>
              <a:t>Target POS delivery: first week of September.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BEE711-A385-33AA-6759-705938F7C019}"/>
              </a:ext>
            </a:extLst>
          </p:cNvPr>
          <p:cNvSpPr txBox="1"/>
          <p:nvPr/>
        </p:nvSpPr>
        <p:spPr>
          <a:xfrm>
            <a:off x="732101" y="3971722"/>
            <a:ext cx="5068624" cy="20621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1100" b="1" i="0" dirty="0">
                <a:solidFill>
                  <a:srgbClr val="2797B5"/>
                </a:solidFill>
                <a:latin typeface="Arial"/>
              </a:rPr>
              <a:t>Activation window: October 15 – November 15 | 400 account kits available</a:t>
            </a:r>
          </a:p>
        </p:txBody>
      </p:sp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3E56BE60-FE2F-CFCB-C7E8-24C3C4DDD5A6}"/>
              </a:ext>
            </a:extLst>
          </p:cNvPr>
          <p:cNvSpPr/>
          <p:nvPr/>
        </p:nvSpPr>
        <p:spPr>
          <a:xfrm>
            <a:off x="1600201" y="4657725"/>
            <a:ext cx="5625352" cy="1800225"/>
          </a:xfrm>
          <a:prstGeom prst="roundRect">
            <a:avLst/>
          </a:prstGeom>
          <a:solidFill>
            <a:srgbClr val="03121C"/>
          </a:solidFill>
          <a:ln w="13970">
            <a:solidFill>
              <a:srgbClr val="C28F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D8F188A-CC4D-22F4-E34D-ECF6AF85E53D}"/>
              </a:ext>
            </a:extLst>
          </p:cNvPr>
          <p:cNvSpPr txBox="1"/>
          <p:nvPr/>
        </p:nvSpPr>
        <p:spPr>
          <a:xfrm>
            <a:off x="2345334" y="4810036"/>
            <a:ext cx="3624599" cy="252377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1400" b="1" i="0" dirty="0">
                <a:solidFill>
                  <a:srgbClr val="E1B052"/>
                </a:solidFill>
                <a:latin typeface="Arial"/>
              </a:rPr>
              <a:t>WHY BUYERS SHOULD SAY YES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9E9E16D-ACF4-D3F4-AB0B-D3C5ADA8E81F}"/>
              </a:ext>
            </a:extLst>
          </p:cNvPr>
          <p:cNvSpPr txBox="1"/>
          <p:nvPr/>
        </p:nvSpPr>
        <p:spPr>
          <a:xfrm>
            <a:off x="1714500" y="5150190"/>
            <a:ext cx="5586412" cy="1421928"/>
          </a:xfrm>
          <a:prstGeom prst="rect">
            <a:avLst/>
          </a:prstGeom>
          <a:noFill/>
        </p:spPr>
        <p:txBody>
          <a:bodyPr wrap="square" lIns="54864" tIns="18288" rIns="36576" bIns="18288">
            <a:spAutoFit/>
          </a:bodyPr>
          <a:lstStyle/>
          <a:p>
            <a:pPr algn="l">
              <a:spcAft>
                <a:spcPts val="100"/>
              </a:spcAft>
            </a:pPr>
            <a:r>
              <a:rPr sz="1400" b="1" dirty="0">
                <a:solidFill>
                  <a:srgbClr val="2797B5"/>
                </a:solidFill>
                <a:latin typeface="Arial"/>
              </a:rPr>
              <a:t>• </a:t>
            </a:r>
            <a:r>
              <a:rPr sz="1400" b="1" dirty="0">
                <a:solidFill>
                  <a:srgbClr val="F4EEE2"/>
                </a:solidFill>
                <a:latin typeface="Arial"/>
              </a:rPr>
              <a:t>Seasonal relevance across Halloween and Día de Muertos.</a:t>
            </a:r>
          </a:p>
          <a:p>
            <a:pPr algn="l">
              <a:spcAft>
                <a:spcPts val="100"/>
              </a:spcAft>
            </a:pPr>
            <a:r>
              <a:rPr sz="1400" b="1" dirty="0">
                <a:solidFill>
                  <a:srgbClr val="2797B5"/>
                </a:solidFill>
                <a:latin typeface="Arial"/>
              </a:rPr>
              <a:t>• </a:t>
            </a:r>
            <a:r>
              <a:rPr sz="1400" b="1" dirty="0">
                <a:solidFill>
                  <a:srgbClr val="F4EEE2"/>
                </a:solidFill>
                <a:latin typeface="Arial"/>
              </a:rPr>
              <a:t>Turnkey visibility with poster + table tent + chalkboard.</a:t>
            </a:r>
          </a:p>
          <a:p>
            <a:pPr algn="l">
              <a:spcAft>
                <a:spcPts val="100"/>
              </a:spcAft>
            </a:pPr>
            <a:r>
              <a:rPr sz="1400" b="1" dirty="0">
                <a:solidFill>
                  <a:srgbClr val="2797B5"/>
                </a:solidFill>
                <a:latin typeface="Arial"/>
              </a:rPr>
              <a:t>• </a:t>
            </a:r>
            <a:r>
              <a:rPr sz="1400" b="1" dirty="0">
                <a:solidFill>
                  <a:srgbClr val="F4EEE2"/>
                </a:solidFill>
                <a:latin typeface="Arial"/>
              </a:rPr>
              <a:t>Supports premium cocktail pull-through and menu placement.</a:t>
            </a:r>
          </a:p>
          <a:p>
            <a:pPr algn="l">
              <a:spcAft>
                <a:spcPts val="100"/>
              </a:spcAft>
            </a:pPr>
            <a:r>
              <a:rPr sz="1400" b="1" dirty="0">
                <a:solidFill>
                  <a:srgbClr val="2797B5"/>
                </a:solidFill>
                <a:latin typeface="Arial"/>
              </a:rPr>
              <a:t>• </a:t>
            </a:r>
            <a:r>
              <a:rPr sz="1400" b="1" dirty="0">
                <a:solidFill>
                  <a:srgbClr val="F4EEE2"/>
                </a:solidFill>
                <a:latin typeface="Arial"/>
              </a:rPr>
              <a:t>Texas-ready legal-friendly consumer mechanic.</a:t>
            </a:r>
            <a:endParaRPr lang="en-US" sz="1400" b="1" dirty="0">
              <a:solidFill>
                <a:srgbClr val="F4EEE2"/>
              </a:solidFill>
              <a:latin typeface="Arial"/>
            </a:endParaRPr>
          </a:p>
          <a:p>
            <a:pPr algn="l">
              <a:spcAft>
                <a:spcPts val="100"/>
              </a:spcAft>
            </a:pPr>
            <a:endParaRPr lang="en-US" sz="1000" b="1" dirty="0">
              <a:solidFill>
                <a:srgbClr val="F4EEE2"/>
              </a:solidFill>
              <a:latin typeface="Arial"/>
            </a:endParaRPr>
          </a:p>
          <a:p>
            <a:pPr>
              <a:spcAft>
                <a:spcPts val="100"/>
              </a:spcAft>
            </a:pPr>
            <a:r>
              <a:rPr lang="en-US" sz="900" b="1" dirty="0">
                <a:solidFill>
                  <a:srgbClr val="2797B5"/>
                </a:solidFill>
                <a:latin typeface="Arial"/>
              </a:rPr>
              <a:t>Accounts will be featured on Tequila Partida social media campaign</a:t>
            </a:r>
          </a:p>
          <a:p>
            <a:pPr algn="l">
              <a:spcAft>
                <a:spcPts val="100"/>
              </a:spcAft>
            </a:pPr>
            <a:endParaRPr sz="1000" b="1" dirty="0">
              <a:solidFill>
                <a:srgbClr val="F4EEE2"/>
              </a:solidFill>
              <a:latin typeface="Arial"/>
            </a:endParaRPr>
          </a:p>
        </p:txBody>
      </p:sp>
      <p:pic>
        <p:nvPicPr>
          <p:cNvPr id="42" name="Picture 41" descr="6414687f-d401-44fb-ac24-9a92802829b4.png">
            <a:extLst>
              <a:ext uri="{FF2B5EF4-FFF2-40B4-BE49-F238E27FC236}">
                <a16:creationId xmlns:a16="http://schemas.microsoft.com/office/drawing/2014/main" id="{9D0EB4C1-BCD1-BB5C-9E23-6193C70FCE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8268" y="7906870"/>
            <a:ext cx="1143896" cy="1715844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C6DD02AE-B209-715B-2E4C-515DCDFFDFE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8501" y="7711007"/>
            <a:ext cx="1555034" cy="1943100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54F9513A-AB8F-0520-9741-E8B05EC78C3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33681" y="7144871"/>
            <a:ext cx="1115463" cy="1393832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35FD4CA9-2934-F9A4-62F8-4397E8A52F31}"/>
              </a:ext>
            </a:extLst>
          </p:cNvPr>
          <p:cNvSpPr txBox="1"/>
          <p:nvPr/>
        </p:nvSpPr>
        <p:spPr>
          <a:xfrm>
            <a:off x="1193023" y="6535629"/>
            <a:ext cx="5120640" cy="406265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ctr"/>
            <a:r>
              <a:rPr lang="en-US" sz="2400" b="1" i="0" dirty="0">
                <a:solidFill>
                  <a:srgbClr val="FFFFFF"/>
                </a:solidFill>
                <a:latin typeface="Arial"/>
              </a:rPr>
              <a:t>TABLE TENTS &amp; POSTERS</a:t>
            </a:r>
            <a:endParaRPr sz="2400" b="1" i="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32E2D5F-4A6F-46F1-430E-D6622A0FA636}"/>
              </a:ext>
            </a:extLst>
          </p:cNvPr>
          <p:cNvSpPr txBox="1"/>
          <p:nvPr/>
        </p:nvSpPr>
        <p:spPr>
          <a:xfrm>
            <a:off x="5384432" y="7460005"/>
            <a:ext cx="16976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pc="-135" dirty="0">
                <a:solidFill>
                  <a:prstClr val="white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TEXAS</a:t>
            </a:r>
          </a:p>
        </p:txBody>
      </p:sp>
      <p:pic>
        <p:nvPicPr>
          <p:cNvPr id="41" name="Picture 40" descr="5563fd83-c191-521b-bb7a-81c95b265011.png">
            <a:extLst>
              <a:ext uri="{FF2B5EF4-FFF2-40B4-BE49-F238E27FC236}">
                <a16:creationId xmlns:a16="http://schemas.microsoft.com/office/drawing/2014/main" id="{82B404AE-2461-011E-541C-9D69ACD14F4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2045" y="7020070"/>
            <a:ext cx="1370886" cy="1737360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237FF093-932C-78C9-0F50-240210DFE48D}"/>
              </a:ext>
            </a:extLst>
          </p:cNvPr>
          <p:cNvSpPr txBox="1"/>
          <p:nvPr/>
        </p:nvSpPr>
        <p:spPr>
          <a:xfrm>
            <a:off x="1783982" y="7062196"/>
            <a:ext cx="16976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spc="-135" dirty="0">
                <a:solidFill>
                  <a:prstClr val="white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OPEN MARKETS</a:t>
            </a:r>
          </a:p>
        </p:txBody>
      </p:sp>
    </p:spTree>
    <p:extLst>
      <p:ext uri="{BB962C8B-B14F-4D97-AF65-F5344CB8AC3E}">
        <p14:creationId xmlns:p14="http://schemas.microsoft.com/office/powerpoint/2010/main" val="13769015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9975</TotalTime>
  <Words>378</Words>
  <Application>Microsoft Macintosh PowerPoint</Application>
  <PresentationFormat>Custom</PresentationFormat>
  <Paragraphs>47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Futura</vt:lpstr>
      <vt:lpstr>Office Theme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Gilles Bensabeur</cp:lastModifiedBy>
  <cp:revision>7</cp:revision>
  <dcterms:created xsi:type="dcterms:W3CDTF">2013-01-27T09:14:16Z</dcterms:created>
  <dcterms:modified xsi:type="dcterms:W3CDTF">2026-07-28T15:18:26Z</dcterms:modified>
  <cp:category/>
</cp:coreProperties>
</file>