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2323"/>
    <a:srgbClr val="005A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172" autoAdjust="0"/>
  </p:normalViewPr>
  <p:slideViewPr>
    <p:cSldViewPr snapToGrid="0">
      <p:cViewPr varScale="1">
        <p:scale>
          <a:sx n="78" d="100"/>
          <a:sy n="78" d="100"/>
        </p:scale>
        <p:origin x="31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C6F48-CC1C-484F-891E-31FA8A528EC7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1F3D-451E-409B-ACE8-E29C0AC1A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35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C6F48-CC1C-484F-891E-31FA8A528EC7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1F3D-451E-409B-ACE8-E29C0AC1A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08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C6F48-CC1C-484F-891E-31FA8A528EC7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1F3D-451E-409B-ACE8-E29C0AC1A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221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C6F48-CC1C-484F-891E-31FA8A528EC7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1F3D-451E-409B-ACE8-E29C0AC1A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350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C6F48-CC1C-484F-891E-31FA8A528EC7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1F3D-451E-409B-ACE8-E29C0AC1A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9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C6F48-CC1C-484F-891E-31FA8A528EC7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1F3D-451E-409B-ACE8-E29C0AC1A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22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C6F48-CC1C-484F-891E-31FA8A528EC7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1F3D-451E-409B-ACE8-E29C0AC1A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89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C6F48-CC1C-484F-891E-31FA8A528EC7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1F3D-451E-409B-ACE8-E29C0AC1A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9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C6F48-CC1C-484F-891E-31FA8A528EC7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1F3D-451E-409B-ACE8-E29C0AC1A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15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C6F48-CC1C-484F-891E-31FA8A528EC7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1F3D-451E-409B-ACE8-E29C0AC1A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07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C6F48-CC1C-484F-891E-31FA8A528EC7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1F3D-451E-409B-ACE8-E29C0AC1A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1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C6F48-CC1C-484F-891E-31FA8A528EC7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D1F3D-451E-409B-ACE8-E29C0AC1A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16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ox of liquor on a black background&#10;&#10;AI-generated content may be incorrect.">
            <a:extLst>
              <a:ext uri="{FF2B5EF4-FFF2-40B4-BE49-F238E27FC236}">
                <a16:creationId xmlns:a16="http://schemas.microsoft.com/office/drawing/2014/main" id="{007BD52C-E0F5-20C8-7FB1-77D5204F5A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884" y="4615689"/>
            <a:ext cx="3039431" cy="455914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5BC7B99-42E6-5519-B5FC-72CC3842144F}"/>
              </a:ext>
            </a:extLst>
          </p:cNvPr>
          <p:cNvSpPr txBox="1"/>
          <p:nvPr/>
        </p:nvSpPr>
        <p:spPr>
          <a:xfrm>
            <a:off x="2136303" y="1698079"/>
            <a:ext cx="4361730" cy="17922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5570" marR="34925" indent="-103505">
              <a:lnSpc>
                <a:spcPct val="109800"/>
              </a:lnSpc>
              <a:spcBef>
                <a:spcPts val="1590"/>
              </a:spcBef>
              <a:buChar char="•"/>
              <a:tabLst>
                <a:tab pos="116205" algn="l"/>
              </a:tabLst>
            </a:pPr>
            <a:r>
              <a:rPr lang="en-US" sz="1100" spc="-55" dirty="0">
                <a:solidFill>
                  <a:schemeClr val="bg2">
                    <a:lumMod val="25000"/>
                  </a:schemeClr>
                </a:solidFill>
                <a:latin typeface="Georgia"/>
              </a:rPr>
              <a:t>Perfect gift for any holiday occasion: Pallini bottle with special 150</a:t>
            </a:r>
            <a:r>
              <a:rPr lang="en-US" sz="1100" spc="-55" baseline="30000" dirty="0">
                <a:solidFill>
                  <a:schemeClr val="bg2">
                    <a:lumMod val="25000"/>
                  </a:schemeClr>
                </a:solidFill>
                <a:latin typeface="Georgia"/>
              </a:rPr>
              <a:t>th</a:t>
            </a:r>
            <a:r>
              <a:rPr lang="en-US" sz="1100" spc="-55" dirty="0">
                <a:solidFill>
                  <a:schemeClr val="bg2">
                    <a:lumMod val="25000"/>
                  </a:schemeClr>
                </a:solidFill>
                <a:latin typeface="Georgia"/>
              </a:rPr>
              <a:t> anniversary edition edition of Pallini signature collectible ceramic cup. </a:t>
            </a:r>
            <a:r>
              <a:rPr lang="en-US" sz="1100" spc="-55" dirty="0" err="1">
                <a:solidFill>
                  <a:schemeClr val="bg2">
                    <a:lumMod val="25000"/>
                  </a:schemeClr>
                </a:solidFill>
                <a:latin typeface="Georgia"/>
              </a:rPr>
              <a:t>Bellissimo</a:t>
            </a:r>
            <a:r>
              <a:rPr lang="en-US" sz="1100" spc="-55" dirty="0">
                <a:solidFill>
                  <a:schemeClr val="bg2">
                    <a:lumMod val="25000"/>
                  </a:schemeClr>
                </a:solidFill>
                <a:latin typeface="Georgia"/>
              </a:rPr>
              <a:t>!</a:t>
            </a:r>
          </a:p>
          <a:p>
            <a:pPr marL="115570" marR="34925" indent="-103505">
              <a:lnSpc>
                <a:spcPct val="109800"/>
              </a:lnSpc>
              <a:spcBef>
                <a:spcPts val="1590"/>
              </a:spcBef>
              <a:buChar char="•"/>
              <a:tabLst>
                <a:tab pos="116205" algn="l"/>
              </a:tabLst>
            </a:pPr>
            <a:r>
              <a:rPr lang="en-US" sz="1100" spc="-55" dirty="0">
                <a:solidFill>
                  <a:schemeClr val="bg2">
                    <a:lumMod val="25000"/>
                  </a:schemeClr>
                </a:solidFill>
                <a:latin typeface="Georgia"/>
              </a:rPr>
              <a:t>Hand made in Deruta, Italy – the village of ceramics artisans, exporting pottery worldwide since 15th century.</a:t>
            </a:r>
          </a:p>
          <a:p>
            <a:pPr marL="115570" marR="34925" indent="-103505">
              <a:lnSpc>
                <a:spcPct val="109800"/>
              </a:lnSpc>
              <a:spcBef>
                <a:spcPts val="1590"/>
              </a:spcBef>
              <a:buChar char="•"/>
              <a:tabLst>
                <a:tab pos="116205" algn="l"/>
              </a:tabLst>
            </a:pPr>
            <a:r>
              <a:rPr lang="en-US" sz="1100" spc="-55" dirty="0">
                <a:solidFill>
                  <a:schemeClr val="bg2">
                    <a:lumMod val="25000"/>
                  </a:schemeClr>
                </a:solidFill>
                <a:latin typeface="Georgia"/>
              </a:rPr>
              <a:t>Top quality liquid: made from organically grown Amalﬁ </a:t>
            </a:r>
            <a:r>
              <a:rPr lang="en-US" sz="1100" spc="-55" dirty="0" err="1">
                <a:solidFill>
                  <a:schemeClr val="bg2">
                    <a:lumMod val="25000"/>
                  </a:schemeClr>
                </a:solidFill>
                <a:latin typeface="Georgia"/>
              </a:rPr>
              <a:t>sfusato</a:t>
            </a:r>
            <a:r>
              <a:rPr lang="en-US" sz="1100" spc="-55" dirty="0">
                <a:solidFill>
                  <a:schemeClr val="bg2">
                    <a:lumMod val="25000"/>
                  </a:schemeClr>
                </a:solidFill>
                <a:latin typeface="Georgia"/>
              </a:rPr>
              <a:t> lemons,  known to be the finest in the world. Zesty, tangy, fresh and crisp.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4234E1-0773-4393-850C-E84BF06006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1535" y="332949"/>
            <a:ext cx="5481985" cy="1305036"/>
          </a:xfrm>
        </p:spPr>
        <p:txBody>
          <a:bodyPr>
            <a:normAutofit/>
          </a:bodyPr>
          <a:lstStyle/>
          <a:p>
            <a:pPr algn="r"/>
            <a:r>
              <a:rPr lang="en-US" sz="1800" b="1" cap="all" dirty="0">
                <a:solidFill>
                  <a:srgbClr val="065752"/>
                </a:solidFill>
                <a:latin typeface="Saveur Sans" panose="02000500000000000000" pitchFamily="50" charset="0"/>
                <a:ea typeface="+mn-ea"/>
                <a:cs typeface="+mn-cs"/>
                <a:sym typeface="Calibri"/>
              </a:rPr>
              <a:t>Introducing a special 150</a:t>
            </a:r>
            <a:r>
              <a:rPr lang="en-US" sz="1800" b="1" cap="all" baseline="30000" dirty="0">
                <a:solidFill>
                  <a:srgbClr val="065752"/>
                </a:solidFill>
                <a:latin typeface="Saveur Sans" panose="02000500000000000000" pitchFamily="50" charset="0"/>
                <a:ea typeface="+mn-ea"/>
                <a:cs typeface="+mn-cs"/>
                <a:sym typeface="Calibri"/>
              </a:rPr>
              <a:t>th</a:t>
            </a:r>
            <a:r>
              <a:rPr lang="en-US" sz="1800" b="1" cap="all" dirty="0">
                <a:solidFill>
                  <a:srgbClr val="065752"/>
                </a:solidFill>
                <a:latin typeface="Saveur Sans" panose="02000500000000000000" pitchFamily="50" charset="0"/>
                <a:ea typeface="+mn-ea"/>
                <a:cs typeface="+mn-cs"/>
                <a:sym typeface="Calibri"/>
              </a:rPr>
              <a:t> anniversary edition: </a:t>
            </a:r>
            <a:br>
              <a:rPr lang="en-US" sz="1800" b="1" cap="all" dirty="0">
                <a:solidFill>
                  <a:srgbClr val="065752"/>
                </a:solidFill>
                <a:latin typeface="Saveur Sans" panose="02000500000000000000" pitchFamily="50" charset="0"/>
                <a:ea typeface="+mn-ea"/>
                <a:cs typeface="+mn-cs"/>
                <a:sym typeface="Calibri"/>
              </a:rPr>
            </a:br>
            <a:r>
              <a:rPr lang="en-US" sz="2800" b="1" cap="all" dirty="0">
                <a:solidFill>
                  <a:srgbClr val="065752"/>
                </a:solidFill>
                <a:latin typeface="Saveur Sans Bold" panose="02000500000000000000" pitchFamily="50" charset="0"/>
                <a:ea typeface="+mn-ea"/>
                <a:cs typeface="+mn-cs"/>
                <a:sym typeface="Calibri"/>
              </a:rPr>
              <a:t>Pallini HOLIDAY VAP 2025</a:t>
            </a:r>
          </a:p>
        </p:txBody>
      </p:sp>
      <p:sp>
        <p:nvSpPr>
          <p:cNvPr id="5" name="Rectangle 34">
            <a:extLst>
              <a:ext uri="{FF2B5EF4-FFF2-40B4-BE49-F238E27FC236}">
                <a16:creationId xmlns:a16="http://schemas.microsoft.com/office/drawing/2014/main" id="{4B25A400-49CE-4BA9-AA3B-033202001871}"/>
              </a:ext>
            </a:extLst>
          </p:cNvPr>
          <p:cNvSpPr/>
          <p:nvPr/>
        </p:nvSpPr>
        <p:spPr>
          <a:xfrm rot="10800000" flipH="1">
            <a:off x="1" y="8918605"/>
            <a:ext cx="6858000" cy="49548"/>
          </a:xfrm>
          <a:prstGeom prst="rect">
            <a:avLst/>
          </a:prstGeom>
          <a:ln w="88900">
            <a:solidFill>
              <a:srgbClr val="FFC000"/>
            </a:solidFill>
            <a:miter/>
          </a:ln>
        </p:spPr>
        <p:txBody>
          <a:bodyPr lIns="69358" tIns="69358" rIns="69358" bIns="69358" anchor="ctr"/>
          <a:lstStyle/>
          <a:p>
            <a:pPr algn="ctr" defTabSz="1849571">
              <a:buFont typeface="Arial"/>
              <a:defRPr sz="4200" b="1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709DC5-5181-4530-9F57-4D8729FAE358}"/>
              </a:ext>
            </a:extLst>
          </p:cNvPr>
          <p:cNvSpPr/>
          <p:nvPr/>
        </p:nvSpPr>
        <p:spPr>
          <a:xfrm>
            <a:off x="2136303" y="3525889"/>
            <a:ext cx="2008984" cy="1923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  <a:buClr>
                <a:srgbClr val="005B55"/>
              </a:buClr>
            </a:pPr>
            <a:endParaRPr lang="en-US" sz="1100" spc="-55" dirty="0">
              <a:solidFill>
                <a:schemeClr val="bg2">
                  <a:lumMod val="25000"/>
                </a:schemeClr>
              </a:solidFill>
              <a:latin typeface="Georgia"/>
            </a:endParaRPr>
          </a:p>
          <a:p>
            <a:pPr marL="115570" marR="111125" indent="-103505">
              <a:lnSpc>
                <a:spcPct val="109800"/>
              </a:lnSpc>
              <a:buChar char="•"/>
              <a:tabLst>
                <a:tab pos="116205" algn="l"/>
              </a:tabLst>
            </a:pPr>
            <a:r>
              <a:rPr lang="en-US" sz="1100" spc="-55" dirty="0">
                <a:solidFill>
                  <a:schemeClr val="bg2">
                    <a:lumMod val="25000"/>
                  </a:schemeClr>
                </a:solidFill>
                <a:latin typeface="Georgia"/>
              </a:rPr>
              <a:t>Extremely versatile, enjoyable  straight from the fridge, on the rocks, or mixed into  countless cocktails like the spritz.</a:t>
            </a:r>
          </a:p>
          <a:p>
            <a:pPr marL="115570" marR="111125" indent="-103505">
              <a:lnSpc>
                <a:spcPct val="109800"/>
              </a:lnSpc>
              <a:buChar char="•"/>
              <a:tabLst>
                <a:tab pos="116205" algn="l"/>
              </a:tabLst>
            </a:pPr>
            <a:endParaRPr lang="en-US" sz="1100" spc="-55" dirty="0">
              <a:solidFill>
                <a:schemeClr val="bg2">
                  <a:lumMod val="25000"/>
                </a:schemeClr>
              </a:solidFill>
              <a:latin typeface="Georgia"/>
            </a:endParaRPr>
          </a:p>
          <a:p>
            <a:pPr marL="115570" marR="111125" indent="-103505">
              <a:lnSpc>
                <a:spcPct val="109800"/>
              </a:lnSpc>
              <a:buChar char="•"/>
              <a:tabLst>
                <a:tab pos="116205" algn="l"/>
              </a:tabLst>
            </a:pPr>
            <a:r>
              <a:rPr lang="en-US" sz="1100" spc="-55" dirty="0">
                <a:solidFill>
                  <a:schemeClr val="bg2">
                    <a:lumMod val="25000"/>
                  </a:schemeClr>
                </a:solidFill>
                <a:latin typeface="Georgia"/>
              </a:rPr>
              <a:t>GMO free; Gluten free; Kosher certified; Vegan certified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6A244EE-0695-4799-A150-D922145227D4}"/>
              </a:ext>
            </a:extLst>
          </p:cNvPr>
          <p:cNvSpPr txBox="1">
            <a:spLocks/>
          </p:cNvSpPr>
          <p:nvPr/>
        </p:nvSpPr>
        <p:spPr>
          <a:xfrm>
            <a:off x="5206525" y="3961666"/>
            <a:ext cx="1508035" cy="6614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2400" b="1" cap="all">
                <a:solidFill>
                  <a:srgbClr val="065752"/>
                </a:solidFill>
              </a:defRPr>
            </a:lvl1pPr>
          </a:lstStyle>
          <a:p>
            <a:pPr marL="36195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Limited supply:</a:t>
            </a:r>
          </a:p>
          <a:p>
            <a:pPr marL="36195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Only 5.000 cs!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F90C547-0B86-41A4-B2A6-20B4137A749C}"/>
              </a:ext>
            </a:extLst>
          </p:cNvPr>
          <p:cNvSpPr txBox="1">
            <a:spLocks/>
          </p:cNvSpPr>
          <p:nvPr/>
        </p:nvSpPr>
        <p:spPr>
          <a:xfrm>
            <a:off x="-550981" y="8257135"/>
            <a:ext cx="4828276" cy="6614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2400" b="1" cap="all">
                <a:solidFill>
                  <a:srgbClr val="065752"/>
                </a:solidFill>
              </a:defRPr>
            </a:lvl1pPr>
          </a:lstStyle>
          <a:p>
            <a:pPr marL="36195">
              <a:lnSpc>
                <a:spcPct val="100000"/>
              </a:lnSpc>
              <a:spcBef>
                <a:spcPts val="1030"/>
              </a:spcBef>
            </a:pPr>
            <a:r>
              <a:rPr lang="en-US" sz="1400" dirty="0">
                <a:latin typeface="Saveur Sans" panose="02000500000000000000" pitchFamily="50" charset="0"/>
              </a:rPr>
              <a:t>WWW.pallini.us  @PALLINILIMONCELLO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11A8CAA-6AE1-4B22-8783-A23129B3ABFD}"/>
              </a:ext>
            </a:extLst>
          </p:cNvPr>
          <p:cNvSpPr txBox="1">
            <a:spLocks/>
          </p:cNvSpPr>
          <p:nvPr/>
        </p:nvSpPr>
        <p:spPr>
          <a:xfrm>
            <a:off x="-164240" y="7319992"/>
            <a:ext cx="2481240" cy="66147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cap="all" dirty="0" err="1">
                <a:solidFill>
                  <a:srgbClr val="065752"/>
                </a:solidFill>
                <a:latin typeface="Saveur Sans" panose="02000500000000000000" pitchFamily="50" charset="0"/>
                <a:ea typeface="+mn-ea"/>
                <a:cs typeface="+mn-cs"/>
                <a:sym typeface="Calibri"/>
              </a:rPr>
              <a:t>VISIBILIty</a:t>
            </a:r>
            <a:r>
              <a:rPr lang="en-US" sz="2200" b="1" cap="all" dirty="0">
                <a:solidFill>
                  <a:srgbClr val="065752"/>
                </a:solidFill>
                <a:latin typeface="Saveur Sans" panose="02000500000000000000" pitchFamily="50" charset="0"/>
                <a:ea typeface="+mn-ea"/>
                <a:cs typeface="+mn-cs"/>
                <a:sym typeface="Calibri"/>
              </a:rPr>
              <a:t> pos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67566A1-37CD-4375-A316-8E58920A914D}"/>
              </a:ext>
            </a:extLst>
          </p:cNvPr>
          <p:cNvSpPr/>
          <p:nvPr/>
        </p:nvSpPr>
        <p:spPr>
          <a:xfrm>
            <a:off x="374093" y="7921402"/>
            <a:ext cx="1249583" cy="335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570" marR="34925" indent="-103505" algn="just">
              <a:lnSpc>
                <a:spcPct val="150000"/>
              </a:lnSpc>
              <a:buChar char="•"/>
              <a:tabLst>
                <a:tab pos="116205" algn="l"/>
              </a:tabLst>
            </a:pPr>
            <a:r>
              <a:rPr lang="en-US" sz="1200" spc="-55" dirty="0">
                <a:solidFill>
                  <a:schemeClr val="bg2">
                    <a:lumMod val="25000"/>
                  </a:schemeClr>
                </a:solidFill>
                <a:latin typeface="Georgia"/>
              </a:rPr>
              <a:t>Case card</a:t>
            </a: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B41E3621-0958-481E-B7A4-C556CD1D65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708067"/>
              </p:ext>
            </p:extLst>
          </p:nvPr>
        </p:nvGraphicFramePr>
        <p:xfrm>
          <a:off x="2114467" y="6202368"/>
          <a:ext cx="2027879" cy="1974850"/>
        </p:xfrm>
        <a:graphic>
          <a:graphicData uri="http://schemas.openxmlformats.org/drawingml/2006/table">
            <a:tbl>
              <a:tblPr/>
              <a:tblGrid>
                <a:gridCol w="1007971">
                  <a:extLst>
                    <a:ext uri="{9D8B030D-6E8A-4147-A177-3AD203B41FA5}">
                      <a16:colId xmlns:a16="http://schemas.microsoft.com/office/drawing/2014/main" val="4120087601"/>
                    </a:ext>
                  </a:extLst>
                </a:gridCol>
                <a:gridCol w="1019908">
                  <a:extLst>
                    <a:ext uri="{9D8B030D-6E8A-4147-A177-3AD203B41FA5}">
                      <a16:colId xmlns:a16="http://schemas.microsoft.com/office/drawing/2014/main" val="839634298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kern="1200" spc="-40">
                          <a:solidFill>
                            <a:schemeClr val="bg2">
                              <a:lumMod val="25000"/>
                            </a:schemeClr>
                          </a:solidFill>
                          <a:latin typeface="Georgia"/>
                          <a:ea typeface="+mn-ea"/>
                        </a:rPr>
                        <a:t>Size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kern="1200" spc="-40">
                          <a:solidFill>
                            <a:schemeClr val="bg2">
                              <a:lumMod val="25000"/>
                            </a:schemeClr>
                          </a:solidFill>
                          <a:latin typeface="Georgia"/>
                          <a:ea typeface="+mn-ea"/>
                        </a:rPr>
                        <a:t>750ml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288705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kern="1200" spc="-40">
                          <a:solidFill>
                            <a:schemeClr val="bg2">
                              <a:lumMod val="25000"/>
                            </a:schemeClr>
                          </a:solidFill>
                          <a:latin typeface="Georgia"/>
                          <a:ea typeface="+mn-ea"/>
                        </a:rPr>
                        <a:t>Proof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kern="1200" spc="-4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Georgia"/>
                          <a:ea typeface="+mn-ea"/>
                        </a:rPr>
                        <a:t>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8113404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kern="1200" spc="-40">
                          <a:solidFill>
                            <a:schemeClr val="bg2">
                              <a:lumMod val="25000"/>
                            </a:schemeClr>
                          </a:solidFill>
                          <a:latin typeface="Georgia"/>
                          <a:ea typeface="+mn-ea"/>
                        </a:rPr>
                        <a:t>BOT/CS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kern="1200" spc="-4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Georgia"/>
                          <a:ea typeface="+mn-ea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87497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kern="1200" spc="-40">
                          <a:solidFill>
                            <a:schemeClr val="bg2">
                              <a:lumMod val="25000"/>
                            </a:schemeClr>
                          </a:solidFill>
                          <a:latin typeface="Georgia"/>
                          <a:ea typeface="+mn-ea"/>
                        </a:rPr>
                        <a:t>CS/LAY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kern="1200" spc="-4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Georgia"/>
                          <a:ea typeface="+mn-ea"/>
                        </a:rPr>
                        <a:t>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2162396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kern="1200" spc="-40">
                          <a:solidFill>
                            <a:schemeClr val="bg2">
                              <a:lumMod val="25000"/>
                            </a:schemeClr>
                          </a:solidFill>
                          <a:latin typeface="Georgia"/>
                          <a:ea typeface="+mn-ea"/>
                        </a:rPr>
                        <a:t>CS/PAL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kern="1200" spc="-4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Georgia"/>
                          <a:ea typeface="+mn-ea"/>
                        </a:rPr>
                        <a:t>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83618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kern="1200" spc="-40">
                          <a:solidFill>
                            <a:schemeClr val="bg2">
                              <a:lumMod val="25000"/>
                            </a:schemeClr>
                          </a:solidFill>
                          <a:latin typeface="Georgia"/>
                          <a:ea typeface="+mn-ea"/>
                        </a:rPr>
                        <a:t>Case Weight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kern="1200" spc="-4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Georgia"/>
                          <a:ea typeface="+mn-ea"/>
                        </a:rPr>
                        <a:t>22.05 </a:t>
                      </a:r>
                      <a:r>
                        <a:rPr lang="en-US" sz="1000" kern="1200" spc="-4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Georgia"/>
                          <a:ea typeface="+mn-ea"/>
                        </a:rPr>
                        <a:t>lbs</a:t>
                      </a:r>
                      <a:endParaRPr lang="en-US" sz="1000" kern="1200" spc="-40" dirty="0">
                        <a:solidFill>
                          <a:schemeClr val="bg2">
                            <a:lumMod val="25000"/>
                          </a:schemeClr>
                        </a:solidFill>
                        <a:latin typeface="Georgia"/>
                        <a:ea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4904338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kern="1200" spc="-40">
                          <a:solidFill>
                            <a:schemeClr val="bg2">
                              <a:lumMod val="25000"/>
                            </a:schemeClr>
                          </a:solidFill>
                          <a:latin typeface="Georgia"/>
                          <a:ea typeface="+mn-ea"/>
                        </a:rPr>
                        <a:t>Case Height (in)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kern="1200" spc="-4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Georgia"/>
                          <a:ea typeface="+mn-ea"/>
                        </a:rPr>
                        <a:t>14.17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7135505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kern="1200" spc="-40">
                          <a:solidFill>
                            <a:schemeClr val="bg2">
                              <a:lumMod val="25000"/>
                            </a:schemeClr>
                          </a:solidFill>
                          <a:latin typeface="Georgia"/>
                          <a:ea typeface="+mn-ea"/>
                        </a:rPr>
                        <a:t>Case Length (in)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kern="1200" spc="-4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Georgia"/>
                          <a:ea typeface="+mn-ea"/>
                        </a:rPr>
                        <a:t>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8131766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kern="1200" spc="-40">
                          <a:solidFill>
                            <a:schemeClr val="bg2">
                              <a:lumMod val="25000"/>
                            </a:schemeClr>
                          </a:solidFill>
                          <a:latin typeface="Georgia"/>
                          <a:ea typeface="+mn-ea"/>
                        </a:rPr>
                        <a:t>Case Width (in)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kern="1200" spc="-4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Georgia"/>
                          <a:ea typeface="+mn-ea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049335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kern="1200" spc="-4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Georgia"/>
                          <a:ea typeface="+mn-ea"/>
                        </a:rPr>
                        <a:t>UPC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kern="1200" spc="-4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Georgia"/>
                          <a:ea typeface="+mn-ea"/>
                        </a:rPr>
                        <a:t>736040501381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6057135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kern="1200" spc="-40">
                          <a:solidFill>
                            <a:schemeClr val="bg2">
                              <a:lumMod val="25000"/>
                            </a:schemeClr>
                          </a:solidFill>
                          <a:latin typeface="Georgia"/>
                          <a:ea typeface="+mn-ea"/>
                        </a:rPr>
                        <a:t>SCC Code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kern="1200" spc="-4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Georgia"/>
                          <a:ea typeface="+mn-ea"/>
                        </a:rPr>
                        <a:t>10195414156874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4267365"/>
                  </a:ext>
                </a:extLst>
              </a:tr>
            </a:tbl>
          </a:graphicData>
        </a:graphic>
      </p:graphicFrame>
      <p:sp>
        <p:nvSpPr>
          <p:cNvPr id="27" name="Title 1">
            <a:extLst>
              <a:ext uri="{FF2B5EF4-FFF2-40B4-BE49-F238E27FC236}">
                <a16:creationId xmlns:a16="http://schemas.microsoft.com/office/drawing/2014/main" id="{908CA13C-5A6E-4B3F-ACA3-6C6BD26B3D0E}"/>
              </a:ext>
            </a:extLst>
          </p:cNvPr>
          <p:cNvSpPr txBox="1">
            <a:spLocks/>
          </p:cNvSpPr>
          <p:nvPr/>
        </p:nvSpPr>
        <p:spPr>
          <a:xfrm>
            <a:off x="2672011" y="5602263"/>
            <a:ext cx="1807303" cy="48228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b="1" cap="all" dirty="0">
                <a:solidFill>
                  <a:srgbClr val="065752"/>
                </a:solidFill>
                <a:latin typeface="Saveur Sans" panose="02000500000000000000" pitchFamily="50" charset="0"/>
                <a:ea typeface="+mn-ea"/>
                <a:cs typeface="+mn-cs"/>
                <a:sym typeface="Calibri"/>
              </a:rPr>
              <a:t>logistics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7652910-A4D8-4765-A542-E34BCC142A1F}"/>
              </a:ext>
            </a:extLst>
          </p:cNvPr>
          <p:cNvSpPr/>
          <p:nvPr/>
        </p:nvSpPr>
        <p:spPr>
          <a:xfrm>
            <a:off x="5191871" y="3765017"/>
            <a:ext cx="1508035" cy="96374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E2CAFF13-DBF1-4860-8646-465F584CEAEF}"/>
              </a:ext>
            </a:extLst>
          </p:cNvPr>
          <p:cNvSpPr txBox="1">
            <a:spLocks/>
          </p:cNvSpPr>
          <p:nvPr/>
        </p:nvSpPr>
        <p:spPr>
          <a:xfrm>
            <a:off x="4048132" y="3754982"/>
            <a:ext cx="1399276" cy="76098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cap="all" dirty="0">
                <a:solidFill>
                  <a:schemeClr val="accent4"/>
                </a:solidFill>
                <a:highlight>
                  <a:srgbClr val="005A55"/>
                </a:highlight>
                <a:latin typeface="+mn-lt"/>
                <a:ea typeface="+mn-ea"/>
                <a:cs typeface="+mn-cs"/>
                <a:sym typeface="Calibri"/>
              </a:rPr>
              <a:t>$29.99</a:t>
            </a:r>
          </a:p>
        </p:txBody>
      </p:sp>
      <p:pic>
        <p:nvPicPr>
          <p:cNvPr id="1030" name="Picture 6" descr="red ribbon bow PNG transparent image download, size: 8000x3180px">
            <a:extLst>
              <a:ext uri="{FF2B5EF4-FFF2-40B4-BE49-F238E27FC236}">
                <a16:creationId xmlns:a16="http://schemas.microsoft.com/office/drawing/2014/main" id="{A76176F6-B8B5-C71F-141C-8D8F34A84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72738">
            <a:off x="-485726" y="144956"/>
            <a:ext cx="2526597" cy="100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74D617E-1142-3CF6-2423-39838978280B}"/>
              </a:ext>
            </a:extLst>
          </p:cNvPr>
          <p:cNvSpPr/>
          <p:nvPr/>
        </p:nvSpPr>
        <p:spPr>
          <a:xfrm rot="19820651">
            <a:off x="4077774" y="8297031"/>
            <a:ext cx="3423935" cy="482289"/>
          </a:xfrm>
          <a:prstGeom prst="rect">
            <a:avLst/>
          </a:prstGeom>
          <a:solidFill>
            <a:srgbClr val="DD2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aveur Sans Bold" panose="02000500000000000000" pitchFamily="50" charset="0"/>
              </a:rPr>
              <a:t>Get festive!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BE63E8E-3FA1-68F7-0349-C496ED1C0C15}"/>
              </a:ext>
            </a:extLst>
          </p:cNvPr>
          <p:cNvSpPr txBox="1">
            <a:spLocks/>
          </p:cNvSpPr>
          <p:nvPr/>
        </p:nvSpPr>
        <p:spPr>
          <a:xfrm>
            <a:off x="3866825" y="4526006"/>
            <a:ext cx="1399276" cy="12366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cap="all" dirty="0">
                <a:solidFill>
                  <a:schemeClr val="accent4"/>
                </a:solidFill>
                <a:highlight>
                  <a:srgbClr val="005A55"/>
                </a:highlight>
                <a:latin typeface="Saveur Sans" panose="02000500000000000000" pitchFamily="50" charset="0"/>
                <a:ea typeface="+mn-ea"/>
                <a:cs typeface="+mn-cs"/>
                <a:sym typeface="Calibri"/>
              </a:rPr>
              <a:t>the Same </a:t>
            </a:r>
            <a:r>
              <a:rPr lang="en-US" sz="3200" b="1" cap="all" dirty="0" err="1">
                <a:solidFill>
                  <a:schemeClr val="accent4"/>
                </a:solidFill>
                <a:highlight>
                  <a:srgbClr val="005A55"/>
                </a:highlight>
                <a:latin typeface="Saveur Sans" panose="02000500000000000000" pitchFamily="50" charset="0"/>
                <a:ea typeface="+mn-ea"/>
                <a:cs typeface="+mn-cs"/>
                <a:sym typeface="Calibri"/>
              </a:rPr>
              <a:t>upc</a:t>
            </a:r>
            <a:r>
              <a:rPr lang="en-US" sz="3200" b="1" cap="all" dirty="0">
                <a:solidFill>
                  <a:schemeClr val="accent4"/>
                </a:solidFill>
                <a:highlight>
                  <a:srgbClr val="005A55"/>
                </a:highlight>
                <a:latin typeface="Saveur Sans" panose="02000500000000000000" pitchFamily="50" charset="0"/>
                <a:ea typeface="+mn-ea"/>
                <a:cs typeface="+mn-cs"/>
                <a:sym typeface="Calibri"/>
              </a:rPr>
              <a:t> code as </a:t>
            </a:r>
            <a:r>
              <a:rPr lang="en-US" sz="3200" b="1" cap="all" dirty="0" err="1">
                <a:solidFill>
                  <a:schemeClr val="accent4"/>
                </a:solidFill>
                <a:highlight>
                  <a:srgbClr val="005A55"/>
                </a:highlight>
                <a:latin typeface="Saveur Sans" panose="02000500000000000000" pitchFamily="50" charset="0"/>
                <a:ea typeface="+mn-ea"/>
                <a:cs typeface="+mn-cs"/>
                <a:sym typeface="Calibri"/>
              </a:rPr>
              <a:t>pallini</a:t>
            </a:r>
            <a:r>
              <a:rPr lang="en-US" sz="3200" b="1" cap="all" dirty="0">
                <a:solidFill>
                  <a:schemeClr val="accent4"/>
                </a:solidFill>
                <a:highlight>
                  <a:srgbClr val="005A55"/>
                </a:highlight>
                <a:latin typeface="Saveur Sans" panose="02000500000000000000" pitchFamily="50" charset="0"/>
                <a:ea typeface="+mn-ea"/>
                <a:cs typeface="+mn-cs"/>
                <a:sym typeface="Calibri"/>
              </a:rPr>
              <a:t> 750 ml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5646E165-2D97-457D-8EA8-D0FC8D0E6D5D}"/>
              </a:ext>
            </a:extLst>
          </p:cNvPr>
          <p:cNvSpPr txBox="1">
            <a:spLocks/>
          </p:cNvSpPr>
          <p:nvPr/>
        </p:nvSpPr>
        <p:spPr>
          <a:xfrm>
            <a:off x="364293" y="5517555"/>
            <a:ext cx="1259383" cy="76098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cap="all" dirty="0">
                <a:solidFill>
                  <a:schemeClr val="accent4"/>
                </a:solidFill>
                <a:highlight>
                  <a:srgbClr val="005A55"/>
                </a:highlight>
                <a:latin typeface="+mn-lt"/>
                <a:ea typeface="+mn-ea"/>
                <a:cs typeface="+mn-cs"/>
                <a:sym typeface="Calibri"/>
              </a:rPr>
              <a:t>Collectible Hand-painted ceramic cup inside!</a:t>
            </a:r>
          </a:p>
        </p:txBody>
      </p:sp>
      <p:pic>
        <p:nvPicPr>
          <p:cNvPr id="8" name="Picture 7" descr="A green and white sign with white letters&#10;&#10;Description automatically generated">
            <a:extLst>
              <a:ext uri="{FF2B5EF4-FFF2-40B4-BE49-F238E27FC236}">
                <a16:creationId xmlns:a16="http://schemas.microsoft.com/office/drawing/2014/main" id="{84AED9DA-3367-5FF7-5F40-368241F66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515" y="343387"/>
            <a:ext cx="1745967" cy="459423"/>
          </a:xfrm>
          <a:prstGeom prst="rect">
            <a:avLst/>
          </a:prstGeom>
        </p:spPr>
      </p:pic>
      <p:pic>
        <p:nvPicPr>
          <p:cNvPr id="13" name="Picture 12" descr="A bottle of liquor with a red bow&#10;&#10;AI-generated content may be incorrect.">
            <a:extLst>
              <a:ext uri="{FF2B5EF4-FFF2-40B4-BE49-F238E27FC236}">
                <a16:creationId xmlns:a16="http://schemas.microsoft.com/office/drawing/2014/main" id="{21FA3A42-1523-00BC-623F-4603ABDCAE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42" y="1457689"/>
            <a:ext cx="1956689" cy="3913378"/>
          </a:xfrm>
          <a:prstGeom prst="rect">
            <a:avLst/>
          </a:prstGeom>
        </p:spPr>
      </p:pic>
      <p:pic>
        <p:nvPicPr>
          <p:cNvPr id="18" name="Picture 17" descr="A close up of a cup&#10;&#10;AI-generated content may be incorrect.">
            <a:extLst>
              <a:ext uri="{FF2B5EF4-FFF2-40B4-BE49-F238E27FC236}">
                <a16:creationId xmlns:a16="http://schemas.microsoft.com/office/drawing/2014/main" id="{18A5A1E8-3553-C58D-BCB2-62A00BD874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57" y="6365725"/>
            <a:ext cx="1050324" cy="119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12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1769</TotalTime>
  <Words>199</Words>
  <Application>Microsoft Office PowerPoint</Application>
  <PresentationFormat>On-screen Show (4:3)</PresentationFormat>
  <Paragraphs>40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Georgia</vt:lpstr>
      <vt:lpstr>Saveur Sans</vt:lpstr>
      <vt:lpstr>Saveur Sans Bold</vt:lpstr>
      <vt:lpstr>Office Theme</vt:lpstr>
      <vt:lpstr>Introducing a special 150th anniversary edition:  Pallini HOLIDAY VAP 2025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Tanya Cohn</dc:creator>
  <cp:lastModifiedBy>Tanya Cohn</cp:lastModifiedBy>
  <cp:revision>29</cp:revision>
  <dcterms:created xsi:type="dcterms:W3CDTF">2021-04-06T15:59:35Z</dcterms:created>
  <dcterms:modified xsi:type="dcterms:W3CDTF">2025-05-08T19:57:19Z</dcterms:modified>
</cp:coreProperties>
</file>