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55"/>
    <a:srgbClr val="DD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172" autoAdjust="0"/>
  </p:normalViewPr>
  <p:slideViewPr>
    <p:cSldViewPr snapToGrid="0">
      <p:cViewPr>
        <p:scale>
          <a:sx n="84" d="100"/>
          <a:sy n="84" d="100"/>
        </p:scale>
        <p:origin x="1803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3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0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2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5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2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8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1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0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C6F48-CC1C-484F-891E-31FA8A528EC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C6F48-CC1C-484F-891E-31FA8A528EC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D1F3D-451E-409B-ACE8-E29C0AC1A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1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5BC7B99-42E6-5519-B5FC-72CC3842144F}"/>
              </a:ext>
            </a:extLst>
          </p:cNvPr>
          <p:cNvSpPr txBox="1"/>
          <p:nvPr/>
        </p:nvSpPr>
        <p:spPr>
          <a:xfrm>
            <a:off x="2528127" y="1927397"/>
            <a:ext cx="3754709" cy="2575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570" marR="34925" indent="-103505">
              <a:lnSpc>
                <a:spcPct val="109800"/>
              </a:lnSpc>
              <a:spcBef>
                <a:spcPts val="1590"/>
              </a:spcBef>
              <a:buChar char="•"/>
              <a:tabLst>
                <a:tab pos="116205" algn="l"/>
              </a:tabLst>
            </a:pPr>
            <a:r>
              <a:rPr lang="en-US" sz="1100" spc="-55" dirty="0">
                <a:solidFill>
                  <a:schemeClr val="bg2">
                    <a:lumMod val="25000"/>
                  </a:schemeClr>
                </a:solidFill>
                <a:latin typeface="Avenir LT Std 35 Light" panose="020B0402020203020204" pitchFamily="34" charset="0"/>
              </a:rPr>
              <a:t>Spritz-style cocktails are trending in popularity especially during the summer</a:t>
            </a:r>
          </a:p>
          <a:p>
            <a:pPr marL="115570" marR="34925" indent="-103505">
              <a:lnSpc>
                <a:spcPct val="109800"/>
              </a:lnSpc>
              <a:spcBef>
                <a:spcPts val="1590"/>
              </a:spcBef>
              <a:buChar char="•"/>
              <a:tabLst>
                <a:tab pos="116205" algn="l"/>
              </a:tabLst>
            </a:pPr>
            <a:r>
              <a:rPr lang="en-US" sz="1100" spc="-55" dirty="0">
                <a:solidFill>
                  <a:schemeClr val="bg2">
                    <a:lumMod val="25000"/>
                  </a:schemeClr>
                </a:solidFill>
                <a:latin typeface="Avenir LT Std 35 Light" panose="020B0402020203020204" pitchFamily="34" charset="0"/>
              </a:rPr>
              <a:t>Pallini Spritz flavor pallet is a sure crowd pleaser with refreshing natural flavors </a:t>
            </a:r>
          </a:p>
          <a:p>
            <a:pPr marL="115570" marR="34925" indent="-103505">
              <a:lnSpc>
                <a:spcPct val="109800"/>
              </a:lnSpc>
              <a:spcBef>
                <a:spcPts val="1590"/>
              </a:spcBef>
              <a:buChar char="•"/>
              <a:tabLst>
                <a:tab pos="116205" algn="l"/>
              </a:tabLst>
            </a:pPr>
            <a:r>
              <a:rPr lang="en-US" sz="1100" spc="-55" dirty="0">
                <a:solidFill>
                  <a:schemeClr val="bg2">
                    <a:lumMod val="25000"/>
                  </a:schemeClr>
                </a:solidFill>
                <a:latin typeface="Avenir LT Std 35 Light" panose="020B0402020203020204" pitchFamily="34" charset="0"/>
              </a:rPr>
              <a:t>Easy to make behind the bar, easy to serve in high volume in a pitcher </a:t>
            </a:r>
          </a:p>
          <a:p>
            <a:pPr marL="115570" marR="34925" indent="-103505">
              <a:lnSpc>
                <a:spcPct val="109800"/>
              </a:lnSpc>
              <a:spcBef>
                <a:spcPts val="1590"/>
              </a:spcBef>
              <a:buChar char="•"/>
              <a:tabLst>
                <a:tab pos="116205" algn="l"/>
              </a:tabLst>
            </a:pPr>
            <a:r>
              <a:rPr lang="en-US" sz="1100" spc="-55" dirty="0">
                <a:solidFill>
                  <a:schemeClr val="bg2">
                    <a:lumMod val="25000"/>
                  </a:schemeClr>
                </a:solidFill>
                <a:latin typeface="Avenir LT Std 35 Light" panose="020B0402020203020204" pitchFamily="34" charset="0"/>
              </a:rPr>
              <a:t>Pallini Spritz generated 5+ </a:t>
            </a:r>
            <a:r>
              <a:rPr lang="en-US" sz="1100" spc="-55" dirty="0" err="1">
                <a:solidFill>
                  <a:schemeClr val="bg2">
                    <a:lumMod val="25000"/>
                  </a:schemeClr>
                </a:solidFill>
                <a:latin typeface="Avenir LT Std 35 Light" panose="020B0402020203020204" pitchFamily="34" charset="0"/>
              </a:rPr>
              <a:t>mln</a:t>
            </a:r>
            <a:r>
              <a:rPr lang="en-US" sz="1100" spc="-55" dirty="0">
                <a:solidFill>
                  <a:schemeClr val="bg2">
                    <a:lumMod val="25000"/>
                  </a:schemeClr>
                </a:solidFill>
                <a:latin typeface="Avenir LT Std 35 Light" panose="020B0402020203020204" pitchFamily="34" charset="0"/>
              </a:rPr>
              <a:t> impressions with PR &amp; social media campaign in 2024</a:t>
            </a:r>
          </a:p>
          <a:p>
            <a:pPr marL="115570" marR="34925" indent="-103505">
              <a:lnSpc>
                <a:spcPct val="109800"/>
              </a:lnSpc>
              <a:spcBef>
                <a:spcPts val="1590"/>
              </a:spcBef>
              <a:buChar char="•"/>
              <a:tabLst>
                <a:tab pos="116205" algn="l"/>
              </a:tabLst>
            </a:pPr>
            <a:endParaRPr lang="en-US" sz="1100" spc="-55" dirty="0">
              <a:solidFill>
                <a:schemeClr val="bg2">
                  <a:lumMod val="25000"/>
                </a:schemeClr>
              </a:solidFill>
              <a:latin typeface="Georgi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234E1-0773-4393-850C-E84BF0600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4661" y="95239"/>
            <a:ext cx="4732451" cy="1305036"/>
          </a:xfrm>
        </p:spPr>
        <p:txBody>
          <a:bodyPr>
            <a:normAutofit/>
          </a:bodyPr>
          <a:lstStyle/>
          <a:p>
            <a:pPr algn="r"/>
            <a:r>
              <a:rPr lang="en-US" sz="1800" b="1" cap="all" dirty="0">
                <a:solidFill>
                  <a:srgbClr val="065752"/>
                </a:solidFill>
                <a:latin typeface="Saveur Sans" panose="02000500000000000000" pitchFamily="50" charset="0"/>
                <a:ea typeface="+mn-ea"/>
                <a:cs typeface="+mn-cs"/>
                <a:sym typeface="Calibri"/>
              </a:rPr>
              <a:t>Kick off the summer of </a:t>
            </a:r>
            <a:r>
              <a:rPr lang="en-US" sz="1800" b="1" cap="all" dirty="0" err="1">
                <a:solidFill>
                  <a:srgbClr val="065752"/>
                </a:solidFill>
                <a:latin typeface="Saveur Sans" panose="02000500000000000000" pitchFamily="50" charset="0"/>
                <a:ea typeface="+mn-ea"/>
                <a:cs typeface="+mn-cs"/>
                <a:sym typeface="Calibri"/>
              </a:rPr>
              <a:t>pallini</a:t>
            </a:r>
            <a:r>
              <a:rPr lang="en-US" sz="1800" b="1" cap="all" dirty="0">
                <a:solidFill>
                  <a:srgbClr val="065752"/>
                </a:solidFill>
                <a:latin typeface="Saveur Sans" panose="02000500000000000000" pitchFamily="50" charset="0"/>
                <a:ea typeface="+mn-ea"/>
                <a:cs typeface="+mn-cs"/>
                <a:sym typeface="Calibri"/>
              </a:rPr>
              <a:t> spritz: </a:t>
            </a:r>
            <a:br>
              <a:rPr lang="en-US" sz="1800" b="1" cap="all" dirty="0">
                <a:solidFill>
                  <a:srgbClr val="065752"/>
                </a:solidFill>
                <a:latin typeface="Saveur Sans" panose="02000500000000000000" pitchFamily="50" charset="0"/>
                <a:ea typeface="+mn-ea"/>
                <a:cs typeface="+mn-cs"/>
                <a:sym typeface="Calibri"/>
              </a:rPr>
            </a:br>
            <a:r>
              <a:rPr lang="en-US" sz="2800" b="1" cap="all" dirty="0" err="1">
                <a:solidFill>
                  <a:srgbClr val="065752"/>
                </a:solidFill>
                <a:latin typeface="Saveur Sans Bold" panose="02000500000000000000" pitchFamily="50" charset="0"/>
                <a:ea typeface="+mn-ea"/>
                <a:cs typeface="+mn-cs"/>
                <a:sym typeface="Calibri"/>
              </a:rPr>
              <a:t>pallini</a:t>
            </a:r>
            <a:r>
              <a:rPr lang="en-US" sz="2800" b="1" cap="all" dirty="0">
                <a:solidFill>
                  <a:srgbClr val="065752"/>
                </a:solidFill>
                <a:latin typeface="Saveur Sans Bold" panose="02000500000000000000" pitchFamily="50" charset="0"/>
                <a:ea typeface="+mn-ea"/>
                <a:cs typeface="+mn-cs"/>
                <a:sym typeface="Calibri"/>
              </a:rPr>
              <a:t> spritz pos</a:t>
            </a:r>
          </a:p>
        </p:txBody>
      </p:sp>
      <p:sp>
        <p:nvSpPr>
          <p:cNvPr id="5" name="Rectangle 34">
            <a:extLst>
              <a:ext uri="{FF2B5EF4-FFF2-40B4-BE49-F238E27FC236}">
                <a16:creationId xmlns:a16="http://schemas.microsoft.com/office/drawing/2014/main" id="{4B25A400-49CE-4BA9-AA3B-033202001871}"/>
              </a:ext>
            </a:extLst>
          </p:cNvPr>
          <p:cNvSpPr/>
          <p:nvPr/>
        </p:nvSpPr>
        <p:spPr>
          <a:xfrm rot="10800000" flipH="1">
            <a:off x="1" y="8918605"/>
            <a:ext cx="6858000" cy="49548"/>
          </a:xfrm>
          <a:prstGeom prst="rect">
            <a:avLst/>
          </a:prstGeom>
          <a:ln w="88900">
            <a:solidFill>
              <a:srgbClr val="FFC000"/>
            </a:solidFill>
            <a:miter/>
          </a:ln>
        </p:spPr>
        <p:txBody>
          <a:bodyPr lIns="69358" tIns="69358" rIns="69358" bIns="69358" anchor="ctr"/>
          <a:lstStyle/>
          <a:p>
            <a:pPr algn="ctr" defTabSz="1849571">
              <a:buFont typeface="Arial"/>
              <a:defRPr sz="4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F90C547-0B86-41A4-B2A6-20B4137A749C}"/>
              </a:ext>
            </a:extLst>
          </p:cNvPr>
          <p:cNvSpPr txBox="1">
            <a:spLocks/>
          </p:cNvSpPr>
          <p:nvPr/>
        </p:nvSpPr>
        <p:spPr>
          <a:xfrm>
            <a:off x="-550981" y="8257135"/>
            <a:ext cx="4828276" cy="661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2400" b="1" cap="all">
                <a:solidFill>
                  <a:srgbClr val="065752"/>
                </a:solidFill>
              </a:defRPr>
            </a:lvl1pPr>
          </a:lstStyle>
          <a:p>
            <a:pPr marL="36195">
              <a:lnSpc>
                <a:spcPct val="100000"/>
              </a:lnSpc>
              <a:spcBef>
                <a:spcPts val="1030"/>
              </a:spcBef>
            </a:pPr>
            <a:r>
              <a:rPr lang="en-US" sz="1400" dirty="0">
                <a:latin typeface="Saveur Sans" panose="02000500000000000000" pitchFamily="50" charset="0"/>
              </a:rPr>
              <a:t>WWW.pallini.us  @PALLINILIMONCELLO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2CAFF13-DBF1-4860-8646-465F584CEAEF}"/>
              </a:ext>
            </a:extLst>
          </p:cNvPr>
          <p:cNvSpPr txBox="1">
            <a:spLocks/>
          </p:cNvSpPr>
          <p:nvPr/>
        </p:nvSpPr>
        <p:spPr>
          <a:xfrm>
            <a:off x="2257567" y="1068824"/>
            <a:ext cx="2342866" cy="7609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cap="all" dirty="0">
                <a:solidFill>
                  <a:schemeClr val="bg1"/>
                </a:solidFill>
                <a:highlight>
                  <a:srgbClr val="005A55"/>
                </a:highlight>
                <a:latin typeface="Saveur Sans Bold" panose="02000500000000000000" pitchFamily="50" charset="0"/>
                <a:ea typeface="+mn-ea"/>
                <a:cs typeface="+mn-cs"/>
                <a:sym typeface="Calibri"/>
              </a:rPr>
              <a:t>WHY PALLINI SPRITZ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4D617E-1142-3CF6-2423-39838978280B}"/>
              </a:ext>
            </a:extLst>
          </p:cNvPr>
          <p:cNvSpPr/>
          <p:nvPr/>
        </p:nvSpPr>
        <p:spPr>
          <a:xfrm rot="19820651">
            <a:off x="4077774" y="8297031"/>
            <a:ext cx="3423935" cy="482289"/>
          </a:xfrm>
          <a:prstGeom prst="rect">
            <a:avLst/>
          </a:prstGeom>
          <a:solidFill>
            <a:srgbClr val="005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aveur Sans Bold" panose="02000500000000000000" pitchFamily="50" charset="0"/>
              </a:rPr>
              <a:t>Order now</a:t>
            </a:r>
          </a:p>
        </p:txBody>
      </p:sp>
      <p:pic>
        <p:nvPicPr>
          <p:cNvPr id="7" name="Picture 6" descr="A green and white sign with white letters&#10;&#10;Description automatically generated">
            <a:extLst>
              <a:ext uri="{FF2B5EF4-FFF2-40B4-BE49-F238E27FC236}">
                <a16:creationId xmlns:a16="http://schemas.microsoft.com/office/drawing/2014/main" id="{1C15E265-BF4A-04F1-1414-8FAC1D2A1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10" y="174349"/>
            <a:ext cx="1377660" cy="362509"/>
          </a:xfrm>
          <a:prstGeom prst="rect">
            <a:avLst/>
          </a:prstGeom>
        </p:spPr>
      </p:pic>
      <p:pic>
        <p:nvPicPr>
          <p:cNvPr id="11" name="Picture 10" descr="A yellow bottle and glasses&#10;&#10;Description automatically generated">
            <a:extLst>
              <a:ext uri="{FF2B5EF4-FFF2-40B4-BE49-F238E27FC236}">
                <a16:creationId xmlns:a16="http://schemas.microsoft.com/office/drawing/2014/main" id="{D41CE221-48C9-D1C0-6F62-F73BB42B63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" b="77"/>
          <a:stretch/>
        </p:blipFill>
        <p:spPr>
          <a:xfrm>
            <a:off x="-1000398" y="0"/>
            <a:ext cx="3360878" cy="5042018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096F3AD-5595-EAE0-3835-FC77C3CA879A}"/>
              </a:ext>
            </a:extLst>
          </p:cNvPr>
          <p:cNvSpPr txBox="1">
            <a:spLocks/>
          </p:cNvSpPr>
          <p:nvPr/>
        </p:nvSpPr>
        <p:spPr>
          <a:xfrm>
            <a:off x="3287320" y="4306090"/>
            <a:ext cx="795876" cy="299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normAutofit lnSpcReduction="10000"/>
          </a:bodyPr>
          <a:lstStyle>
            <a:lvl1pPr marL="480059" marR="0" indent="-480059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901700" marR="0" indent="-44450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314450" marR="0" indent="-40005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828800" marR="0" indent="-45720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362200" marR="0" indent="-53340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819400" marR="0" indent="-53340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276600" marR="0" indent="-53340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733800" marR="0" indent="-53340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191000" marR="0" indent="-53340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buFontTx/>
              <a:buNone/>
            </a:pPr>
            <a:r>
              <a:rPr lang="en-US" sz="1200" dirty="0">
                <a:solidFill>
                  <a:schemeClr val="tx1"/>
                </a:solidFill>
                <a:latin typeface="Saveur Sans Semi-bold" panose="02000500000000000000" pitchFamily="50" charset="0"/>
                <a:ea typeface="HGSGothicE" panose="020B0400000000000000" pitchFamily="34" charset="-128"/>
                <a:cs typeface="Calibri Light" panose="020F0302020204030204" pitchFamily="34" charset="0"/>
              </a:rPr>
              <a:t>Prosecco</a:t>
            </a:r>
          </a:p>
          <a:p>
            <a:pPr hangingPunct="1"/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D50A2E1A-B51C-1EF8-0936-A45B55C97FD4}"/>
              </a:ext>
            </a:extLst>
          </p:cNvPr>
          <p:cNvSpPr txBox="1">
            <a:spLocks/>
          </p:cNvSpPr>
          <p:nvPr/>
        </p:nvSpPr>
        <p:spPr>
          <a:xfrm>
            <a:off x="2863675" y="4252582"/>
            <a:ext cx="656099" cy="776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noAutofit/>
          </a:bodyPr>
          <a:lstStyle>
            <a:lvl1pPr marL="0" marR="0" indent="0" algn="l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all" spc="0" baseline="0" dirty="0">
                <a:ln>
                  <a:noFill/>
                </a:ln>
                <a:solidFill>
                  <a:srgbClr val="06575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45720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91440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37160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80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sz="5400" dirty="0">
                <a:latin typeface="Saveur Sans Semi-bold" panose="02000500000000000000" pitchFamily="50" charset="0"/>
              </a:rPr>
              <a:t>3</a:t>
            </a:r>
            <a:r>
              <a:rPr lang="en-US" sz="1800" dirty="0">
                <a:latin typeface="Saveur Sans Semi-bold" panose="02000500000000000000" pitchFamily="50" charset="0"/>
              </a:rPr>
              <a:t>x</a:t>
            </a:r>
            <a:endParaRPr lang="en-US" sz="5400" dirty="0">
              <a:latin typeface="Saveur Sans Semi-bold" panose="02000500000000000000" pitchFamily="50" charset="0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D1DBF10-E066-E5D9-34E7-B8FFB6E7435E}"/>
              </a:ext>
            </a:extLst>
          </p:cNvPr>
          <p:cNvSpPr txBox="1">
            <a:spLocks/>
          </p:cNvSpPr>
          <p:nvPr/>
        </p:nvSpPr>
        <p:spPr>
          <a:xfrm>
            <a:off x="4547111" y="4259848"/>
            <a:ext cx="1043624" cy="653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normAutofit/>
          </a:bodyPr>
          <a:lstStyle>
            <a:lvl1pPr marL="480059" marR="0" indent="-480059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901700" marR="0" indent="-44450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314450" marR="0" indent="-40005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828800" marR="0" indent="-45720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362200" marR="0" indent="-53340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819400" marR="0" indent="-53340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276600" marR="0" indent="-53340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733800" marR="0" indent="-53340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191000" marR="0" indent="-53340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spcBef>
                <a:spcPts val="0"/>
              </a:spcBef>
              <a:buFontTx/>
              <a:buNone/>
            </a:pPr>
            <a:r>
              <a:rPr lang="en-US" sz="1200" dirty="0">
                <a:solidFill>
                  <a:schemeClr val="tx1"/>
                </a:solidFill>
                <a:latin typeface="Saveur Sans Semi-bold" panose="02000500000000000000" pitchFamily="50" charset="0"/>
                <a:ea typeface="HGSGothicE" panose="020B0400000000000000" pitchFamily="34" charset="-128"/>
                <a:cs typeface="Calibri Light" panose="020F0302020204030204" pitchFamily="34" charset="0"/>
              </a:rPr>
              <a:t>Pallini </a:t>
            </a:r>
          </a:p>
          <a:p>
            <a:pPr marL="0" indent="0" hangingPunct="1">
              <a:spcBef>
                <a:spcPts val="0"/>
              </a:spcBef>
              <a:buFontTx/>
              <a:buNone/>
            </a:pPr>
            <a:r>
              <a:rPr lang="en-US" sz="1200" dirty="0">
                <a:solidFill>
                  <a:schemeClr val="tx1"/>
                </a:solidFill>
                <a:latin typeface="Saveur Sans Semi-bold" panose="02000500000000000000" pitchFamily="50" charset="0"/>
                <a:ea typeface="HGSGothicE" panose="020B0400000000000000" pitchFamily="34" charset="-128"/>
                <a:cs typeface="Calibri Light" panose="020F0302020204030204" pitchFamily="34" charset="0"/>
              </a:rPr>
              <a:t>limoncello</a:t>
            </a:r>
          </a:p>
          <a:p>
            <a:pPr hangingPunct="1"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00848FBE-B299-EA9D-F450-2A44F070124B}"/>
              </a:ext>
            </a:extLst>
          </p:cNvPr>
          <p:cNvSpPr txBox="1">
            <a:spLocks/>
          </p:cNvSpPr>
          <p:nvPr/>
        </p:nvSpPr>
        <p:spPr>
          <a:xfrm>
            <a:off x="4134528" y="4252582"/>
            <a:ext cx="656099" cy="776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noAutofit/>
          </a:bodyPr>
          <a:lstStyle>
            <a:lvl1pPr marL="0" marR="0" indent="0" algn="l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all" spc="0" baseline="0" dirty="0">
                <a:ln>
                  <a:noFill/>
                </a:ln>
                <a:solidFill>
                  <a:srgbClr val="06575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45720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91440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37160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80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sz="5400" dirty="0">
                <a:latin typeface="Saveur Sans Semi-bold" panose="02000500000000000000" pitchFamily="50" charset="0"/>
              </a:rPr>
              <a:t>2</a:t>
            </a:r>
            <a:r>
              <a:rPr lang="en-US" sz="1800" dirty="0">
                <a:latin typeface="Saveur Sans Semi-bold" panose="02000500000000000000" pitchFamily="50" charset="0"/>
              </a:rPr>
              <a:t>x</a:t>
            </a:r>
            <a:endParaRPr lang="en-US" sz="5400" dirty="0">
              <a:latin typeface="Saveur Sans Semi-bold" panose="02000500000000000000" pitchFamily="50" charset="0"/>
            </a:endParaRP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665A715E-3132-720D-ACCA-095B450ADA43}"/>
              </a:ext>
            </a:extLst>
          </p:cNvPr>
          <p:cNvSpPr txBox="1">
            <a:spLocks/>
          </p:cNvSpPr>
          <p:nvPr/>
        </p:nvSpPr>
        <p:spPr>
          <a:xfrm>
            <a:off x="5498057" y="4244035"/>
            <a:ext cx="656099" cy="776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noAutofit/>
          </a:bodyPr>
          <a:lstStyle>
            <a:lvl1pPr marL="0" marR="0" indent="0" algn="l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all" spc="0" baseline="0" dirty="0">
                <a:ln>
                  <a:noFill/>
                </a:ln>
                <a:solidFill>
                  <a:srgbClr val="065752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45720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91440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37160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800" algn="ctr" defTabSz="130048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n-US" sz="5400" dirty="0">
                <a:latin typeface="Saveur Sans Semi-bold" panose="02000500000000000000" pitchFamily="50" charset="0"/>
              </a:rPr>
              <a:t>1</a:t>
            </a:r>
            <a:r>
              <a:rPr lang="en-US" sz="1800" dirty="0">
                <a:latin typeface="Saveur Sans Semi-bold" panose="02000500000000000000" pitchFamily="50" charset="0"/>
              </a:rPr>
              <a:t>x</a:t>
            </a:r>
            <a:endParaRPr lang="en-US" sz="5400" dirty="0">
              <a:latin typeface="Saveur Sans Semi-bold" panose="02000500000000000000" pitchFamily="50" charset="0"/>
            </a:endParaRP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9DD59D5-5D14-DEA3-A04E-1106D7CDB1C1}"/>
              </a:ext>
            </a:extLst>
          </p:cNvPr>
          <p:cNvSpPr txBox="1">
            <a:spLocks/>
          </p:cNvSpPr>
          <p:nvPr/>
        </p:nvSpPr>
        <p:spPr>
          <a:xfrm>
            <a:off x="5761024" y="4230356"/>
            <a:ext cx="1043624" cy="653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>
            <a:normAutofit/>
          </a:bodyPr>
          <a:lstStyle>
            <a:lvl1pPr marL="480059" marR="0" indent="-480059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901700" marR="0" indent="-44450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314450" marR="0" indent="-40005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828800" marR="0" indent="-45720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362200" marR="0" indent="-53340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819400" marR="0" indent="-53340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276600" marR="0" indent="-53340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733800" marR="0" indent="-53340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191000" marR="0" indent="-533400" algn="l" defTabSz="130048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spcBef>
                <a:spcPts val="0"/>
              </a:spcBef>
              <a:buFontTx/>
              <a:buNone/>
            </a:pPr>
            <a:r>
              <a:rPr lang="en-US" sz="1200" dirty="0">
                <a:solidFill>
                  <a:schemeClr val="tx1"/>
                </a:solidFill>
                <a:latin typeface="Saveur Sans Semi-bold" panose="02000500000000000000" pitchFamily="50" charset="0"/>
                <a:ea typeface="HGSGothicE" panose="020B0400000000000000" pitchFamily="34" charset="-128"/>
                <a:cs typeface="Calibri Light" panose="020F0302020204030204" pitchFamily="34" charset="0"/>
              </a:rPr>
              <a:t>Sparkling water</a:t>
            </a:r>
          </a:p>
          <a:p>
            <a:pPr hangingPunct="1"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8A946BA-0ED1-A828-3CFA-49ABC9E2C7D2}"/>
              </a:ext>
            </a:extLst>
          </p:cNvPr>
          <p:cNvSpPr txBox="1">
            <a:spLocks/>
          </p:cNvSpPr>
          <p:nvPr/>
        </p:nvSpPr>
        <p:spPr>
          <a:xfrm rot="16200000">
            <a:off x="1250118" y="4261109"/>
            <a:ext cx="2342866" cy="7609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cap="all" dirty="0">
                <a:solidFill>
                  <a:schemeClr val="bg1"/>
                </a:solidFill>
                <a:highlight>
                  <a:srgbClr val="005A55"/>
                </a:highlight>
                <a:latin typeface="Saveur Sans Bold" panose="02000500000000000000" pitchFamily="50" charset="0"/>
                <a:ea typeface="+mn-ea"/>
                <a:cs typeface="+mn-cs"/>
                <a:sym typeface="Calibri"/>
              </a:rPr>
              <a:t>recipe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4E4D597-654D-C41A-A2A0-506728CB724E}"/>
              </a:ext>
            </a:extLst>
          </p:cNvPr>
          <p:cNvSpPr txBox="1">
            <a:spLocks/>
          </p:cNvSpPr>
          <p:nvPr/>
        </p:nvSpPr>
        <p:spPr>
          <a:xfrm>
            <a:off x="-167172" y="4774518"/>
            <a:ext cx="4250368" cy="7609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cap="all" dirty="0">
                <a:solidFill>
                  <a:schemeClr val="bg1"/>
                </a:solidFill>
                <a:highlight>
                  <a:srgbClr val="005A55"/>
                </a:highlight>
                <a:latin typeface="Saveur Sans Bold" panose="02000500000000000000" pitchFamily="50" charset="0"/>
                <a:ea typeface="+mn-ea"/>
                <a:cs typeface="+mn-cs"/>
                <a:sym typeface="Calibri"/>
              </a:rPr>
              <a:t>Meet the Spritz pos collection</a:t>
            </a:r>
          </a:p>
        </p:txBody>
      </p:sp>
      <p:sp>
        <p:nvSpPr>
          <p:cNvPr id="33" name="Rectangle 34">
            <a:extLst>
              <a:ext uri="{FF2B5EF4-FFF2-40B4-BE49-F238E27FC236}">
                <a16:creationId xmlns:a16="http://schemas.microsoft.com/office/drawing/2014/main" id="{F7AB0EC4-7383-9638-F9F0-37107F76FFCF}"/>
              </a:ext>
            </a:extLst>
          </p:cNvPr>
          <p:cNvSpPr/>
          <p:nvPr/>
        </p:nvSpPr>
        <p:spPr>
          <a:xfrm rot="10800000" flipH="1" flipV="1">
            <a:off x="-85459" y="5000395"/>
            <a:ext cx="7041735" cy="48889"/>
          </a:xfrm>
          <a:prstGeom prst="rect">
            <a:avLst/>
          </a:prstGeom>
          <a:ln w="28575">
            <a:solidFill>
              <a:srgbClr val="FFC000"/>
            </a:solidFill>
            <a:miter/>
          </a:ln>
        </p:spPr>
        <p:txBody>
          <a:bodyPr lIns="69358" tIns="69358" rIns="69358" bIns="69358" anchor="ctr"/>
          <a:lstStyle/>
          <a:p>
            <a:pPr algn="ctr" defTabSz="1849571">
              <a:buFont typeface="Arial"/>
              <a:defRPr sz="4200" b="1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35" name="Immagine 11">
            <a:extLst>
              <a:ext uri="{FF2B5EF4-FFF2-40B4-BE49-F238E27FC236}">
                <a16:creationId xmlns:a16="http://schemas.microsoft.com/office/drawing/2014/main" id="{EF4F8CBD-FA79-3FC6-A70A-35D04D1AF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609" y="5678132"/>
            <a:ext cx="697437" cy="1169895"/>
          </a:xfrm>
          <a:prstGeom prst="rect">
            <a:avLst/>
          </a:prstGeom>
        </p:spPr>
      </p:pic>
      <p:pic>
        <p:nvPicPr>
          <p:cNvPr id="37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13A65F5C-882A-E368-A356-58F5004E69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2" t="17" r="21542" b="2"/>
          <a:stretch/>
        </p:blipFill>
        <p:spPr>
          <a:xfrm>
            <a:off x="4926852" y="5840515"/>
            <a:ext cx="1062976" cy="1066253"/>
          </a:xfrm>
          <a:prstGeom prst="rect">
            <a:avLst/>
          </a:prstGeom>
        </p:spPr>
      </p:pic>
      <p:pic>
        <p:nvPicPr>
          <p:cNvPr id="38" name="Immagine 10">
            <a:extLst>
              <a:ext uri="{FF2B5EF4-FFF2-40B4-BE49-F238E27FC236}">
                <a16:creationId xmlns:a16="http://schemas.microsoft.com/office/drawing/2014/main" id="{667CABC7-F9E5-64DD-6D09-24AF5D7629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259"/>
          <a:stretch/>
        </p:blipFill>
        <p:spPr>
          <a:xfrm>
            <a:off x="930089" y="5788302"/>
            <a:ext cx="474661" cy="1288403"/>
          </a:xfrm>
          <a:prstGeom prst="rect">
            <a:avLst/>
          </a:prstGeom>
        </p:spPr>
      </p:pic>
      <p:pic>
        <p:nvPicPr>
          <p:cNvPr id="40" name="Picture 39" descr="A picture containing vessel, mug&#10;&#10;Description automatically generated">
            <a:extLst>
              <a:ext uri="{FF2B5EF4-FFF2-40B4-BE49-F238E27FC236}">
                <a16:creationId xmlns:a16="http://schemas.microsoft.com/office/drawing/2014/main" id="{F6A05D42-6BC9-BB66-14BD-4870D11845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61" y="5666604"/>
            <a:ext cx="830058" cy="1265257"/>
          </a:xfrm>
          <a:prstGeom prst="rect">
            <a:avLst/>
          </a:prstGeom>
        </p:spPr>
      </p:pic>
      <p:sp>
        <p:nvSpPr>
          <p:cNvPr id="41" name="Shape 46">
            <a:extLst>
              <a:ext uri="{FF2B5EF4-FFF2-40B4-BE49-F238E27FC236}">
                <a16:creationId xmlns:a16="http://schemas.microsoft.com/office/drawing/2014/main" id="{2789E33E-FADA-6716-BC07-7270A1261B3C}"/>
              </a:ext>
            </a:extLst>
          </p:cNvPr>
          <p:cNvSpPr txBox="1">
            <a:spLocks/>
          </p:cNvSpPr>
          <p:nvPr/>
        </p:nvSpPr>
        <p:spPr>
          <a:xfrm>
            <a:off x="2001319" y="6866118"/>
            <a:ext cx="985141" cy="46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1800"/>
              <a:buFont typeface="PT Serif"/>
              <a:buNone/>
              <a:defRPr sz="4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venir"/>
                <a:cs typeface="Calibri Light" panose="020F0302020204030204" pitchFamily="34" charset="0"/>
              </a:defRPr>
            </a:lvl1pPr>
            <a:lvl2pPr marL="914400" indent="-342900">
              <a:buClr>
                <a:schemeClr val="dk1"/>
              </a:buClr>
              <a:buSzPts val="1800"/>
              <a:buFont typeface="PT Serif"/>
              <a:buChar char="○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2pPr>
            <a:lvl3pPr marL="1371600" indent="-342900">
              <a:buClr>
                <a:schemeClr val="dk1"/>
              </a:buClr>
              <a:buSzPts val="1800"/>
              <a:buFont typeface="PT Serif"/>
              <a:buChar char="■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3pPr>
            <a:lvl4pPr marL="1828800" indent="-342900">
              <a:buClr>
                <a:schemeClr val="dk1"/>
              </a:buClr>
              <a:buSzPts val="1800"/>
              <a:buFont typeface="PT Serif"/>
              <a:buChar char="●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4pPr>
            <a:lvl5pPr marL="2286000" indent="-342900">
              <a:buClr>
                <a:schemeClr val="dk1"/>
              </a:buClr>
              <a:buSzPts val="1800"/>
              <a:buFont typeface="PT Serif"/>
              <a:buChar char="○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5pPr>
            <a:lvl6pPr marL="2743200" indent="-342900">
              <a:buClr>
                <a:schemeClr val="dk1"/>
              </a:buClr>
              <a:buSzPts val="1800"/>
              <a:buFont typeface="PT Serif"/>
              <a:buChar char="■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6pPr>
            <a:lvl7pPr marL="3200400" indent="-342900">
              <a:buClr>
                <a:schemeClr val="dk1"/>
              </a:buClr>
              <a:buSzPts val="1800"/>
              <a:buFont typeface="PT Serif"/>
              <a:buChar char="●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7pPr>
            <a:lvl8pPr marL="3657600" indent="-342900">
              <a:buClr>
                <a:schemeClr val="dk1"/>
              </a:buClr>
              <a:buSzPts val="1800"/>
              <a:buFont typeface="PT Serif"/>
              <a:buChar char="○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8pPr>
            <a:lvl9pPr marL="4114800" indent="-342900">
              <a:buClr>
                <a:schemeClr val="dk1"/>
              </a:buClr>
              <a:buSzPts val="1800"/>
              <a:buFont typeface="PT Serif"/>
              <a:buChar char="■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9pPr>
          </a:lstStyle>
          <a:p>
            <a:pPr defTabSz="914400" hangingPunct="1">
              <a:buClr>
                <a:srgbClr val="000000"/>
              </a:buClr>
            </a:pPr>
            <a:r>
              <a:rPr lang="en-US" sz="900" dirty="0">
                <a:solidFill>
                  <a:srgbClr val="000000">
                    <a:lumMod val="95000"/>
                    <a:lumOff val="5000"/>
                  </a:srgbClr>
                </a:solidFill>
                <a:latin typeface="Saveur sans"/>
                <a:sym typeface="Arial"/>
              </a:rPr>
              <a:t>Menu holder</a:t>
            </a:r>
            <a:br>
              <a:rPr lang="en-US" sz="900" dirty="0">
                <a:solidFill>
                  <a:srgbClr val="000000">
                    <a:lumMod val="95000"/>
                    <a:lumOff val="5000"/>
                  </a:srgbClr>
                </a:solidFill>
                <a:latin typeface="Saveur sans"/>
                <a:sym typeface="Arial"/>
              </a:rPr>
            </a:br>
            <a:r>
              <a:rPr lang="en-US" sz="900" dirty="0">
                <a:solidFill>
                  <a:srgbClr val="000000">
                    <a:lumMod val="95000"/>
                    <a:lumOff val="5000"/>
                  </a:srgbClr>
                </a:solidFill>
                <a:latin typeface="Saveur sans"/>
                <a:sym typeface="Arial"/>
              </a:rPr>
              <a:t>(inserts on </a:t>
            </a:r>
            <a:r>
              <a:rPr lang="en-US" sz="9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Saveur sans"/>
                <a:sym typeface="Arial"/>
              </a:rPr>
              <a:t>dropbox</a:t>
            </a:r>
            <a:r>
              <a:rPr lang="en-US" sz="900" dirty="0">
                <a:solidFill>
                  <a:srgbClr val="000000">
                    <a:lumMod val="95000"/>
                    <a:lumOff val="5000"/>
                  </a:srgbClr>
                </a:solidFill>
                <a:latin typeface="Saveur sans"/>
                <a:sym typeface="Arial"/>
              </a:rPr>
              <a:t>)</a:t>
            </a:r>
          </a:p>
          <a:p>
            <a:pPr defTabSz="914400" hangingPunct="1">
              <a:buClr>
                <a:srgbClr val="000000"/>
              </a:buClr>
            </a:pPr>
            <a:endParaRPr lang="it-IT" sz="900" dirty="0">
              <a:solidFill>
                <a:srgbClr val="000000">
                  <a:lumMod val="95000"/>
                  <a:lumOff val="5000"/>
                </a:srgbClr>
              </a:solidFill>
              <a:latin typeface="Saveur sans"/>
              <a:sym typeface="Arial"/>
            </a:endParaRPr>
          </a:p>
        </p:txBody>
      </p:sp>
      <p:sp>
        <p:nvSpPr>
          <p:cNvPr id="44" name="Shape 46">
            <a:extLst>
              <a:ext uri="{FF2B5EF4-FFF2-40B4-BE49-F238E27FC236}">
                <a16:creationId xmlns:a16="http://schemas.microsoft.com/office/drawing/2014/main" id="{ECDCF77E-C111-0A99-0C82-C7C6E42ECC98}"/>
              </a:ext>
            </a:extLst>
          </p:cNvPr>
          <p:cNvSpPr txBox="1">
            <a:spLocks/>
          </p:cNvSpPr>
          <p:nvPr/>
        </p:nvSpPr>
        <p:spPr>
          <a:xfrm>
            <a:off x="386806" y="7065732"/>
            <a:ext cx="1259334" cy="46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1800"/>
              <a:buFont typeface="PT Serif"/>
              <a:buNone/>
              <a:defRPr sz="4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venir"/>
                <a:cs typeface="Calibri Light" panose="020F0302020204030204" pitchFamily="34" charset="0"/>
              </a:defRPr>
            </a:lvl1pPr>
            <a:lvl2pPr marL="914400" indent="-342900">
              <a:buClr>
                <a:schemeClr val="dk1"/>
              </a:buClr>
              <a:buSzPts val="1800"/>
              <a:buFont typeface="PT Serif"/>
              <a:buChar char="○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2pPr>
            <a:lvl3pPr marL="1371600" indent="-342900">
              <a:buClr>
                <a:schemeClr val="dk1"/>
              </a:buClr>
              <a:buSzPts val="1800"/>
              <a:buFont typeface="PT Serif"/>
              <a:buChar char="■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3pPr>
            <a:lvl4pPr marL="1828800" indent="-342900">
              <a:buClr>
                <a:schemeClr val="dk1"/>
              </a:buClr>
              <a:buSzPts val="1800"/>
              <a:buFont typeface="PT Serif"/>
              <a:buChar char="●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4pPr>
            <a:lvl5pPr marL="2286000" indent="-342900">
              <a:buClr>
                <a:schemeClr val="dk1"/>
              </a:buClr>
              <a:buSzPts val="1800"/>
              <a:buFont typeface="PT Serif"/>
              <a:buChar char="○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5pPr>
            <a:lvl6pPr marL="2743200" indent="-342900">
              <a:buClr>
                <a:schemeClr val="dk1"/>
              </a:buClr>
              <a:buSzPts val="1800"/>
              <a:buFont typeface="PT Serif"/>
              <a:buChar char="■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6pPr>
            <a:lvl7pPr marL="3200400" indent="-342900">
              <a:buClr>
                <a:schemeClr val="dk1"/>
              </a:buClr>
              <a:buSzPts val="1800"/>
              <a:buFont typeface="PT Serif"/>
              <a:buChar char="●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7pPr>
            <a:lvl8pPr marL="3657600" indent="-342900">
              <a:buClr>
                <a:schemeClr val="dk1"/>
              </a:buClr>
              <a:buSzPts val="1800"/>
              <a:buFont typeface="PT Serif"/>
              <a:buChar char="○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8pPr>
            <a:lvl9pPr marL="4114800" indent="-342900">
              <a:buClr>
                <a:schemeClr val="dk1"/>
              </a:buClr>
              <a:buSzPts val="1800"/>
              <a:buFont typeface="PT Serif"/>
              <a:buChar char="■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9pPr>
          </a:lstStyle>
          <a:p>
            <a:pPr defTabSz="914400" hangingPunct="1">
              <a:buClr>
                <a:srgbClr val="000000"/>
              </a:buClr>
            </a:pPr>
            <a:r>
              <a:rPr lang="en-US" sz="900" dirty="0">
                <a:solidFill>
                  <a:srgbClr val="000000">
                    <a:lumMod val="95000"/>
                    <a:lumOff val="5000"/>
                  </a:srgbClr>
                </a:solidFill>
                <a:latin typeface="Saveur sans"/>
                <a:sym typeface="Arial"/>
              </a:rPr>
              <a:t>Spritz Glass</a:t>
            </a:r>
            <a:br>
              <a:rPr lang="en-US" sz="900" dirty="0">
                <a:solidFill>
                  <a:srgbClr val="000000">
                    <a:lumMod val="95000"/>
                    <a:lumOff val="5000"/>
                  </a:srgbClr>
                </a:solidFill>
                <a:latin typeface="Saveur sans"/>
                <a:sym typeface="Arial"/>
              </a:rPr>
            </a:br>
            <a:r>
              <a:rPr lang="en-US" sz="900" dirty="0">
                <a:solidFill>
                  <a:srgbClr val="000000">
                    <a:lumMod val="95000"/>
                    <a:lumOff val="5000"/>
                  </a:srgbClr>
                </a:solidFill>
                <a:latin typeface="Saveur sans"/>
                <a:sym typeface="Arial"/>
              </a:rPr>
              <a:t>acrylic</a:t>
            </a:r>
            <a:br>
              <a:rPr lang="en-US" sz="900" dirty="0">
                <a:solidFill>
                  <a:srgbClr val="000000">
                    <a:lumMod val="95000"/>
                    <a:lumOff val="5000"/>
                  </a:srgbClr>
                </a:solidFill>
                <a:latin typeface="Saveur sans"/>
                <a:sym typeface="Arial"/>
              </a:rPr>
            </a:br>
            <a:endParaRPr lang="it-IT" sz="900" dirty="0">
              <a:solidFill>
                <a:srgbClr val="000000">
                  <a:lumMod val="95000"/>
                  <a:lumOff val="5000"/>
                </a:srgbClr>
              </a:solidFill>
              <a:latin typeface="Saveur sans"/>
              <a:sym typeface="Arial"/>
            </a:endParaRPr>
          </a:p>
        </p:txBody>
      </p:sp>
      <p:sp>
        <p:nvSpPr>
          <p:cNvPr id="45" name="Shape 46">
            <a:extLst>
              <a:ext uri="{FF2B5EF4-FFF2-40B4-BE49-F238E27FC236}">
                <a16:creationId xmlns:a16="http://schemas.microsoft.com/office/drawing/2014/main" id="{B5C2AC80-141A-7D0F-3DB2-0D20AC9DF1A7}"/>
              </a:ext>
            </a:extLst>
          </p:cNvPr>
          <p:cNvSpPr txBox="1">
            <a:spLocks/>
          </p:cNvSpPr>
          <p:nvPr/>
        </p:nvSpPr>
        <p:spPr>
          <a:xfrm>
            <a:off x="5045978" y="6815638"/>
            <a:ext cx="824724" cy="42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1800"/>
              <a:buFont typeface="PT Serif"/>
              <a:buNone/>
              <a:defRPr sz="4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venir"/>
                <a:cs typeface="Calibri Light" panose="020F0302020204030204" pitchFamily="34" charset="0"/>
              </a:defRPr>
            </a:lvl1pPr>
            <a:lvl2pPr marL="914400" indent="-342900">
              <a:buClr>
                <a:schemeClr val="dk1"/>
              </a:buClr>
              <a:buSzPts val="1800"/>
              <a:buFont typeface="PT Serif"/>
              <a:buChar char="○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2pPr>
            <a:lvl3pPr marL="1371600" indent="-342900">
              <a:buClr>
                <a:schemeClr val="dk1"/>
              </a:buClr>
              <a:buSzPts val="1800"/>
              <a:buFont typeface="PT Serif"/>
              <a:buChar char="■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3pPr>
            <a:lvl4pPr marL="1828800" indent="-342900">
              <a:buClr>
                <a:schemeClr val="dk1"/>
              </a:buClr>
              <a:buSzPts val="1800"/>
              <a:buFont typeface="PT Serif"/>
              <a:buChar char="●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4pPr>
            <a:lvl5pPr marL="2286000" indent="-342900">
              <a:buClr>
                <a:schemeClr val="dk1"/>
              </a:buClr>
              <a:buSzPts val="1800"/>
              <a:buFont typeface="PT Serif"/>
              <a:buChar char="○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5pPr>
            <a:lvl6pPr marL="2743200" indent="-342900">
              <a:buClr>
                <a:schemeClr val="dk1"/>
              </a:buClr>
              <a:buSzPts val="1800"/>
              <a:buFont typeface="PT Serif"/>
              <a:buChar char="■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6pPr>
            <a:lvl7pPr marL="3200400" indent="-342900">
              <a:buClr>
                <a:schemeClr val="dk1"/>
              </a:buClr>
              <a:buSzPts val="1800"/>
              <a:buFont typeface="PT Serif"/>
              <a:buChar char="●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7pPr>
            <a:lvl8pPr marL="3657600" indent="-342900">
              <a:buClr>
                <a:schemeClr val="dk1"/>
              </a:buClr>
              <a:buSzPts val="1800"/>
              <a:buFont typeface="PT Serif"/>
              <a:buChar char="○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8pPr>
            <a:lvl9pPr marL="4114800" indent="-342900">
              <a:buClr>
                <a:schemeClr val="dk1"/>
              </a:buClr>
              <a:buSzPts val="1800"/>
              <a:buFont typeface="PT Serif"/>
              <a:buChar char="■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9pPr>
          </a:lstStyle>
          <a:p>
            <a:pPr defTabSz="914400" hangingPunct="1">
              <a:buClr>
                <a:srgbClr val="000000"/>
              </a:buClr>
            </a:pPr>
            <a:r>
              <a:rPr lang="en-US" sz="900" dirty="0">
                <a:solidFill>
                  <a:srgbClr val="000000">
                    <a:lumMod val="95000"/>
                    <a:lumOff val="5000"/>
                  </a:srgbClr>
                </a:solidFill>
                <a:latin typeface="Saveur sans"/>
                <a:sym typeface="Arial"/>
              </a:rPr>
              <a:t>Bar mats</a:t>
            </a:r>
            <a:br>
              <a:rPr lang="en-US" sz="900" dirty="0">
                <a:solidFill>
                  <a:srgbClr val="000000">
                    <a:lumMod val="95000"/>
                    <a:lumOff val="5000"/>
                  </a:srgbClr>
                </a:solidFill>
                <a:latin typeface="Saveur sans"/>
                <a:sym typeface="Arial"/>
              </a:rPr>
            </a:br>
            <a:endParaRPr lang="en-US" sz="900" dirty="0">
              <a:solidFill>
                <a:srgbClr val="000000">
                  <a:lumMod val="95000"/>
                  <a:lumOff val="5000"/>
                </a:srgbClr>
              </a:solidFill>
              <a:latin typeface="Saveur sans"/>
              <a:sym typeface="Arial"/>
            </a:endParaRPr>
          </a:p>
          <a:p>
            <a:pPr defTabSz="914400" hangingPunct="1">
              <a:buClr>
                <a:srgbClr val="000000"/>
              </a:buClr>
            </a:pPr>
            <a:endParaRPr lang="it-IT" sz="900" dirty="0">
              <a:solidFill>
                <a:srgbClr val="000000">
                  <a:lumMod val="95000"/>
                  <a:lumOff val="5000"/>
                </a:srgbClr>
              </a:solidFill>
              <a:latin typeface="Saveur sans"/>
              <a:sym typeface="Arial"/>
            </a:endParaRPr>
          </a:p>
        </p:txBody>
      </p:sp>
      <p:sp>
        <p:nvSpPr>
          <p:cNvPr id="46" name="Shape 46">
            <a:extLst>
              <a:ext uri="{FF2B5EF4-FFF2-40B4-BE49-F238E27FC236}">
                <a16:creationId xmlns:a16="http://schemas.microsoft.com/office/drawing/2014/main" id="{BD770564-ED0C-60B7-D28D-108895A80D0C}"/>
              </a:ext>
            </a:extLst>
          </p:cNvPr>
          <p:cNvSpPr txBox="1">
            <a:spLocks/>
          </p:cNvSpPr>
          <p:nvPr/>
        </p:nvSpPr>
        <p:spPr>
          <a:xfrm>
            <a:off x="3607448" y="6884149"/>
            <a:ext cx="704576" cy="339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1800"/>
              <a:buFont typeface="PT Serif"/>
              <a:buNone/>
              <a:defRPr sz="4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venir"/>
                <a:cs typeface="Calibri Light" panose="020F0302020204030204" pitchFamily="34" charset="0"/>
              </a:defRPr>
            </a:lvl1pPr>
            <a:lvl2pPr marL="914400" indent="-342900">
              <a:buClr>
                <a:schemeClr val="dk1"/>
              </a:buClr>
              <a:buSzPts val="1800"/>
              <a:buFont typeface="PT Serif"/>
              <a:buChar char="○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2pPr>
            <a:lvl3pPr marL="1371600" indent="-342900">
              <a:buClr>
                <a:schemeClr val="dk1"/>
              </a:buClr>
              <a:buSzPts val="1800"/>
              <a:buFont typeface="PT Serif"/>
              <a:buChar char="■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3pPr>
            <a:lvl4pPr marL="1828800" indent="-342900">
              <a:buClr>
                <a:schemeClr val="dk1"/>
              </a:buClr>
              <a:buSzPts val="1800"/>
              <a:buFont typeface="PT Serif"/>
              <a:buChar char="●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4pPr>
            <a:lvl5pPr marL="2286000" indent="-342900">
              <a:buClr>
                <a:schemeClr val="dk1"/>
              </a:buClr>
              <a:buSzPts val="1800"/>
              <a:buFont typeface="PT Serif"/>
              <a:buChar char="○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5pPr>
            <a:lvl6pPr marL="2743200" indent="-342900">
              <a:buClr>
                <a:schemeClr val="dk1"/>
              </a:buClr>
              <a:buSzPts val="1800"/>
              <a:buFont typeface="PT Serif"/>
              <a:buChar char="■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6pPr>
            <a:lvl7pPr marL="3200400" indent="-342900">
              <a:buClr>
                <a:schemeClr val="dk1"/>
              </a:buClr>
              <a:buSzPts val="1800"/>
              <a:buFont typeface="PT Serif"/>
              <a:buChar char="●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7pPr>
            <a:lvl8pPr marL="3657600" indent="-342900">
              <a:buClr>
                <a:schemeClr val="dk1"/>
              </a:buClr>
              <a:buSzPts val="1800"/>
              <a:buFont typeface="PT Serif"/>
              <a:buChar char="○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8pPr>
            <a:lvl9pPr marL="4114800" indent="-342900">
              <a:buClr>
                <a:schemeClr val="dk1"/>
              </a:buClr>
              <a:buSzPts val="1800"/>
              <a:buFont typeface="PT Serif"/>
              <a:buChar char="■"/>
              <a:defRPr sz="1800">
                <a:solidFill>
                  <a:schemeClr val="dk1"/>
                </a:solidFill>
                <a:latin typeface="PT Serif"/>
                <a:ea typeface="PT Serif"/>
                <a:cs typeface="PT Serif"/>
              </a:defRPr>
            </a:lvl9pPr>
          </a:lstStyle>
          <a:p>
            <a:pPr defTabSz="914400" hangingPunct="1">
              <a:buClr>
                <a:srgbClr val="000000"/>
              </a:buClr>
            </a:pPr>
            <a:r>
              <a:rPr lang="en-US" sz="900" dirty="0">
                <a:solidFill>
                  <a:srgbClr val="000000">
                    <a:lumMod val="95000"/>
                    <a:lumOff val="5000"/>
                  </a:srgbClr>
                </a:solidFill>
                <a:latin typeface="Saveur sans"/>
                <a:sym typeface="Arial"/>
              </a:rPr>
              <a:t>pitchers</a:t>
            </a:r>
            <a:br>
              <a:rPr lang="en-US" sz="900" dirty="0">
                <a:solidFill>
                  <a:srgbClr val="000000">
                    <a:lumMod val="95000"/>
                    <a:lumOff val="5000"/>
                  </a:srgbClr>
                </a:solidFill>
                <a:latin typeface="Saveur sans"/>
                <a:sym typeface="Arial"/>
              </a:rPr>
            </a:br>
            <a:endParaRPr lang="it-IT" sz="900" dirty="0">
              <a:solidFill>
                <a:srgbClr val="000000">
                  <a:lumMod val="95000"/>
                  <a:lumOff val="5000"/>
                </a:srgbClr>
              </a:solidFill>
              <a:latin typeface="Saveur san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2712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1991</TotalTime>
  <Words>110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Avenir LT Std 35 Light</vt:lpstr>
      <vt:lpstr>Calibri</vt:lpstr>
      <vt:lpstr>Calibri Light</vt:lpstr>
      <vt:lpstr>Georgia</vt:lpstr>
      <vt:lpstr>Saveur Sans</vt:lpstr>
      <vt:lpstr>Saveur Sans</vt:lpstr>
      <vt:lpstr>Saveur Sans Bold</vt:lpstr>
      <vt:lpstr>Saveur Sans Semi-bold</vt:lpstr>
      <vt:lpstr>Office Theme</vt:lpstr>
      <vt:lpstr>Kick off the summer of pallini spritz:  pallini spritz pos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Cohn</dc:creator>
  <cp:lastModifiedBy>Tanya Cohn</cp:lastModifiedBy>
  <cp:revision>31</cp:revision>
  <dcterms:created xsi:type="dcterms:W3CDTF">2021-04-06T15:59:35Z</dcterms:created>
  <dcterms:modified xsi:type="dcterms:W3CDTF">2025-04-03T20:25:06Z</dcterms:modified>
</cp:coreProperties>
</file>