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</p:sldIdLst>
  <p:sldSz cx="6858000" cy="9144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2323"/>
    <a:srgbClr val="005A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E377337-F20C-4D38-9ED1-2C575D0730A2}" v="3" dt="2023-09-15T20:03:25.84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172" autoAdjust="0"/>
  </p:normalViewPr>
  <p:slideViewPr>
    <p:cSldViewPr snapToGrid="0">
      <p:cViewPr varScale="1">
        <p:scale>
          <a:sx n="62" d="100"/>
          <a:sy n="62" d="100"/>
        </p:scale>
        <p:origin x="2274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microsoft.com/office/2015/10/relationships/revisionInfo" Target="revisionInfo.xml"/><Relationship Id="rId3" Type="http://schemas.openxmlformats.org/officeDocument/2006/relationships/presProps" Target="presProps.xml"/><Relationship Id="rId7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illes bensabeur" clId="Web-{4E377337-F20C-4D38-9ED1-2C575D0730A2}"/>
    <pc:docChg chg="modSld">
      <pc:chgData name="gilles bensabeur" userId="" providerId="" clId="Web-{4E377337-F20C-4D38-9ED1-2C575D0730A2}" dt="2023-09-15T20:03:25.847" v="2"/>
      <pc:docMkLst>
        <pc:docMk/>
      </pc:docMkLst>
      <pc:sldChg chg="modSp">
        <pc:chgData name="gilles bensabeur" userId="" providerId="" clId="Web-{4E377337-F20C-4D38-9ED1-2C575D0730A2}" dt="2023-09-15T20:03:25.847" v="2"/>
        <pc:sldMkLst>
          <pc:docMk/>
          <pc:sldMk cId="3942712323" sldId="256"/>
        </pc:sldMkLst>
        <pc:picChg chg="mod modCrop">
          <ac:chgData name="gilles bensabeur" userId="" providerId="" clId="Web-{4E377337-F20C-4D38-9ED1-2C575D0730A2}" dt="2023-09-15T20:03:25.847" v="2"/>
          <ac:picMkLst>
            <pc:docMk/>
            <pc:sldMk cId="3942712323" sldId="256"/>
            <ac:picMk id="13" creationId="{3B78D3A5-1F5D-5252-6584-148C6A90DBC1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4"/>
            <a:ext cx="5829300" cy="31834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C6F48-CC1C-484F-891E-31FA8A528EC7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D1F3D-451E-409B-ACE8-E29C0AC1A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535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C6F48-CC1C-484F-891E-31FA8A528EC7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D1F3D-451E-409B-ACE8-E29C0AC1A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5086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C6F48-CC1C-484F-891E-31FA8A528EC7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D1F3D-451E-409B-ACE8-E29C0AC1A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221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C6F48-CC1C-484F-891E-31FA8A528EC7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D1F3D-451E-409B-ACE8-E29C0AC1A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3506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279653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119286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C6F48-CC1C-484F-891E-31FA8A528EC7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D1F3D-451E-409B-ACE8-E29C0AC1A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59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C6F48-CC1C-484F-891E-31FA8A528EC7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D1F3D-451E-409B-ACE8-E29C0AC1A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122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C6F48-CC1C-484F-891E-31FA8A528EC7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D1F3D-451E-409B-ACE8-E29C0AC1A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0897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C6F48-CC1C-484F-891E-31FA8A528EC7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D1F3D-451E-409B-ACE8-E29C0AC1A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975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C6F48-CC1C-484F-891E-31FA8A528EC7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D1F3D-451E-409B-ACE8-E29C0AC1A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915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69"/>
            <a:ext cx="3471863" cy="649816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C6F48-CC1C-484F-891E-31FA8A528EC7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D1F3D-451E-409B-ACE8-E29C0AC1A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507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69"/>
            <a:ext cx="3471863" cy="649816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C6F48-CC1C-484F-891E-31FA8A528EC7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D1F3D-451E-409B-ACE8-E29C0AC1A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11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CC6F48-CC1C-484F-891E-31FA8A528EC7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ED1F3D-451E-409B-ACE8-E29C0AC1A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616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3">
            <a:extLst>
              <a:ext uri="{FF2B5EF4-FFF2-40B4-BE49-F238E27FC236}">
                <a16:creationId xmlns:a16="http://schemas.microsoft.com/office/drawing/2014/main" id="{7807DA13-9A3D-5114-2668-A19FFC1344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420" y="4432145"/>
            <a:ext cx="1933297" cy="2356205"/>
          </a:xfrm>
          <a:prstGeom prst="rect">
            <a:avLst/>
          </a:prstGeom>
        </p:spPr>
      </p:pic>
      <p:pic>
        <p:nvPicPr>
          <p:cNvPr id="13" name="Immagine 4">
            <a:extLst>
              <a:ext uri="{FF2B5EF4-FFF2-40B4-BE49-F238E27FC236}">
                <a16:creationId xmlns:a16="http://schemas.microsoft.com/office/drawing/2014/main" id="{3B78D3A5-1F5D-5252-6584-148C6A90DB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797" t="-2451" r="1198" b="2451"/>
          <a:stretch/>
        </p:blipFill>
        <p:spPr>
          <a:xfrm>
            <a:off x="112594" y="2144472"/>
            <a:ext cx="2187723" cy="26504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64F6FC-78A4-7D76-AC5D-C5D20D17B8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70" y="6696150"/>
            <a:ext cx="5511660" cy="230315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5BC7B99-42E6-5519-B5FC-72CC3842144F}"/>
              </a:ext>
            </a:extLst>
          </p:cNvPr>
          <p:cNvSpPr txBox="1"/>
          <p:nvPr/>
        </p:nvSpPr>
        <p:spPr>
          <a:xfrm>
            <a:off x="2743323" y="1698079"/>
            <a:ext cx="3754709" cy="29304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5570" marR="34925" indent="-103505">
              <a:lnSpc>
                <a:spcPct val="109800"/>
              </a:lnSpc>
              <a:spcBef>
                <a:spcPts val="1590"/>
              </a:spcBef>
              <a:buChar char="•"/>
              <a:tabLst>
                <a:tab pos="116205" algn="l"/>
              </a:tabLst>
            </a:pPr>
            <a:r>
              <a:rPr lang="en-US" sz="1100" spc="-55" dirty="0">
                <a:solidFill>
                  <a:schemeClr val="bg2">
                    <a:lumMod val="25000"/>
                  </a:schemeClr>
                </a:solidFill>
                <a:latin typeface="Georgia"/>
              </a:rPr>
              <a:t>Perfect impulse purchase gift for any holiday occasion to be displayed at the check out in a ready to go box</a:t>
            </a:r>
          </a:p>
          <a:p>
            <a:pPr marL="115570" marR="34925" indent="-103505">
              <a:lnSpc>
                <a:spcPct val="109800"/>
              </a:lnSpc>
              <a:spcBef>
                <a:spcPts val="1590"/>
              </a:spcBef>
              <a:buChar char="•"/>
              <a:tabLst>
                <a:tab pos="116205" algn="l"/>
              </a:tabLst>
            </a:pPr>
            <a:r>
              <a:rPr lang="en-US" sz="1100" spc="-55" dirty="0">
                <a:solidFill>
                  <a:schemeClr val="bg2">
                    <a:lumMod val="25000"/>
                  </a:schemeClr>
                </a:solidFill>
                <a:latin typeface="Georgia"/>
              </a:rPr>
              <a:t>3 Pallini 50ml bottles: Limoncello, </a:t>
            </a:r>
            <a:r>
              <a:rPr lang="en-US" sz="1100" spc="-55" dirty="0" err="1">
                <a:solidFill>
                  <a:schemeClr val="bg2">
                    <a:lumMod val="25000"/>
                  </a:schemeClr>
                </a:solidFill>
                <a:latin typeface="Georgia"/>
              </a:rPr>
              <a:t>Peachcello</a:t>
            </a:r>
            <a:r>
              <a:rPr lang="en-US" sz="1100" spc="-55" dirty="0">
                <a:solidFill>
                  <a:schemeClr val="bg2">
                    <a:lumMod val="25000"/>
                  </a:schemeClr>
                </a:solidFill>
                <a:latin typeface="Georgia"/>
              </a:rPr>
              <a:t> &amp; </a:t>
            </a:r>
            <a:r>
              <a:rPr lang="en-US" sz="1100" spc="-55" dirty="0" err="1">
                <a:solidFill>
                  <a:schemeClr val="bg2">
                    <a:lumMod val="25000"/>
                  </a:schemeClr>
                </a:solidFill>
                <a:latin typeface="Georgia"/>
              </a:rPr>
              <a:t>Raspicello</a:t>
            </a:r>
            <a:endParaRPr lang="en-US" sz="1100" spc="-55" dirty="0">
              <a:solidFill>
                <a:schemeClr val="bg2">
                  <a:lumMod val="25000"/>
                </a:schemeClr>
              </a:solidFill>
              <a:latin typeface="Georgia"/>
            </a:endParaRPr>
          </a:p>
          <a:p>
            <a:pPr marL="115570" marR="34925" indent="-103505">
              <a:lnSpc>
                <a:spcPct val="109800"/>
              </a:lnSpc>
              <a:spcBef>
                <a:spcPts val="1590"/>
              </a:spcBef>
              <a:buChar char="•"/>
              <a:tabLst>
                <a:tab pos="116205" algn="l"/>
              </a:tabLst>
            </a:pPr>
            <a:r>
              <a:rPr lang="en-US" sz="1100" spc="-55" dirty="0">
                <a:solidFill>
                  <a:schemeClr val="bg2">
                    <a:lumMod val="25000"/>
                  </a:schemeClr>
                </a:solidFill>
                <a:latin typeface="Georgia"/>
              </a:rPr>
              <a:t>Available September 2023</a:t>
            </a:r>
          </a:p>
          <a:p>
            <a:pPr marL="115570" marR="34925" indent="-103505">
              <a:lnSpc>
                <a:spcPct val="109800"/>
              </a:lnSpc>
              <a:spcBef>
                <a:spcPts val="1590"/>
              </a:spcBef>
              <a:buChar char="•"/>
              <a:tabLst>
                <a:tab pos="116205" algn="l"/>
              </a:tabLst>
            </a:pPr>
            <a:r>
              <a:rPr lang="en-US" sz="1100" spc="-55" dirty="0">
                <a:solidFill>
                  <a:schemeClr val="bg2">
                    <a:lumMod val="25000"/>
                  </a:schemeClr>
                </a:solidFill>
                <a:latin typeface="Georgia"/>
              </a:rPr>
              <a:t>Top quality liquid: made from organically grown Amalﬁ </a:t>
            </a:r>
            <a:r>
              <a:rPr lang="en-US" sz="1100" spc="-55" dirty="0" err="1">
                <a:solidFill>
                  <a:schemeClr val="bg2">
                    <a:lumMod val="25000"/>
                  </a:schemeClr>
                </a:solidFill>
                <a:latin typeface="Georgia"/>
              </a:rPr>
              <a:t>sfusato</a:t>
            </a:r>
            <a:r>
              <a:rPr lang="en-US" sz="1100" spc="-55" dirty="0">
                <a:solidFill>
                  <a:schemeClr val="bg2">
                    <a:lumMod val="25000"/>
                  </a:schemeClr>
                </a:solidFill>
                <a:latin typeface="Georgia"/>
              </a:rPr>
              <a:t> lemons,  Emilio Romagna white peaches and Abruzzi mountains berries.</a:t>
            </a:r>
          </a:p>
          <a:p>
            <a:pPr>
              <a:lnSpc>
                <a:spcPct val="100000"/>
              </a:lnSpc>
              <a:spcBef>
                <a:spcPts val="25"/>
              </a:spcBef>
              <a:buClr>
                <a:srgbClr val="005B55"/>
              </a:buClr>
            </a:pPr>
            <a:endParaRPr lang="en-US" sz="1100" spc="-55" dirty="0">
              <a:solidFill>
                <a:schemeClr val="bg2">
                  <a:lumMod val="25000"/>
                </a:schemeClr>
              </a:solidFill>
              <a:latin typeface="Georgia"/>
            </a:endParaRPr>
          </a:p>
          <a:p>
            <a:pPr marL="115570" marR="111125" indent="-103505">
              <a:lnSpc>
                <a:spcPct val="109800"/>
              </a:lnSpc>
              <a:buChar char="•"/>
              <a:tabLst>
                <a:tab pos="116205" algn="l"/>
              </a:tabLst>
            </a:pPr>
            <a:r>
              <a:rPr lang="en-US" sz="1100" spc="-55" dirty="0">
                <a:solidFill>
                  <a:schemeClr val="bg2">
                    <a:lumMod val="25000"/>
                  </a:schemeClr>
                </a:solidFill>
                <a:latin typeface="Georgia"/>
              </a:rPr>
              <a:t>Extremely versatile, enjoyable  straight from the fridge, on the rocks, or mixed into  countless cocktails like the spritz.</a:t>
            </a:r>
          </a:p>
          <a:p>
            <a:pPr marL="115570" marR="34925" indent="-103505">
              <a:lnSpc>
                <a:spcPct val="109800"/>
              </a:lnSpc>
              <a:spcBef>
                <a:spcPts val="1590"/>
              </a:spcBef>
              <a:buChar char="•"/>
              <a:tabLst>
                <a:tab pos="116205" algn="l"/>
              </a:tabLst>
            </a:pPr>
            <a:endParaRPr lang="en-US" sz="1100" spc="-55" dirty="0">
              <a:solidFill>
                <a:schemeClr val="bg2">
                  <a:lumMod val="25000"/>
                </a:schemeClr>
              </a:solidFill>
              <a:latin typeface="Georgia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4234E1-0773-4393-850C-E84BF06006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11069" y="332949"/>
            <a:ext cx="4732451" cy="1305036"/>
          </a:xfrm>
        </p:spPr>
        <p:txBody>
          <a:bodyPr>
            <a:normAutofit/>
          </a:bodyPr>
          <a:lstStyle/>
          <a:p>
            <a:pPr algn="r"/>
            <a:r>
              <a:rPr lang="en-US" sz="1800" b="1" cap="all" dirty="0">
                <a:solidFill>
                  <a:srgbClr val="065752"/>
                </a:solidFill>
                <a:latin typeface="Saveur Sans" panose="02000500000000000000" pitchFamily="50" charset="0"/>
                <a:ea typeface="+mn-ea"/>
                <a:cs typeface="+mn-cs"/>
                <a:sym typeface="Calibri"/>
              </a:rPr>
              <a:t>Taste the </a:t>
            </a:r>
            <a:r>
              <a:rPr lang="en-US" sz="1800" b="1" cap="all" dirty="0" err="1">
                <a:solidFill>
                  <a:srgbClr val="065752"/>
                </a:solidFill>
                <a:latin typeface="Saveur Sans" panose="02000500000000000000" pitchFamily="50" charset="0"/>
                <a:ea typeface="+mn-ea"/>
                <a:cs typeface="+mn-cs"/>
                <a:sym typeface="Calibri"/>
              </a:rPr>
              <a:t>pallini</a:t>
            </a:r>
            <a:r>
              <a:rPr lang="en-US" sz="1800" b="1" cap="all" dirty="0">
                <a:solidFill>
                  <a:srgbClr val="065752"/>
                </a:solidFill>
                <a:latin typeface="Saveur Sans" panose="02000500000000000000" pitchFamily="50" charset="0"/>
                <a:ea typeface="+mn-ea"/>
                <a:cs typeface="+mn-cs"/>
                <a:sym typeface="Calibri"/>
              </a:rPr>
              <a:t> collection in one go: </a:t>
            </a:r>
            <a:br>
              <a:rPr lang="en-US" sz="1800" b="1" cap="all" dirty="0">
                <a:solidFill>
                  <a:srgbClr val="065752"/>
                </a:solidFill>
                <a:latin typeface="Saveur Sans" panose="02000500000000000000" pitchFamily="50" charset="0"/>
                <a:ea typeface="+mn-ea"/>
                <a:cs typeface="+mn-cs"/>
                <a:sym typeface="Calibri"/>
              </a:rPr>
            </a:br>
            <a:r>
              <a:rPr lang="en-US" sz="2800" b="1" cap="all" dirty="0">
                <a:solidFill>
                  <a:srgbClr val="065752"/>
                </a:solidFill>
                <a:latin typeface="Saveur Sans Bold" panose="02000500000000000000" pitchFamily="50" charset="0"/>
                <a:ea typeface="+mn-ea"/>
                <a:cs typeface="+mn-cs"/>
                <a:sym typeface="Calibri"/>
              </a:rPr>
              <a:t>Sip of Italy gift pack</a:t>
            </a:r>
          </a:p>
        </p:txBody>
      </p:sp>
      <p:sp>
        <p:nvSpPr>
          <p:cNvPr id="5" name="Rectangle 34">
            <a:extLst>
              <a:ext uri="{FF2B5EF4-FFF2-40B4-BE49-F238E27FC236}">
                <a16:creationId xmlns:a16="http://schemas.microsoft.com/office/drawing/2014/main" id="{4B25A400-49CE-4BA9-AA3B-033202001871}"/>
              </a:ext>
            </a:extLst>
          </p:cNvPr>
          <p:cNvSpPr/>
          <p:nvPr/>
        </p:nvSpPr>
        <p:spPr>
          <a:xfrm rot="10800000" flipH="1">
            <a:off x="1" y="8918605"/>
            <a:ext cx="6858000" cy="49548"/>
          </a:xfrm>
          <a:prstGeom prst="rect">
            <a:avLst/>
          </a:prstGeom>
          <a:ln w="88900">
            <a:solidFill>
              <a:srgbClr val="FFC000"/>
            </a:solidFill>
            <a:miter/>
          </a:ln>
        </p:spPr>
        <p:txBody>
          <a:bodyPr lIns="69358" tIns="69358" rIns="69358" bIns="69358" anchor="ctr"/>
          <a:lstStyle/>
          <a:p>
            <a:pPr algn="ctr" defTabSz="1849571">
              <a:buFont typeface="Arial"/>
              <a:defRPr sz="4200" b="1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6A244EE-0695-4799-A150-D922145227D4}"/>
              </a:ext>
            </a:extLst>
          </p:cNvPr>
          <p:cNvSpPr txBox="1">
            <a:spLocks/>
          </p:cNvSpPr>
          <p:nvPr/>
        </p:nvSpPr>
        <p:spPr>
          <a:xfrm>
            <a:off x="5462313" y="4771324"/>
            <a:ext cx="1216817" cy="5823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>
              <a:lnSpc>
                <a:spcPct val="90000"/>
              </a:lnSpc>
              <a:spcBef>
                <a:spcPct val="0"/>
              </a:spcBef>
              <a:buNone/>
              <a:defRPr sz="2400" b="1" cap="all">
                <a:solidFill>
                  <a:srgbClr val="065752"/>
                </a:solidFill>
              </a:defRPr>
            </a:lvl1pPr>
          </a:lstStyle>
          <a:p>
            <a:pPr marL="36195">
              <a:lnSpc>
                <a:spcPct val="100000"/>
              </a:lnSpc>
              <a:spcBef>
                <a:spcPts val="0"/>
              </a:spcBef>
            </a:pPr>
            <a:r>
              <a:rPr lang="en-US" sz="1200" dirty="0"/>
              <a:t>Limited supply:</a:t>
            </a:r>
          </a:p>
          <a:p>
            <a:pPr marL="36195">
              <a:lnSpc>
                <a:spcPct val="100000"/>
              </a:lnSpc>
              <a:spcBef>
                <a:spcPts val="0"/>
              </a:spcBef>
            </a:pPr>
            <a:r>
              <a:rPr lang="en-US" sz="1200" dirty="0"/>
              <a:t>Only 1.000 cs!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F90C547-0B86-41A4-B2A6-20B4137A749C}"/>
              </a:ext>
            </a:extLst>
          </p:cNvPr>
          <p:cNvSpPr txBox="1">
            <a:spLocks/>
          </p:cNvSpPr>
          <p:nvPr/>
        </p:nvSpPr>
        <p:spPr>
          <a:xfrm>
            <a:off x="-550981" y="8257135"/>
            <a:ext cx="4828276" cy="6614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>
              <a:lnSpc>
                <a:spcPct val="90000"/>
              </a:lnSpc>
              <a:spcBef>
                <a:spcPct val="0"/>
              </a:spcBef>
              <a:buNone/>
              <a:defRPr sz="2400" b="1" cap="all">
                <a:solidFill>
                  <a:srgbClr val="065752"/>
                </a:solidFill>
              </a:defRPr>
            </a:lvl1pPr>
          </a:lstStyle>
          <a:p>
            <a:pPr marL="36195">
              <a:lnSpc>
                <a:spcPct val="100000"/>
              </a:lnSpc>
              <a:spcBef>
                <a:spcPts val="1030"/>
              </a:spcBef>
            </a:pPr>
            <a:r>
              <a:rPr lang="en-US" sz="1400" dirty="0">
                <a:latin typeface="Saveur Sans" panose="02000500000000000000" pitchFamily="50" charset="0"/>
              </a:rPr>
              <a:t>WWW.pallini.us  @PALLINILIMONCELLO</a:t>
            </a:r>
          </a:p>
        </p:txBody>
      </p:sp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B41E3621-0958-481E-B7A4-C556CD1D65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8394801"/>
              </p:ext>
            </p:extLst>
          </p:nvPr>
        </p:nvGraphicFramePr>
        <p:xfrm>
          <a:off x="3429000" y="4683326"/>
          <a:ext cx="2027879" cy="1619250"/>
        </p:xfrm>
        <a:graphic>
          <a:graphicData uri="http://schemas.openxmlformats.org/drawingml/2006/table">
            <a:tbl>
              <a:tblPr/>
              <a:tblGrid>
                <a:gridCol w="1007971">
                  <a:extLst>
                    <a:ext uri="{9D8B030D-6E8A-4147-A177-3AD203B41FA5}">
                      <a16:colId xmlns:a16="http://schemas.microsoft.com/office/drawing/2014/main" val="4120087601"/>
                    </a:ext>
                  </a:extLst>
                </a:gridCol>
                <a:gridCol w="1019908">
                  <a:extLst>
                    <a:ext uri="{9D8B030D-6E8A-4147-A177-3AD203B41FA5}">
                      <a16:colId xmlns:a16="http://schemas.microsoft.com/office/drawing/2014/main" val="839634298"/>
                    </a:ext>
                  </a:extLst>
                </a:gridCol>
              </a:tblGrid>
              <a:tr h="1778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kern="1200" spc="-4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Georgia"/>
                          <a:ea typeface="+mn-ea"/>
                        </a:rPr>
                        <a:t>BOX/CS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kern="1200" spc="-4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Georgia"/>
                          <a:ea typeface="+mn-ea"/>
                        </a:rPr>
                        <a:t>24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7874972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kern="1200" spc="-4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Georgia"/>
                          <a:ea typeface="+mn-ea"/>
                        </a:rPr>
                        <a:t>CS/LAY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kern="1200" spc="-4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Georgia"/>
                          <a:ea typeface="+mn-ea"/>
                        </a:rPr>
                        <a:t>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2162396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kern="1200" spc="-40">
                          <a:solidFill>
                            <a:schemeClr val="bg2">
                              <a:lumMod val="25000"/>
                            </a:schemeClr>
                          </a:solidFill>
                          <a:latin typeface="Georgia"/>
                          <a:ea typeface="+mn-ea"/>
                        </a:rPr>
                        <a:t>CS/PAL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kern="1200" spc="-4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Georgia"/>
                          <a:ea typeface="+mn-ea"/>
                        </a:rPr>
                        <a:t>64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8361801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kern="1200" spc="-40">
                          <a:solidFill>
                            <a:schemeClr val="bg2">
                              <a:lumMod val="25000"/>
                            </a:schemeClr>
                          </a:solidFill>
                          <a:latin typeface="Georgia"/>
                          <a:ea typeface="+mn-ea"/>
                        </a:rPr>
                        <a:t>Case Weight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kern="1200" spc="-4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Georgia"/>
                          <a:ea typeface="+mn-ea"/>
                        </a:rPr>
                        <a:t>22.54 </a:t>
                      </a:r>
                      <a:r>
                        <a:rPr lang="en-US" sz="1000" kern="1200" spc="-4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Georgia"/>
                          <a:ea typeface="+mn-ea"/>
                        </a:rPr>
                        <a:t>lbs</a:t>
                      </a:r>
                      <a:endParaRPr lang="en-US" sz="1000" kern="1200" spc="-40" dirty="0">
                        <a:solidFill>
                          <a:schemeClr val="bg2">
                            <a:lumMod val="25000"/>
                          </a:schemeClr>
                        </a:solidFill>
                        <a:latin typeface="Georgia"/>
                        <a:ea typeface="+mn-e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4904338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kern="1200" spc="-40">
                          <a:solidFill>
                            <a:schemeClr val="bg2">
                              <a:lumMod val="25000"/>
                            </a:schemeClr>
                          </a:solidFill>
                          <a:latin typeface="Georgia"/>
                          <a:ea typeface="+mn-ea"/>
                        </a:rPr>
                        <a:t>Case Height (in)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kern="1200" spc="-4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Georgia"/>
                          <a:ea typeface="+mn-ea"/>
                        </a:rPr>
                        <a:t>5.35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7135505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kern="1200" spc="-40">
                          <a:solidFill>
                            <a:schemeClr val="bg2">
                              <a:lumMod val="25000"/>
                            </a:schemeClr>
                          </a:solidFill>
                          <a:latin typeface="Georgia"/>
                          <a:ea typeface="+mn-ea"/>
                        </a:rPr>
                        <a:t>Case Length (in)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kern="1200" spc="-4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Georgia"/>
                          <a:ea typeface="+mn-ea"/>
                        </a:rPr>
                        <a:t>17.48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8131766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kern="1200" spc="-40">
                          <a:solidFill>
                            <a:schemeClr val="bg2">
                              <a:lumMod val="25000"/>
                            </a:schemeClr>
                          </a:solidFill>
                          <a:latin typeface="Georgia"/>
                          <a:ea typeface="+mn-ea"/>
                        </a:rPr>
                        <a:t>Case Width (in)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kern="1200" spc="-4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Georgia"/>
                          <a:ea typeface="+mn-ea"/>
                        </a:rPr>
                        <a:t>8.66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049335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kern="1200" spc="-4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Georgia"/>
                          <a:ea typeface="+mn-ea"/>
                        </a:rPr>
                        <a:t>UPC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kern="1200" spc="-4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Georgia"/>
                          <a:ea typeface="+mn-ea"/>
                        </a:rPr>
                        <a:t>850052573003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6057135"/>
                  </a:ext>
                </a:extLst>
              </a:tr>
              <a:tr h="19685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kern="1200" spc="-40">
                          <a:solidFill>
                            <a:schemeClr val="bg2">
                              <a:lumMod val="25000"/>
                            </a:schemeClr>
                          </a:solidFill>
                          <a:latin typeface="Georgia"/>
                          <a:ea typeface="+mn-ea"/>
                        </a:rPr>
                        <a:t>SCC Code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kern="1200" spc="-4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Georgia"/>
                          <a:ea typeface="+mn-ea"/>
                        </a:rPr>
                        <a:t>08005713650018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4267365"/>
                  </a:ext>
                </a:extLst>
              </a:tr>
            </a:tbl>
          </a:graphicData>
        </a:graphic>
      </p:graphicFrame>
      <p:sp>
        <p:nvSpPr>
          <p:cNvPr id="27" name="Title 1">
            <a:extLst>
              <a:ext uri="{FF2B5EF4-FFF2-40B4-BE49-F238E27FC236}">
                <a16:creationId xmlns:a16="http://schemas.microsoft.com/office/drawing/2014/main" id="{908CA13C-5A6E-4B3F-ACA3-6C6BD26B3D0E}"/>
              </a:ext>
            </a:extLst>
          </p:cNvPr>
          <p:cNvSpPr txBox="1">
            <a:spLocks/>
          </p:cNvSpPr>
          <p:nvPr/>
        </p:nvSpPr>
        <p:spPr>
          <a:xfrm rot="16200000">
            <a:off x="2080816" y="5058451"/>
            <a:ext cx="1807303" cy="48228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100" b="1" cap="all" dirty="0">
                <a:solidFill>
                  <a:srgbClr val="065752"/>
                </a:solidFill>
                <a:latin typeface="Saveur Sans" panose="02000500000000000000" pitchFamily="50" charset="0"/>
                <a:ea typeface="+mn-ea"/>
                <a:cs typeface="+mn-cs"/>
                <a:sym typeface="Calibri"/>
              </a:rPr>
              <a:t>Logistics      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7652910-A4D8-4765-A542-E34BCC142A1F}"/>
              </a:ext>
            </a:extLst>
          </p:cNvPr>
          <p:cNvSpPr/>
          <p:nvPr/>
        </p:nvSpPr>
        <p:spPr>
          <a:xfrm>
            <a:off x="5526522" y="4689183"/>
            <a:ext cx="1111348" cy="730640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E2CAFF13-DBF1-4860-8646-465F584CEAEF}"/>
              </a:ext>
            </a:extLst>
          </p:cNvPr>
          <p:cNvSpPr txBox="1">
            <a:spLocks/>
          </p:cNvSpPr>
          <p:nvPr/>
        </p:nvSpPr>
        <p:spPr>
          <a:xfrm>
            <a:off x="1280551" y="1227252"/>
            <a:ext cx="1399276" cy="76098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cap="all" dirty="0">
                <a:solidFill>
                  <a:schemeClr val="accent4"/>
                </a:solidFill>
                <a:highlight>
                  <a:srgbClr val="005A55"/>
                </a:highlight>
                <a:latin typeface="+mn-lt"/>
                <a:ea typeface="+mn-ea"/>
                <a:cs typeface="+mn-cs"/>
                <a:sym typeface="Calibri"/>
              </a:rPr>
              <a:t>$9.99</a:t>
            </a:r>
          </a:p>
        </p:txBody>
      </p:sp>
      <p:pic>
        <p:nvPicPr>
          <p:cNvPr id="1030" name="Picture 6" descr="red ribbon bow PNG transparent image download, size: 8000x3180px">
            <a:extLst>
              <a:ext uri="{FF2B5EF4-FFF2-40B4-BE49-F238E27FC236}">
                <a16:creationId xmlns:a16="http://schemas.microsoft.com/office/drawing/2014/main" id="{A76176F6-B8B5-C71F-141C-8D8F34A84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72738">
            <a:off x="-485726" y="144956"/>
            <a:ext cx="2526597" cy="1004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74D617E-1142-3CF6-2423-39838978280B}"/>
              </a:ext>
            </a:extLst>
          </p:cNvPr>
          <p:cNvSpPr/>
          <p:nvPr/>
        </p:nvSpPr>
        <p:spPr>
          <a:xfrm rot="19820651">
            <a:off x="4077774" y="8297031"/>
            <a:ext cx="3423935" cy="482289"/>
          </a:xfrm>
          <a:prstGeom prst="rect">
            <a:avLst/>
          </a:prstGeom>
          <a:solidFill>
            <a:srgbClr val="DD23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aveur Sans Bold" panose="02000500000000000000" pitchFamily="50" charset="0"/>
              </a:rPr>
              <a:t>new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6CECD0-B241-7A70-065E-AF66C4C14E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677" y="266801"/>
            <a:ext cx="1893518" cy="498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7123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1780</TotalTime>
  <Words>148</Words>
  <Application>Microsoft Office PowerPoint</Application>
  <PresentationFormat>On-screen Show (4:3)</PresentationFormat>
  <Paragraphs>31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Arial</vt:lpstr>
      <vt:lpstr>Calibri</vt:lpstr>
      <vt:lpstr>Calibri Light</vt:lpstr>
      <vt:lpstr>Georgia</vt:lpstr>
      <vt:lpstr>Saveur Sans</vt:lpstr>
      <vt:lpstr>Saveur Sans Bold</vt:lpstr>
      <vt:lpstr>Office Theme</vt:lpstr>
      <vt:lpstr>Taste the pallini collection in one go:  Sip of Italy gift pack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Tanya Cohn</dc:creator>
  <cp:lastModifiedBy>Tanya Cohn</cp:lastModifiedBy>
  <cp:revision>34</cp:revision>
  <dcterms:created xsi:type="dcterms:W3CDTF">2021-04-06T15:59:35Z</dcterms:created>
  <dcterms:modified xsi:type="dcterms:W3CDTF">2025-04-09T20:00:04Z</dcterms:modified>
</cp:coreProperties>
</file>