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6F48-CC1C-484F-891E-31FA8A528EC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spberries drawing - Google Search | Fruit illustration, Kitchen art  prints, Raspberry">
            <a:extLst>
              <a:ext uri="{FF2B5EF4-FFF2-40B4-BE49-F238E27FC236}">
                <a16:creationId xmlns:a16="http://schemas.microsoft.com/office/drawing/2014/main" id="{05C8B0D0-87CE-4668-94BE-12CA51150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8049" b="15239"/>
          <a:stretch/>
        </p:blipFill>
        <p:spPr bwMode="auto">
          <a:xfrm rot="20716484">
            <a:off x="-1353080" y="-366477"/>
            <a:ext cx="4025998" cy="185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234E1-0773-4393-850C-E84BF0600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02" y="1531678"/>
            <a:ext cx="4580671" cy="346065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cap="all" dirty="0">
                <a:solidFill>
                  <a:srgbClr val="065752"/>
                </a:solidFill>
                <a:latin typeface="+mn-lt"/>
                <a:ea typeface="+mn-ea"/>
                <a:cs typeface="+mn-cs"/>
                <a:sym typeface="Calibri"/>
              </a:rPr>
              <a:t>About </a:t>
            </a:r>
            <a:r>
              <a:rPr lang="en-US" sz="2400" b="1" cap="all" dirty="0" err="1">
                <a:solidFill>
                  <a:srgbClr val="065752"/>
                </a:solidFill>
                <a:latin typeface="+mn-lt"/>
                <a:ea typeface="+mn-ea"/>
                <a:cs typeface="+mn-cs"/>
                <a:sym typeface="Calibri"/>
              </a:rPr>
              <a:t>pallini</a:t>
            </a:r>
            <a:r>
              <a:rPr lang="en-US" sz="2400" b="1" cap="all" dirty="0">
                <a:solidFill>
                  <a:srgbClr val="065752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400" b="1" cap="all" dirty="0" err="1">
                <a:solidFill>
                  <a:srgbClr val="065752"/>
                </a:solidFill>
                <a:latin typeface="+mn-lt"/>
                <a:ea typeface="+mn-ea"/>
                <a:cs typeface="+mn-cs"/>
                <a:sym typeface="Calibri"/>
              </a:rPr>
              <a:t>raspicello</a:t>
            </a:r>
            <a:endParaRPr lang="en-US" sz="2400" b="1" cap="all" dirty="0">
              <a:solidFill>
                <a:srgbClr val="065752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4B25A400-49CE-4BA9-AA3B-033202001871}"/>
              </a:ext>
            </a:extLst>
          </p:cNvPr>
          <p:cNvSpPr/>
          <p:nvPr/>
        </p:nvSpPr>
        <p:spPr>
          <a:xfrm rot="10800000" flipH="1">
            <a:off x="1" y="8918605"/>
            <a:ext cx="6858000" cy="49548"/>
          </a:xfrm>
          <a:prstGeom prst="rect">
            <a:avLst/>
          </a:prstGeom>
          <a:ln w="88900">
            <a:solidFill>
              <a:srgbClr val="FFC000"/>
            </a:solidFill>
            <a:miter/>
          </a:ln>
        </p:spPr>
        <p:txBody>
          <a:bodyPr lIns="69358" tIns="69358" rIns="69358" bIns="69358" anchor="ctr"/>
          <a:lstStyle/>
          <a:p>
            <a:pPr algn="ctr" defTabSz="1849571">
              <a:buFont typeface="Arial"/>
              <a:defRPr sz="4200" b="1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7" name="Crest.tif" descr="Crest.tif">
            <a:extLst>
              <a:ext uri="{FF2B5EF4-FFF2-40B4-BE49-F238E27FC236}">
                <a16:creationId xmlns:a16="http://schemas.microsoft.com/office/drawing/2014/main" id="{E291F4FD-C7AC-471E-B1CA-F6A1D0684A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29"/>
          </a:blip>
          <a:srcRect r="40968"/>
          <a:stretch>
            <a:fillRect/>
          </a:stretch>
        </p:blipFill>
        <p:spPr>
          <a:xfrm>
            <a:off x="3160294" y="2405818"/>
            <a:ext cx="3697705" cy="729250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6FE186-B984-45F1-B78F-010A073292B0}"/>
              </a:ext>
            </a:extLst>
          </p:cNvPr>
          <p:cNvSpPr txBox="1"/>
          <p:nvPr/>
        </p:nvSpPr>
        <p:spPr>
          <a:xfrm>
            <a:off x="366302" y="1885682"/>
            <a:ext cx="3384024" cy="19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82245" algn="just">
              <a:lnSpc>
                <a:spcPct val="109800"/>
              </a:lnSpc>
              <a:spcBef>
                <a:spcPts val="1605"/>
              </a:spcBef>
            </a:pP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  <a:cs typeface="Georgia"/>
              </a:rPr>
              <a:t>Pallini </a:t>
            </a:r>
            <a:r>
              <a:rPr lang="en-US" sz="1200" spc="-25" dirty="0" err="1">
                <a:solidFill>
                  <a:schemeClr val="bg2">
                    <a:lumMod val="25000"/>
                  </a:schemeClr>
                </a:solidFill>
                <a:latin typeface="Georgia"/>
                <a:cs typeface="Georgia"/>
              </a:rPr>
              <a:t>Raspicello</a:t>
            </a: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  <a:cs typeface="Georgia"/>
              </a:rPr>
              <a:t> has enhanced the basic raspberry liqueur recipe by adding blueberries and black currants, grown in the mountainous Abruzzi region in Italy, evoking the flavor of the raspberries in a pure alcohol infusion.</a:t>
            </a:r>
          </a:p>
          <a:p>
            <a:pPr marL="12700" marR="182245" algn="just">
              <a:lnSpc>
                <a:spcPct val="109800"/>
              </a:lnSpc>
              <a:spcBef>
                <a:spcPts val="1605"/>
              </a:spcBef>
            </a:pP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  <a:cs typeface="Georgia"/>
              </a:rPr>
              <a:t>The result is an outstanding liqueur full of ripe flavor that would compliment any cocktail.</a:t>
            </a:r>
          </a:p>
          <a:p>
            <a:pPr algn="just"/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90C547-0B86-41A4-B2A6-20B4137A749C}"/>
              </a:ext>
            </a:extLst>
          </p:cNvPr>
          <p:cNvSpPr txBox="1">
            <a:spLocks/>
          </p:cNvSpPr>
          <p:nvPr/>
        </p:nvSpPr>
        <p:spPr>
          <a:xfrm>
            <a:off x="0" y="8257135"/>
            <a:ext cx="4828276" cy="661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 cap="all">
                <a:solidFill>
                  <a:srgbClr val="065752"/>
                </a:solidFill>
              </a:defRPr>
            </a:lvl1pPr>
          </a:lstStyle>
          <a:p>
            <a:pPr marL="36195">
              <a:lnSpc>
                <a:spcPct val="100000"/>
              </a:lnSpc>
              <a:spcBef>
                <a:spcPts val="1030"/>
              </a:spcBef>
            </a:pPr>
            <a:r>
              <a:rPr lang="en-US" sz="1400" dirty="0"/>
              <a:t>WWW.LIMONCELLOPALLINI.COM  @PALLINILIMONCELLO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1870FC-3EB6-459C-9C92-B8EEFF3F5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86" y="241539"/>
            <a:ext cx="2376816" cy="1222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0F3AC5-EBC7-4BF2-BE1C-E293B7089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91" y="3430259"/>
            <a:ext cx="1271574" cy="524362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C6935B7-C482-4F2B-A7C5-9F519A79CD4A}"/>
              </a:ext>
            </a:extLst>
          </p:cNvPr>
          <p:cNvSpPr txBox="1">
            <a:spLocks/>
          </p:cNvSpPr>
          <p:nvPr/>
        </p:nvSpPr>
        <p:spPr>
          <a:xfrm>
            <a:off x="-418065" y="3468005"/>
            <a:ext cx="3547697" cy="661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 cap="all">
                <a:solidFill>
                  <a:srgbClr val="065752"/>
                </a:solidFill>
              </a:defRPr>
            </a:lvl1pPr>
          </a:lstStyle>
          <a:p>
            <a:pPr marL="36195">
              <a:lnSpc>
                <a:spcPct val="100000"/>
              </a:lnSpc>
              <a:spcBef>
                <a:spcPts val="1030"/>
              </a:spcBef>
            </a:pPr>
            <a:r>
              <a:rPr lang="en-US" sz="2200" dirty="0"/>
              <a:t>Key </a:t>
            </a:r>
            <a:r>
              <a:rPr lang="en-US" sz="2200" dirty="0" err="1"/>
              <a:t>cocktAILs</a:t>
            </a:r>
            <a:endParaRPr lang="en-US" sz="2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1A3986-1531-4F09-B941-BCA7EF3832A6}"/>
              </a:ext>
            </a:extLst>
          </p:cNvPr>
          <p:cNvSpPr/>
          <p:nvPr/>
        </p:nvSpPr>
        <p:spPr>
          <a:xfrm>
            <a:off x="366302" y="4145452"/>
            <a:ext cx="4182252" cy="1140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Pallini </a:t>
            </a:r>
            <a:r>
              <a:rPr lang="en-US" sz="1200" spc="-25" dirty="0" err="1">
                <a:solidFill>
                  <a:schemeClr val="bg2">
                    <a:lumMod val="25000"/>
                  </a:schemeClr>
                </a:solidFill>
                <a:latin typeface="Georgia"/>
              </a:rPr>
              <a:t>Raspicello</a:t>
            </a: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 will shine best in low ABV and sparkling cocktails. Simply mixing it with soda water or tonic is enough for a bright and ripe refreshing sipper. </a:t>
            </a:r>
          </a:p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Vodka and gin-based long drinks would benefit from this juicy addition as well.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EA2534-8D7F-45D3-A5D2-78A93F05ECF9}"/>
              </a:ext>
            </a:extLst>
          </p:cNvPr>
          <p:cNvSpPr/>
          <p:nvPr/>
        </p:nvSpPr>
        <p:spPr>
          <a:xfrm>
            <a:off x="366302" y="5529427"/>
            <a:ext cx="2059944" cy="180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en-US" b="1" cap="all" dirty="0">
                <a:solidFill>
                  <a:srgbClr val="065752"/>
                </a:solidFill>
              </a:rPr>
              <a:t>Pallini Rossini</a:t>
            </a:r>
            <a:endParaRPr lang="en-US" sz="2200" b="1" cap="all" dirty="0">
              <a:solidFill>
                <a:srgbClr val="065752"/>
              </a:solidFill>
            </a:endParaRPr>
          </a:p>
          <a:p>
            <a:pPr marL="12700" marR="5080">
              <a:lnSpc>
                <a:spcPct val="111100"/>
              </a:lnSpc>
              <a:spcBef>
                <a:spcPts val="300"/>
              </a:spcBef>
            </a:pP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1 part Pallini </a:t>
            </a:r>
            <a:r>
              <a:rPr lang="en-US" sz="1200" spc="-25" dirty="0" err="1">
                <a:solidFill>
                  <a:schemeClr val="bg2">
                    <a:lumMod val="25000"/>
                  </a:schemeClr>
                </a:solidFill>
                <a:latin typeface="Georgia"/>
              </a:rPr>
              <a:t>Raspicello</a:t>
            </a: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  </a:t>
            </a:r>
          </a:p>
          <a:p>
            <a:pPr marL="12700" marR="5080">
              <a:lnSpc>
                <a:spcPct val="111100"/>
              </a:lnSpc>
              <a:spcBef>
                <a:spcPts val="300"/>
              </a:spcBef>
            </a:pPr>
            <a:r>
              <a:rPr lang="en-US" sz="1200" spc="-2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2 parts Sparkling Wine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endParaRPr lang="en-US" sz="1200" spc="-25" dirty="0">
              <a:solidFill>
                <a:schemeClr val="bg2">
                  <a:lumMod val="25000"/>
                </a:schemeClr>
              </a:solidFill>
              <a:latin typeface="Georgia"/>
            </a:endParaRPr>
          </a:p>
          <a:p>
            <a:pPr marR="30480"/>
            <a:r>
              <a:rPr lang="en-US" sz="1200" i="1" spc="-25" dirty="0">
                <a:solidFill>
                  <a:schemeClr val="bg2">
                    <a:lumMod val="25000"/>
                  </a:schemeClr>
                </a:solidFill>
                <a:latin typeface="Georgia"/>
              </a:rPr>
              <a:t>Add all the ingredients to a champagne flute and garnish with a berry of choice. </a:t>
            </a:r>
          </a:p>
        </p:txBody>
      </p:sp>
      <p:pic>
        <p:nvPicPr>
          <p:cNvPr id="1028" name="Picture 4" descr="Kir Royale Cocktail Recipe">
            <a:extLst>
              <a:ext uri="{FF2B5EF4-FFF2-40B4-BE49-F238E27FC236}">
                <a16:creationId xmlns:a16="http://schemas.microsoft.com/office/drawing/2014/main" id="{2E34C58D-2591-4FC0-8F4E-EABB5CF5B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559" r="37506"/>
          <a:stretch/>
        </p:blipFill>
        <p:spPr bwMode="auto">
          <a:xfrm>
            <a:off x="2343484" y="5397588"/>
            <a:ext cx="998159" cy="28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1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135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About pallini raspicello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Cohn</dc:creator>
  <cp:lastModifiedBy>Tanya Cohn</cp:lastModifiedBy>
  <cp:revision>13</cp:revision>
  <dcterms:created xsi:type="dcterms:W3CDTF">2021-04-06T15:59:35Z</dcterms:created>
  <dcterms:modified xsi:type="dcterms:W3CDTF">2024-08-26T16:21:06Z</dcterms:modified>
</cp:coreProperties>
</file>