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2196"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C6F48-CC1C-484F-891E-31FA8A528EC7}"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347953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C6F48-CC1C-484F-891E-31FA8A528EC7}"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63250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C6F48-CC1C-484F-891E-31FA8A528EC7}"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366322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C6F48-CC1C-484F-891E-31FA8A528EC7}"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66735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C6F48-CC1C-484F-891E-31FA8A528EC7}"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21365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C6F48-CC1C-484F-891E-31FA8A528EC7}"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389612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C6F48-CC1C-484F-891E-31FA8A528EC7}"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421708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C6F48-CC1C-484F-891E-31FA8A528EC7}"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41849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C6F48-CC1C-484F-891E-31FA8A528EC7}"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375691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CC6F48-CC1C-484F-891E-31FA8A528EC7}"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323550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CC6F48-CC1C-484F-891E-31FA8A528EC7}"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D1F3D-451E-409B-ACE8-E29C0AC1A400}" type="slidenum">
              <a:rPr lang="en-US" smtClean="0"/>
              <a:t>‹#›</a:t>
            </a:fld>
            <a:endParaRPr lang="en-US"/>
          </a:p>
        </p:txBody>
      </p:sp>
    </p:spTree>
    <p:extLst>
      <p:ext uri="{BB962C8B-B14F-4D97-AF65-F5344CB8AC3E}">
        <p14:creationId xmlns:p14="http://schemas.microsoft.com/office/powerpoint/2010/main" val="5521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2CC6F48-CC1C-484F-891E-31FA8A528EC7}" type="datetimeFigureOut">
              <a:rPr lang="en-US" smtClean="0"/>
              <a:t>4/9/2025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FED1F3D-451E-409B-ACE8-E29C0AC1A400}" type="slidenum">
              <a:rPr lang="en-US" smtClean="0"/>
              <a:t>‹#›</a:t>
            </a:fld>
            <a:endParaRPr lang="en-US"/>
          </a:p>
        </p:txBody>
      </p:sp>
    </p:spTree>
    <p:extLst>
      <p:ext uri="{BB962C8B-B14F-4D97-AF65-F5344CB8AC3E}">
        <p14:creationId xmlns:p14="http://schemas.microsoft.com/office/powerpoint/2010/main" val="1725616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34E1-0773-4393-850C-E84BF0600638}"/>
              </a:ext>
            </a:extLst>
          </p:cNvPr>
          <p:cNvSpPr>
            <a:spLocks noGrp="1"/>
          </p:cNvSpPr>
          <p:nvPr>
            <p:ph type="ctrTitle"/>
          </p:nvPr>
        </p:nvSpPr>
        <p:spPr>
          <a:xfrm>
            <a:off x="366302" y="1531678"/>
            <a:ext cx="4580671" cy="346065"/>
          </a:xfrm>
        </p:spPr>
        <p:txBody>
          <a:bodyPr>
            <a:normAutofit fontScale="90000"/>
          </a:bodyPr>
          <a:lstStyle/>
          <a:p>
            <a:pPr algn="l"/>
            <a:r>
              <a:rPr lang="en-US" sz="2400" b="1" cap="all" dirty="0">
                <a:solidFill>
                  <a:srgbClr val="065752"/>
                </a:solidFill>
                <a:latin typeface="+mn-lt"/>
                <a:ea typeface="+mn-ea"/>
                <a:cs typeface="+mn-cs"/>
                <a:sym typeface="Calibri"/>
              </a:rPr>
              <a:t>About </a:t>
            </a:r>
            <a:r>
              <a:rPr lang="en-US" sz="2400" b="1" cap="all" dirty="0" err="1">
                <a:solidFill>
                  <a:srgbClr val="065752"/>
                </a:solidFill>
                <a:latin typeface="+mn-lt"/>
                <a:ea typeface="+mn-ea"/>
                <a:cs typeface="+mn-cs"/>
                <a:sym typeface="Calibri"/>
              </a:rPr>
              <a:t>pallini</a:t>
            </a:r>
            <a:r>
              <a:rPr lang="en-US" sz="2400" b="1" cap="all" dirty="0">
                <a:solidFill>
                  <a:srgbClr val="065752"/>
                </a:solidFill>
                <a:latin typeface="+mn-lt"/>
                <a:ea typeface="+mn-ea"/>
                <a:cs typeface="+mn-cs"/>
                <a:sym typeface="Calibri"/>
              </a:rPr>
              <a:t> PEACHCELLO</a:t>
            </a:r>
          </a:p>
        </p:txBody>
      </p:sp>
      <p:sp>
        <p:nvSpPr>
          <p:cNvPr id="5" name="Rectangle 34">
            <a:extLst>
              <a:ext uri="{FF2B5EF4-FFF2-40B4-BE49-F238E27FC236}">
                <a16:creationId xmlns:a16="http://schemas.microsoft.com/office/drawing/2014/main" id="{4B25A400-49CE-4BA9-AA3B-033202001871}"/>
              </a:ext>
            </a:extLst>
          </p:cNvPr>
          <p:cNvSpPr/>
          <p:nvPr/>
        </p:nvSpPr>
        <p:spPr>
          <a:xfrm rot="10800000" flipH="1">
            <a:off x="1" y="8918605"/>
            <a:ext cx="6858000" cy="49548"/>
          </a:xfrm>
          <a:prstGeom prst="rect">
            <a:avLst/>
          </a:prstGeom>
          <a:ln w="88900">
            <a:solidFill>
              <a:srgbClr val="FFC000"/>
            </a:solidFill>
            <a:miter/>
          </a:ln>
        </p:spPr>
        <p:txBody>
          <a:bodyPr lIns="69358" tIns="69358" rIns="69358" bIns="69358" anchor="ctr"/>
          <a:lstStyle/>
          <a:p>
            <a:pPr algn="ctr" defTabSz="1849571">
              <a:buFont typeface="Arial"/>
              <a:defRPr sz="4200" b="1">
                <a:solidFill>
                  <a:srgbClr val="000000"/>
                </a:solidFill>
              </a:defRPr>
            </a:pPr>
            <a:endParaRPr/>
          </a:p>
        </p:txBody>
      </p:sp>
      <p:pic>
        <p:nvPicPr>
          <p:cNvPr id="7" name="Crest.tif" descr="Crest.tif">
            <a:extLst>
              <a:ext uri="{FF2B5EF4-FFF2-40B4-BE49-F238E27FC236}">
                <a16:creationId xmlns:a16="http://schemas.microsoft.com/office/drawing/2014/main" id="{E291F4FD-C7AC-471E-B1CA-F6A1D0684A86}"/>
              </a:ext>
            </a:extLst>
          </p:cNvPr>
          <p:cNvPicPr>
            <a:picLocks noChangeAspect="1"/>
          </p:cNvPicPr>
          <p:nvPr/>
        </p:nvPicPr>
        <p:blipFill>
          <a:blip r:embed="rId2">
            <a:alphaModFix amt="4129"/>
          </a:blip>
          <a:srcRect r="40968"/>
          <a:stretch>
            <a:fillRect/>
          </a:stretch>
        </p:blipFill>
        <p:spPr>
          <a:xfrm>
            <a:off x="3160294" y="2405818"/>
            <a:ext cx="3697705" cy="7292506"/>
          </a:xfrm>
          <a:prstGeom prst="rect">
            <a:avLst/>
          </a:prstGeom>
          <a:ln w="12700">
            <a:miter lim="400000"/>
          </a:ln>
        </p:spPr>
      </p:pic>
      <p:sp>
        <p:nvSpPr>
          <p:cNvPr id="10" name="TextBox 9">
            <a:extLst>
              <a:ext uri="{FF2B5EF4-FFF2-40B4-BE49-F238E27FC236}">
                <a16:creationId xmlns:a16="http://schemas.microsoft.com/office/drawing/2014/main" id="{5F6FE186-B984-45F1-B78F-010A073292B0}"/>
              </a:ext>
            </a:extLst>
          </p:cNvPr>
          <p:cNvSpPr txBox="1"/>
          <p:nvPr/>
        </p:nvSpPr>
        <p:spPr>
          <a:xfrm>
            <a:off x="366302" y="1885682"/>
            <a:ext cx="3384024" cy="1911357"/>
          </a:xfrm>
          <a:prstGeom prst="rect">
            <a:avLst/>
          </a:prstGeom>
          <a:noFill/>
        </p:spPr>
        <p:txBody>
          <a:bodyPr wrap="square" rtlCol="0">
            <a:spAutoFit/>
          </a:bodyPr>
          <a:lstStyle/>
          <a:p>
            <a:pPr marL="12700" marR="182245" algn="just">
              <a:lnSpc>
                <a:spcPct val="109800"/>
              </a:lnSpc>
              <a:spcBef>
                <a:spcPts val="1605"/>
              </a:spcBef>
            </a:pPr>
            <a:r>
              <a:rPr lang="en-US" sz="1200" spc="-25" dirty="0">
                <a:solidFill>
                  <a:schemeClr val="bg2">
                    <a:lumMod val="25000"/>
                  </a:schemeClr>
                </a:solidFill>
                <a:latin typeface="Georgia"/>
                <a:cs typeface="Georgia"/>
              </a:rPr>
              <a:t>Pallini </a:t>
            </a:r>
            <a:r>
              <a:rPr lang="en-US" sz="1200" spc="-25" dirty="0" err="1">
                <a:solidFill>
                  <a:schemeClr val="bg2">
                    <a:lumMod val="25000"/>
                  </a:schemeClr>
                </a:solidFill>
                <a:latin typeface="Georgia"/>
                <a:cs typeface="Georgia"/>
              </a:rPr>
              <a:t>Peachcello</a:t>
            </a:r>
            <a:r>
              <a:rPr lang="en-US" sz="1200" spc="-25" dirty="0">
                <a:solidFill>
                  <a:schemeClr val="bg2">
                    <a:lumMod val="25000"/>
                  </a:schemeClr>
                </a:solidFill>
                <a:latin typeface="Georgia"/>
                <a:cs typeface="Georgia"/>
              </a:rPr>
              <a:t> is an Italian fruit liqueur made from Italy’s finest white peaches. </a:t>
            </a:r>
          </a:p>
          <a:p>
            <a:pPr marL="12700" marR="182245" algn="just">
              <a:lnSpc>
                <a:spcPct val="109800"/>
              </a:lnSpc>
              <a:spcBef>
                <a:spcPts val="1605"/>
              </a:spcBef>
            </a:pPr>
            <a:r>
              <a:rPr lang="en-US" sz="1200" spc="-25" dirty="0">
                <a:solidFill>
                  <a:schemeClr val="bg2">
                    <a:lumMod val="25000"/>
                  </a:schemeClr>
                </a:solidFill>
                <a:latin typeface="Georgia"/>
                <a:cs typeface="Georgia"/>
              </a:rPr>
              <a:t>White peaches, native to Emilia Romagna,  grow mainly in the first part of summer and reach maximum ripeness in July, these luscious peaches are picked at their peak of flavor and infused in pure alcohol to create this exquisite liqueur.</a:t>
            </a:r>
            <a:endParaRPr lang="en-US" sz="1200" dirty="0">
              <a:solidFill>
                <a:schemeClr val="bg2">
                  <a:lumMod val="25000"/>
                </a:schemeClr>
              </a:solidFill>
            </a:endParaRPr>
          </a:p>
        </p:txBody>
      </p:sp>
      <p:sp>
        <p:nvSpPr>
          <p:cNvPr id="14" name="Title 1">
            <a:extLst>
              <a:ext uri="{FF2B5EF4-FFF2-40B4-BE49-F238E27FC236}">
                <a16:creationId xmlns:a16="http://schemas.microsoft.com/office/drawing/2014/main" id="{9F90C547-0B86-41A4-B2A6-20B4137A749C}"/>
              </a:ext>
            </a:extLst>
          </p:cNvPr>
          <p:cNvSpPr txBox="1">
            <a:spLocks/>
          </p:cNvSpPr>
          <p:nvPr/>
        </p:nvSpPr>
        <p:spPr>
          <a:xfrm>
            <a:off x="0" y="8257135"/>
            <a:ext cx="4828276" cy="661470"/>
          </a:xfrm>
          <a:prstGeom prst="rect">
            <a:avLst/>
          </a:prstGeom>
        </p:spPr>
        <p:txBody>
          <a:bodyPr vert="horz" lIns="91440" tIns="45720" rIns="91440" bIns="45720" rtlCol="0" anchor="b">
            <a:noAutofit/>
          </a:bodyPr>
          <a:lstStyle>
            <a:lvl1pPr algn="ctr" defTabSz="685800">
              <a:lnSpc>
                <a:spcPct val="90000"/>
              </a:lnSpc>
              <a:spcBef>
                <a:spcPct val="0"/>
              </a:spcBef>
              <a:buNone/>
              <a:defRPr sz="2400" b="1" cap="all">
                <a:solidFill>
                  <a:srgbClr val="065752"/>
                </a:solidFill>
              </a:defRPr>
            </a:lvl1pPr>
          </a:lstStyle>
          <a:p>
            <a:pPr marL="36195">
              <a:lnSpc>
                <a:spcPct val="100000"/>
              </a:lnSpc>
              <a:spcBef>
                <a:spcPts val="1030"/>
              </a:spcBef>
            </a:pPr>
            <a:r>
              <a:rPr lang="en-US" sz="1400" dirty="0"/>
              <a:t>WWW.LIMONCELLOPALLINI.COM  @PALLINILIMONCELLO</a:t>
            </a:r>
          </a:p>
        </p:txBody>
      </p:sp>
      <p:sp>
        <p:nvSpPr>
          <p:cNvPr id="20" name="Title 1">
            <a:extLst>
              <a:ext uri="{FF2B5EF4-FFF2-40B4-BE49-F238E27FC236}">
                <a16:creationId xmlns:a16="http://schemas.microsoft.com/office/drawing/2014/main" id="{7C6935B7-C482-4F2B-A7C5-9F519A79CD4A}"/>
              </a:ext>
            </a:extLst>
          </p:cNvPr>
          <p:cNvSpPr txBox="1">
            <a:spLocks/>
          </p:cNvSpPr>
          <p:nvPr/>
        </p:nvSpPr>
        <p:spPr>
          <a:xfrm>
            <a:off x="-453234" y="3620404"/>
            <a:ext cx="3547697" cy="661470"/>
          </a:xfrm>
          <a:prstGeom prst="rect">
            <a:avLst/>
          </a:prstGeom>
        </p:spPr>
        <p:txBody>
          <a:bodyPr vert="horz" lIns="91440" tIns="45720" rIns="91440" bIns="45720" rtlCol="0" anchor="b">
            <a:noAutofit/>
          </a:bodyPr>
          <a:lstStyle>
            <a:lvl1pPr algn="ctr" defTabSz="685800">
              <a:lnSpc>
                <a:spcPct val="90000"/>
              </a:lnSpc>
              <a:spcBef>
                <a:spcPct val="0"/>
              </a:spcBef>
              <a:buNone/>
              <a:defRPr sz="2400" b="1" cap="all">
                <a:solidFill>
                  <a:srgbClr val="065752"/>
                </a:solidFill>
              </a:defRPr>
            </a:lvl1pPr>
          </a:lstStyle>
          <a:p>
            <a:pPr marL="36195">
              <a:lnSpc>
                <a:spcPct val="100000"/>
              </a:lnSpc>
              <a:spcBef>
                <a:spcPts val="1030"/>
              </a:spcBef>
            </a:pPr>
            <a:r>
              <a:rPr lang="en-US" sz="2200" dirty="0"/>
              <a:t>Key </a:t>
            </a:r>
            <a:r>
              <a:rPr lang="en-US" sz="2200" dirty="0" err="1"/>
              <a:t>cocktAILs</a:t>
            </a:r>
            <a:endParaRPr lang="en-US" sz="2200" dirty="0"/>
          </a:p>
        </p:txBody>
      </p:sp>
      <p:sp>
        <p:nvSpPr>
          <p:cNvPr id="21" name="Rectangle 20">
            <a:extLst>
              <a:ext uri="{FF2B5EF4-FFF2-40B4-BE49-F238E27FC236}">
                <a16:creationId xmlns:a16="http://schemas.microsoft.com/office/drawing/2014/main" id="{311A3986-1531-4F09-B941-BCA7EF3832A6}"/>
              </a:ext>
            </a:extLst>
          </p:cNvPr>
          <p:cNvSpPr/>
          <p:nvPr/>
        </p:nvSpPr>
        <p:spPr>
          <a:xfrm>
            <a:off x="366302" y="4297851"/>
            <a:ext cx="4182252" cy="1351267"/>
          </a:xfrm>
          <a:prstGeom prst="rect">
            <a:avLst/>
          </a:prstGeom>
        </p:spPr>
        <p:txBody>
          <a:bodyPr wrap="square">
            <a:spAutoFit/>
          </a:bodyPr>
          <a:lstStyle/>
          <a:p>
            <a:pPr marL="12700" marR="5080">
              <a:lnSpc>
                <a:spcPct val="113700"/>
              </a:lnSpc>
              <a:spcBef>
                <a:spcPts val="100"/>
              </a:spcBef>
            </a:pPr>
            <a:r>
              <a:rPr lang="en-US" sz="1200" spc="-25" dirty="0">
                <a:solidFill>
                  <a:schemeClr val="bg2">
                    <a:lumMod val="25000"/>
                  </a:schemeClr>
                </a:solidFill>
                <a:latin typeface="Georgia"/>
              </a:rPr>
              <a:t>Pallini </a:t>
            </a:r>
            <a:r>
              <a:rPr lang="en-US" sz="1200" spc="-25" dirty="0" err="1">
                <a:solidFill>
                  <a:schemeClr val="bg2">
                    <a:lumMod val="25000"/>
                  </a:schemeClr>
                </a:solidFill>
                <a:latin typeface="Georgia"/>
              </a:rPr>
              <a:t>Peachcello</a:t>
            </a:r>
            <a:r>
              <a:rPr lang="en-US" sz="1200" spc="-25" dirty="0">
                <a:solidFill>
                  <a:schemeClr val="bg2">
                    <a:lumMod val="25000"/>
                  </a:schemeClr>
                </a:solidFill>
                <a:latin typeface="Georgia"/>
              </a:rPr>
              <a:t> will make a sensational addition to the essential brunch cocktail – Bellini. The juicy peachy flavor rivals that of a fresh peach puree while providing stable shelf life and consistency.</a:t>
            </a:r>
          </a:p>
          <a:p>
            <a:pPr marL="12700" marR="5080">
              <a:lnSpc>
                <a:spcPct val="113700"/>
              </a:lnSpc>
              <a:spcBef>
                <a:spcPts val="100"/>
              </a:spcBef>
            </a:pPr>
            <a:r>
              <a:rPr lang="en-US" sz="1200" spc="-25" dirty="0">
                <a:solidFill>
                  <a:schemeClr val="bg2">
                    <a:lumMod val="25000"/>
                  </a:schemeClr>
                </a:solidFill>
                <a:latin typeface="Georgia"/>
              </a:rPr>
              <a:t>Try it in bourbon-based drinks for a spirited take or simply adding to ice tea for a low ABV sipper.</a:t>
            </a:r>
          </a:p>
        </p:txBody>
      </p:sp>
      <p:sp>
        <p:nvSpPr>
          <p:cNvPr id="22" name="Rectangle 21">
            <a:extLst>
              <a:ext uri="{FF2B5EF4-FFF2-40B4-BE49-F238E27FC236}">
                <a16:creationId xmlns:a16="http://schemas.microsoft.com/office/drawing/2014/main" id="{7BEA2534-8D7F-45D3-A5D2-78A93F05ECF9}"/>
              </a:ext>
            </a:extLst>
          </p:cNvPr>
          <p:cNvSpPr/>
          <p:nvPr/>
        </p:nvSpPr>
        <p:spPr>
          <a:xfrm>
            <a:off x="366302" y="5869394"/>
            <a:ext cx="2059944" cy="1435906"/>
          </a:xfrm>
          <a:prstGeom prst="rect">
            <a:avLst/>
          </a:prstGeom>
        </p:spPr>
        <p:txBody>
          <a:bodyPr wrap="square">
            <a:spAutoFit/>
          </a:bodyPr>
          <a:lstStyle/>
          <a:p>
            <a:pPr marL="12700">
              <a:lnSpc>
                <a:spcPct val="100000"/>
              </a:lnSpc>
              <a:spcBef>
                <a:spcPts val="750"/>
              </a:spcBef>
            </a:pPr>
            <a:r>
              <a:rPr lang="en-US" b="1" cap="all" dirty="0">
                <a:solidFill>
                  <a:srgbClr val="065752"/>
                </a:solidFill>
              </a:rPr>
              <a:t>Pallini Bellini</a:t>
            </a:r>
            <a:endParaRPr lang="en-US" sz="2200" b="1" cap="all" dirty="0">
              <a:solidFill>
                <a:srgbClr val="065752"/>
              </a:solidFill>
            </a:endParaRPr>
          </a:p>
          <a:p>
            <a:pPr marL="12700" marR="5080">
              <a:lnSpc>
                <a:spcPct val="111100"/>
              </a:lnSpc>
              <a:spcBef>
                <a:spcPts val="300"/>
              </a:spcBef>
            </a:pPr>
            <a:r>
              <a:rPr lang="en-US" sz="1200" spc="-25" dirty="0">
                <a:solidFill>
                  <a:schemeClr val="bg2">
                    <a:lumMod val="25000"/>
                  </a:schemeClr>
                </a:solidFill>
                <a:latin typeface="Georgia"/>
              </a:rPr>
              <a:t>1 part Pallini </a:t>
            </a:r>
            <a:r>
              <a:rPr lang="en-US" sz="1200" spc="-25" dirty="0" err="1">
                <a:solidFill>
                  <a:schemeClr val="bg2">
                    <a:lumMod val="25000"/>
                  </a:schemeClr>
                </a:solidFill>
                <a:latin typeface="Georgia"/>
              </a:rPr>
              <a:t>Peachcello</a:t>
            </a:r>
            <a:r>
              <a:rPr lang="en-US" sz="1200" spc="-25" dirty="0">
                <a:solidFill>
                  <a:schemeClr val="bg2">
                    <a:lumMod val="25000"/>
                  </a:schemeClr>
                </a:solidFill>
                <a:latin typeface="Georgia"/>
              </a:rPr>
              <a:t>  </a:t>
            </a:r>
          </a:p>
          <a:p>
            <a:pPr marL="12700" marR="5080">
              <a:lnSpc>
                <a:spcPct val="111100"/>
              </a:lnSpc>
              <a:spcBef>
                <a:spcPts val="300"/>
              </a:spcBef>
            </a:pPr>
            <a:r>
              <a:rPr lang="en-US" sz="1200" spc="-25" dirty="0">
                <a:solidFill>
                  <a:schemeClr val="bg2">
                    <a:lumMod val="25000"/>
                  </a:schemeClr>
                </a:solidFill>
                <a:latin typeface="Georgia"/>
              </a:rPr>
              <a:t>3 parts Sparkling Wine</a:t>
            </a:r>
          </a:p>
          <a:p>
            <a:pPr marL="12700">
              <a:lnSpc>
                <a:spcPct val="100000"/>
              </a:lnSpc>
              <a:spcBef>
                <a:spcPts val="160"/>
              </a:spcBef>
            </a:pPr>
            <a:endParaRPr lang="en-US" sz="1200" spc="-25" dirty="0">
              <a:solidFill>
                <a:schemeClr val="bg2">
                  <a:lumMod val="25000"/>
                </a:schemeClr>
              </a:solidFill>
              <a:latin typeface="Georgia"/>
            </a:endParaRPr>
          </a:p>
          <a:p>
            <a:pPr marR="30480"/>
            <a:r>
              <a:rPr lang="en-US" sz="1200" i="1" spc="-25" dirty="0">
                <a:solidFill>
                  <a:schemeClr val="bg2">
                    <a:lumMod val="25000"/>
                  </a:schemeClr>
                </a:solidFill>
                <a:latin typeface="Georgia"/>
              </a:rPr>
              <a:t>Add all the ingredients to a champagne flute. </a:t>
            </a:r>
          </a:p>
        </p:txBody>
      </p:sp>
      <p:pic>
        <p:nvPicPr>
          <p:cNvPr id="1030" name="Picture 6" descr="Peach Drawing at GetDrawings | Free download">
            <a:extLst>
              <a:ext uri="{FF2B5EF4-FFF2-40B4-BE49-F238E27FC236}">
                <a16:creationId xmlns:a16="http://schemas.microsoft.com/office/drawing/2014/main" id="{A16C71AA-C950-407F-8147-01CD4C309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21" t="13761" r="16797" b="17050"/>
          <a:stretch/>
        </p:blipFill>
        <p:spPr bwMode="auto">
          <a:xfrm>
            <a:off x="-160683" y="-212859"/>
            <a:ext cx="2071545" cy="1644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llini Recipes - CDKitchen">
            <a:extLst>
              <a:ext uri="{FF2B5EF4-FFF2-40B4-BE49-F238E27FC236}">
                <a16:creationId xmlns:a16="http://schemas.microsoft.com/office/drawing/2014/main" id="{D653EC4F-B44C-4D54-A0C7-92373B0948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026" t="2447" r="40787" b="7949"/>
          <a:stretch/>
        </p:blipFill>
        <p:spPr bwMode="auto">
          <a:xfrm>
            <a:off x="2457428" y="5900769"/>
            <a:ext cx="781653" cy="25673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ottle of yellow liquid&#10;&#10;AI-generated content may be incorrect.">
            <a:extLst>
              <a:ext uri="{FF2B5EF4-FFF2-40B4-BE49-F238E27FC236}">
                <a16:creationId xmlns:a16="http://schemas.microsoft.com/office/drawing/2014/main" id="{7C3B36FD-E5C8-70D3-7795-BAE4841F1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9736" y="2957341"/>
            <a:ext cx="2414655" cy="5794773"/>
          </a:xfrm>
          <a:prstGeom prst="rect">
            <a:avLst/>
          </a:prstGeom>
        </p:spPr>
      </p:pic>
      <p:pic>
        <p:nvPicPr>
          <p:cNvPr id="8" name="Picture 7">
            <a:extLst>
              <a:ext uri="{FF2B5EF4-FFF2-40B4-BE49-F238E27FC236}">
                <a16:creationId xmlns:a16="http://schemas.microsoft.com/office/drawing/2014/main" id="{5E64ADEC-BEE6-9030-2C4C-45CC8EDA499D}"/>
              </a:ext>
            </a:extLst>
          </p:cNvPr>
          <p:cNvPicPr>
            <a:picLocks noChangeAspect="1"/>
          </p:cNvPicPr>
          <p:nvPr/>
        </p:nvPicPr>
        <p:blipFill>
          <a:blip r:embed="rId6"/>
          <a:stretch>
            <a:fillRect/>
          </a:stretch>
        </p:blipFill>
        <p:spPr>
          <a:xfrm>
            <a:off x="4579736" y="78674"/>
            <a:ext cx="2278264" cy="2402749"/>
          </a:xfrm>
          <a:prstGeom prst="rect">
            <a:avLst/>
          </a:prstGeom>
        </p:spPr>
      </p:pic>
    </p:spTree>
    <p:extLst>
      <p:ext uri="{BB962C8B-B14F-4D97-AF65-F5344CB8AC3E}">
        <p14:creationId xmlns:p14="http://schemas.microsoft.com/office/powerpoint/2010/main" val="39427123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144</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About pallini PEACHCELLO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Cohn</dc:creator>
  <cp:lastModifiedBy>Tanya Cohn</cp:lastModifiedBy>
  <cp:revision>15</cp:revision>
  <dcterms:created xsi:type="dcterms:W3CDTF">2021-04-06T15:59:35Z</dcterms:created>
  <dcterms:modified xsi:type="dcterms:W3CDTF">2025-04-09T19:58:27Z</dcterms:modified>
</cp:coreProperties>
</file>