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</p:sldMasterIdLst>
  <p:notesMasterIdLst>
    <p:notesMasterId r:id="rId76"/>
  </p:notesMasterIdLst>
  <p:sldIdLst>
    <p:sldId id="305" r:id="rId6"/>
    <p:sldId id="2876" r:id="rId7"/>
    <p:sldId id="1627" r:id="rId8"/>
    <p:sldId id="2138104305" r:id="rId9"/>
    <p:sldId id="1652" r:id="rId10"/>
    <p:sldId id="519" r:id="rId11"/>
    <p:sldId id="2839" r:id="rId12"/>
    <p:sldId id="2862" r:id="rId13"/>
    <p:sldId id="2841" r:id="rId14"/>
    <p:sldId id="2870" r:id="rId15"/>
    <p:sldId id="2785" r:id="rId16"/>
    <p:sldId id="2883" r:id="rId17"/>
    <p:sldId id="2859" r:id="rId18"/>
    <p:sldId id="2869" r:id="rId19"/>
    <p:sldId id="2864" r:id="rId20"/>
    <p:sldId id="2860" r:id="rId21"/>
    <p:sldId id="2865" r:id="rId22"/>
    <p:sldId id="2866" r:id="rId23"/>
    <p:sldId id="2846" r:id="rId24"/>
    <p:sldId id="2861" r:id="rId25"/>
    <p:sldId id="2863" r:id="rId26"/>
    <p:sldId id="2867" r:id="rId27"/>
    <p:sldId id="2868" r:id="rId28"/>
    <p:sldId id="2882" r:id="rId29"/>
    <p:sldId id="2881" r:id="rId30"/>
    <p:sldId id="2781" r:id="rId31"/>
    <p:sldId id="2782" r:id="rId32"/>
    <p:sldId id="2138104304" r:id="rId33"/>
    <p:sldId id="2809" r:id="rId34"/>
    <p:sldId id="2814" r:id="rId35"/>
    <p:sldId id="2834" r:id="rId36"/>
    <p:sldId id="2854" r:id="rId37"/>
    <p:sldId id="2847" r:id="rId38"/>
    <p:sldId id="2835" r:id="rId39"/>
    <p:sldId id="2838" r:id="rId40"/>
    <p:sldId id="2833" r:id="rId41"/>
    <p:sldId id="2812" r:id="rId42"/>
    <p:sldId id="2855" r:id="rId43"/>
    <p:sldId id="2836" r:id="rId44"/>
    <p:sldId id="2810" r:id="rId45"/>
    <p:sldId id="2830" r:id="rId46"/>
    <p:sldId id="2813" r:id="rId47"/>
    <p:sldId id="2842" r:id="rId48"/>
    <p:sldId id="2877" r:id="rId49"/>
    <p:sldId id="2849" r:id="rId50"/>
    <p:sldId id="2856" r:id="rId51"/>
    <p:sldId id="2845" r:id="rId52"/>
    <p:sldId id="2857" r:id="rId53"/>
    <p:sldId id="2844" r:id="rId54"/>
    <p:sldId id="2840" r:id="rId55"/>
    <p:sldId id="2858" r:id="rId56"/>
    <p:sldId id="2792" r:id="rId57"/>
    <p:sldId id="2825" r:id="rId58"/>
    <p:sldId id="2826" r:id="rId59"/>
    <p:sldId id="2827" r:id="rId60"/>
    <p:sldId id="2824" r:id="rId61"/>
    <p:sldId id="2880" r:id="rId62"/>
    <p:sldId id="2793" r:id="rId63"/>
    <p:sldId id="2821" r:id="rId64"/>
    <p:sldId id="2831" r:id="rId65"/>
    <p:sldId id="2832" r:id="rId66"/>
    <p:sldId id="2815" r:id="rId67"/>
    <p:sldId id="2817" r:id="rId68"/>
    <p:sldId id="2818" r:id="rId69"/>
    <p:sldId id="2878" r:id="rId70"/>
    <p:sldId id="2819" r:id="rId71"/>
    <p:sldId id="2820" r:id="rId72"/>
    <p:sldId id="2822" r:id="rId73"/>
    <p:sldId id="1639" r:id="rId74"/>
    <p:sldId id="2875" r:id="rId7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204345-1D6E-C695-2F0B-60380EC2E7C4}" name="Vanessa Grangier" initials="VG" userId="S::v.grangier@passoa.com::c9d2f7d1-ab2b-4923-b264-e3d393fa2603" providerId="AD"/>
  <p188:author id="{DD6419E4-918A-9474-55E9-7BBAF9D586D1}" name="Kaarina Jannin | Passoa" initials="KJ" userId="S::KaarinaJannin@passoa.com::ab820f35-5b8f-4ad1-b78d-630ba39ccc3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éline Pierre" initials="CP" lastIdx="1" clrIdx="0">
    <p:extLst>
      <p:ext uri="{19B8F6BF-5375-455C-9EA6-DF929625EA0E}">
        <p15:presenceInfo xmlns:p15="http://schemas.microsoft.com/office/powerpoint/2012/main" userId="S-1-5-21-943500662-1792748470-2633154841-3043" providerId="AD"/>
      </p:ext>
    </p:extLst>
  </p:cmAuthor>
  <p:cmAuthor id="2" name="Ivar de Lange" initials="IdL" lastIdx="8" clrIdx="1">
    <p:extLst>
      <p:ext uri="{19B8F6BF-5375-455C-9EA6-DF929625EA0E}">
        <p15:presenceInfo xmlns:p15="http://schemas.microsoft.com/office/powerpoint/2012/main" userId="S-1-5-21-943500662-1792748470-2633154841-28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00"/>
    <a:srgbClr val="9F621F"/>
    <a:srgbClr val="A31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293" autoAdjust="0"/>
    <p:restoredTop sz="92320" autoAdjust="0"/>
  </p:normalViewPr>
  <p:slideViewPr>
    <p:cSldViewPr snapToGrid="0">
      <p:cViewPr varScale="1">
        <p:scale>
          <a:sx n="68" d="100"/>
          <a:sy n="68" d="100"/>
        </p:scale>
        <p:origin x="7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microsoft.com/office/2018/10/relationships/authors" Target="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5CDFEB-96CF-4687-8B54-AF3F9504138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1A51AD-CA53-4536-A3B9-71718E5C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0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6912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16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40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370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18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73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19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01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20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70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30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22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14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03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26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A3182-4752-4F80-8B62-B7B9F05157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911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26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7154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44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A51AD-CA53-4536-A3B9-71718E5C9D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20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29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9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30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22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028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32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379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845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3868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0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65074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36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1527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870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38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88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39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316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40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078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141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42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431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91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660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36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A51AD-CA53-4536-A3B9-71718E5C9D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73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46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849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1506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48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134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49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985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50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600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900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52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52456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090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446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903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627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56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350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0382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58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22682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59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235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60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591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879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62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822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247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899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5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5B56E-F6F2-B425-A3F3-D58CB44F0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D224F-15E5-91FF-E855-A9006230E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F1C58-51DE-9CA9-19BF-7DCCAFECB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99EBE-8186-5B1E-A3F5-3580331AF7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12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7357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66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5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2750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68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490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44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7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62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A8DFC-6478-9446-9E1A-725C722EE7D4}" type="datetime1">
              <a:rPr lang="fr-FR" smtClean="0"/>
              <a:pPr/>
              <a:t>26/01/2026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60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A654-7E23-0C43-852D-DF3211D691C2}" type="datetime1">
              <a:rPr lang="fr-FR" smtClean="0"/>
              <a:t>26/01/2026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647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1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9EA8-E249-3E4E-8E67-5FACBB1EAA17}" type="datetime1">
              <a:rPr lang="fr-FR" smtClean="0"/>
              <a:t>26/01/2026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80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2859" t="3654" r="4014" b="3990"/>
          <a:stretch/>
        </p:blipFill>
        <p:spPr>
          <a:xfrm>
            <a:off x="0" y="4"/>
            <a:ext cx="12192000" cy="120451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1197179"/>
            <a:ext cx="12192000" cy="84190"/>
          </a:xfrm>
          <a:prstGeom prst="rect">
            <a:avLst/>
          </a:prstGeom>
          <a:gradFill flip="none" rotWithShape="1">
            <a:gsLst>
              <a:gs pos="88000">
                <a:schemeClr val="accent5"/>
              </a:gs>
              <a:gs pos="71000">
                <a:schemeClr val="accent4"/>
              </a:gs>
              <a:gs pos="43000">
                <a:schemeClr val="accent3"/>
              </a:gs>
              <a:gs pos="14000">
                <a:schemeClr val="accent2"/>
              </a:gs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9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5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46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130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45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360" y="1"/>
            <a:ext cx="914328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" y="1395438"/>
            <a:ext cx="12191999" cy="84188"/>
          </a:xfrm>
          <a:prstGeom prst="rect">
            <a:avLst/>
          </a:prstGeom>
          <a:gradFill flip="none" rotWithShape="1">
            <a:gsLst>
              <a:gs pos="88000">
                <a:schemeClr val="accent5"/>
              </a:gs>
              <a:gs pos="71000">
                <a:schemeClr val="accent4"/>
              </a:gs>
              <a:gs pos="43000">
                <a:schemeClr val="accent3"/>
              </a:gs>
              <a:gs pos="14000">
                <a:schemeClr val="accent2"/>
              </a:gs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5947"/>
            <a:endParaRPr lang="en-GB" sz="1862">
              <a:solidFill>
                <a:srgbClr val="000000"/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 userDrawn="1"/>
        </p:nvSpPr>
        <p:spPr>
          <a:xfrm>
            <a:off x="1524361" y="380281"/>
            <a:ext cx="9143280" cy="835643"/>
          </a:xfrm>
        </p:spPr>
        <p:txBody>
          <a:bodyPr/>
          <a:lstStyle>
            <a:lvl1pPr algn="l" defTabSz="13438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67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defTabSz="326594">
              <a:lnSpc>
                <a:spcPts val="5407"/>
              </a:lnSpc>
            </a:pPr>
            <a:endParaRPr lang="en-GB" sz="3992">
              <a:solidFill>
                <a:srgbClr val="FFFFFF"/>
              </a:solidFill>
              <a:latin typeface="Passoa Script" panose="02000606030000020004" pitchFamily="2" charset="0"/>
              <a:ea typeface="Arial Narrow" charset="0"/>
              <a:cs typeface="Arial Narrow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5933" y="1479628"/>
            <a:ext cx="12186230" cy="5378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5947"/>
            <a:endParaRPr lang="en-US" sz="1862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Passoa Script" panose="020006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0"/>
          </p:nvPr>
        </p:nvSpPr>
        <p:spPr>
          <a:xfrm>
            <a:off x="897392" y="2114777"/>
            <a:ext cx="8932862" cy="3771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Knockout HTF29-JuniorLiteweight" pitchFamily="50" charset="0"/>
              </a:defRPr>
            </a:lvl1pPr>
            <a:lvl2pPr>
              <a:defRPr sz="2800">
                <a:latin typeface="Knockout HTF29-JuniorLiteweight" pitchFamily="50" charset="0"/>
              </a:defRPr>
            </a:lvl2pPr>
            <a:lvl3pPr>
              <a:defRPr sz="2000">
                <a:latin typeface="Knockout HTF29-JuniorLiteweight" pitchFamily="50" charset="0"/>
              </a:defRPr>
            </a:lvl3pPr>
            <a:lvl4pPr>
              <a:defRPr sz="1800">
                <a:latin typeface="Knockout HTF29-JuniorLiteweight" pitchFamily="50" charset="0"/>
              </a:defRPr>
            </a:lvl4pPr>
            <a:lvl5pPr>
              <a:defRPr sz="1800">
                <a:latin typeface="Knockout HTF29-JuniorLiteweight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953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>
                <a:solidFill>
                  <a:schemeClr val="tx1"/>
                </a:solidFill>
              </a:defRPr>
            </a:lvl1pPr>
            <a:lvl2pPr marL="60958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763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4pPr>
            <a:lvl5pPr marL="243835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5pPr>
            <a:lvl6pPr marL="3047939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6pPr>
            <a:lvl7pPr marL="3657526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7pPr>
            <a:lvl8pPr marL="426711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8pPr>
            <a:lvl9pPr marL="4876701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0F341AF1-0DE7-0F4D-AEB3-B2E2DCB989FE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26/01/2026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96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01445EC6-9083-7242-86D6-2F2D03AC17C9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26/01/2026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63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1" b="1"/>
            </a:lvl1pPr>
            <a:lvl2pPr marL="609588" indent="0">
              <a:buNone/>
              <a:defRPr sz="2667" b="1"/>
            </a:lvl2pPr>
            <a:lvl3pPr marL="1219175" indent="0">
              <a:buNone/>
              <a:defRPr sz="2399" b="1"/>
            </a:lvl3pPr>
            <a:lvl4pPr marL="1828763" indent="0">
              <a:buNone/>
              <a:defRPr sz="2134" b="1"/>
            </a:lvl4pPr>
            <a:lvl5pPr marL="2438350" indent="0">
              <a:buNone/>
              <a:defRPr sz="2134" b="1"/>
            </a:lvl5pPr>
            <a:lvl6pPr marL="3047939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4" indent="0">
              <a:buNone/>
              <a:defRPr sz="2134" b="1"/>
            </a:lvl8pPr>
            <a:lvl9pPr marL="4876701" indent="0">
              <a:buNone/>
              <a:defRPr sz="21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1" b="1"/>
            </a:lvl1pPr>
            <a:lvl2pPr marL="609588" indent="0">
              <a:buNone/>
              <a:defRPr sz="2667" b="1"/>
            </a:lvl2pPr>
            <a:lvl3pPr marL="1219175" indent="0">
              <a:buNone/>
              <a:defRPr sz="2399" b="1"/>
            </a:lvl3pPr>
            <a:lvl4pPr marL="1828763" indent="0">
              <a:buNone/>
              <a:defRPr sz="2134" b="1"/>
            </a:lvl4pPr>
            <a:lvl5pPr marL="2438350" indent="0">
              <a:buNone/>
              <a:defRPr sz="2134" b="1"/>
            </a:lvl5pPr>
            <a:lvl6pPr marL="3047939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4" indent="0">
              <a:buNone/>
              <a:defRPr sz="2134" b="1"/>
            </a:lvl8pPr>
            <a:lvl9pPr marL="4876701" indent="0">
              <a:buNone/>
              <a:defRPr sz="21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1CD502C3-C7DB-6E4D-9CEB-7CB9B9B3EFFD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26/01/2026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C8A4-BF27-B347-B20E-C6756A7F9D7D}" type="datetime1">
              <a:rPr lang="fr-FR" smtClean="0"/>
              <a:t>26/01/2026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771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5301A258-ADB6-984F-BD5E-1E7A0219E685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26/01/2026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18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36EA1113-FE8F-1744-9762-20DBCB5D242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26/01/2026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3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1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4"/>
            </a:lvl1pPr>
            <a:lvl2pPr marL="609588" indent="0">
              <a:buNone/>
              <a:defRPr sz="1866"/>
            </a:lvl2pPr>
            <a:lvl3pPr marL="1219175" indent="0">
              <a:buNone/>
              <a:defRPr sz="1600"/>
            </a:lvl3pPr>
            <a:lvl4pPr marL="1828763" indent="0">
              <a:buNone/>
              <a:defRPr sz="1333"/>
            </a:lvl4pPr>
            <a:lvl5pPr marL="2438350" indent="0">
              <a:buNone/>
              <a:defRPr sz="1333"/>
            </a:lvl5pPr>
            <a:lvl6pPr marL="3047939" indent="0">
              <a:buNone/>
              <a:defRPr sz="1333"/>
            </a:lvl6pPr>
            <a:lvl7pPr marL="3657526" indent="0">
              <a:buNone/>
              <a:defRPr sz="1333"/>
            </a:lvl7pPr>
            <a:lvl8pPr marL="4267114" indent="0">
              <a:buNone/>
              <a:defRPr sz="1333"/>
            </a:lvl8pPr>
            <a:lvl9pPr marL="4876701" indent="0">
              <a:buNone/>
              <a:defRPr sz="13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EC171543-7442-C745-845D-7714FA7D15C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26/01/2026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78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0" y="987433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267"/>
            </a:lvl1pPr>
            <a:lvl2pPr marL="609588" indent="0">
              <a:buNone/>
              <a:defRPr sz="3733"/>
            </a:lvl2pPr>
            <a:lvl3pPr marL="1219175" indent="0">
              <a:buNone/>
              <a:defRPr sz="3201"/>
            </a:lvl3pPr>
            <a:lvl4pPr marL="1828763" indent="0">
              <a:buNone/>
              <a:defRPr sz="2667"/>
            </a:lvl4pPr>
            <a:lvl5pPr marL="2438350" indent="0">
              <a:buNone/>
              <a:defRPr sz="2667"/>
            </a:lvl5pPr>
            <a:lvl6pPr marL="3047939" indent="0">
              <a:buNone/>
              <a:defRPr sz="2667"/>
            </a:lvl6pPr>
            <a:lvl7pPr marL="3657526" indent="0">
              <a:buNone/>
              <a:defRPr sz="2667"/>
            </a:lvl7pPr>
            <a:lvl8pPr marL="4267114" indent="0">
              <a:buNone/>
              <a:defRPr sz="2667"/>
            </a:lvl8pPr>
            <a:lvl9pPr marL="4876701" indent="0">
              <a:buNone/>
              <a:defRPr sz="2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4"/>
            </a:lvl1pPr>
            <a:lvl2pPr marL="609588" indent="0">
              <a:buNone/>
              <a:defRPr sz="1866"/>
            </a:lvl2pPr>
            <a:lvl3pPr marL="1219175" indent="0">
              <a:buNone/>
              <a:defRPr sz="1600"/>
            </a:lvl3pPr>
            <a:lvl4pPr marL="1828763" indent="0">
              <a:buNone/>
              <a:defRPr sz="1333"/>
            </a:lvl4pPr>
            <a:lvl5pPr marL="2438350" indent="0">
              <a:buNone/>
              <a:defRPr sz="1333"/>
            </a:lvl5pPr>
            <a:lvl6pPr marL="3047939" indent="0">
              <a:buNone/>
              <a:defRPr sz="1333"/>
            </a:lvl6pPr>
            <a:lvl7pPr marL="3657526" indent="0">
              <a:buNone/>
              <a:defRPr sz="1333"/>
            </a:lvl7pPr>
            <a:lvl8pPr marL="4267114" indent="0">
              <a:buNone/>
              <a:defRPr sz="1333"/>
            </a:lvl8pPr>
            <a:lvl9pPr marL="4876701" indent="0">
              <a:buNone/>
              <a:defRPr sz="13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1CCDDB0A-9FE8-2A41-AB99-DAE8ABE8D948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26/01/2026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60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501DA654-7E23-0C43-852D-DF3211D691C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26/01/2026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29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30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30"/>
            <a:ext cx="7734301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9F329EA8-E249-3E4E-8E67-5FACBB1EAA17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26/01/2026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26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43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1"/>
            </a:lvl1pPr>
            <a:lvl2pPr marL="609588" indent="0" algn="ctr">
              <a:buNone/>
              <a:defRPr sz="2667"/>
            </a:lvl2pPr>
            <a:lvl3pPr marL="1219175" indent="0" algn="ctr">
              <a:buNone/>
              <a:defRPr sz="2399"/>
            </a:lvl3pPr>
            <a:lvl4pPr marL="1828763" indent="0" algn="ctr">
              <a:buNone/>
              <a:defRPr sz="2134"/>
            </a:lvl4pPr>
            <a:lvl5pPr marL="2438350" indent="0" algn="ctr">
              <a:buNone/>
              <a:defRPr sz="2134"/>
            </a:lvl5pPr>
            <a:lvl6pPr marL="3047939" indent="0" algn="ctr">
              <a:buNone/>
              <a:defRPr sz="2134"/>
            </a:lvl6pPr>
            <a:lvl7pPr marL="3657526" indent="0" algn="ctr">
              <a:buNone/>
              <a:defRPr sz="2134"/>
            </a:lvl7pPr>
            <a:lvl8pPr marL="4267114" indent="0" algn="ctr">
              <a:buNone/>
              <a:defRPr sz="2134"/>
            </a:lvl8pPr>
            <a:lvl9pPr marL="4876701" indent="0" algn="ctr">
              <a:buNone/>
              <a:defRPr sz="2134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E97A8DFC-6478-9446-9E1A-725C722EE7D4}" type="datetime1">
              <a:rPr lang="fr-FR" smtClean="0"/>
              <a:pPr/>
              <a:t>26/01/2026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512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43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1"/>
            </a:lvl1pPr>
            <a:lvl2pPr marL="609588" indent="0" algn="ctr">
              <a:buNone/>
              <a:defRPr sz="2667"/>
            </a:lvl2pPr>
            <a:lvl3pPr marL="1219175" indent="0" algn="ctr">
              <a:buNone/>
              <a:defRPr sz="2399"/>
            </a:lvl3pPr>
            <a:lvl4pPr marL="1828763" indent="0" algn="ctr">
              <a:buNone/>
              <a:defRPr sz="2134"/>
            </a:lvl4pPr>
            <a:lvl5pPr marL="2438350" indent="0" algn="ctr">
              <a:buNone/>
              <a:defRPr sz="2134"/>
            </a:lvl5pPr>
            <a:lvl6pPr marL="3047939" indent="0" algn="ctr">
              <a:buNone/>
              <a:defRPr sz="2134"/>
            </a:lvl6pPr>
            <a:lvl7pPr marL="3657526" indent="0" algn="ctr">
              <a:buNone/>
              <a:defRPr sz="2134"/>
            </a:lvl7pPr>
            <a:lvl8pPr marL="4267114" indent="0" algn="ctr">
              <a:buNone/>
              <a:defRPr sz="2134"/>
            </a:lvl8pPr>
            <a:lvl9pPr marL="4876701" indent="0" algn="ctr">
              <a:buNone/>
              <a:defRPr sz="2134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E97A8DFC-6478-9446-9E1A-725C722EE7D4}" type="datetime1">
              <a:rPr lang="fr-FR" smtClean="0"/>
              <a:pPr/>
              <a:t>26/01/2026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842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43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1"/>
            </a:lvl1pPr>
            <a:lvl2pPr marL="609588" indent="0" algn="ctr">
              <a:buNone/>
              <a:defRPr sz="2667"/>
            </a:lvl2pPr>
            <a:lvl3pPr marL="1219175" indent="0" algn="ctr">
              <a:buNone/>
              <a:defRPr sz="2399"/>
            </a:lvl3pPr>
            <a:lvl4pPr marL="1828763" indent="0" algn="ctr">
              <a:buNone/>
              <a:defRPr sz="2134"/>
            </a:lvl4pPr>
            <a:lvl5pPr marL="2438350" indent="0" algn="ctr">
              <a:buNone/>
              <a:defRPr sz="2134"/>
            </a:lvl5pPr>
            <a:lvl6pPr marL="3047939" indent="0" algn="ctr">
              <a:buNone/>
              <a:defRPr sz="2134"/>
            </a:lvl6pPr>
            <a:lvl7pPr marL="3657526" indent="0" algn="ctr">
              <a:buNone/>
              <a:defRPr sz="2134"/>
            </a:lvl7pPr>
            <a:lvl8pPr marL="4267114" indent="0" algn="ctr">
              <a:buNone/>
              <a:defRPr sz="2134"/>
            </a:lvl8pPr>
            <a:lvl9pPr marL="4876701" indent="0" algn="ctr">
              <a:buNone/>
              <a:defRPr sz="2134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E97A8DFC-6478-9446-9E1A-725C722EE7D4}" type="datetime1">
              <a:rPr lang="fr-FR" smtClean="0"/>
              <a:pPr/>
              <a:t>26/01/2026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47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1AF1-0DE7-0F4D-AEB3-B2E2DCB989FE}" type="datetime1">
              <a:rPr lang="fr-FR" smtClean="0"/>
              <a:t>26/01/2026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69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5EC6-9083-7242-86D6-2F2D03AC17C9}" type="datetime1">
              <a:rPr lang="fr-FR" smtClean="0"/>
              <a:t>26/01/2026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86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02C3-C7DB-6E4D-9CEB-7CB9B9B3EFFD}" type="datetime1">
              <a:rPr lang="fr-FR" smtClean="0"/>
              <a:t>26/01/2026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54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258-ADB6-984F-BD5E-1E7A0219E685}" type="datetime1">
              <a:rPr lang="fr-FR" smtClean="0"/>
              <a:t>26/01/2026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350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1113-FE8F-1744-9762-20DBCB5D2422}" type="datetime1">
              <a:rPr lang="fr-FR" smtClean="0"/>
              <a:t>26/01/2026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42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543-7442-C745-845D-7714FA7D15C2}" type="datetime1">
              <a:rPr lang="fr-FR" smtClean="0"/>
              <a:t>26/01/2026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19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DDB0A-9FE8-2A41-AB99-DAE8ABE8D948}" type="datetime1">
              <a:rPr lang="fr-FR" smtClean="0"/>
              <a:t>26/01/2026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89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assoa Script Font" charset="0"/>
              </a:defRPr>
            </a:lvl1pPr>
          </a:lstStyle>
          <a:p>
            <a:fld id="{E97A8DFC-6478-9446-9E1A-725C722EE7D4}" type="datetime1">
              <a:rPr lang="fr-FR" smtClean="0"/>
              <a:pPr/>
              <a:t>26/01/2026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assoa Script Font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2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assoa Script Font" charset="0"/>
              </a:defRPr>
            </a:lvl1pPr>
          </a:lstStyle>
          <a:p>
            <a:fld id="{4E209E8E-C2A3-0C44-8CBD-A5A87665B7A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46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3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l" defTabSz="121917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4" indent="-304794" algn="l" defTabSz="121917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1pPr>
      <a:lvl2pPr marL="914381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1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2pPr>
      <a:lvl3pPr marL="1523969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3pPr>
      <a:lvl4pPr marL="2133556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4pPr>
      <a:lvl5pPr marL="2743145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5pPr>
      <a:lvl6pPr marL="3352733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2320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908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81495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588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5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763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8350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939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6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7114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6701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3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39.jpe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39.jpe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4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9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71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9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42.pn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81.jpe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42.png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86.pn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microsoft.com/office/2007/relationships/hdphoto" Target="../media/hdphoto4.wdp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89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60.pn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91.jpeg"/><Relationship Id="rId4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png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5" Type="http://schemas.openxmlformats.org/officeDocument/2006/relationships/image" Target="../media/image97.pn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8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39.jpeg"/><Relationship Id="rId4" Type="http://schemas.openxmlformats.org/officeDocument/2006/relationships/image" Target="../media/image9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99.jpeg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0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99.jpeg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39.jpeg"/><Relationship Id="rId4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image" Target="../media/image39.jpe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39.jpeg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3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3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112.jpeg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39.jpeg"/><Relationship Id="rId4" Type="http://schemas.openxmlformats.org/officeDocument/2006/relationships/image" Target="../media/image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14.png"/><Relationship Id="rId4" Type="http://schemas.openxmlformats.org/officeDocument/2006/relationships/image" Target="../media/image3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6.png"/><Relationship Id="rId4" Type="http://schemas.openxmlformats.org/officeDocument/2006/relationships/image" Target="../media/image3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boisson alcoolisée, alcool, intérieur, Vaisselle de bar&#10;&#10;Description générée automatiquement">
            <a:extLst>
              <a:ext uri="{FF2B5EF4-FFF2-40B4-BE49-F238E27FC236}">
                <a16:creationId xmlns:a16="http://schemas.microsoft.com/office/drawing/2014/main" id="{C0762CE1-2514-9BB6-EB4B-2CE9F5011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4" r="4271"/>
          <a:stretch/>
        </p:blipFill>
        <p:spPr>
          <a:xfrm>
            <a:off x="-223024" y="0"/>
            <a:ext cx="12415024" cy="6858000"/>
          </a:xfrm>
          <a:prstGeom prst="rect">
            <a:avLst/>
          </a:prstGeom>
        </p:spPr>
      </p:pic>
      <p:sp>
        <p:nvSpPr>
          <p:cNvPr id="5" name="Google Shape;239;p46">
            <a:extLst>
              <a:ext uri="{FF2B5EF4-FFF2-40B4-BE49-F238E27FC236}">
                <a16:creationId xmlns:a16="http://schemas.microsoft.com/office/drawing/2014/main" id="{2631F30B-695C-48EB-90E7-0A27765889E8}"/>
              </a:ext>
            </a:extLst>
          </p:cNvPr>
          <p:cNvSpPr/>
          <p:nvPr/>
        </p:nvSpPr>
        <p:spPr>
          <a:xfrm>
            <a:off x="2108794" y="5057775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7" name="Google Shape;240;p46">
            <a:extLst>
              <a:ext uri="{FF2B5EF4-FFF2-40B4-BE49-F238E27FC236}">
                <a16:creationId xmlns:a16="http://schemas.microsoft.com/office/drawing/2014/main" id="{34B19327-6819-4B5F-B060-92F20BFFE5FB}"/>
              </a:ext>
            </a:extLst>
          </p:cNvPr>
          <p:cNvSpPr/>
          <p:nvPr/>
        </p:nvSpPr>
        <p:spPr>
          <a:xfrm>
            <a:off x="2197672" y="5165303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3600">
                <a:solidFill>
                  <a:schemeClr val="lt1"/>
                </a:solidFill>
                <a:latin typeface="Passoa Script" panose="02000606030000020004" pitchFamily="2" charset="0"/>
              </a:rPr>
              <a:t>PASSOÃ</a:t>
            </a:r>
          </a:p>
          <a:p>
            <a:pPr lvl="0" algn="ctr"/>
            <a:r>
              <a:rPr lang="en-US" sz="3600">
                <a:solidFill>
                  <a:schemeClr val="lt1"/>
                </a:solidFill>
                <a:latin typeface="Passoa Script" panose="02000606030000020004" pitchFamily="2" charset="0"/>
              </a:rPr>
              <a:t>COCKTAIL CATALOGUE</a:t>
            </a:r>
          </a:p>
          <a:p>
            <a:pPr lvl="0" algn="ctr"/>
            <a:r>
              <a:rPr lang="en-US" sz="1600" dirty="0">
                <a:solidFill>
                  <a:schemeClr val="lt1"/>
                </a:solidFill>
                <a:latin typeface="Knockout" panose="02000606040000020004" pitchFamily="2" charset="0"/>
              </a:rPr>
              <a:t>Update - </a:t>
            </a:r>
            <a:r>
              <a:rPr lang="en-US" sz="1600">
                <a:solidFill>
                  <a:schemeClr val="lt1"/>
                </a:solidFill>
                <a:latin typeface="Knockout" panose="02000606040000020004" pitchFamily="2" charset="0"/>
              </a:rPr>
              <a:t>July 2024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630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F4DB1605-8F6B-418B-BD69-B9938716C56F}"/>
              </a:ext>
            </a:extLst>
          </p:cNvPr>
          <p:cNvSpPr txBox="1">
            <a:spLocks/>
          </p:cNvSpPr>
          <p:nvPr/>
        </p:nvSpPr>
        <p:spPr>
          <a:xfrm>
            <a:off x="0" y="265396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fr-FR" sz="3629" cap="all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MAKE THE</a:t>
            </a:r>
            <a:r>
              <a:rPr lang="en-US" sz="3629" cap="all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ORIGINAL PORNSTAR MARTINI WITH </a:t>
            </a:r>
            <a:r>
              <a:rPr lang="en-US" sz="3629" cap="all" err="1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</a:t>
            </a:r>
            <a:r>
              <a:rPr lang="en-US" sz="3629" cap="all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1AC051-BB81-63F2-4BB6-EF4633F5C8DD}"/>
              </a:ext>
            </a:extLst>
          </p:cNvPr>
          <p:cNvSpPr txBox="1"/>
          <p:nvPr/>
        </p:nvSpPr>
        <p:spPr>
          <a:xfrm>
            <a:off x="264161" y="1390063"/>
            <a:ext cx="74270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The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Pornstar</a:t>
            </a:r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 Martini cocktail was created by Douglas Ankrah in London in the early 2000s, using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Passoã</a:t>
            </a:r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 is his original recipe.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Douglas Ankrah was one of the most London scene respected mixologist and founder of the legendary Lab cocktail bar.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knockout" panose="02000606040000020004" pitchFamily="2" charset="0"/>
            </a:endParaRPr>
          </a:p>
          <a:p>
            <a:r>
              <a:rPr lang="en-US" b="0" i="1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“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Passoã</a:t>
            </a:r>
            <a:r>
              <a:rPr lang="en-US" b="0" i="1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 passion fruit liqueur is my little trick; it adds brightness to the cocktail” 						Douglas Ankrah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knockout" panose="02000606040000020004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A winning recipe: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Intriguing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Deliciou</a:t>
            </a: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s sweet and sour taste with t</a:t>
            </a:r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he combination of passionfruit and vanilla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Glamorous looks and ritual </a:t>
            </a:r>
          </a:p>
          <a:p>
            <a:endParaRPr lang="en-US" dirty="0">
              <a:solidFill>
                <a:srgbClr val="333333"/>
              </a:solidFill>
              <a:latin typeface="knockout" panose="02000606040000020004" pitchFamily="2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Today, </a:t>
            </a:r>
            <a:r>
              <a:rPr lang="en-US" dirty="0" err="1">
                <a:solidFill>
                  <a:srgbClr val="333333"/>
                </a:solidFill>
                <a:latin typeface="knockout" panose="02000606040000020004" pitchFamily="2" charset="0"/>
              </a:rPr>
              <a:t>Pornstar</a:t>
            </a: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 Martini is 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#1 cocktail served in the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#1 cocktail search on </a:t>
            </a:r>
            <a:r>
              <a:rPr lang="en-US" dirty="0" err="1">
                <a:solidFill>
                  <a:srgbClr val="333333"/>
                </a:solidFill>
                <a:latin typeface="knockout" panose="02000606040000020004" pitchFamily="2" charset="0"/>
              </a:rPr>
              <a:t>Difford’s</a:t>
            </a: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#2 cocktail search on Google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722BC3F-DB2B-921C-DB13-959C4E1FB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178" y="1309921"/>
            <a:ext cx="2238378" cy="27620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58E24E7-1491-F365-9980-DF2477CB2C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999"/>
          <a:stretch/>
        </p:blipFill>
        <p:spPr>
          <a:xfrm>
            <a:off x="9929556" y="1309921"/>
            <a:ext cx="2238378" cy="276200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675AD2C-1651-745B-3AD9-1800D4222F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24"/>
          <a:stretch/>
        </p:blipFill>
        <p:spPr>
          <a:xfrm>
            <a:off x="9929556" y="4071929"/>
            <a:ext cx="2238379" cy="276200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D3E1577-8685-7B18-3CE9-34473F0182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1" t="341" r="3791" b="-341"/>
          <a:stretch/>
        </p:blipFill>
        <p:spPr>
          <a:xfrm>
            <a:off x="7691176" y="4083961"/>
            <a:ext cx="2238379" cy="276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436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ORIGINAL PORNSTAR MARTINI: THE #1 UK COCKTAIL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4003193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33293" cy="51308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HAPPY HOUR/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High rotations, loyalty potential  &amp; high margins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Impactful activations (trees, giant glass…)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Its name, taste and look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Its ritual(s)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21369" y="505258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4284981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575303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55424" y="4284455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90618" y="4641002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37470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620679" y="4111171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89EDBB8-9CF3-4F59-9B29-CF7F6341D8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03"/>
          <a:stretch/>
        </p:blipFill>
        <p:spPr>
          <a:xfrm rot="21351826">
            <a:off x="8200117" y="5608167"/>
            <a:ext cx="731955" cy="777604"/>
          </a:xfrm>
          <a:prstGeom prst="rect">
            <a:avLst/>
          </a:prstGeom>
        </p:spPr>
      </p:pic>
      <p:pic>
        <p:nvPicPr>
          <p:cNvPr id="48" name="Picture 47" descr="A table topped with plates and glasses&#10;&#10;Description generated with very high confidence">
            <a:extLst>
              <a:ext uri="{FF2B5EF4-FFF2-40B4-BE49-F238E27FC236}">
                <a16:creationId xmlns:a16="http://schemas.microsoft.com/office/drawing/2014/main" id="{FEAB72B1-90B8-4413-8366-527E66D82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9960" y="5573256"/>
            <a:ext cx="556324" cy="82837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1910" y="430243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49862" y="4601290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88349" y="5717068"/>
            <a:ext cx="3511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EXCELLENT       FRUITY        LOW ACIDITY</a:t>
            </a:r>
          </a:p>
          <a:p>
            <a:r>
              <a:rPr lang="en-US">
                <a:latin typeface="Passoa Script" panose="02000606030000020004" pitchFamily="2" charset="0"/>
              </a:rPr>
              <a:t>  BALANCE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396964" y="5760770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375044" y="5748980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56" y="4246856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1E8035-504D-5495-291E-1E1445CE81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70" r="5081"/>
          <a:stretch/>
        </p:blipFill>
        <p:spPr>
          <a:xfrm>
            <a:off x="57307" y="1515745"/>
            <a:ext cx="3869095" cy="505067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D4F8FD7-DA72-1F44-CF36-E1E879F559CB}"/>
              </a:ext>
            </a:extLst>
          </p:cNvPr>
          <p:cNvSpPr txBox="1"/>
          <p:nvPr/>
        </p:nvSpPr>
        <p:spPr>
          <a:xfrm>
            <a:off x="3971006" y="1872530"/>
            <a:ext cx="1976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Knockout" panose="02000606040000020004" pitchFamily="2" charset="0"/>
              </a:rPr>
              <a:t>RECOMMENDED RECIPE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40 ml / 1 ¼ oz. </a:t>
            </a:r>
            <a:r>
              <a:rPr lang="en-US" sz="1600" err="1">
                <a:latin typeface="Passoa Script" panose="02000606030000020004" pitchFamily="2" charset="0"/>
              </a:rPr>
              <a:t>Passoã</a:t>
            </a:r>
            <a:r>
              <a:rPr lang="en-US" sz="1600">
                <a:latin typeface="Passoa Script" panose="02000606030000020004" pitchFamily="2" charset="0"/>
              </a:rPr>
              <a:t> 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30 ml / 1 OZ. vodka 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15 ml / ½ OZ. vanilla syrup 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30 ml / 1 OZ. unsweetened PF purée (20 ml/ ¾ OZ. when sweetened puree)</a:t>
            </a:r>
          </a:p>
        </p:txBody>
      </p:sp>
      <p:sp>
        <p:nvSpPr>
          <p:cNvPr id="8" name="TextBox 34">
            <a:extLst>
              <a:ext uri="{FF2B5EF4-FFF2-40B4-BE49-F238E27FC236}">
                <a16:creationId xmlns:a16="http://schemas.microsoft.com/office/drawing/2014/main" id="{60E6F923-CFAB-365F-8F4C-3B59F618DFDE}"/>
              </a:ext>
            </a:extLst>
          </p:cNvPr>
          <p:cNvSpPr txBox="1"/>
          <p:nvPr/>
        </p:nvSpPr>
        <p:spPr>
          <a:xfrm>
            <a:off x="5839614" y="1871994"/>
            <a:ext cx="19173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Knockout" panose="02000606040000020004" pitchFamily="2" charset="0"/>
              </a:rPr>
              <a:t>ALTERNATIVE RECIPE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40 ml / 1 ¼ oz. </a:t>
            </a:r>
            <a:r>
              <a:rPr lang="en-US" sz="1600" err="1">
                <a:latin typeface="Passoa Script" panose="02000606030000020004" pitchFamily="2" charset="0"/>
              </a:rPr>
              <a:t>Passoã</a:t>
            </a:r>
            <a:r>
              <a:rPr lang="en-US" sz="1600">
                <a:latin typeface="Passoa Script" panose="02000606030000020004" pitchFamily="2" charset="0"/>
              </a:rPr>
              <a:t> 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30 ml / 1 OZ. vodka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10 ml / ¼ oz. vanilla syrup  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15 ml / ½ OZ. lime or lemon juice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Pulp of 1 fresh PF </a:t>
            </a:r>
          </a:p>
        </p:txBody>
      </p:sp>
    </p:spTree>
    <p:extLst>
      <p:ext uri="{BB962C8B-B14F-4D97-AF65-F5344CB8AC3E}">
        <p14:creationId xmlns:p14="http://schemas.microsoft.com/office/powerpoint/2010/main" val="10068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FB852-2F72-EA14-0208-D5BE528B1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64147C80-280C-9769-0964-8DCC257F65A7}"/>
              </a:ext>
            </a:extLst>
          </p:cNvPr>
          <p:cNvSpPr txBox="1">
            <a:spLocks/>
          </p:cNvSpPr>
          <p:nvPr/>
        </p:nvSpPr>
        <p:spPr>
          <a:xfrm>
            <a:off x="0" y="283322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PRE-BATCH RECIPE OF PASSOÃ ORIGINAL PORNSTAR MARTINI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D147A1-8507-44F5-ED98-043149422EA4}"/>
              </a:ext>
            </a:extLst>
          </p:cNvPr>
          <p:cNvGrpSpPr/>
          <p:nvPr/>
        </p:nvGrpSpPr>
        <p:grpSpPr>
          <a:xfrm>
            <a:off x="4701473" y="1505118"/>
            <a:ext cx="7289094" cy="5066063"/>
            <a:chOff x="480028" y="1379717"/>
            <a:chExt cx="3838572" cy="517348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B060383-8357-F050-277E-F280F8AA8366}"/>
                </a:ext>
              </a:extLst>
            </p:cNvPr>
            <p:cNvGrpSpPr/>
            <p:nvPr/>
          </p:nvGrpSpPr>
          <p:grpSpPr>
            <a:xfrm>
              <a:off x="480028" y="1502522"/>
              <a:ext cx="3838572" cy="5050676"/>
              <a:chOff x="435429" y="1251751"/>
              <a:chExt cx="7323654" cy="531691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F13C3E0-BD3A-5759-9057-50AC72CFCE5D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3255AD5-FA0C-F16B-AF3F-3172596D277D}"/>
                  </a:ext>
                </a:extLst>
              </p:cNvPr>
              <p:cNvSpPr/>
              <p:nvPr/>
            </p:nvSpPr>
            <p:spPr>
              <a:xfrm>
                <a:off x="492343" y="1339952"/>
                <a:ext cx="7203535" cy="517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        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            </a:t>
                </a: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 </a:t>
                </a: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FE2503C-1ECE-8478-00E3-8DA425A4E545}"/>
                </a:ext>
              </a:extLst>
            </p:cNvPr>
            <p:cNvSpPr/>
            <p:nvPr/>
          </p:nvSpPr>
          <p:spPr>
            <a:xfrm>
              <a:off x="1714505" y="1379717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PRE-batch RECIPE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E286788-4CBC-1E2B-FEA1-9FFA31B17C11}"/>
              </a:ext>
            </a:extLst>
          </p:cNvPr>
          <p:cNvSpPr txBox="1"/>
          <p:nvPr/>
        </p:nvSpPr>
        <p:spPr>
          <a:xfrm>
            <a:off x="6994579" y="2334107"/>
            <a:ext cx="4933081" cy="400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Passoa Script" panose="020006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Pre-batch recipe #1 – conservation 24 hours:</a:t>
            </a:r>
            <a:endParaRPr lang="en-US" dirty="0">
              <a:latin typeface="Knockout" panose="02000606040000020004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Knockout" panose="02000606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You just take the recipe of the PSM and multiply the ingredients with the amount of serves you need.</a:t>
            </a:r>
            <a:r>
              <a:rPr lang="en-US" dirty="0">
                <a:latin typeface="Knockout" panose="02000606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Shake before you serve. To be served within 24 hours and conserved in the fridge.</a:t>
            </a:r>
            <a:endParaRPr lang="en-US" dirty="0">
              <a:effectLst/>
              <a:latin typeface="Knockout" panose="02000606040000020004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Passoa Script" panose="020006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Pre-batch recipe #2 - conservation 7 days in the fridge: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Knockout" panose="02000606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Use the PSM recipe without the lime/lemon </a:t>
            </a:r>
            <a:r>
              <a:rPr lang="en-US" dirty="0">
                <a:latin typeface="Knockout" panose="02000606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juice and m</a:t>
            </a:r>
            <a:r>
              <a:rPr lang="en-US" dirty="0">
                <a:effectLst/>
                <a:latin typeface="Knockout" panose="02000606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ultiply by the amount of serves. This preparation can be held good for 7 days in the fridge. Add the lime/lemon juice when shaking just before you serve it! </a:t>
            </a:r>
            <a:endParaRPr lang="en-US" dirty="0">
              <a:latin typeface="Knockout" panose="02000606040000020004" pitchFamily="2" charset="0"/>
            </a:endParaRP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id="{9332D847-2115-0A23-B3C5-F02FCA5DA659}"/>
              </a:ext>
            </a:extLst>
          </p:cNvPr>
          <p:cNvSpPr txBox="1"/>
          <p:nvPr/>
        </p:nvSpPr>
        <p:spPr>
          <a:xfrm>
            <a:off x="4984030" y="2616476"/>
            <a:ext cx="17846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Knockout" panose="02000606040000020004" pitchFamily="2" charset="0"/>
              </a:rPr>
              <a:t>FULL RECIPE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40 ml / 1 ¼ oz. </a:t>
            </a:r>
            <a:r>
              <a:rPr lang="en-US" sz="1600" err="1">
                <a:latin typeface="Passoa Script" panose="02000606030000020004" pitchFamily="2" charset="0"/>
              </a:rPr>
              <a:t>Passoã</a:t>
            </a:r>
            <a:r>
              <a:rPr lang="en-US" sz="1600">
                <a:latin typeface="Passoa Script" panose="02000606030000020004" pitchFamily="2" charset="0"/>
              </a:rPr>
              <a:t> 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30 ml / 1 OZ. vodka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10 ml / ¼ oz. vanilla syrup  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Pulp of 1 fresh PF 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15 ml / ½ OZ. lime or lemon juice</a:t>
            </a:r>
          </a:p>
          <a:p>
            <a:pPr algn="ctr"/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9344D0-08F7-EFB6-284F-12D1FF178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3" t="145" r="5611" b="-145"/>
          <a:stretch/>
        </p:blipFill>
        <p:spPr>
          <a:xfrm>
            <a:off x="361244" y="1625373"/>
            <a:ext cx="4058033" cy="49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65395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SPICY PORNSTAR MARTINI: SPICE UP YOUR HAPPY HOURS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HALLOWEEN/HAPPY HOURS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Nice twist for spicy lovers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spicy twist on their favorite cocktail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Bols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Vodka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⅓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lime juice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¾ OZ.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passion fruit puree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⅓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cinnamon syrup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egg white or 4 drops of foaming agent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41336" y="5493950"/>
            <a:ext cx="3406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BALANCE              SPICY             ORIGINAL</a:t>
            </a:r>
          </a:p>
          <a:p>
            <a:r>
              <a:rPr lang="en-US">
                <a:latin typeface="Passoa Script" panose="02000606030000020004" pitchFamily="2" charset="0"/>
              </a:rPr>
              <a:t>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318906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492288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C9B1872B-AA28-7808-1A59-79ACB2E10816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A82369F9-C5F5-7E4E-B0B0-014945D2C038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0" name="Image 9" descr="Une image contenant nourriture, cocktail, jus, Cocktail classique&#10;&#10;Description générée automatiquement">
            <a:extLst>
              <a:ext uri="{FF2B5EF4-FFF2-40B4-BE49-F238E27FC236}">
                <a16:creationId xmlns:a16="http://schemas.microsoft.com/office/drawing/2014/main" id="{3887AC13-8EBA-77B4-36D7-B35F20840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3" y="1527695"/>
            <a:ext cx="3362326" cy="50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4552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“FIT GIRL” PORNSTAR MARTINI: </a:t>
            </a:r>
            <a:r>
              <a:rPr lang="en-US" sz="3629" cap="all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No more hesitation between a cocktail and a carrot juice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HALLOWEEN/THANKSGIVING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fruit &amp; vegetable option that can seduce a new target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Original and fun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06609"/>
                  <a:ext cx="7153396" cy="52044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25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¾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Tequila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25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Passion fruit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puree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25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Carrot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 Sage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leaves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				 	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			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3475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original           FRUIT &amp;           TEQUILA</a:t>
            </a:r>
          </a:p>
          <a:p>
            <a:r>
              <a:rPr lang="en-US">
                <a:latin typeface="Passoa Script" panose="02000606030000020004" pitchFamily="2" charset="0"/>
              </a:rPr>
              <a:t>  	      VEGETABLE      INTENSITY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4">
            <a:extLst>
              <a:ext uri="{FF2B5EF4-FFF2-40B4-BE49-F238E27FC236}">
                <a16:creationId xmlns:a16="http://schemas.microsoft.com/office/drawing/2014/main" id="{3354FCA9-9FE5-C089-0305-36AAD17E79F0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6A1B40A3-F974-C9FD-1242-7F443E33FA9A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A16FEAA-584A-EA03-5E70-1D51B3F6E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83" y="1522297"/>
            <a:ext cx="3536813" cy="50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83326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BISCOTTI PORN STAR MARTINI : IDEAL FOR AUTUMN DAYS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890835" cy="2543176"/>
              <a:chOff x="435429" y="1251751"/>
              <a:chExt cx="7323654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90" y="1345668"/>
                <a:ext cx="7153396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CHRISTMAS/HALLOWEEN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0" y="1345667"/>
                <a:ext cx="7153395" cy="513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Ideal for winter menu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Inspired by biscotti cake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For sweet tooth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45667"/>
                  <a:ext cx="7153395" cy="51357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1 ¼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</a:t>
                  </a:r>
                  <a:r>
                    <a:rPr lang="en-US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Bols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Amaretto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Bourbon whiskey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lemon juice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egg white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899693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352845" y="5471648"/>
            <a:ext cx="3016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balance            BOLD            sweet</a:t>
            </a:r>
          </a:p>
          <a:p>
            <a:r>
              <a:rPr lang="en-US">
                <a:latin typeface="Passoa Script" panose="02000606030000020004" pitchFamily="2" charset="0"/>
              </a:rPr>
              <a:t>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02DED7-87F2-40C9-6FC1-A45986CFE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082" y="1527695"/>
            <a:ext cx="3601232" cy="50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435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COZY PORNSTAR MARTINI: </a:t>
            </a:r>
            <a:r>
              <a:rPr lang="en-US" sz="3629" cap="all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perfect cocktail for a dinner by the fire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Autumn/thanksgiving/dinner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77120"/>
                <a:ext cx="7153395" cy="5049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Nice twist for special winter period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An indulgent twist of their favorite cocktail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06609"/>
                  <a:ext cx="7153396" cy="52044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Dark rum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juice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cinnamon syrup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6 basil leaves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3169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flavoring       Indulgent       sweet</a:t>
            </a:r>
          </a:p>
          <a:p>
            <a:r>
              <a:rPr lang="en-US">
                <a:latin typeface="Passoa Script" panose="02000606030000020004" pitchFamily="2" charset="0"/>
              </a:rPr>
              <a:t>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AEDC29DC-97A3-90C0-C37E-F474F4D92D4A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52D9892F-E68A-DAF7-A681-BF5FCDA64E47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0" name="Image 9" descr="Une image contenant boisson, cocktail, boisson alcoolisée, Vaisselle de bar&#10;&#10;Description générée automatiquement">
            <a:extLst>
              <a:ext uri="{FF2B5EF4-FFF2-40B4-BE49-F238E27FC236}">
                <a16:creationId xmlns:a16="http://schemas.microsoft.com/office/drawing/2014/main" id="{6E614752-957F-009E-19A8-60BF2EB062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6"/>
          <a:stretch/>
        </p:blipFill>
        <p:spPr>
          <a:xfrm>
            <a:off x="216751" y="1527695"/>
            <a:ext cx="3642668" cy="50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436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ENGLISH PORNSTAR MARTINI: IT’S </a:t>
            </a:r>
            <a:r>
              <a:rPr lang="en-US" sz="3629" strike="sngStrike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TEA</a:t>
            </a: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PORNSTAR MARTINI TIME!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Christmas/wintertime/AFTER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It’s originality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An original alternative to their teatime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19275"/>
                  <a:ext cx="7153396" cy="51917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1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Passion fruit puree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Black tea syrup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25 ml /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Cognac VSOP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juice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40800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aromatic             bold             creative             </a:t>
            </a:r>
          </a:p>
          <a:p>
            <a:r>
              <a:rPr lang="en-US">
                <a:latin typeface="Passoa Script" panose="02000606030000020004" pitchFamily="2" charset="0"/>
              </a:rPr>
              <a:t>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879A7D6E-2875-6862-9D30-8113371DE182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E12CB394-536F-8A06-FFBA-FD975F186B09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99917A8-28B3-3F49-0A4F-B02DA2CAF0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185" r="17561"/>
          <a:stretch/>
        </p:blipFill>
        <p:spPr>
          <a:xfrm>
            <a:off x="404039" y="1527695"/>
            <a:ext cx="3258231" cy="50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435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PORNSTAR MARTINI CHEESECAKE: YOUR FAVORITE DESSERT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Christmas/wintertime/AFTER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Ideal for after dinner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Their new favorite dessert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¾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1 ¼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Bols Natural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Yoghurt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Passion fruit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puree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vanilla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syrup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         	          smooth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2100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Indulgent          sweet</a:t>
            </a:r>
          </a:p>
          <a:p>
            <a:r>
              <a:rPr lang="en-US">
                <a:latin typeface="Passoa Script" panose="02000606030000020004" pitchFamily="2" charset="0"/>
              </a:rPr>
              <a:t>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430E6B47-4E71-10A9-A967-D009D2DCF02C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A1D79FB1-35CE-06B8-A1B6-902DAA484921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1B59447-E7B0-0887-760B-82284CEB05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47" y="2206899"/>
            <a:ext cx="3762900" cy="30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90" y="1345670"/>
                <a:ext cx="7226872" cy="5007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Christmas/wintertime/EASTER/AFTER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Ideal for winter period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An indulgent twist on their favorite cocktail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 / 1 ¼ oz. </a:t>
                  </a:r>
                  <a:r>
                    <a:rPr lang="en-US" sz="20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 / 1 ¼ oz.  vodka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 / 1 ¼ oz. white chocolate liquor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ml/ ¼ oz. vanilla syrup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60 ml/ 2 oz. passionfruit juice</a:t>
                  </a:r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8332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WHITE CHOCOLATE PORNSTAR MARTINI: </a:t>
            </a:r>
            <a:r>
              <a:rPr lang="en-US" sz="3629" cap="all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For those with a sweet tooth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3087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EXCELLENT       Indulgent     sweet</a:t>
            </a:r>
          </a:p>
          <a:p>
            <a:r>
              <a:rPr lang="en-US">
                <a:latin typeface="Passoa Script" panose="02000606030000020004" pitchFamily="2" charset="0"/>
              </a:rPr>
              <a:t>  BALANCE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F43819-932A-D5A0-C5B5-A96E5F7A11A0}"/>
              </a:ext>
            </a:extLst>
          </p:cNvPr>
          <p:cNvSpPr/>
          <p:nvPr/>
        </p:nvSpPr>
        <p:spPr>
          <a:xfrm>
            <a:off x="8021341" y="3805489"/>
            <a:ext cx="3839418" cy="207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44">
            <a:extLst>
              <a:ext uri="{FF2B5EF4-FFF2-40B4-BE49-F238E27FC236}">
                <a16:creationId xmlns:a16="http://schemas.microsoft.com/office/drawing/2014/main" id="{89C57E34-5242-B9FF-F85E-1C4F6FA2E84D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11" name="Oval 45">
            <a:extLst>
              <a:ext uri="{FF2B5EF4-FFF2-40B4-BE49-F238E27FC236}">
                <a16:creationId xmlns:a16="http://schemas.microsoft.com/office/drawing/2014/main" id="{18512A05-11CC-3CCF-E4FD-A65B78865CF9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860C8D-9248-999F-24DF-B4AD8F78E9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161" y="1516430"/>
            <a:ext cx="3361486" cy="50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8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631A996-5E98-4C3C-BA73-F5E689A9A1C4}"/>
              </a:ext>
            </a:extLst>
          </p:cNvPr>
          <p:cNvSpPr txBox="1">
            <a:spLocks/>
          </p:cNvSpPr>
          <p:nvPr/>
        </p:nvSpPr>
        <p:spPr>
          <a:xfrm>
            <a:off x="0" y="80689"/>
            <a:ext cx="12192000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</a:t>
            </a:r>
            <a:r>
              <a:rPr lang="fr-FR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IS </a:t>
            </a:r>
            <a:r>
              <a:rPr lang="fr-FR" sz="3629" b="1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</a:t>
            </a:r>
            <a:r>
              <a:rPr lang="fr-FR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PASSION FRUIT REFERENCE, WITH </a:t>
            </a:r>
          </a:p>
          <a:p>
            <a:pPr algn="ctr" defTabSz="326565">
              <a:lnSpc>
                <a:spcPct val="100000"/>
              </a:lnSpc>
            </a:pPr>
            <a:r>
              <a:rPr lang="fr-FR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LIMITLESS COCKTAIL VERSATILITY</a:t>
            </a:r>
            <a:endParaRPr lang="en-US" sz="3629">
              <a:solidFill>
                <a:schemeClr val="bg1"/>
              </a:solidFill>
              <a:latin typeface="Knockout" panose="02000606040000020004" pitchFamily="2" charset="0"/>
            </a:endParaRPr>
          </a:p>
        </p:txBody>
      </p:sp>
      <p:pic>
        <p:nvPicPr>
          <p:cNvPr id="7" name="Picture 29">
            <a:extLst>
              <a:ext uri="{FF2B5EF4-FFF2-40B4-BE49-F238E27FC236}">
                <a16:creationId xmlns:a16="http://schemas.microsoft.com/office/drawing/2014/main" id="{B04DB3C2-E7DB-5D46-31CB-AC7170638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69" r="5810" b="4693"/>
          <a:stretch/>
        </p:blipFill>
        <p:spPr>
          <a:xfrm>
            <a:off x="82104" y="224701"/>
            <a:ext cx="1329328" cy="385154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FB7CDFF-44E9-FF55-9CB2-2AE190383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r="30787" b="9663"/>
          <a:stretch/>
        </p:blipFill>
        <p:spPr>
          <a:xfrm>
            <a:off x="1411433" y="1255758"/>
            <a:ext cx="3157673" cy="274588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92EF628-FF05-2D02-CC7E-F78B51FDB4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9" r="12043"/>
          <a:stretch/>
        </p:blipFill>
        <p:spPr>
          <a:xfrm>
            <a:off x="189244" y="4031700"/>
            <a:ext cx="2155704" cy="2712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822B070-D1C6-E08E-FD01-08061DBB1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690" y="4031701"/>
            <a:ext cx="2196416" cy="2726821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6233CC7E-D90C-B36C-0683-D4FD176768AE}"/>
              </a:ext>
            </a:extLst>
          </p:cNvPr>
          <p:cNvSpPr txBox="1"/>
          <p:nvPr/>
        </p:nvSpPr>
        <p:spPr>
          <a:xfrm>
            <a:off x="4713316" y="1602909"/>
            <a:ext cx="747868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>
                <a:latin typeface="Passoa Script" panose="02000606030000020004" pitchFamily="2" charset="0"/>
              </a:rPr>
              <a:t>The #1 passion fruit liqueur in the world</a:t>
            </a:r>
            <a:endParaRPr lang="en-US" sz="2800">
              <a:latin typeface="Knockout" panose="02000606040000020004" pitchFamily="2" charset="0"/>
            </a:endParaRP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D9214D">
                    <a:lumMod val="75000"/>
                  </a:srgbClr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The Original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Passion fruit liqueur (created over 35 years ago)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Made with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D9214D">
                    <a:lumMod val="75000"/>
                  </a:srgbClr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natural passion fruit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 (passion fruit juice and natural passion fruit aromas) / No artificial flavors  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ssoa Script" panose="02000606030000020004" pitchFamily="2" charset="0"/>
              <a:ea typeface="+mn-ea"/>
              <a:cs typeface="+mn-cs"/>
            </a:endParaRP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ssoa Script" panose="02000606030000020004" pitchFamily="2" charset="0"/>
              <a:ea typeface="+mn-ea"/>
              <a:cs typeface="+mn-cs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Passoa Script" panose="02000606030000020004" pitchFamily="2" charset="0"/>
              </a:rPr>
              <a:t>Great cocktail </a:t>
            </a:r>
            <a:r>
              <a:rPr lang="en-US" sz="2800" err="1">
                <a:latin typeface="Passoa Script" panose="02000606030000020004" pitchFamily="2" charset="0"/>
              </a:rPr>
              <a:t>versatilitY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D9214D">
                  <a:lumMod val="75000"/>
                </a:srgbClr>
              </a:solidFill>
              <a:effectLst/>
              <a:uLnTx/>
              <a:uFillTx/>
              <a:latin typeface="Knockout" panose="02000606040000020004" pitchFamily="2" charset="0"/>
              <a:ea typeface="+mn-ea"/>
              <a:cs typeface="+mn-cs"/>
            </a:endParaRPr>
          </a:p>
          <a:p>
            <a:pPr marL="311079" indent="-311079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A3193A"/>
                </a:solidFill>
                <a:latin typeface="Knockout" panose="02000606040000020004" pitchFamily="2" charset="0"/>
              </a:rPr>
              <a:t>Brings great flavor </a:t>
            </a:r>
            <a:r>
              <a:rPr lang="en-US" sz="2000">
                <a:latin typeface="Knockout" panose="02000606040000020004" pitchFamily="2" charset="0"/>
              </a:rPr>
              <a:t>(fruity tropical taste, sweet and refreshing) and </a:t>
            </a:r>
            <a:r>
              <a:rPr lang="en-US" sz="2000">
                <a:solidFill>
                  <a:srgbClr val="A3193A"/>
                </a:solidFill>
                <a:latin typeface="Knockout" panose="02000606040000020004" pitchFamily="2" charset="0"/>
              </a:rPr>
              <a:t>color </a:t>
            </a:r>
            <a:r>
              <a:rPr lang="en-US" sz="2000">
                <a:latin typeface="Knockout" panose="02000606040000020004" pitchFamily="2" charset="0"/>
              </a:rPr>
              <a:t>to cocktails 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Easy mixes and low ABV cocktails: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Passoã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 &amp; Tonic,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Passoã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 Sangria,…</a:t>
            </a:r>
          </a:p>
          <a:p>
            <a:pPr marL="311079" indent="-311079"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A3193A"/>
                </a:solidFill>
                <a:latin typeface="Knockout" panose="02000606040000020004" pitchFamily="2" charset="0"/>
              </a:rPr>
              <a:t>Elevates all classic cocktails</a:t>
            </a:r>
            <a:r>
              <a:rPr lang="en-US" sz="2000">
                <a:latin typeface="Knockout" panose="02000606040000020004" pitchFamily="2" charset="0"/>
              </a:rPr>
              <a:t> with a </a:t>
            </a:r>
            <a:r>
              <a:rPr lang="en-US" sz="2000">
                <a:solidFill>
                  <a:srgbClr val="A3193A"/>
                </a:solidFill>
                <a:latin typeface="Knockout" panose="02000606040000020004" pitchFamily="2" charset="0"/>
              </a:rPr>
              <a:t>passion fruit twist</a:t>
            </a:r>
          </a:p>
          <a:p>
            <a:endParaRPr lang="en-US" sz="2000">
              <a:solidFill>
                <a:srgbClr val="A3193A"/>
              </a:solidFill>
              <a:latin typeface="Knockout" panose="02000606040000020004" pitchFamily="2" charset="0"/>
            </a:endParaRPr>
          </a:p>
          <a:p>
            <a:r>
              <a:rPr lang="en-US" sz="2800">
                <a:latin typeface="Passoa Script" panose="02000606030000020004" pitchFamily="2" charset="0"/>
              </a:rPr>
              <a:t>KEY INGREDIENT OF THE ORIGINAL PORNSTAR MARTINI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Douglas Ankrah used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Passoã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 when he created the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D9214D">
                    <a:lumMod val="75000"/>
                  </a:srgbClr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original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D9214D">
                    <a:lumMod val="75000"/>
                  </a:srgbClr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PornStar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D9214D">
                    <a:lumMod val="75000"/>
                  </a:srgbClr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 Martini recipe </a:t>
            </a:r>
            <a:r>
              <a:rPr lang="en-US" sz="2000">
                <a:latin typeface="Knockout" panose="02000606040000020004" pitchFamily="2" charset="0"/>
              </a:rPr>
              <a:t>in 2002. 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nockout" panose="0200060604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0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435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RASPBERRY PORNSTAR MARTINI: PINKY ONE FOR VALENTINE’S DAY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33293" cy="51087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valentine’S</a:t>
                </a:r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DAY/MOTHER DAY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Nice twist for Valentine’s day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It’s pink color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It’s raspberry/passion fruit taste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06609"/>
                  <a:ext cx="7153396" cy="52128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 sz="18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Vodka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lime juice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raspberry puree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vanilla syrup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egg white or 4 drops of foaming agent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3386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RASPBERRY       Indulgent     FRUITY</a:t>
            </a:r>
          </a:p>
          <a:p>
            <a:r>
              <a:rPr lang="en-US">
                <a:latin typeface="Passoa Script" panose="02000606030000020004" pitchFamily="2" charset="0"/>
              </a:rPr>
              <a:t> INTENSITY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7D116817-AB45-6183-89E6-019DAD9314E6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87B904D4-DEC4-482D-362E-9BB813CC3472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0635370-1465-0C9C-0C54-5F5CD65A1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951" y="1520506"/>
            <a:ext cx="3557770" cy="50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Clear Martini Glass Filled with a Drink on a Brown Wooden Surface Stock Photo">
            <a:extLst>
              <a:ext uri="{FF2B5EF4-FFF2-40B4-BE49-F238E27FC236}">
                <a16:creationId xmlns:a16="http://schemas.microsoft.com/office/drawing/2014/main" id="{A6E8883B-B8AE-87FC-0520-C88F933FA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3" y="1527695"/>
            <a:ext cx="3334095" cy="503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8332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PORNSTAR MARTINI APERITIVO: FOR THOSE WHO PREFER IT BITTER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0"/>
            <a:chOff x="3756628" y="1370192"/>
            <a:chExt cx="7916777" cy="51734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Spring/summer focus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Nice twist for spring/summer edition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err="1">
                    <a:solidFill>
                      <a:schemeClr val="tx1"/>
                    </a:solidFill>
                    <a:latin typeface="Knockout" panose="02000606040000020004"/>
                  </a:rPr>
                  <a:t>Pornstar</a:t>
                </a:r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 Martini but make it more bitter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0"/>
              <a:chOff x="480028" y="1379717"/>
              <a:chExt cx="3838572" cy="517348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9710"/>
                <a:ext cx="3838572" cy="5043487"/>
                <a:chOff x="435429" y="1259318"/>
                <a:chExt cx="7323654" cy="5309348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9318"/>
                  <a:ext cx="7323654" cy="5309348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19275"/>
                  <a:ext cx="7153396" cy="52001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1 ¼ oz.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it-IT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½ OZ.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Galliano l’Aperitivo </a:t>
                  </a:r>
                </a:p>
                <a:p>
                  <a:pPr algn="ctr"/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lime </a:t>
                  </a:r>
                  <a:r>
                    <a:rPr lang="it-IT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it-IT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it-IT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Passion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it-IT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fruit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puree</a:t>
                  </a:r>
                </a:p>
                <a:p>
                  <a:pPr algn="ctr"/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 </a:t>
                  </a:r>
                  <a:r>
                    <a:rPr lang="it-IT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Ancho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Reyes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3385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EXCELLENT         BITTER            COMPLEX</a:t>
            </a:r>
          </a:p>
          <a:p>
            <a:r>
              <a:rPr lang="en-US">
                <a:latin typeface="Passoa Script" panose="02000606030000020004" pitchFamily="2" charset="0"/>
              </a:rPr>
              <a:t>  BALANCE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19D355B2-785F-114A-76B5-4C013649F5EA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AB8476F1-B283-EB6E-FAEB-015F690BABA3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417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9814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MELONIC PORNSTAR MARTINI : </a:t>
            </a:r>
            <a:r>
              <a:rPr lang="en-US" sz="3629" cap="all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sweetness of melon combined with our passionfruit liqueur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0"/>
            <a:chOff x="3756628" y="1370192"/>
            <a:chExt cx="7916777" cy="51734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Spring/SUMMER FOCUS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Beach bars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Ideal for spring/summer activation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melon/passion fruit original cocktail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0"/>
              <a:chOff x="480028" y="1379717"/>
              <a:chExt cx="3838572" cy="517348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9710"/>
                <a:ext cx="3838572" cy="5043487"/>
                <a:chOff x="435429" y="1259318"/>
                <a:chExt cx="7323654" cy="5309348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9318"/>
                  <a:ext cx="7323654" cy="5309348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19275"/>
                  <a:ext cx="7153396" cy="52001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1  ¾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3-4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small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of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Canteloupe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melon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basil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leaves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Lime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 ml / 0,15 oz.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Balsamic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vinegar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Sugar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syrup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351344" y="5449346"/>
            <a:ext cx="310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Ideal for         fruity            sweet</a:t>
            </a:r>
          </a:p>
          <a:p>
            <a:r>
              <a:rPr lang="en-US">
                <a:latin typeface="Passoa Script" panose="02000606030000020004" pitchFamily="2" charset="0"/>
              </a:rPr>
              <a:t> summer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08A32CDB-88BB-9F2B-84C7-C8BF0166E53D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F7A7EF4B-61D8-222D-0E9E-758FEE6E2776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5F34A9-7D51-A6A6-6084-0B3FCAF2F1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20"/>
          <a:stretch/>
        </p:blipFill>
        <p:spPr>
          <a:xfrm>
            <a:off x="153748" y="1526657"/>
            <a:ext cx="3748585" cy="503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83322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TROPICAL PORNSTAR MARTINI: A TRIP TO THE TROPICS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31641" cy="5173481"/>
            <a:chOff x="3756628" y="1370192"/>
            <a:chExt cx="7931641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48614" cy="2543176"/>
              <a:chOff x="435429" y="1251751"/>
              <a:chExt cx="7432410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32410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47775" y="1320513"/>
                <a:ext cx="7232297" cy="51512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SUMMER FOCUS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Beach bars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good tropical combination : mango and passion fruit which are trendy flavors for cocktail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It’s tropical taste!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Passoa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Mango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Lemon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grass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syrup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egg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whites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196731" y="5460497"/>
            <a:ext cx="3565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 tropical               soft             balance</a:t>
            </a:r>
          </a:p>
          <a:p>
            <a:r>
              <a:rPr lang="en-US">
                <a:latin typeface="Passoa Script" panose="02000606030000020004" pitchFamily="2" charset="0"/>
              </a:rPr>
              <a:t>intensity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385812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103F61B0-EE88-B2D6-AEDA-0B3B37A36932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77124F1C-014A-60A4-7402-31B60822C095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764B792-A55A-3AFA-C5C6-3A246F337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59" y="1515745"/>
            <a:ext cx="3432998" cy="50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0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16678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fr-FR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F</a:t>
            </a: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EATHER BOA : IT’S FOAM PARTY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31641" cy="5173481"/>
            <a:chOff x="3756628" y="1370192"/>
            <a:chExt cx="7931641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48614" cy="2543176"/>
              <a:chOff x="435429" y="1251751"/>
              <a:chExt cx="7432410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32410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47775" y="1320513"/>
                <a:ext cx="7232297" cy="51512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Beach bars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Very nice foam and color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This cocktail is your go-to cocktail, balance and tropical!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15 ml / ½ oz. Passion fruit liqueur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22.5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ml Lime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Cream of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coconut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45 ml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1 ½ oz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Tequila blanco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7.5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Sugar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syrup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'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rich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' (2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sugar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to 1 water, 65.0°Brix)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196731" y="5460497"/>
            <a:ext cx="3226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 tropical              foamy           fresh</a:t>
            </a:r>
          </a:p>
          <a:p>
            <a:r>
              <a:rPr lang="en-US">
                <a:latin typeface="Passoa Script" panose="02000606030000020004" pitchFamily="2" charset="0"/>
              </a:rPr>
              <a:t>intensity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385812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103F61B0-EE88-B2D6-AEDA-0B3B37A36932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77124F1C-014A-60A4-7402-31B60822C095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F5C63AE-AC1F-0110-77C2-0146735D5E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59" r="20787"/>
          <a:stretch/>
        </p:blipFill>
        <p:spPr>
          <a:xfrm>
            <a:off x="379235" y="1560585"/>
            <a:ext cx="3191479" cy="50459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7817371-FDEA-BBA2-AEBF-CBC4854FD4F0}"/>
              </a:ext>
            </a:extLst>
          </p:cNvPr>
          <p:cNvSpPr txBox="1"/>
          <p:nvPr/>
        </p:nvSpPr>
        <p:spPr>
          <a:xfrm>
            <a:off x="3227832" y="798397"/>
            <a:ext cx="573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chemeClr val="accent1"/>
                </a:solidFill>
                <a:latin typeface="Passoa Script" panose="02000606030000020004" pitchFamily="2" charset="0"/>
              </a:rPr>
              <a:t>Winner Passoa x </a:t>
            </a:r>
            <a:r>
              <a:rPr lang="fr-FR" err="1">
                <a:solidFill>
                  <a:schemeClr val="accent1"/>
                </a:solidFill>
                <a:latin typeface="Passoa Script" panose="02000606030000020004" pitchFamily="2" charset="0"/>
              </a:rPr>
              <a:t>difford’s</a:t>
            </a:r>
            <a:r>
              <a:rPr lang="fr-FR">
                <a:solidFill>
                  <a:schemeClr val="accent1"/>
                </a:solidFill>
                <a:latin typeface="Passoa Script" panose="02000606030000020004" pitchFamily="2" charset="0"/>
              </a:rPr>
              <a:t> guide – 2023 </a:t>
            </a:r>
            <a:r>
              <a:rPr lang="fr-FR" err="1">
                <a:solidFill>
                  <a:schemeClr val="accent1"/>
                </a:solidFill>
                <a:latin typeface="Passoa Script" panose="02000606030000020004" pitchFamily="2" charset="0"/>
              </a:rPr>
              <a:t>competition</a:t>
            </a:r>
            <a:endParaRPr lang="en-US">
              <a:solidFill>
                <a:schemeClr val="accent1"/>
              </a:solidFill>
              <a:latin typeface="Passoa Script" panose="020006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3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16678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NICK AND NORA MAKE A PORNSTAR MARTINI : YOUR INDULGENT TREAT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31641" cy="5173481"/>
            <a:chOff x="3756628" y="1370192"/>
            <a:chExt cx="7931641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48614" cy="2543176"/>
              <a:chOff x="435429" y="1251751"/>
              <a:chExt cx="7432410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32410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47775" y="1320513"/>
                <a:ext cx="7232297" cy="51512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Beach bars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Can be up for all season!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It’s original and sweet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Passion fruit liqueur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45 ml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1 ½ oz 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Rum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7.5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Sherry – Amontillado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7.5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 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Passion fruit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syrup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7.5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Cream of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coconut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1 OZ. 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Ice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cream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-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Vanilla</a:t>
                  </a:r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55057" y="4925636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4178152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479628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418877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77041" y="4522444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6375" y="4192730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32697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196731" y="5524505"/>
            <a:ext cx="3565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         bold         indulgent     sweet</a:t>
            </a:r>
          </a:p>
          <a:p>
            <a:endParaRPr lang="en-US">
              <a:latin typeface="Passoa Script" panose="02000606030000020004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385812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95" y="4148870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103F61B0-EE88-B2D6-AEDA-0B3B37A36932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77124F1C-014A-60A4-7402-31B60822C095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A8DFD8-2F27-7864-DCAB-754DB6B996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79" y="1520506"/>
            <a:ext cx="3434103" cy="50459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86F6928-B722-4C8B-E259-D93E539EA108}"/>
              </a:ext>
            </a:extLst>
          </p:cNvPr>
          <p:cNvSpPr txBox="1"/>
          <p:nvPr/>
        </p:nvSpPr>
        <p:spPr>
          <a:xfrm>
            <a:off x="3415765" y="750357"/>
            <a:ext cx="537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chemeClr val="accent1"/>
                </a:solidFill>
                <a:latin typeface="Passoa Script" panose="02000606030000020004" pitchFamily="2" charset="0"/>
              </a:rPr>
              <a:t>1st </a:t>
            </a:r>
            <a:r>
              <a:rPr lang="fr-FR" err="1">
                <a:solidFill>
                  <a:schemeClr val="accent1"/>
                </a:solidFill>
                <a:latin typeface="Passoa Script" panose="02000606030000020004" pitchFamily="2" charset="0"/>
              </a:rPr>
              <a:t>runner</a:t>
            </a:r>
            <a:r>
              <a:rPr lang="fr-FR">
                <a:solidFill>
                  <a:schemeClr val="accent1"/>
                </a:solidFill>
                <a:latin typeface="Passoa Script" panose="02000606030000020004" pitchFamily="2" charset="0"/>
              </a:rPr>
              <a:t>-up Passoa x </a:t>
            </a:r>
            <a:r>
              <a:rPr lang="fr-FR" err="1">
                <a:solidFill>
                  <a:schemeClr val="accent1"/>
                </a:solidFill>
                <a:latin typeface="Passoa Script" panose="02000606030000020004" pitchFamily="2" charset="0"/>
              </a:rPr>
              <a:t>difford’s</a:t>
            </a:r>
            <a:r>
              <a:rPr lang="fr-FR">
                <a:solidFill>
                  <a:schemeClr val="accent1"/>
                </a:solidFill>
                <a:latin typeface="Passoa Script" panose="02000606030000020004" pitchFamily="2" charset="0"/>
              </a:rPr>
              <a:t> guide – 2023 </a:t>
            </a:r>
            <a:r>
              <a:rPr lang="fr-FR" err="1">
                <a:solidFill>
                  <a:schemeClr val="accent1"/>
                </a:solidFill>
                <a:latin typeface="Passoa Script" panose="02000606030000020004" pitchFamily="2" charset="0"/>
              </a:rPr>
              <a:t>competition</a:t>
            </a:r>
            <a:endParaRPr lang="en-US">
              <a:solidFill>
                <a:schemeClr val="accent1"/>
              </a:solidFill>
              <a:latin typeface="Passoa Script" panose="020006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2FD23943-44D3-35C1-94F6-1A2C02072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7"/>
          <a:stretch/>
        </p:blipFill>
        <p:spPr>
          <a:xfrm>
            <a:off x="-24713" y="0"/>
            <a:ext cx="12192000" cy="6858000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191767" y="5091227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280645" y="5198755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3600">
                <a:solidFill>
                  <a:schemeClr val="lt1"/>
                </a:solidFill>
                <a:latin typeface="Passoa Script" panose="02000606030000020004" pitchFamily="2" charset="0"/>
              </a:rPr>
              <a:t>Long drinks &amp; easy cocktails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3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6539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&amp; TONIC: THE SUPER EASY 1+1, AND IT IS LOW ABV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11622"/>
              <a:ext cx="7153396" cy="5195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 part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parts tonic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SQUIZZ A LIME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PLENTY OF ICE CUBES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FRESH      LIGHT      FIZZY    </a:t>
              </a: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51751"/>
            <a:chExt cx="7323654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1" y="1370099"/>
              <a:ext cx="7153395" cy="5109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Mainstream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Festivals, fairs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90742"/>
              <a:ext cx="8665223" cy="5042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and quick preparation, simple service 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Fruity &amp; fresh 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361441" y="4164117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547940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7A56B4-2DFC-4C36-B1DB-F11D0206A959}"/>
              </a:ext>
            </a:extLst>
          </p:cNvPr>
          <p:cNvGrpSpPr/>
          <p:nvPr/>
        </p:nvGrpSpPr>
        <p:grpSpPr>
          <a:xfrm>
            <a:off x="4514659" y="3788023"/>
            <a:ext cx="1506850" cy="725548"/>
            <a:chOff x="4226793" y="3848511"/>
            <a:chExt cx="1506850" cy="725548"/>
          </a:xfrm>
        </p:grpSpPr>
        <p:pic>
          <p:nvPicPr>
            <p:cNvPr id="1026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8D8B9FCC-438E-4E5D-B755-1103DA9A7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F05A255E-64A2-4EEA-B09D-A5DD70BD7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436" y="3984911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associée">
              <a:extLst>
                <a:ext uri="{FF2B5EF4-FFF2-40B4-BE49-F238E27FC236}">
                  <a16:creationId xmlns:a16="http://schemas.microsoft.com/office/drawing/2014/main" id="{FAD00DFB-C2DC-411D-8465-ADF1638DF7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3" t="-24983" r="1" b="-12732"/>
            <a:stretch/>
          </p:blipFill>
          <p:spPr bwMode="auto">
            <a:xfrm>
              <a:off x="5198265" y="3848511"/>
              <a:ext cx="535378" cy="725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66277" y="3797483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62EED5-FFEB-483E-9F41-B987C6896AEC}"/>
              </a:ext>
            </a:extLst>
          </p:cNvPr>
          <p:cNvSpPr/>
          <p:nvPr/>
        </p:nvSpPr>
        <p:spPr>
          <a:xfrm>
            <a:off x="5629249" y="5357637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E74A47-F1D6-40A3-8AF1-4FCC8B347A10}"/>
              </a:ext>
            </a:extLst>
          </p:cNvPr>
          <p:cNvSpPr/>
          <p:nvPr/>
        </p:nvSpPr>
        <p:spPr>
          <a:xfrm>
            <a:off x="6404978" y="5361320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23E6A0-BBB6-4312-B09F-456B992A01ED}"/>
              </a:ext>
            </a:extLst>
          </p:cNvPr>
          <p:cNvSpPr txBox="1"/>
          <p:nvPr/>
        </p:nvSpPr>
        <p:spPr>
          <a:xfrm>
            <a:off x="4223105" y="5731457"/>
            <a:ext cx="370361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700" i="1">
                <a:solidFill>
                  <a:srgbClr val="000000"/>
                </a:solidFill>
                <a:latin typeface="Knockout" panose="02000606040000020004" pitchFamily="2" charset="0"/>
              </a:rPr>
              <a:t>Comparison with white wine: </a:t>
            </a:r>
          </a:p>
          <a:p>
            <a:pPr algn="ctr">
              <a:defRPr/>
            </a:pPr>
            <a:r>
              <a:rPr lang="en-US" sz="1700" i="1">
                <a:solidFill>
                  <a:srgbClr val="000000"/>
                </a:solidFill>
                <a:latin typeface="Knockout" panose="02000606040000020004" pitchFamily="2" charset="0"/>
              </a:rPr>
              <a:t>76 Kcal vs wine 82 Kcal (for 100mL)</a:t>
            </a:r>
          </a:p>
          <a:p>
            <a:pPr algn="ctr">
              <a:defRPr/>
            </a:pPr>
            <a:r>
              <a:rPr lang="en-US" sz="1700" i="1">
                <a:solidFill>
                  <a:srgbClr val="000000"/>
                </a:solidFill>
                <a:latin typeface="Knockout" panose="02000606040000020004" pitchFamily="2" charset="0"/>
              </a:rPr>
              <a:t>ABV 5,7% vs wine 11,6% on average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0645125-C3C7-7126-86F1-DFF53BE655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63" r="5837"/>
          <a:stretch/>
        </p:blipFill>
        <p:spPr>
          <a:xfrm>
            <a:off x="120336" y="1607621"/>
            <a:ext cx="3859063" cy="5041608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6FE8D8D-832B-7138-0640-A95D642037BD}"/>
              </a:ext>
            </a:extLst>
          </p:cNvPr>
          <p:cNvSpPr/>
          <p:nvPr/>
        </p:nvSpPr>
        <p:spPr>
          <a:xfrm>
            <a:off x="515373" y="1844596"/>
            <a:ext cx="3047517" cy="82232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fr-FR" sz="1600" dirty="0">
                <a:solidFill>
                  <a:srgbClr val="000000"/>
                </a:solidFill>
                <a:latin typeface="Knockout" panose="02000606040000020004" pitchFamily="2" charset="0"/>
              </a:rPr>
              <a:t>Note: It </a:t>
            </a:r>
            <a:r>
              <a:rPr lang="fr-FR" sz="1600" dirty="0" err="1">
                <a:solidFill>
                  <a:srgbClr val="000000"/>
                </a:solidFill>
                <a:latin typeface="Knockout" panose="02000606040000020004" pitchFamily="2" charset="0"/>
              </a:rPr>
              <a:t>is</a:t>
            </a:r>
            <a:r>
              <a:rPr lang="fr-FR" sz="1600" dirty="0">
                <a:solidFill>
                  <a:srgbClr val="000000"/>
                </a:solidFill>
                <a:latin typeface="Knockout" panose="02000606040000020004" pitchFamily="2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Knockout" panose="02000606040000020004" pitchFamily="2" charset="0"/>
              </a:rPr>
              <a:t>also</a:t>
            </a:r>
            <a:r>
              <a:rPr lang="fr-FR" sz="1600" dirty="0">
                <a:solidFill>
                  <a:srgbClr val="000000"/>
                </a:solidFill>
                <a:latin typeface="Knockout" panose="02000606040000020004" pitchFamily="2" charset="0"/>
              </a:rPr>
              <a:t> possible to replace    Tonic by </a:t>
            </a:r>
            <a:r>
              <a:rPr lang="fr-FR" sz="1600" dirty="0" err="1">
                <a:solidFill>
                  <a:srgbClr val="000000"/>
                </a:solidFill>
                <a:latin typeface="Knockout" panose="02000606040000020004" pitchFamily="2" charset="0"/>
              </a:rPr>
              <a:t>lemonade</a:t>
            </a:r>
            <a:r>
              <a:rPr lang="fr-FR" sz="1600" dirty="0">
                <a:solidFill>
                  <a:srgbClr val="000000"/>
                </a:solidFill>
                <a:latin typeface="Knockout" panose="02000606040000020004" pitchFamily="2" charset="0"/>
              </a:rPr>
              <a:t>: </a:t>
            </a:r>
            <a:r>
              <a:rPr lang="fr-FR" sz="1600" dirty="0" err="1">
                <a:solidFill>
                  <a:srgbClr val="000000"/>
                </a:solidFill>
                <a:latin typeface="Knockout" panose="02000606040000020004" pitchFamily="2" charset="0"/>
              </a:rPr>
              <a:t>Passoã</a:t>
            </a:r>
            <a:r>
              <a:rPr lang="fr-FR" sz="1600" dirty="0">
                <a:solidFill>
                  <a:srgbClr val="000000"/>
                </a:solidFill>
                <a:latin typeface="Knockout" panose="02000606040000020004" pitchFamily="2" charset="0"/>
              </a:rPr>
              <a:t> &amp; </a:t>
            </a:r>
            <a:r>
              <a:rPr lang="fr-FR" sz="1600" dirty="0" err="1">
                <a:solidFill>
                  <a:srgbClr val="000000"/>
                </a:solidFill>
                <a:latin typeface="Knockout" panose="02000606040000020004" pitchFamily="2" charset="0"/>
              </a:rPr>
              <a:t>Lemonade</a:t>
            </a:r>
            <a:endParaRPr lang="en-US" sz="1600" dirty="0">
              <a:solidFill>
                <a:srgbClr val="000000"/>
              </a:solidFill>
              <a:latin typeface="Knockout" panose="020006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C66E6DA-A979-AA38-1D77-A8AA1F40A2FD}"/>
              </a:ext>
            </a:extLst>
          </p:cNvPr>
          <p:cNvSpPr/>
          <p:nvPr/>
        </p:nvSpPr>
        <p:spPr>
          <a:xfrm>
            <a:off x="4090391" y="1446925"/>
            <a:ext cx="3838572" cy="5176416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008ADC5-96C6-42B9-BDD8-AE8517D22AFA}"/>
              </a:ext>
            </a:extLst>
          </p:cNvPr>
          <p:cNvSpPr txBox="1">
            <a:spLocks/>
          </p:cNvSpPr>
          <p:nvPr/>
        </p:nvSpPr>
        <p:spPr>
          <a:xfrm>
            <a:off x="778732" y="275960"/>
            <a:ext cx="10905067" cy="1297209"/>
          </a:xfrm>
        </p:spPr>
        <p:txBody>
          <a:bodyPr lIns="91440" tIns="45720" rIns="91440" bIns="45720" anchor="t"/>
          <a:lstStyle>
            <a:lvl1pPr algn="l" defTabSz="13438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67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GB" sz="3600" dirty="0">
                <a:solidFill>
                  <a:srgbClr val="FFFFFF"/>
                </a:solidFill>
                <a:latin typeface="Knockout"/>
              </a:rPr>
              <a:t>PASSOÃ &amp; ORANGE JUICE: THE OJ EASY MIX, POPULAR SINCE THE 1980s</a:t>
            </a:r>
          </a:p>
        </p:txBody>
      </p:sp>
      <p:pic>
        <p:nvPicPr>
          <p:cNvPr id="2" name="Picture 6" descr="a wine glass with with an orange cocktail, no straw, an orange slice. blurred backgound from a beach bar. Photo style that looks realistic..">
            <a:extLst>
              <a:ext uri="{FF2B5EF4-FFF2-40B4-BE49-F238E27FC236}">
                <a16:creationId xmlns:a16="http://schemas.microsoft.com/office/drawing/2014/main" id="{FDB2A6F7-6AC0-3F9D-9F20-FCB052B65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t="18486" r="18203" b="3520"/>
          <a:stretch/>
        </p:blipFill>
        <p:spPr bwMode="auto">
          <a:xfrm>
            <a:off x="103432" y="1446925"/>
            <a:ext cx="3749333" cy="51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ésultat de recherche d'images pour &quot;big glass wine icone&quot;">
            <a:extLst>
              <a:ext uri="{FF2B5EF4-FFF2-40B4-BE49-F238E27FC236}">
                <a16:creationId xmlns:a16="http://schemas.microsoft.com/office/drawing/2014/main" id="{485AD659-CDF4-ABCE-1459-341BEC351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65" y="4597230"/>
            <a:ext cx="922405" cy="9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869F3A-EDC6-3B2C-3DD2-A7DD99CB4429}"/>
              </a:ext>
            </a:extLst>
          </p:cNvPr>
          <p:cNvGrpSpPr/>
          <p:nvPr/>
        </p:nvGrpSpPr>
        <p:grpSpPr>
          <a:xfrm>
            <a:off x="4154597" y="1305844"/>
            <a:ext cx="7933973" cy="5317494"/>
            <a:chOff x="3684688" y="1115590"/>
            <a:chExt cx="7977970" cy="51955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FA29AE9-9E88-26D3-7A63-9AC40310F2D5}"/>
                </a:ext>
              </a:extLst>
            </p:cNvPr>
            <p:cNvGrpSpPr/>
            <p:nvPr/>
          </p:nvGrpSpPr>
          <p:grpSpPr>
            <a:xfrm>
              <a:off x="7748742" y="1259101"/>
              <a:ext cx="3913916" cy="2167742"/>
              <a:chOff x="452533" y="747727"/>
              <a:chExt cx="7367099" cy="453201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DBD36E1-F787-25C4-ED52-22600EF57D25}"/>
                  </a:ext>
                </a:extLst>
              </p:cNvPr>
              <p:cNvSpPr/>
              <p:nvPr/>
            </p:nvSpPr>
            <p:spPr>
              <a:xfrm>
                <a:off x="452533" y="747727"/>
                <a:ext cx="7367099" cy="4532012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1245612-B055-8788-9FB4-DA33B15E06B2}"/>
                  </a:ext>
                </a:extLst>
              </p:cNvPr>
              <p:cNvSpPr/>
              <p:nvPr/>
            </p:nvSpPr>
            <p:spPr>
              <a:xfrm>
                <a:off x="559118" y="890884"/>
                <a:ext cx="7153925" cy="42832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BRUNCH/DAY-time/HAPPY HOUR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Mainstream bars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Beach bars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Summer flagships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Festivals, fairs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7080EA-0B2D-7AC5-162A-57DF59FC4824}"/>
                </a:ext>
              </a:extLst>
            </p:cNvPr>
            <p:cNvGrpSpPr/>
            <p:nvPr/>
          </p:nvGrpSpPr>
          <p:grpSpPr>
            <a:xfrm>
              <a:off x="7728908" y="3591893"/>
              <a:ext cx="3933750" cy="2719291"/>
              <a:chOff x="415421" y="-201064"/>
              <a:chExt cx="7323654" cy="624660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127CE3B-0467-8C3D-1333-F2C1C87C74BD}"/>
                  </a:ext>
                </a:extLst>
              </p:cNvPr>
              <p:cNvSpPr/>
              <p:nvPr/>
            </p:nvSpPr>
            <p:spPr>
              <a:xfrm>
                <a:off x="415421" y="-201064"/>
                <a:ext cx="7323654" cy="6246607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7139113-95F6-2459-8F09-D88F9427B297}"/>
                  </a:ext>
                </a:extLst>
              </p:cNvPr>
              <p:cNvSpPr/>
              <p:nvPr/>
            </p:nvSpPr>
            <p:spPr>
              <a:xfrm>
                <a:off x="488377" y="-66429"/>
                <a:ext cx="7141108" cy="60070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Knockout" panose="02000606040000020004" pitchFamily="2" charset="0"/>
                    <a:cs typeface="Times New Roman" panose="02020603050405020304" pitchFamily="18" charset="0"/>
                  </a:rPr>
                  <a:t>  Easy to prepare</a:t>
                </a:r>
              </a:p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Knockout" panose="02000606040000020004" pitchFamily="2" charset="0"/>
                    <a:cs typeface="Times New Roman" panose="02020603050405020304" pitchFamily="18" charset="0"/>
                  </a:rPr>
                  <a:t>Can be elevated with freshly squeezed orange juice</a:t>
                </a:r>
              </a:p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Knockout" panose="02000606040000020004" pitchFamily="2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 Refreshing, fruity &amp; sweet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Low ABV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B3AB2C-FEBB-28F7-51ED-ACECAD655C24}"/>
                </a:ext>
              </a:extLst>
            </p:cNvPr>
            <p:cNvGrpSpPr/>
            <p:nvPr/>
          </p:nvGrpSpPr>
          <p:grpSpPr>
            <a:xfrm>
              <a:off x="3684688" y="1147362"/>
              <a:ext cx="3730734" cy="5103912"/>
              <a:chOff x="450428" y="1161648"/>
              <a:chExt cx="3730734" cy="510391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6320F33-D6EA-E7BB-6BCE-D12FEF8E952D}"/>
                  </a:ext>
                </a:extLst>
              </p:cNvPr>
              <p:cNvSpPr/>
              <p:nvPr/>
            </p:nvSpPr>
            <p:spPr>
              <a:xfrm>
                <a:off x="1679214" y="485185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33AC3C0-DAF0-54AE-4574-228175E1A364}"/>
                  </a:ext>
                </a:extLst>
              </p:cNvPr>
              <p:cNvSpPr/>
              <p:nvPr/>
            </p:nvSpPr>
            <p:spPr>
              <a:xfrm>
                <a:off x="450428" y="1327631"/>
                <a:ext cx="3730734" cy="49379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 PART PASSOÃ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 PARTS Orange juice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(preferably freshly squeezed)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Garnish with an orange slice</a:t>
                </a: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96E748D-3D6A-05AF-35B5-0DA17E0F42DA}"/>
                  </a:ext>
                </a:extLst>
              </p:cNvPr>
              <p:cNvSpPr/>
              <p:nvPr/>
            </p:nvSpPr>
            <p:spPr>
              <a:xfrm>
                <a:off x="1679214" y="116164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 dirty="0" err="1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RECIPEs</a:t>
                </a:r>
                <a:endParaRPr lang="en-US" sz="110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692729-0F82-901B-9677-6C858EA60D41}"/>
                </a:ext>
              </a:extLst>
            </p:cNvPr>
            <p:cNvSpPr/>
            <p:nvPr/>
          </p:nvSpPr>
          <p:spPr>
            <a:xfrm>
              <a:off x="8073260" y="1115590"/>
              <a:ext cx="3429237" cy="54117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200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A1CE6D6-012B-02B8-07FD-27A5DEBD87FE}"/>
                </a:ext>
              </a:extLst>
            </p:cNvPr>
            <p:cNvSpPr/>
            <p:nvPr/>
          </p:nvSpPr>
          <p:spPr>
            <a:xfrm>
              <a:off x="8702029" y="3426843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pic>
          <p:nvPicPr>
            <p:cNvPr id="14" name="Picture 2" descr="Résultat de recherche d'images pour &quot;big glass wine icone&quot;">
              <a:extLst>
                <a:ext uri="{FF2B5EF4-FFF2-40B4-BE49-F238E27FC236}">
                  <a16:creationId xmlns:a16="http://schemas.microsoft.com/office/drawing/2014/main" id="{732137FF-D2F3-B10B-2F30-733D67DBF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366" y="3895627"/>
              <a:ext cx="922405" cy="92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1BBAAD-A3D6-C1A8-96BD-6A066FC41AF2}"/>
              </a:ext>
            </a:extLst>
          </p:cNvPr>
          <p:cNvGrpSpPr/>
          <p:nvPr/>
        </p:nvGrpSpPr>
        <p:grpSpPr>
          <a:xfrm>
            <a:off x="4594990" y="5526188"/>
            <a:ext cx="3224735" cy="380212"/>
            <a:chOff x="4346575" y="5394428"/>
            <a:chExt cx="3224735" cy="38021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20AA4EE-9A38-60ED-3E80-34D501D0A815}"/>
                </a:ext>
              </a:extLst>
            </p:cNvPr>
            <p:cNvGrpSpPr/>
            <p:nvPr/>
          </p:nvGrpSpPr>
          <p:grpSpPr>
            <a:xfrm>
              <a:off x="4346575" y="5394428"/>
              <a:ext cx="3224735" cy="380212"/>
              <a:chOff x="4492090" y="5401777"/>
              <a:chExt cx="3224735" cy="38021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AB3D69C-180B-CBA1-39A2-98AD806AC057}"/>
                  </a:ext>
                </a:extLst>
              </p:cNvPr>
              <p:cNvSpPr txBox="1"/>
              <p:nvPr/>
            </p:nvSpPr>
            <p:spPr>
              <a:xfrm>
                <a:off x="5176899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28D3F-B46F-0988-B1CF-95C874FD983A}"/>
                  </a:ext>
                </a:extLst>
              </p:cNvPr>
              <p:cNvSpPr txBox="1"/>
              <p:nvPr/>
            </p:nvSpPr>
            <p:spPr>
              <a:xfrm>
                <a:off x="6033021" y="5401777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Passoa Script" panose="02000606030000020004" pitchFamily="2" charset="0"/>
                  </a:rPr>
                  <a:t>SWEET</a:t>
                </a:r>
                <a:endParaRPr lang="en-US" dirty="0">
                  <a:latin typeface="Passoa Script" panose="02000606030000020004" pitchFamily="2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428C843-1D64-021B-0597-5D9D7AC6D158}"/>
                  </a:ext>
                </a:extLst>
              </p:cNvPr>
              <p:cNvSpPr txBox="1"/>
              <p:nvPr/>
            </p:nvSpPr>
            <p:spPr>
              <a:xfrm>
                <a:off x="4492090" y="5412657"/>
                <a:ext cx="684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D53F75-A4FA-F365-793E-F285D2C26304}"/>
                </a:ext>
              </a:extLst>
            </p:cNvPr>
            <p:cNvSpPr/>
            <p:nvPr/>
          </p:nvSpPr>
          <p:spPr>
            <a:xfrm>
              <a:off x="5101922" y="54182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C90C2C3-259F-0166-0186-A6F6B37CE935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4C84ED87-78DB-F8A5-06F7-7D1ADA23B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066729" y="4471387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4469F3-2B7A-09F2-6D99-D5160F54C989}"/>
              </a:ext>
            </a:extLst>
          </p:cNvPr>
          <p:cNvSpPr txBox="1"/>
          <p:nvPr/>
        </p:nvSpPr>
        <p:spPr>
          <a:xfrm>
            <a:off x="6230914" y="4114248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4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A4BF67E0-CA8B-79D6-B647-6AABB036C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737521" y="4214774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ésultat de recherche d'images pour &quot;tumbler glass icone&quot;">
            <a:extLst>
              <a:ext uri="{FF2B5EF4-FFF2-40B4-BE49-F238E27FC236}">
                <a16:creationId xmlns:a16="http://schemas.microsoft.com/office/drawing/2014/main" id="{E8627FC1-79DC-73FB-4426-33D8728E1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68" y="4420350"/>
            <a:ext cx="477216" cy="65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2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8332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SANGRIA: IDEAL FOR SHARING MOMENTS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E7653-73FD-4F78-AE83-48AE8D4822EC}"/>
              </a:ext>
            </a:extLst>
          </p:cNvPr>
          <p:cNvGrpSpPr/>
          <p:nvPr/>
        </p:nvGrpSpPr>
        <p:grpSpPr>
          <a:xfrm>
            <a:off x="7739655" y="1500186"/>
            <a:ext cx="4181126" cy="2543176"/>
            <a:chOff x="435429" y="1251751"/>
            <a:chExt cx="7323654" cy="53169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F685DA-3317-4A8B-94E6-B1F2C71EDF04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828071-DF67-426D-A5F4-264923227103}"/>
                </a:ext>
              </a:extLst>
            </p:cNvPr>
            <p:cNvSpPr/>
            <p:nvPr/>
          </p:nvSpPr>
          <p:spPr>
            <a:xfrm>
              <a:off x="525790" y="1370822"/>
              <a:ext cx="7153396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BRUNCH/HAPPY HOUR/</a:t>
              </a:r>
              <a:r>
                <a:rPr lang="en-US" err="1">
                  <a:solidFill>
                    <a:schemeClr val="tx1"/>
                  </a:solidFill>
                  <a:latin typeface="Passoa Script" panose="02000606030000020004" pitchFamily="2" charset="0"/>
                </a:rPr>
                <a:t>DINNEr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Hotels/resorts/beach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EABB11-5D50-4B9B-8CC6-BAD8EC9C56F5}"/>
              </a:ext>
            </a:extLst>
          </p:cNvPr>
          <p:cNvGrpSpPr/>
          <p:nvPr/>
        </p:nvGrpSpPr>
        <p:grpSpPr>
          <a:xfrm>
            <a:off x="7739654" y="4224337"/>
            <a:ext cx="4181127" cy="2466882"/>
            <a:chOff x="435429" y="1251751"/>
            <a:chExt cx="7323654" cy="53169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2F7D96-FB65-43B8-821B-407693D901E8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525791" y="1319734"/>
              <a:ext cx="7153395" cy="5135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to mix and prepare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Its multiple occasions, as long as it is shared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Its generous and sharing format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Its fruity profile and lightness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BE93A0-FFEA-4385-9788-70C87B70E4C2}"/>
              </a:ext>
            </a:extLst>
          </p:cNvPr>
          <p:cNvGrpSpPr/>
          <p:nvPr/>
        </p:nvGrpSpPr>
        <p:grpSpPr>
          <a:xfrm>
            <a:off x="3739255" y="1365431"/>
            <a:ext cx="3838572" cy="5325788"/>
            <a:chOff x="480028" y="1379717"/>
            <a:chExt cx="3838572" cy="517348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8FE6CF-790C-4A84-B057-6476B2E564F6}"/>
                </a:ext>
              </a:extLst>
            </p:cNvPr>
            <p:cNvGrpSpPr/>
            <p:nvPr/>
          </p:nvGrpSpPr>
          <p:grpSpPr>
            <a:xfrm>
              <a:off x="480028" y="1502522"/>
              <a:ext cx="3838572" cy="5050676"/>
              <a:chOff x="435429" y="1251751"/>
              <a:chExt cx="7323654" cy="531691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E4B2E9-F0A3-4712-B341-A528463E842D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F2E274-2910-41D0-894E-61F35C43F743}"/>
                  </a:ext>
                </a:extLst>
              </p:cNvPr>
              <p:cNvSpPr/>
              <p:nvPr/>
            </p:nvSpPr>
            <p:spPr>
              <a:xfrm>
                <a:off x="525790" y="1318516"/>
                <a:ext cx="7153396" cy="51998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 part </a:t>
                </a:r>
                <a:r>
                  <a:rPr lang="en-US" sz="2000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Passoã</a:t>
                </a:r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 parts rose dry wine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Handful of sliced oranges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and red fruits </a:t>
                </a: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48A253-E8A6-4590-979C-79B06817674B}"/>
                </a:ext>
              </a:extLst>
            </p:cNvPr>
            <p:cNvSpPr/>
            <p:nvPr/>
          </p:nvSpPr>
          <p:spPr>
            <a:xfrm>
              <a:off x="1714505" y="1379717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RECIPE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2FD00B-66F5-48CD-818A-D6D9E19BCB31}"/>
                </a:ext>
              </a:extLst>
            </p:cNvPr>
            <p:cNvSpPr/>
            <p:nvPr/>
          </p:nvSpPr>
          <p:spPr>
            <a:xfrm>
              <a:off x="1703521" y="4639840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PROFILE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2826388-E38A-4959-BE7D-6AB38474FC2F}"/>
              </a:ext>
            </a:extLst>
          </p:cNvPr>
          <p:cNvGrpSpPr/>
          <p:nvPr/>
        </p:nvGrpSpPr>
        <p:grpSpPr>
          <a:xfrm>
            <a:off x="4364395" y="3746261"/>
            <a:ext cx="1014076" cy="562703"/>
            <a:chOff x="4291349" y="3656687"/>
            <a:chExt cx="1466534" cy="689955"/>
          </a:xfrm>
        </p:grpSpPr>
        <p:pic>
          <p:nvPicPr>
            <p:cNvPr id="28" name="Picture 2" descr="Résultat de recherche d'images pour &quot;sangria crafe icone&quot;">
              <a:extLst>
                <a:ext uri="{FF2B5EF4-FFF2-40B4-BE49-F238E27FC236}">
                  <a16:creationId xmlns:a16="http://schemas.microsoft.com/office/drawing/2014/main" id="{3F24E007-50AB-4E97-B282-2BC01D9E82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4" r="62222" b="56528"/>
            <a:stretch/>
          </p:blipFill>
          <p:spPr bwMode="auto">
            <a:xfrm>
              <a:off x="4291349" y="3656687"/>
              <a:ext cx="713566" cy="689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Résultat de recherche d'images pour &quot;Punch bowl icone&quot;">
              <a:extLst>
                <a:ext uri="{FF2B5EF4-FFF2-40B4-BE49-F238E27FC236}">
                  <a16:creationId xmlns:a16="http://schemas.microsoft.com/office/drawing/2014/main" id="{172A3EFE-17F4-400F-A783-1FA23F6C4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309" y="3656687"/>
              <a:ext cx="656574" cy="656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2F188A52-0EE1-4C41-8378-B03397CBE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5984532" y="4071203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A5A5238-904B-4782-9991-210BCF4AD403}"/>
              </a:ext>
            </a:extLst>
          </p:cNvPr>
          <p:cNvSpPr txBox="1"/>
          <p:nvPr/>
        </p:nvSpPr>
        <p:spPr>
          <a:xfrm>
            <a:off x="6043493" y="3712924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79DE21-F122-44FD-94FB-C9A5ABA43675}"/>
              </a:ext>
            </a:extLst>
          </p:cNvPr>
          <p:cNvSpPr/>
          <p:nvPr/>
        </p:nvSpPr>
        <p:spPr>
          <a:xfrm>
            <a:off x="5128608" y="5345412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0B29DE0-2D3C-465A-A00B-F1D6B89BA0C9}"/>
              </a:ext>
            </a:extLst>
          </p:cNvPr>
          <p:cNvSpPr/>
          <p:nvPr/>
        </p:nvSpPr>
        <p:spPr>
          <a:xfrm>
            <a:off x="6095999" y="5337050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082C69-2727-40A0-B254-E99BD5B6CC39}"/>
              </a:ext>
            </a:extLst>
          </p:cNvPr>
          <p:cNvSpPr/>
          <p:nvPr/>
        </p:nvSpPr>
        <p:spPr>
          <a:xfrm>
            <a:off x="4388088" y="5307903"/>
            <a:ext cx="2857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FRESH         FRUITY      GENEROUS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9B30F46-DA8D-9D82-680A-AC9B1C5B32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63" t="1158"/>
          <a:stretch/>
        </p:blipFill>
        <p:spPr>
          <a:xfrm>
            <a:off x="144966" y="1477947"/>
            <a:ext cx="3432461" cy="5022988"/>
          </a:xfrm>
          <a:prstGeom prst="rect">
            <a:avLst/>
          </a:prstGeom>
        </p:spPr>
      </p:pic>
      <p:sp>
        <p:nvSpPr>
          <p:cNvPr id="2" name="Oval 44">
            <a:extLst>
              <a:ext uri="{FF2B5EF4-FFF2-40B4-BE49-F238E27FC236}">
                <a16:creationId xmlns:a16="http://schemas.microsoft.com/office/drawing/2014/main" id="{B92E18D5-A66A-6FB1-A3B8-4500EDD1A1DA}"/>
              </a:ext>
            </a:extLst>
          </p:cNvPr>
          <p:cNvSpPr/>
          <p:nvPr/>
        </p:nvSpPr>
        <p:spPr>
          <a:xfrm>
            <a:off x="8249948" y="1408294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Oval 45">
            <a:extLst>
              <a:ext uri="{FF2B5EF4-FFF2-40B4-BE49-F238E27FC236}">
                <a16:creationId xmlns:a16="http://schemas.microsoft.com/office/drawing/2014/main" id="{45EF4C73-38A9-DD7D-77DF-3EA41AA257FA}"/>
              </a:ext>
            </a:extLst>
          </p:cNvPr>
          <p:cNvSpPr/>
          <p:nvPr/>
        </p:nvSpPr>
        <p:spPr>
          <a:xfrm>
            <a:off x="8783889" y="4116582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002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EC51798-82BA-D2FA-3E37-46C3456D6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6" t="8470" r="16042" b="25474"/>
          <a:stretch/>
        </p:blipFill>
        <p:spPr>
          <a:xfrm>
            <a:off x="8373236" y="1543917"/>
            <a:ext cx="3085870" cy="23423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F99D6CD-A348-E85C-42EA-399611144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81"/>
          <a:stretch/>
        </p:blipFill>
        <p:spPr>
          <a:xfrm>
            <a:off x="8373235" y="3840119"/>
            <a:ext cx="3085870" cy="22846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0F16F6-B410-3378-DDD4-21A95071E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58"/>
          <a:stretch/>
        </p:blipFill>
        <p:spPr>
          <a:xfrm>
            <a:off x="4764154" y="1661570"/>
            <a:ext cx="2954813" cy="22428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F7A5E3-1E49-003D-5636-447B249616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77"/>
          <a:stretch/>
        </p:blipFill>
        <p:spPr>
          <a:xfrm rot="5400000">
            <a:off x="5083838" y="3499815"/>
            <a:ext cx="2295127" cy="295481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F513585-70D9-4447-1650-EF885BF46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95" y="3829658"/>
            <a:ext cx="3273164" cy="22951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5C424BA-9026-1C72-8CE0-9660E5639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95" y="1661570"/>
            <a:ext cx="3273164" cy="216808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A0353B7-D4B4-4768-A6A2-1619DEA2E9A2}"/>
              </a:ext>
            </a:extLst>
          </p:cNvPr>
          <p:cNvGrpSpPr/>
          <p:nvPr/>
        </p:nvGrpSpPr>
        <p:grpSpPr>
          <a:xfrm>
            <a:off x="1077275" y="3215996"/>
            <a:ext cx="2894403" cy="866810"/>
            <a:chOff x="4170106" y="1422793"/>
            <a:chExt cx="4127280" cy="86681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34CCFC2-3B7A-429F-A7B8-BFC421F7DD9A}"/>
                </a:ext>
              </a:extLst>
            </p:cNvPr>
            <p:cNvSpPr/>
            <p:nvPr/>
          </p:nvSpPr>
          <p:spPr>
            <a:xfrm>
              <a:off x="4422531" y="1422793"/>
              <a:ext cx="3622432" cy="8668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A3751-722F-4F8C-B54D-8036B3BF8758}"/>
                </a:ext>
              </a:extLst>
            </p:cNvPr>
            <p:cNvSpPr/>
            <p:nvPr/>
          </p:nvSpPr>
          <p:spPr>
            <a:xfrm>
              <a:off x="4170106" y="1712431"/>
              <a:ext cx="412728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55934">
                <a:defRPr/>
              </a:pPr>
              <a:r>
                <a:rPr lang="fr-FR" sz="15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MODERATION</a:t>
              </a:r>
              <a:endParaRPr lang="fr-FR" sz="1500">
                <a:gradFill>
                  <a:gsLst>
                    <a:gs pos="99000">
                      <a:srgbClr val="D9214D"/>
                    </a:gs>
                    <a:gs pos="79000">
                      <a:srgbClr val="FF2F46"/>
                    </a:gs>
                    <a:gs pos="0">
                      <a:srgbClr val="FF8B43"/>
                    </a:gs>
                    <a:gs pos="38000">
                      <a:srgbClr val="FF8B43"/>
                    </a:gs>
                  </a:gsLst>
                  <a:lin ang="5400000" scaled="0"/>
                </a:gradFill>
                <a:latin typeface="Passoa Script" panose="02000606030000020004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FD4FA1-E94C-494A-93D5-AF8147F5BC3A}"/>
              </a:ext>
            </a:extLst>
          </p:cNvPr>
          <p:cNvGrpSpPr/>
          <p:nvPr/>
        </p:nvGrpSpPr>
        <p:grpSpPr>
          <a:xfrm>
            <a:off x="4560402" y="3247203"/>
            <a:ext cx="3406756" cy="866810"/>
            <a:chOff x="3862761" y="1422793"/>
            <a:chExt cx="4857872" cy="86681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642234-27F2-464A-8741-16D4120589E6}"/>
                </a:ext>
              </a:extLst>
            </p:cNvPr>
            <p:cNvSpPr/>
            <p:nvPr/>
          </p:nvSpPr>
          <p:spPr>
            <a:xfrm>
              <a:off x="4422531" y="1422793"/>
              <a:ext cx="3622431" cy="8668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0D896D-10B0-41A8-AB7D-34F778BCE3EB}"/>
                </a:ext>
              </a:extLst>
            </p:cNvPr>
            <p:cNvSpPr/>
            <p:nvPr/>
          </p:nvSpPr>
          <p:spPr>
            <a:xfrm>
              <a:off x="3862761" y="1566065"/>
              <a:ext cx="4857872" cy="5539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755934">
                <a:defRPr/>
              </a:pPr>
              <a:r>
                <a:rPr lang="fr-FR" sz="15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STRONG POPULARITY</a:t>
              </a:r>
            </a:p>
            <a:p>
              <a:pPr algn="ctr" defTabSz="755934">
                <a:defRPr/>
              </a:pPr>
              <a:r>
                <a:rPr lang="fr-FR" sz="15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</a:rPr>
                <a:t>OF PASSION FRUIT </a:t>
              </a:r>
              <a:r>
                <a:rPr lang="fr-FR" sz="1500" err="1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</a:rPr>
                <a:t>TASTe</a:t>
              </a:r>
              <a:endParaRPr lang="fr-FR" sz="1500">
                <a:gradFill>
                  <a:gsLst>
                    <a:gs pos="99000">
                      <a:srgbClr val="D9214D"/>
                    </a:gs>
                    <a:gs pos="79000">
                      <a:srgbClr val="FF2F46"/>
                    </a:gs>
                    <a:gs pos="0">
                      <a:srgbClr val="FF8B43"/>
                    </a:gs>
                    <a:gs pos="38000">
                      <a:srgbClr val="FF8B43"/>
                    </a:gs>
                  </a:gsLst>
                  <a:lin ang="5400000" scaled="0"/>
                </a:gradFill>
                <a:latin typeface="Passoa Script" panose="02000606030000020004" pitchFamily="2" charset="0"/>
              </a:endParaRPr>
            </a:p>
          </p:txBody>
        </p:sp>
      </p:grpSp>
      <p:sp>
        <p:nvSpPr>
          <p:cNvPr id="24" name="Oval 19">
            <a:extLst>
              <a:ext uri="{FF2B5EF4-FFF2-40B4-BE49-F238E27FC236}">
                <a16:creationId xmlns:a16="http://schemas.microsoft.com/office/drawing/2014/main" id="{2E803F92-01DD-3759-EEE0-084FF06A1869}"/>
              </a:ext>
            </a:extLst>
          </p:cNvPr>
          <p:cNvSpPr/>
          <p:nvPr/>
        </p:nvSpPr>
        <p:spPr>
          <a:xfrm>
            <a:off x="8621669" y="3247203"/>
            <a:ext cx="2540359" cy="86681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50BD16-444C-46E8-FADE-A72EDD87F990}"/>
              </a:ext>
            </a:extLst>
          </p:cNvPr>
          <p:cNvSpPr/>
          <p:nvPr/>
        </p:nvSpPr>
        <p:spPr>
          <a:xfrm>
            <a:off x="8212792" y="3383714"/>
            <a:ext cx="3406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55934">
              <a:defRPr/>
            </a:pPr>
            <a:r>
              <a:rPr lang="fr-FR" sz="16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Growing </a:t>
            </a:r>
            <a:r>
              <a:rPr lang="fr-FR" sz="1600" err="1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appeal</a:t>
            </a:r>
            <a:r>
              <a:rPr lang="fr-FR" sz="16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 of</a:t>
            </a:r>
          </a:p>
          <a:p>
            <a:pPr algn="ctr" defTabSz="755934">
              <a:defRPr/>
            </a:pPr>
            <a:r>
              <a:rPr lang="fr-FR" sz="16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Cocktails &amp; pornstar martini</a:t>
            </a:r>
            <a:endParaRPr lang="fr-FR" sz="1600">
              <a:gradFill>
                <a:gsLst>
                  <a:gs pos="99000">
                    <a:srgbClr val="D9214D"/>
                  </a:gs>
                  <a:gs pos="79000">
                    <a:srgbClr val="FF2F46"/>
                  </a:gs>
                  <a:gs pos="0">
                    <a:srgbClr val="FF8B43"/>
                  </a:gs>
                  <a:gs pos="38000">
                    <a:srgbClr val="FF8B43"/>
                  </a:gs>
                </a:gsLst>
                <a:lin ang="5400000" scaled="0"/>
              </a:gradFill>
              <a:latin typeface="Passoa Script" panose="02000606030000020004" pitchFamily="2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1EF6A6B-E90F-FA21-0E18-B99CF98EB2A2}"/>
              </a:ext>
            </a:extLst>
          </p:cNvPr>
          <p:cNvSpPr txBox="1">
            <a:spLocks/>
          </p:cNvSpPr>
          <p:nvPr/>
        </p:nvSpPr>
        <p:spPr>
          <a:xfrm>
            <a:off x="0" y="353218"/>
            <a:ext cx="12192000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</a:t>
            </a:r>
            <a:r>
              <a:rPr lang="fr-FR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COCKTAILS MEET CURRENT CONSUMER TRENDS</a:t>
            </a:r>
            <a:endParaRPr lang="en-US" sz="3629">
              <a:solidFill>
                <a:schemeClr val="bg1"/>
              </a:solidFill>
              <a:latin typeface="Knockout" panose="02000606040000020004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74820A-5500-2786-440A-3EC3562C4FFC}"/>
              </a:ext>
            </a:extLst>
          </p:cNvPr>
          <p:cNvSpPr txBox="1"/>
          <p:nvPr/>
        </p:nvSpPr>
        <p:spPr>
          <a:xfrm>
            <a:off x="0" y="6581001"/>
            <a:ext cx="6467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Knockout" panose="02000606040000020004" pitchFamily="2" charset="0"/>
              </a:rPr>
              <a:t>*CGA Mixed Drink Report Q3 2022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DC4853-C45B-2B54-076E-C39C6DFD8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0346" y="6169135"/>
            <a:ext cx="1191323" cy="6706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F025E7B-A914-F167-456C-CFFB86EFF4BD}"/>
              </a:ext>
            </a:extLst>
          </p:cNvPr>
          <p:cNvSpPr txBox="1"/>
          <p:nvPr/>
        </p:nvSpPr>
        <p:spPr>
          <a:xfrm>
            <a:off x="8621669" y="6396892"/>
            <a:ext cx="368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err="1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Latest</a:t>
            </a:r>
            <a:r>
              <a:rPr lang="fr-FR" sz="1400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 trends:  Pink cocktails &amp; Disco cocktails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215028-7336-E087-7AAD-9EA2E1D2D328}"/>
              </a:ext>
            </a:extLst>
          </p:cNvPr>
          <p:cNvSpPr txBox="1"/>
          <p:nvPr/>
        </p:nvSpPr>
        <p:spPr>
          <a:xfrm>
            <a:off x="1532709" y="4082807"/>
            <a:ext cx="2116182" cy="738664"/>
          </a:xfrm>
          <a:prstGeom prst="rect">
            <a:avLst/>
          </a:prstGeom>
          <a:solidFill>
            <a:schemeClr val="accent2">
              <a:lumMod val="20000"/>
              <a:lumOff val="8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Knockout" panose="02000606040000020004" pitchFamily="2" charset="0"/>
              </a:rPr>
              <a:t>Low ABV </a:t>
            </a:r>
          </a:p>
          <a:p>
            <a:pPr algn="ctr"/>
            <a:r>
              <a:rPr lang="en-US" sz="1400" b="1">
                <a:latin typeface="Knockout" panose="02000606040000020004" pitchFamily="2" charset="0"/>
              </a:rPr>
              <a:t>Less sugar than competition</a:t>
            </a:r>
          </a:p>
          <a:p>
            <a:pPr algn="ctr"/>
            <a:r>
              <a:rPr lang="en-US" sz="1400" b="1">
                <a:latin typeface="Knockout" panose="02000606040000020004" pitchFamily="2" charset="0"/>
              </a:rPr>
              <a:t>Gluten free </a:t>
            </a:r>
            <a:endParaRPr lang="fr-FR" sz="1400" b="1">
              <a:latin typeface="Knockout" panose="02000606040000020004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3AB8BFF-5F5A-858A-06CF-A2A63486C7C7}"/>
              </a:ext>
            </a:extLst>
          </p:cNvPr>
          <p:cNvSpPr txBox="1"/>
          <p:nvPr/>
        </p:nvSpPr>
        <p:spPr>
          <a:xfrm>
            <a:off x="5204418" y="4165594"/>
            <a:ext cx="2116182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Knockout" panose="02000606040000020004" pitchFamily="2" charset="0"/>
              </a:rPr>
              <a:t>Passion fruit is the #3 preferred flavor and fastest growing*</a:t>
            </a:r>
            <a:endParaRPr lang="fr-FR" sz="1400" b="1">
              <a:latin typeface="Knockout" panose="02000606040000020004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5745A18-9F97-7C8F-8728-E0A9ABB6A052}"/>
              </a:ext>
            </a:extLst>
          </p:cNvPr>
          <p:cNvSpPr txBox="1"/>
          <p:nvPr/>
        </p:nvSpPr>
        <p:spPr>
          <a:xfrm>
            <a:off x="8949234" y="4175310"/>
            <a:ext cx="2116182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latin typeface="Knockout" panose="02000606040000020004" pitchFamily="2" charset="0"/>
              </a:rPr>
              <a:t>PornStar</a:t>
            </a:r>
            <a:r>
              <a:rPr lang="en-US" sz="1400" b="1">
                <a:latin typeface="Knockout" panose="02000606040000020004" pitchFamily="2" charset="0"/>
              </a:rPr>
              <a:t> Martini: #1 search on </a:t>
            </a:r>
            <a:r>
              <a:rPr lang="en-US" sz="1400" b="1" err="1">
                <a:latin typeface="Knockout" panose="02000606040000020004" pitchFamily="2" charset="0"/>
              </a:rPr>
              <a:t>Difford’s</a:t>
            </a:r>
            <a:r>
              <a:rPr lang="en-US" sz="1400" b="1">
                <a:latin typeface="Knockout" panose="02000606040000020004" pitchFamily="2" charset="0"/>
              </a:rPr>
              <a:t> Guide and #2 on Google</a:t>
            </a:r>
          </a:p>
        </p:txBody>
      </p:sp>
    </p:spTree>
    <p:extLst>
      <p:ext uri="{BB962C8B-B14F-4D97-AF65-F5344CB8AC3E}">
        <p14:creationId xmlns:p14="http://schemas.microsoft.com/office/powerpoint/2010/main" val="40133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87B70-411E-67F6-7A1E-A091E8EDA657}"/>
              </a:ext>
            </a:extLst>
          </p:cNvPr>
          <p:cNvSpPr/>
          <p:nvPr/>
        </p:nvSpPr>
        <p:spPr>
          <a:xfrm>
            <a:off x="3987918" y="1471519"/>
            <a:ext cx="3838572" cy="5176416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335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SPRITZ: 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</a:rPr>
              <a:t>A SWEET &amp; FRUITY VERSION OF THE WELL-KNOWN COCKTAIL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28006" y="1353074"/>
            <a:ext cx="7899399" cy="5294861"/>
            <a:chOff x="3774006" y="1365431"/>
            <a:chExt cx="7899399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5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BRUNCH/DAY-time/HAPPY HOUR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Hotels/resorts/beach bars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290197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Versatility, different recipes according to consumer tastes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fruity alternative to the famous bitter Spritz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Its eye catchy color 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74006" y="1365431"/>
              <a:ext cx="3749334" cy="5114673"/>
              <a:chOff x="539746" y="1379717"/>
              <a:chExt cx="3749334" cy="511467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F2E274-2910-41D0-894E-61F35C43F743}"/>
                  </a:ext>
                </a:extLst>
              </p:cNvPr>
              <p:cNvSpPr/>
              <p:nvPr/>
            </p:nvSpPr>
            <p:spPr>
              <a:xfrm>
                <a:off x="539746" y="1556461"/>
                <a:ext cx="3749334" cy="49379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 PARTS PASSOÃ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3 PARTS PROSECCO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 PART SODA WATER </a:t>
                </a: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 err="1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RECIPEs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679214" y="485185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995948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29889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pic>
          <p:nvPicPr>
            <p:cNvPr id="8194" name="Picture 2" descr="Résultat de recherche d'images pour &quot;big glass wine icone&quot;">
              <a:extLst>
                <a:ext uri="{FF2B5EF4-FFF2-40B4-BE49-F238E27FC236}">
                  <a16:creationId xmlns:a16="http://schemas.microsoft.com/office/drawing/2014/main" id="{4D003D9A-2CC7-4199-8471-34107705E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447" y="3465422"/>
              <a:ext cx="922405" cy="92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B4AA977-CD73-41B6-B8A8-DFFFC2DEB08E}"/>
              </a:ext>
            </a:extLst>
          </p:cNvPr>
          <p:cNvSpPr txBox="1"/>
          <p:nvPr/>
        </p:nvSpPr>
        <p:spPr>
          <a:xfrm>
            <a:off x="6043493" y="3712924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3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44399F8-A906-4BA4-92B5-D3693CF69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5984532" y="4071203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41BFA97-4A56-4107-BCEF-CFBFB274E964}"/>
              </a:ext>
            </a:extLst>
          </p:cNvPr>
          <p:cNvGrpSpPr/>
          <p:nvPr/>
        </p:nvGrpSpPr>
        <p:grpSpPr>
          <a:xfrm>
            <a:off x="4603701" y="5416188"/>
            <a:ext cx="3161282" cy="646331"/>
            <a:chOff x="4346575" y="5304896"/>
            <a:chExt cx="3161282" cy="64633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7B28D83-42A2-4454-BAB2-8D86AC6BB85A}"/>
                </a:ext>
              </a:extLst>
            </p:cNvPr>
            <p:cNvGrpSpPr/>
            <p:nvPr/>
          </p:nvGrpSpPr>
          <p:grpSpPr>
            <a:xfrm>
              <a:off x="4346575" y="5304896"/>
              <a:ext cx="3161282" cy="646331"/>
              <a:chOff x="4492090" y="5312245"/>
              <a:chExt cx="3161282" cy="646331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6EC22B4-4147-491B-8DEE-D5DAD5F90320}"/>
                  </a:ext>
                </a:extLst>
              </p:cNvPr>
              <p:cNvSpPr txBox="1"/>
              <p:nvPr/>
            </p:nvSpPr>
            <p:spPr>
              <a:xfrm>
                <a:off x="5176899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7B00B3-7418-418E-8487-50A25E31A7FF}"/>
                  </a:ext>
                </a:extLst>
              </p:cNvPr>
              <p:cNvSpPr txBox="1"/>
              <p:nvPr/>
            </p:nvSpPr>
            <p:spPr>
              <a:xfrm>
                <a:off x="5969568" y="5312245"/>
                <a:ext cx="16838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SLIGHTLY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SWEET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AF0CAA0-407A-42E4-999D-D8ACB95FAA00}"/>
                  </a:ext>
                </a:extLst>
              </p:cNvPr>
              <p:cNvSpPr txBox="1"/>
              <p:nvPr/>
            </p:nvSpPr>
            <p:spPr>
              <a:xfrm>
                <a:off x="4492090" y="5412657"/>
                <a:ext cx="684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9C3ED46-26CD-4BAA-AE2F-AD009AD1B30A}"/>
                </a:ext>
              </a:extLst>
            </p:cNvPr>
            <p:cNvSpPr/>
            <p:nvPr/>
          </p:nvSpPr>
          <p:spPr>
            <a:xfrm>
              <a:off x="5101922" y="54182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1FD1A09-F2A9-4F3A-91D9-F3D7904E432B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7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BE5119B5-7052-449E-8975-C6CA2CF0A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418527" y="3583152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DB5CDB-AEAC-7DB4-E5A1-7AA5EBD275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08" r="6792"/>
          <a:stretch/>
        </p:blipFill>
        <p:spPr>
          <a:xfrm>
            <a:off x="156602" y="1488233"/>
            <a:ext cx="3680517" cy="50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435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BEER: HOW TO TWIST A PINT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36954"/>
              <a:ext cx="7153396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 part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parts WHITE BEER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DASH OF LIME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51751"/>
            <a:chExt cx="7323654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0" y="1395977"/>
              <a:ext cx="7153396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Mainstream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Festivals, fairs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58371"/>
              <a:ext cx="8665223" cy="507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revisited version of Monaco/</a:t>
              </a:r>
              <a:r>
                <a:rPr lang="en-US" err="1">
                  <a:solidFill>
                    <a:schemeClr val="tx1"/>
                  </a:solidFill>
                  <a:latin typeface="Knockout" panose="02000606040000020004"/>
                </a:rPr>
                <a:t>Panaché</a:t>
              </a:r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drink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Nice passion fruit twist to one of the most consumed drink during happy hour 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84221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7A56B4-2DFC-4C36-B1DB-F11D0206A959}"/>
              </a:ext>
            </a:extLst>
          </p:cNvPr>
          <p:cNvGrpSpPr/>
          <p:nvPr/>
        </p:nvGrpSpPr>
        <p:grpSpPr>
          <a:xfrm>
            <a:off x="4889149" y="3714213"/>
            <a:ext cx="938174" cy="617559"/>
            <a:chOff x="4226793" y="3884718"/>
            <a:chExt cx="938174" cy="617559"/>
          </a:xfrm>
        </p:grpSpPr>
        <p:pic>
          <p:nvPicPr>
            <p:cNvPr id="1026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8D8B9FCC-438E-4E5D-B755-1103DA9A7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F05A255E-64A2-4EEA-B09D-A5DD70BD7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762" y="3962943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2" name="Picture 2" descr="Résultat de recherche d'images pour &quot;beer glass picto&quot;">
            <a:extLst>
              <a:ext uri="{FF2B5EF4-FFF2-40B4-BE49-F238E27FC236}">
                <a16:creationId xmlns:a16="http://schemas.microsoft.com/office/drawing/2014/main" id="{5033EC70-26B2-46E2-BA41-E7935CC4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3" r="38349"/>
          <a:stretch/>
        </p:blipFill>
        <p:spPr bwMode="auto">
          <a:xfrm>
            <a:off x="4572482" y="3377909"/>
            <a:ext cx="379838" cy="97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24E02D7-CD26-5A8B-C560-A8C2511EF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451" y="1595671"/>
            <a:ext cx="3489626" cy="505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7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4359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ROSA: WINE ENTHUSIASTS WILL LIKE THIS ONE!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36954"/>
              <a:ext cx="7153396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1/4 PASSOÃ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3/4 ROSÉ WINE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A LITTLE SPARKLING WATER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51751"/>
            <a:chExt cx="7323654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0" y="1395977"/>
              <a:ext cx="7153396" cy="5083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413649"/>
              <a:ext cx="8665223" cy="5019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Like a spritz but easier and ideal for summer days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 good alternative to a Kir with less sugar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84221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6" name="Picture 2" descr="Résultat de recherche d'images pour &quot;big glass wine icone&quot;">
            <a:extLst>
              <a:ext uri="{FF2B5EF4-FFF2-40B4-BE49-F238E27FC236}">
                <a16:creationId xmlns:a16="http://schemas.microsoft.com/office/drawing/2014/main" id="{D6E3A8D1-D5F5-A4C0-6F7B-DB4497AA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79" y="3697550"/>
            <a:ext cx="922405" cy="9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7974B3-11B5-521F-85D1-D07F6CBF18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59"/>
          <a:stretch/>
        </p:blipFill>
        <p:spPr>
          <a:xfrm>
            <a:off x="321858" y="1595671"/>
            <a:ext cx="3524742" cy="5050676"/>
          </a:xfrm>
          <a:prstGeom prst="rect">
            <a:avLst/>
          </a:prstGeom>
        </p:spPr>
      </p:pic>
      <p:pic>
        <p:nvPicPr>
          <p:cNvPr id="9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94E6DF0A-4E82-A9BB-BAB6-E0C8B1F08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381837" y="3728332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01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65394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SPLASH: EASY AND FRUITY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36954"/>
              <a:ext cx="7153396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1/3 PASSOÃ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1/3 SPARKLING WATER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1/3 CRANBERRY JUICE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323654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323654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03390" y="1395977"/>
              <a:ext cx="7153395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2" y="1413649"/>
              <a:ext cx="8665226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Efficient quick drink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 err="1">
                  <a:solidFill>
                    <a:schemeClr val="tx1"/>
                  </a:solidFill>
                  <a:latin typeface="Knockout" panose="02000606040000020004"/>
                </a:rPr>
                <a:t>Instagrammable</a:t>
              </a:r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cocktail, fruity and fresh at the same time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84221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D0D6107-2DFD-4F80-962C-1107635C93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576"/>
          <a:stretch/>
        </p:blipFill>
        <p:spPr>
          <a:xfrm>
            <a:off x="328518" y="1607621"/>
            <a:ext cx="3512126" cy="5038726"/>
          </a:xfrm>
          <a:prstGeom prst="rect">
            <a:avLst/>
          </a:prstGeom>
        </p:spPr>
      </p:pic>
      <p:pic>
        <p:nvPicPr>
          <p:cNvPr id="6" name="Picture 2" descr="Résultat de recherche d'images pour &quot;big glass wine icone&quot;">
            <a:extLst>
              <a:ext uri="{FF2B5EF4-FFF2-40B4-BE49-F238E27FC236}">
                <a16:creationId xmlns:a16="http://schemas.microsoft.com/office/drawing/2014/main" id="{D6E3A8D1-D5F5-A4C0-6F7B-DB4497AA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41" y="3638059"/>
            <a:ext cx="922405" cy="9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A258B217-7162-F98C-A589-590299F44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418527" y="3683511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5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83322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GINGER (ALE/BEER): LET’S ADD SOFT SPICY NOTES!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36954"/>
              <a:ext cx="7153396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 part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parts GINGER ALE/GINGER BEER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DASH OF LIME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FRESH      LIGHT      FIZZY    </a:t>
              </a: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323654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323654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1" y="1395980"/>
              <a:ext cx="7153395" cy="5083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Mainstream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Festivals, fairs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58371"/>
              <a:ext cx="8665223" cy="507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and quick preparation, simple service 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Ginger adding spicy notes well combined with passion fruit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34573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27837" y="3645972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62EED5-FFEB-483E-9F41-B987C6896AEC}"/>
              </a:ext>
            </a:extLst>
          </p:cNvPr>
          <p:cNvSpPr/>
          <p:nvPr/>
        </p:nvSpPr>
        <p:spPr>
          <a:xfrm>
            <a:off x="5643413" y="5553619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E74A47-F1D6-40A3-8AF1-4FCC8B347A10}"/>
              </a:ext>
            </a:extLst>
          </p:cNvPr>
          <p:cNvSpPr/>
          <p:nvPr/>
        </p:nvSpPr>
        <p:spPr>
          <a:xfrm>
            <a:off x="6404978" y="5553619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03F6A-F8FD-4C97-9602-56CADE06F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2" t="17957" r="3341"/>
          <a:stretch/>
        </p:blipFill>
        <p:spPr>
          <a:xfrm>
            <a:off x="292092" y="1607621"/>
            <a:ext cx="3625192" cy="495585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7CA43B6-DA17-472C-ABE8-045920A304DC}"/>
              </a:ext>
            </a:extLst>
          </p:cNvPr>
          <p:cNvGrpSpPr/>
          <p:nvPr/>
        </p:nvGrpSpPr>
        <p:grpSpPr>
          <a:xfrm>
            <a:off x="4442807" y="3652638"/>
            <a:ext cx="1506850" cy="725548"/>
            <a:chOff x="4226793" y="3848511"/>
            <a:chExt cx="1506850" cy="725548"/>
          </a:xfrm>
        </p:grpSpPr>
        <p:pic>
          <p:nvPicPr>
            <p:cNvPr id="32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0E504B87-CB08-4239-8140-1367E72CC8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DB4AC3C7-C3FC-45F2-98BE-96C8F7254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436" y="3984911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Image associée">
              <a:extLst>
                <a:ext uri="{FF2B5EF4-FFF2-40B4-BE49-F238E27FC236}">
                  <a16:creationId xmlns:a16="http://schemas.microsoft.com/office/drawing/2014/main" id="{4A135955-227E-4C7E-A203-C4A3720909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3" t="-24983" r="1" b="-12732"/>
            <a:stretch/>
          </p:blipFill>
          <p:spPr bwMode="auto">
            <a:xfrm>
              <a:off x="5198265" y="3848511"/>
              <a:ext cx="535378" cy="725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90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92287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SUMMER BREEZE: THE NAME SAYS IT ALL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24288"/>
              <a:ext cx="7153396" cy="5182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1 oz. PASSOÃ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1 oz. Grapefruit juice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1 oz. cranberry juice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TOP WITH GINGER ALE/BEER</a:t>
              </a: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7828" y="1370825"/>
              <a:ext cx="7218323" cy="510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Mainstream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Festivals, fairs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0470" y="1413649"/>
              <a:ext cx="8647292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and quick preparation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Simple service 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Spicy and fruity cocktail that bring summer feeling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54168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27837" y="3703010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7CA43B6-DA17-472C-ABE8-045920A304DC}"/>
              </a:ext>
            </a:extLst>
          </p:cNvPr>
          <p:cNvGrpSpPr/>
          <p:nvPr/>
        </p:nvGrpSpPr>
        <p:grpSpPr>
          <a:xfrm>
            <a:off x="4429644" y="3702826"/>
            <a:ext cx="1506850" cy="725548"/>
            <a:chOff x="4226793" y="3848511"/>
            <a:chExt cx="1506850" cy="725548"/>
          </a:xfrm>
        </p:grpSpPr>
        <p:pic>
          <p:nvPicPr>
            <p:cNvPr id="32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0E504B87-CB08-4239-8140-1367E72CC8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DB4AC3C7-C3FC-45F2-98BE-96C8F7254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436" y="3984911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Image associée">
              <a:extLst>
                <a:ext uri="{FF2B5EF4-FFF2-40B4-BE49-F238E27FC236}">
                  <a16:creationId xmlns:a16="http://schemas.microsoft.com/office/drawing/2014/main" id="{4A135955-227E-4C7E-A203-C4A3720909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3" t="-24983" r="1" b="-12732"/>
            <a:stretch/>
          </p:blipFill>
          <p:spPr bwMode="auto">
            <a:xfrm>
              <a:off x="5198265" y="3848511"/>
              <a:ext cx="535378" cy="725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7382E1-CD11-47A8-9440-C99DA9FE5645}"/>
              </a:ext>
            </a:extLst>
          </p:cNvPr>
          <p:cNvGrpSpPr/>
          <p:nvPr/>
        </p:nvGrpSpPr>
        <p:grpSpPr>
          <a:xfrm>
            <a:off x="4350754" y="5299330"/>
            <a:ext cx="3573905" cy="923330"/>
            <a:chOff x="3982721" y="5196950"/>
            <a:chExt cx="3573905" cy="92333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A92E692-F4CE-4A91-8DCB-4D5C4D3F52A8}"/>
                </a:ext>
              </a:extLst>
            </p:cNvPr>
            <p:cNvGrpSpPr/>
            <p:nvPr/>
          </p:nvGrpSpPr>
          <p:grpSpPr>
            <a:xfrm>
              <a:off x="3982721" y="5196950"/>
              <a:ext cx="3573905" cy="923330"/>
              <a:chOff x="4128236" y="5204299"/>
              <a:chExt cx="3573905" cy="92333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65630D-5310-4C51-9656-F9F7E8157A5D}"/>
                  </a:ext>
                </a:extLst>
              </p:cNvPr>
              <p:cNvSpPr txBox="1"/>
              <p:nvPr/>
            </p:nvSpPr>
            <p:spPr>
              <a:xfrm>
                <a:off x="5211896" y="5296453"/>
                <a:ext cx="1187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SPICY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NOTES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1B49348-A7C9-47CB-9081-8DA8C6F89880}"/>
                  </a:ext>
                </a:extLst>
              </p:cNvPr>
              <p:cNvSpPr txBox="1"/>
              <p:nvPr/>
            </p:nvSpPr>
            <p:spPr>
              <a:xfrm>
                <a:off x="6018337" y="5204299"/>
                <a:ext cx="168380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RICH IN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FLAVOURS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90A2F62-8959-46EC-A2F7-0E514464E5F4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FF071B0-7AE6-4004-815A-B63FDCBF35A8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4D7DC6F-D2E3-4466-A4DB-41BC38C5C560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F6B2DD8-18ED-44C3-BB60-B572DF895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199" y="1607621"/>
            <a:ext cx="3551449" cy="48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0C2B87D-8D88-28F0-9E37-F1DE83371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57"/>
          <a:stretch/>
        </p:blipFill>
        <p:spPr>
          <a:xfrm>
            <a:off x="8740" y="0"/>
            <a:ext cx="12192000" cy="6858000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191767" y="5124681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280645" y="5232209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3600" dirty="0" err="1">
                <a:solidFill>
                  <a:schemeClr val="lt1"/>
                </a:solidFill>
                <a:latin typeface="Passoa Script" panose="02000606030000020004" pitchFamily="2" charset="0"/>
              </a:rPr>
              <a:t>TwistS</a:t>
            </a:r>
            <a:r>
              <a:rPr lang="en-US" sz="3600">
                <a:solidFill>
                  <a:schemeClr val="lt1"/>
                </a:solidFill>
                <a:latin typeface="Passoa Script" panose="02000606030000020004" pitchFamily="2" charset="0"/>
              </a:rPr>
              <a:t> on classic cocktails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7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4297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MARGARITA: 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EVEN MORE DELICIOUS THAN THE CLASSIC ONE!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89A46D-218F-4452-87C4-3EBA9A7A265D}"/>
              </a:ext>
            </a:extLst>
          </p:cNvPr>
          <p:cNvGrpSpPr/>
          <p:nvPr/>
        </p:nvGrpSpPr>
        <p:grpSpPr>
          <a:xfrm>
            <a:off x="3988904" y="1460391"/>
            <a:ext cx="8021864" cy="5174777"/>
            <a:chOff x="3775544" y="1364135"/>
            <a:chExt cx="7897861" cy="517477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488236"/>
              <a:ext cx="3933750" cy="2555126"/>
              <a:chOff x="435429" y="1226768"/>
              <a:chExt cx="7404432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26768"/>
                <a:ext cx="7404432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72"/>
                <a:ext cx="7233293" cy="5108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BRUNCH/HAPPY HOUR/AFTER DINNER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Possibility to turn it frozen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Perfect promo with starters for happy hour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Passion fruit twist to the iconic cocktail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Its look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75544" y="1364135"/>
              <a:ext cx="3851794" cy="5174777"/>
              <a:chOff x="541284" y="1378421"/>
              <a:chExt cx="3851794" cy="517477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541284" y="1502522"/>
                <a:ext cx="3851794" cy="5050676"/>
                <a:chOff x="552300" y="1251751"/>
                <a:chExt cx="7348880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552300" y="1251751"/>
                  <a:ext cx="7348880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640313" y="1311622"/>
                  <a:ext cx="7153395" cy="51951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TEQUILA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TRIPLE SEC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FRESH LIME JUICE</a:t>
                  </a: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96303" y="1378421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03521" y="463984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pic>
          <p:nvPicPr>
            <p:cNvPr id="6146" name="Picture 2" descr="Image associée">
              <a:extLst>
                <a:ext uri="{FF2B5EF4-FFF2-40B4-BE49-F238E27FC236}">
                  <a16:creationId xmlns:a16="http://schemas.microsoft.com/office/drawing/2014/main" id="{2AE399FE-3450-4E3E-A77B-C850650DD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544" y="3341649"/>
              <a:ext cx="1332650" cy="133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131BB919-C6A5-4EDF-80D8-CEC63C5B0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582875" y="4179020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D41A9D3-71ED-405F-802A-B33502BAF2B9}"/>
              </a:ext>
            </a:extLst>
          </p:cNvPr>
          <p:cNvSpPr txBox="1"/>
          <p:nvPr/>
        </p:nvSpPr>
        <p:spPr>
          <a:xfrm>
            <a:off x="6043493" y="3809180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BC8A1CC-28DA-4BA7-BE21-964217A92E97}"/>
              </a:ext>
            </a:extLst>
          </p:cNvPr>
          <p:cNvSpPr/>
          <p:nvPr/>
        </p:nvSpPr>
        <p:spPr>
          <a:xfrm>
            <a:off x="5273022" y="5563873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5295B34-497B-4D45-9EC8-B8FAF8302F88}"/>
              </a:ext>
            </a:extLst>
          </p:cNvPr>
          <p:cNvSpPr/>
          <p:nvPr/>
        </p:nvSpPr>
        <p:spPr>
          <a:xfrm>
            <a:off x="6206749" y="5563873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E1C6ACD-BFBE-4810-A628-E3ED01FEEDB5}"/>
              </a:ext>
            </a:extLst>
          </p:cNvPr>
          <p:cNvGrpSpPr/>
          <p:nvPr/>
        </p:nvGrpSpPr>
        <p:grpSpPr>
          <a:xfrm>
            <a:off x="5227840" y="5409889"/>
            <a:ext cx="2473823" cy="646331"/>
            <a:chOff x="5182675" y="5368465"/>
            <a:chExt cx="2473823" cy="64633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85B7AD-8046-497F-85EB-70571B61D641}"/>
                </a:ext>
              </a:extLst>
            </p:cNvPr>
            <p:cNvSpPr txBox="1"/>
            <p:nvPr/>
          </p:nvSpPr>
          <p:spPr>
            <a:xfrm>
              <a:off x="5182675" y="5476477"/>
              <a:ext cx="1187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FRUITY</a:t>
              </a:r>
              <a:endParaRPr lang="en-US">
                <a:latin typeface="Passoa Script" panose="02000606030000020004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4D9BB69-D756-4CF2-B19A-9106CCB0F4D0}"/>
                </a:ext>
              </a:extLst>
            </p:cNvPr>
            <p:cNvSpPr txBox="1"/>
            <p:nvPr/>
          </p:nvSpPr>
          <p:spPr>
            <a:xfrm>
              <a:off x="5972694" y="5368465"/>
              <a:ext cx="16838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SLIGHLTY </a:t>
              </a:r>
            </a:p>
            <a:p>
              <a:pPr algn="ctr"/>
              <a:r>
                <a:rPr lang="fr-FR">
                  <a:latin typeface="Passoa Script" panose="02000606030000020004" pitchFamily="2" charset="0"/>
                </a:rPr>
                <a:t>STRONG</a:t>
              </a:r>
              <a:endParaRPr lang="en-US">
                <a:latin typeface="Passoa Script" panose="02000606030000020004" pitchFamily="2" charset="0"/>
              </a:endParaRPr>
            </a:p>
          </p:txBody>
        </p:sp>
      </p:grpSp>
      <p:pic>
        <p:nvPicPr>
          <p:cNvPr id="4098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FEFA64BA-F2FC-48CD-ADAE-F05768655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85" y="3731257"/>
            <a:ext cx="895526" cy="8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5D96EBF-C6D5-476D-91A9-09430A5EBC2B}"/>
              </a:ext>
            </a:extLst>
          </p:cNvPr>
          <p:cNvSpPr txBox="1"/>
          <p:nvPr/>
        </p:nvSpPr>
        <p:spPr>
          <a:xfrm>
            <a:off x="4068252" y="5539459"/>
            <a:ext cx="121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>
                <a:latin typeface="Passoa Script" panose="02000606030000020004" pitchFamily="2" charset="0"/>
              </a:rPr>
              <a:t>refreshing</a:t>
            </a:r>
            <a:endParaRPr lang="en-US">
              <a:latin typeface="Passoa Script" panose="02000606030000020004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91CA7F9-8F07-7201-79B5-962D90C8C9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08"/>
          <a:stretch/>
        </p:blipFill>
        <p:spPr>
          <a:xfrm>
            <a:off x="284480" y="1608556"/>
            <a:ext cx="3535243" cy="5035843"/>
          </a:xfrm>
          <a:prstGeom prst="rect">
            <a:avLst/>
          </a:prstGeom>
        </p:spPr>
      </p:pic>
      <p:sp>
        <p:nvSpPr>
          <p:cNvPr id="2" name="Oval 22">
            <a:extLst>
              <a:ext uri="{FF2B5EF4-FFF2-40B4-BE49-F238E27FC236}">
                <a16:creationId xmlns:a16="http://schemas.microsoft.com/office/drawing/2014/main" id="{97D3879D-21EC-A323-1782-0CB65EDD0B3B}"/>
              </a:ext>
            </a:extLst>
          </p:cNvPr>
          <p:cNvSpPr/>
          <p:nvPr/>
        </p:nvSpPr>
        <p:spPr>
          <a:xfrm>
            <a:off x="8322602" y="1460391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4" name="Oval 23">
            <a:extLst>
              <a:ext uri="{FF2B5EF4-FFF2-40B4-BE49-F238E27FC236}">
                <a16:creationId xmlns:a16="http://schemas.microsoft.com/office/drawing/2014/main" id="{28BD4252-3B2E-0753-E164-D5D5B737F446}"/>
              </a:ext>
            </a:extLst>
          </p:cNvPr>
          <p:cNvSpPr/>
          <p:nvPr/>
        </p:nvSpPr>
        <p:spPr>
          <a:xfrm>
            <a:off x="8771673" y="4179020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570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CCFEBC-4664-6C5B-EF81-7D04DDA9312C}"/>
              </a:ext>
            </a:extLst>
          </p:cNvPr>
          <p:cNvSpPr/>
          <p:nvPr/>
        </p:nvSpPr>
        <p:spPr>
          <a:xfrm>
            <a:off x="4087760" y="1606736"/>
            <a:ext cx="3851794" cy="5050676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-7267" y="-31890"/>
            <a:ext cx="12191999" cy="1567155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</a:rPr>
              <a:t>PASSOÃ PASSION FRUIT MARTINI: THE NON-VANILLA OPTION OF THE FAMOUS PORNSTAR MARTINI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5DED1E-82C2-421B-850F-203D99FA9C90}"/>
              </a:ext>
            </a:extLst>
          </p:cNvPr>
          <p:cNvSpPr/>
          <p:nvPr/>
        </p:nvSpPr>
        <p:spPr>
          <a:xfrm>
            <a:off x="4144416" y="1664982"/>
            <a:ext cx="3749334" cy="4922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Passoa Script" panose="02000606030000020004" pitchFamily="2" charset="0"/>
              </a:rPr>
              <a:t>30 ml / 1 oz. </a:t>
            </a:r>
            <a:r>
              <a:rPr lang="en-US" sz="2000" err="1">
                <a:solidFill>
                  <a:schemeClr val="tx1"/>
                </a:solidFill>
                <a:latin typeface="Passoa Script" panose="02000606030000020004" pitchFamily="2" charset="0"/>
              </a:rPr>
              <a:t>PassoÃ</a:t>
            </a:r>
            <a:endParaRPr lang="en-US" sz="2000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r>
              <a:rPr lang="en-US" sz="2000">
                <a:solidFill>
                  <a:schemeClr val="tx1"/>
                </a:solidFill>
                <a:latin typeface="Passoa Script" panose="02000606030000020004" pitchFamily="2" charset="0"/>
              </a:rPr>
              <a:t>40 ml / 1 ¼ oz. Vodka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Passoa Script" panose="02000606030000020004" pitchFamily="2" charset="0"/>
              </a:rPr>
              <a:t>20 ml / ¾ oz. passionfruit puree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Passoa Script" panose="02000606030000020004" pitchFamily="2" charset="0"/>
              </a:rPr>
              <a:t>10 ml / ¼ oz. lime juice</a:t>
            </a:r>
          </a:p>
          <a:p>
            <a:pPr algn="ctr"/>
            <a:endParaRPr lang="en-US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 </a:t>
            </a:r>
          </a:p>
          <a:p>
            <a:pPr algn="ctr"/>
            <a:endParaRPr lang="en-US" sz="2400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endParaRPr lang="en-US" sz="2400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endParaRPr lang="en-US" sz="2400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endParaRPr lang="en-US" sz="2400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endParaRPr lang="en-US">
              <a:solidFill>
                <a:schemeClr val="tx1"/>
              </a:solidFill>
              <a:latin typeface="Passoa Script" panose="02000606030000020004" pitchFamily="2" charset="0"/>
            </a:endParaRPr>
          </a:p>
        </p:txBody>
      </p: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606735"/>
            <a:ext cx="3933750" cy="2544061"/>
            <a:chOff x="435429" y="1274774"/>
            <a:chExt cx="7323654" cy="52938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74774"/>
              <a:ext cx="7323654" cy="5293891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0" y="1395977"/>
              <a:ext cx="7153396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58371"/>
              <a:ext cx="8665223" cy="507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Almost as famous as its twin the </a:t>
              </a:r>
              <a:r>
                <a:rPr lang="en-US" err="1">
                  <a:solidFill>
                    <a:schemeClr val="tx1"/>
                  </a:solidFill>
                  <a:latin typeface="Knockout" panose="02000606040000020004"/>
                </a:rPr>
                <a:t>Pornstar</a:t>
              </a:r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Martini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An option for non-vanilla lovers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093908" y="4158038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239206" y="4721797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233417" y="3758954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196221" y="5327413"/>
            <a:ext cx="3697529" cy="646331"/>
            <a:chOff x="3982721" y="5228380"/>
            <a:chExt cx="3697529" cy="6463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228380"/>
              <a:ext cx="3697529" cy="646331"/>
              <a:chOff x="4128236" y="5235729"/>
              <a:chExt cx="3697529" cy="64633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6141961" y="5235729"/>
                <a:ext cx="16838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Passion fruit </a:t>
                </a:r>
              </a:p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intensity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balance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2" descr="Résultat de recherche d'images pour &quot;MArtini cocktail glass icone&quot;">
            <a:extLst>
              <a:ext uri="{FF2B5EF4-FFF2-40B4-BE49-F238E27FC236}">
                <a16:creationId xmlns:a16="http://schemas.microsoft.com/office/drawing/2014/main" id="{FA509F35-1D6F-FDC4-9127-3EF3C60F0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60" t="15329" r="26913" b="23799"/>
          <a:stretch/>
        </p:blipFill>
        <p:spPr bwMode="auto">
          <a:xfrm>
            <a:off x="4892488" y="3880242"/>
            <a:ext cx="388480" cy="6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26B02499-844E-B62D-B2E8-9A5CD9F0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52" y="3856553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64B13C-F140-9C5E-FE6D-51FDA0EEF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000" y="1632700"/>
            <a:ext cx="2730889" cy="50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6539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COLLINS: SUPER TASTY, SUPER SUMMERY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23663" y="1595671"/>
            <a:ext cx="3823996" cy="5088184"/>
            <a:chOff x="463239" y="1251751"/>
            <a:chExt cx="7295844" cy="53564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63239" y="1251751"/>
              <a:ext cx="7295844" cy="5356401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68302" y="1336954"/>
              <a:ext cx="7078535" cy="5220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 ML / ¾ oz. PASSOÃ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50 ML / 1 ½ oz. GIN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25 ML / ¾ oz. LIME JUICE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Splash of SODA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607621"/>
            <a:ext cx="3933750" cy="2543176"/>
            <a:chOff x="435429" y="1251751"/>
            <a:chExt cx="7404432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404432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2" y="1395977"/>
              <a:ext cx="7233291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69280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87499"/>
              <a:ext cx="8665223" cy="5082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and quick preparation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Simple service 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Any combination with gin is always appreciated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Lightness feeling with fizzy touch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54168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46667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27837" y="3703010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7CA43B6-DA17-472C-ABE8-045920A304DC}"/>
              </a:ext>
            </a:extLst>
          </p:cNvPr>
          <p:cNvGrpSpPr/>
          <p:nvPr/>
        </p:nvGrpSpPr>
        <p:grpSpPr>
          <a:xfrm>
            <a:off x="4429644" y="3702826"/>
            <a:ext cx="1506850" cy="725548"/>
            <a:chOff x="4226793" y="3848511"/>
            <a:chExt cx="1506850" cy="725548"/>
          </a:xfrm>
        </p:grpSpPr>
        <p:pic>
          <p:nvPicPr>
            <p:cNvPr id="32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0E504B87-CB08-4239-8140-1367E72CC8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DB4AC3C7-C3FC-45F2-98BE-96C8F7254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436" y="3984911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Image associée">
              <a:extLst>
                <a:ext uri="{FF2B5EF4-FFF2-40B4-BE49-F238E27FC236}">
                  <a16:creationId xmlns:a16="http://schemas.microsoft.com/office/drawing/2014/main" id="{4A135955-227E-4C7E-A203-C4A3720909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3" t="-24983" r="1" b="-12732"/>
            <a:stretch/>
          </p:blipFill>
          <p:spPr bwMode="auto">
            <a:xfrm>
              <a:off x="5198265" y="3848511"/>
              <a:ext cx="535378" cy="725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7382E1-CD11-47A8-9440-C99DA9FE5645}"/>
              </a:ext>
            </a:extLst>
          </p:cNvPr>
          <p:cNvGrpSpPr/>
          <p:nvPr/>
        </p:nvGrpSpPr>
        <p:grpSpPr>
          <a:xfrm>
            <a:off x="4457170" y="5472898"/>
            <a:ext cx="3561147" cy="646331"/>
            <a:chOff x="3982721" y="5370518"/>
            <a:chExt cx="3561147" cy="64633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A92E692-F4CE-4A91-8DCB-4D5C4D3F52A8}"/>
                </a:ext>
              </a:extLst>
            </p:cNvPr>
            <p:cNvGrpSpPr/>
            <p:nvPr/>
          </p:nvGrpSpPr>
          <p:grpSpPr>
            <a:xfrm>
              <a:off x="3982721" y="5370518"/>
              <a:ext cx="3561147" cy="646331"/>
              <a:chOff x="4128236" y="5377867"/>
              <a:chExt cx="3561147" cy="646331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65630D-5310-4C51-9656-F9F7E8157A5D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FIZZY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1B49348-A7C9-47CB-9081-8DA8C6F89880}"/>
                  </a:ext>
                </a:extLst>
              </p:cNvPr>
              <p:cNvSpPr txBox="1"/>
              <p:nvPr/>
            </p:nvSpPr>
            <p:spPr>
              <a:xfrm>
                <a:off x="6005579" y="5377867"/>
                <a:ext cx="16838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CITRUS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NOTES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90A2F62-8959-46EC-A2F7-0E514464E5F4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FF071B0-7AE6-4004-815A-B63FDCBF35A8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4D7DC6F-D2E3-4466-A4DB-41BC38C5C560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AF179D0A-1E09-E5DB-74ED-3EE5248C9F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01" y="1595671"/>
            <a:ext cx="3421705" cy="50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C6B9D-8EB7-4FD3-97B9-56D94F01A6A0}"/>
              </a:ext>
            </a:extLst>
          </p:cNvPr>
          <p:cNvSpPr txBox="1">
            <a:spLocks/>
          </p:cNvSpPr>
          <p:nvPr/>
        </p:nvSpPr>
        <p:spPr>
          <a:xfrm>
            <a:off x="0" y="348109"/>
            <a:ext cx="12192000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fr-FR" sz="3629" dirty="0">
                <a:solidFill>
                  <a:schemeClr val="bg1"/>
                </a:solidFill>
                <a:latin typeface="Knockout" panose="02000606040000020004" pitchFamily="2" charset="0"/>
              </a:rPr>
              <a:t>CONSUMERS LIKE INSTAGRAMABLE COCKTAILS</a:t>
            </a:r>
            <a:endParaRPr lang="en-US" sz="3629" dirty="0">
              <a:solidFill>
                <a:schemeClr val="bg1"/>
              </a:solidFill>
              <a:latin typeface="Knockout" panose="02000606040000020004" pitchFamily="2" charset="0"/>
            </a:endParaRPr>
          </a:p>
        </p:txBody>
      </p:sp>
      <p:pic>
        <p:nvPicPr>
          <p:cNvPr id="23" name="Image 22" descr="Une image contenant texte, capture d’écran, collage, Visage humain&#10;&#10;Description générée automatiquement">
            <a:extLst>
              <a:ext uri="{FF2B5EF4-FFF2-40B4-BE49-F238E27FC236}">
                <a16:creationId xmlns:a16="http://schemas.microsoft.com/office/drawing/2014/main" id="{7DE1A0D7-6537-C0E4-72E0-E324B25B2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2" b="12100"/>
          <a:stretch/>
        </p:blipFill>
        <p:spPr>
          <a:xfrm>
            <a:off x="4234492" y="1571579"/>
            <a:ext cx="3370640" cy="5189325"/>
          </a:xfrm>
          <a:prstGeom prst="rect">
            <a:avLst/>
          </a:prstGeom>
        </p:spPr>
      </p:pic>
      <p:pic>
        <p:nvPicPr>
          <p:cNvPr id="26" name="Image 25" descr="Une image contenant texte, capture d’écran, Visage humain, collage&#10;&#10;Description générée automatiquement">
            <a:extLst>
              <a:ext uri="{FF2B5EF4-FFF2-40B4-BE49-F238E27FC236}">
                <a16:creationId xmlns:a16="http://schemas.microsoft.com/office/drawing/2014/main" id="{D594CCF8-6CF0-D6A1-4272-27B05E623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2520"/>
          <a:stretch/>
        </p:blipFill>
        <p:spPr>
          <a:xfrm>
            <a:off x="7872536" y="1571579"/>
            <a:ext cx="3378371" cy="518932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808A467-083D-9B97-DF92-54A12139615A}"/>
              </a:ext>
            </a:extLst>
          </p:cNvPr>
          <p:cNvGrpSpPr/>
          <p:nvPr/>
        </p:nvGrpSpPr>
        <p:grpSpPr>
          <a:xfrm>
            <a:off x="1037062" y="1371600"/>
            <a:ext cx="3197429" cy="5389304"/>
            <a:chOff x="1037062" y="1371600"/>
            <a:chExt cx="3197429" cy="5389304"/>
          </a:xfrm>
        </p:grpSpPr>
        <p:pic>
          <p:nvPicPr>
            <p:cNvPr id="17" name="Image 16" descr="Une image contenant texte, capture d’écran, nourriture&#10;&#10;Description générée automatiquement">
              <a:extLst>
                <a:ext uri="{FF2B5EF4-FFF2-40B4-BE49-F238E27FC236}">
                  <a16:creationId xmlns:a16="http://schemas.microsoft.com/office/drawing/2014/main" id="{48E0C4FD-C369-68B6-F9E0-F18E85C10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2" b="14324"/>
            <a:stretch/>
          </p:blipFill>
          <p:spPr>
            <a:xfrm>
              <a:off x="1037063" y="1571579"/>
              <a:ext cx="2966943" cy="5189325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9D6E335-198B-FBFD-B80C-3FD3B5EF7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757"/>
            <a:stretch/>
          </p:blipFill>
          <p:spPr>
            <a:xfrm>
              <a:off x="1037062" y="1371600"/>
              <a:ext cx="3197429" cy="2621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3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68F61-DE5A-1081-0D57-F5A7BD6A7D1D}"/>
              </a:ext>
            </a:extLst>
          </p:cNvPr>
          <p:cNvSpPr/>
          <p:nvPr/>
        </p:nvSpPr>
        <p:spPr>
          <a:xfrm>
            <a:off x="3794491" y="1519549"/>
            <a:ext cx="3956925" cy="5171670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65395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MOJITO: THE MOST EXOTIC OF ALL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6CD6F-8892-4B7C-9512-8ADED0AFA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90" t="15599" r="21457"/>
          <a:stretch/>
        </p:blipFill>
        <p:spPr>
          <a:xfrm>
            <a:off x="207796" y="1545108"/>
            <a:ext cx="3333076" cy="500620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E7653-73FD-4F78-AE83-48AE8D4822EC}"/>
              </a:ext>
            </a:extLst>
          </p:cNvPr>
          <p:cNvGrpSpPr/>
          <p:nvPr/>
        </p:nvGrpSpPr>
        <p:grpSpPr>
          <a:xfrm>
            <a:off x="7881894" y="1503957"/>
            <a:ext cx="4102309" cy="2551805"/>
            <a:chOff x="435429" y="1251751"/>
            <a:chExt cx="7404432" cy="53169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F685DA-3317-4A8B-94E6-B1F2C71EDF04}"/>
                </a:ext>
              </a:extLst>
            </p:cNvPr>
            <p:cNvSpPr/>
            <p:nvPr/>
          </p:nvSpPr>
          <p:spPr>
            <a:xfrm>
              <a:off x="435429" y="1251751"/>
              <a:ext cx="7404432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828071-DF67-426D-A5F4-264923227103}"/>
                </a:ext>
              </a:extLst>
            </p:cNvPr>
            <p:cNvSpPr/>
            <p:nvPr/>
          </p:nvSpPr>
          <p:spPr>
            <a:xfrm>
              <a:off x="525788" y="1337493"/>
              <a:ext cx="7233293" cy="5116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HAPPY HOUR/AFTER DINNER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Mainstreams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EABB11-5D50-4B9B-8CC6-BAD8EC9C56F5}"/>
              </a:ext>
            </a:extLst>
          </p:cNvPr>
          <p:cNvGrpSpPr/>
          <p:nvPr/>
        </p:nvGrpSpPr>
        <p:grpSpPr>
          <a:xfrm>
            <a:off x="7881894" y="4236737"/>
            <a:ext cx="4102309" cy="2454482"/>
            <a:chOff x="435429" y="1251751"/>
            <a:chExt cx="7323654" cy="53169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2F7D96-FB65-43B8-821B-407693D901E8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525791" y="1319603"/>
              <a:ext cx="7153395" cy="513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 pitchFamily="2" charset="0"/>
                </a:rPr>
                <a:t>Even more simple and profitable version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 pitchFamily="2" charset="0"/>
                </a:rPr>
                <a:t>of Bajan mojito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 err="1">
                  <a:solidFill>
                    <a:schemeClr val="tx1"/>
                  </a:solidFill>
                  <a:latin typeface="Knockout" panose="02000606040000020004"/>
                </a:rPr>
                <a:t>Exotism</a:t>
              </a:r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++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Its eye-catchy color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BE93A0-FFEA-4385-9788-70C87B70E4C2}"/>
              </a:ext>
            </a:extLst>
          </p:cNvPr>
          <p:cNvGrpSpPr/>
          <p:nvPr/>
        </p:nvGrpSpPr>
        <p:grpSpPr>
          <a:xfrm>
            <a:off x="3844155" y="1377831"/>
            <a:ext cx="3797253" cy="5273439"/>
            <a:chOff x="487284" y="1379717"/>
            <a:chExt cx="3753561" cy="513458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8F2E274-2910-41D0-894E-61F35C43F743}"/>
                </a:ext>
              </a:extLst>
            </p:cNvPr>
            <p:cNvSpPr/>
            <p:nvPr/>
          </p:nvSpPr>
          <p:spPr>
            <a:xfrm>
              <a:off x="487284" y="1554621"/>
              <a:ext cx="3753561" cy="4959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15 ML / ½ oz. PASSOÃ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50 ML / 1 ½ oz.  dark rum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 ML / ¾ oz. FRESH LIME JUICE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15 ML / ½ oz. SUGAR SYRUP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6 mint leaves</a:t>
              </a: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48A253-E8A6-4590-979C-79B06817674B}"/>
                </a:ext>
              </a:extLst>
            </p:cNvPr>
            <p:cNvSpPr/>
            <p:nvPr/>
          </p:nvSpPr>
          <p:spPr>
            <a:xfrm>
              <a:off x="1714505" y="1379717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RECIPE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2FD00B-66F5-48CD-818A-D6D9E19BCB31}"/>
                </a:ext>
              </a:extLst>
            </p:cNvPr>
            <p:cNvSpPr/>
            <p:nvPr/>
          </p:nvSpPr>
          <p:spPr>
            <a:xfrm>
              <a:off x="1700818" y="4773143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PROFILE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8C79211F-4060-47F1-AD84-9C5B8C6103C1}"/>
              </a:ext>
            </a:extLst>
          </p:cNvPr>
          <p:cNvSpPr/>
          <p:nvPr/>
        </p:nvSpPr>
        <p:spPr>
          <a:xfrm>
            <a:off x="8041933" y="1420694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1CFA7E-D545-442F-995C-9C4F89CFE88C}"/>
              </a:ext>
            </a:extLst>
          </p:cNvPr>
          <p:cNvSpPr/>
          <p:nvPr/>
        </p:nvSpPr>
        <p:spPr>
          <a:xfrm>
            <a:off x="8648065" y="4128982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3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E250E941-2DFC-41FB-B942-E8AC4388D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564734" y="4272634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ésultat de recherche d'images pour &quot;Mojito glass icon icon&quot;">
            <a:extLst>
              <a:ext uri="{FF2B5EF4-FFF2-40B4-BE49-F238E27FC236}">
                <a16:creationId xmlns:a16="http://schemas.microsoft.com/office/drawing/2014/main" id="{D11BF1EF-A55F-42B1-9AC9-105E4F5F7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14612" r="36494" b="25579"/>
          <a:stretch/>
        </p:blipFill>
        <p:spPr bwMode="auto">
          <a:xfrm>
            <a:off x="4456781" y="3863757"/>
            <a:ext cx="348100" cy="78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13DA440-E108-421B-8EF1-A1DD5BB4A58C}"/>
              </a:ext>
            </a:extLst>
          </p:cNvPr>
          <p:cNvSpPr txBox="1"/>
          <p:nvPr/>
        </p:nvSpPr>
        <p:spPr>
          <a:xfrm>
            <a:off x="6051742" y="3934080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AE3C0D-870E-48B7-9202-AB34CC773134}"/>
              </a:ext>
            </a:extLst>
          </p:cNvPr>
          <p:cNvSpPr/>
          <p:nvPr/>
        </p:nvSpPr>
        <p:spPr>
          <a:xfrm>
            <a:off x="5273022" y="5467617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19ABDA-C2DF-424F-A40F-9E1D1B8C94C5}"/>
              </a:ext>
            </a:extLst>
          </p:cNvPr>
          <p:cNvSpPr/>
          <p:nvPr/>
        </p:nvSpPr>
        <p:spPr>
          <a:xfrm>
            <a:off x="6206749" y="5467617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0CE6D7-3F39-4E99-B399-AE12572624F7}"/>
              </a:ext>
            </a:extLst>
          </p:cNvPr>
          <p:cNvGrpSpPr/>
          <p:nvPr/>
        </p:nvGrpSpPr>
        <p:grpSpPr>
          <a:xfrm>
            <a:off x="4456781" y="5362134"/>
            <a:ext cx="3133994" cy="646332"/>
            <a:chOff x="4497046" y="5357363"/>
            <a:chExt cx="3133994" cy="6463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CAE096-1DEC-4660-A8E0-F245D73E6676}"/>
                </a:ext>
              </a:extLst>
            </p:cNvPr>
            <p:cNvSpPr txBox="1"/>
            <p:nvPr/>
          </p:nvSpPr>
          <p:spPr>
            <a:xfrm>
              <a:off x="5181855" y="5357364"/>
              <a:ext cx="1187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LAID</a:t>
              </a:r>
            </a:p>
            <a:p>
              <a:pPr algn="ctr"/>
              <a:r>
                <a:rPr lang="fr-FR">
                  <a:latin typeface="Passoa Script" panose="02000606030000020004" pitchFamily="2" charset="0"/>
                </a:rPr>
                <a:t>BACK</a:t>
              </a:r>
              <a:endParaRPr lang="en-US">
                <a:latin typeface="Passoa Script" panose="02000606030000020004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939A314-4EA6-44D4-9F6A-0ECCC0DE5955}"/>
                </a:ext>
              </a:extLst>
            </p:cNvPr>
            <p:cNvSpPr txBox="1"/>
            <p:nvPr/>
          </p:nvSpPr>
          <p:spPr>
            <a:xfrm>
              <a:off x="5947236" y="5357363"/>
              <a:ext cx="16838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SLIGHTLY </a:t>
              </a:r>
            </a:p>
            <a:p>
              <a:pPr algn="ctr"/>
              <a:r>
                <a:rPr lang="fr-FR">
                  <a:latin typeface="Passoa Script" panose="02000606030000020004" pitchFamily="2" charset="0"/>
                </a:rPr>
                <a:t>SWEET</a:t>
              </a:r>
              <a:endParaRPr lang="en-US">
                <a:latin typeface="Passoa Script" panose="02000606030000020004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9ABFEA-4ED0-4A14-A72A-A55079C573D0}"/>
                </a:ext>
              </a:extLst>
            </p:cNvPr>
            <p:cNvSpPr txBox="1"/>
            <p:nvPr/>
          </p:nvSpPr>
          <p:spPr>
            <a:xfrm>
              <a:off x="4497046" y="5430108"/>
              <a:ext cx="684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latin typeface="Passoa Script" panose="02000606030000020004" pitchFamily="2" charset="0"/>
                </a:rPr>
                <a:t>FRESH</a:t>
              </a:r>
              <a:endParaRPr lang="en-US">
                <a:latin typeface="Passoa Script" panose="02000606030000020004" pitchFamily="2" charset="0"/>
              </a:endParaRPr>
            </a:p>
          </p:txBody>
        </p:sp>
      </p:grpSp>
      <p:pic>
        <p:nvPicPr>
          <p:cNvPr id="42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0BEF4964-7CA1-4E8E-A8C9-15286F5AC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0" t="26259" r="11563" b="23626"/>
          <a:stretch/>
        </p:blipFill>
        <p:spPr bwMode="auto">
          <a:xfrm flipH="1">
            <a:off x="4829684" y="3911601"/>
            <a:ext cx="150067" cy="71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44527904-1D46-436A-875E-3A10538DD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134871" y="3770408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D722BB-EF2B-C26D-3470-245F8CCBDC9D}"/>
              </a:ext>
            </a:extLst>
          </p:cNvPr>
          <p:cNvSpPr/>
          <p:nvPr/>
        </p:nvSpPr>
        <p:spPr>
          <a:xfrm>
            <a:off x="7623584" y="1557465"/>
            <a:ext cx="77168" cy="5093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9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42808"/>
            <a:ext cx="12192000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CAIPIRINHA: 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A TROPICAL BRAZILIAN BREEZE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E7653-73FD-4F78-AE83-48AE8D4822EC}"/>
              </a:ext>
            </a:extLst>
          </p:cNvPr>
          <p:cNvGrpSpPr/>
          <p:nvPr/>
        </p:nvGrpSpPr>
        <p:grpSpPr>
          <a:xfrm>
            <a:off x="7850866" y="1611041"/>
            <a:ext cx="3933750" cy="2555126"/>
            <a:chOff x="435429" y="1251751"/>
            <a:chExt cx="7323654" cy="53169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F685DA-3317-4A8B-94E6-B1F2C71EDF04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828071-DF67-426D-A5F4-264923227103}"/>
                </a:ext>
              </a:extLst>
            </p:cNvPr>
            <p:cNvSpPr/>
            <p:nvPr/>
          </p:nvSpPr>
          <p:spPr>
            <a:xfrm>
              <a:off x="508339" y="1370821"/>
              <a:ext cx="7172057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HAPPY HOUR/AFTER DINNER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Beach bar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EABB11-5D50-4B9B-8CC6-BAD8EC9C56F5}"/>
              </a:ext>
            </a:extLst>
          </p:cNvPr>
          <p:cNvGrpSpPr/>
          <p:nvPr/>
        </p:nvGrpSpPr>
        <p:grpSpPr>
          <a:xfrm>
            <a:off x="7850866" y="4347142"/>
            <a:ext cx="3933750" cy="2314575"/>
            <a:chOff x="435429" y="1251751"/>
            <a:chExt cx="7323654" cy="53169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2F7D96-FB65-43B8-821B-407693D901E8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508339" y="1318028"/>
              <a:ext cx="7172057" cy="5135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BARTENDERS&amp;CONSUMERS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Passion fruit twist and additional exotic </a:t>
              </a:r>
              <a:r>
                <a:rPr lang="en-US" err="1">
                  <a:solidFill>
                    <a:schemeClr val="tx1"/>
                  </a:solidFill>
                  <a:latin typeface="Knockout" panose="02000606040000020004"/>
                </a:rPr>
                <a:t>flavours</a:t>
              </a:r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to the most Brazilian cocktail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BE93A0-FFEA-4385-9788-70C87B70E4C2}"/>
              </a:ext>
            </a:extLst>
          </p:cNvPr>
          <p:cNvGrpSpPr/>
          <p:nvPr/>
        </p:nvGrpSpPr>
        <p:grpSpPr>
          <a:xfrm>
            <a:off x="3855855" y="1488236"/>
            <a:ext cx="3854026" cy="5184632"/>
            <a:chOff x="510384" y="1379717"/>
            <a:chExt cx="3854026" cy="518463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8FE6CF-790C-4A84-B057-6476B2E564F6}"/>
                </a:ext>
              </a:extLst>
            </p:cNvPr>
            <p:cNvGrpSpPr/>
            <p:nvPr/>
          </p:nvGrpSpPr>
          <p:grpSpPr>
            <a:xfrm>
              <a:off x="510384" y="1513673"/>
              <a:ext cx="3854026" cy="5050676"/>
              <a:chOff x="493345" y="1263490"/>
              <a:chExt cx="7353139" cy="531691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E4B2E9-F0A3-4712-B341-A528463E842D}"/>
                  </a:ext>
                </a:extLst>
              </p:cNvPr>
              <p:cNvSpPr/>
              <p:nvPr/>
            </p:nvSpPr>
            <p:spPr>
              <a:xfrm>
                <a:off x="493345" y="1263490"/>
                <a:ext cx="7353139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F2E274-2910-41D0-894E-61F35C43F743}"/>
                  </a:ext>
                </a:extLst>
              </p:cNvPr>
              <p:cNvSpPr/>
              <p:nvPr/>
            </p:nvSpPr>
            <p:spPr>
              <a:xfrm>
                <a:off x="597273" y="1311990"/>
                <a:ext cx="7150532" cy="51918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20ML/ ¾ oz. PASSOÃ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60ML/ 2 oz. </a:t>
                </a:r>
                <a:r>
                  <a:rPr lang="en-US" sz="2000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CACHAçA</a:t>
                </a:r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20ML/ ¾ oz. FRESH LIME JUICE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3 spoons SUGARCANE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CRUSHED ICE</a:t>
                </a: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48A253-E8A6-4590-979C-79B06817674B}"/>
                </a:ext>
              </a:extLst>
            </p:cNvPr>
            <p:cNvSpPr/>
            <p:nvPr/>
          </p:nvSpPr>
          <p:spPr>
            <a:xfrm>
              <a:off x="1714505" y="1379717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RECIPE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2FD00B-66F5-48CD-818A-D6D9E19BCB31}"/>
                </a:ext>
              </a:extLst>
            </p:cNvPr>
            <p:cNvSpPr/>
            <p:nvPr/>
          </p:nvSpPr>
          <p:spPr>
            <a:xfrm>
              <a:off x="1703521" y="4639840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PROFILE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8C79211F-4060-47F1-AD84-9C5B8C6103C1}"/>
              </a:ext>
            </a:extLst>
          </p:cNvPr>
          <p:cNvSpPr/>
          <p:nvPr/>
        </p:nvSpPr>
        <p:spPr>
          <a:xfrm>
            <a:off x="8113275" y="1537821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1CFA7E-D545-442F-995C-9C4F89CFE88C}"/>
              </a:ext>
            </a:extLst>
          </p:cNvPr>
          <p:cNvSpPr/>
          <p:nvPr/>
        </p:nvSpPr>
        <p:spPr>
          <a:xfrm>
            <a:off x="8617036" y="4239387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50FE067-23FC-48DD-8AD2-5BC5AD80E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694086" y="4205569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DA711B2-3CB1-4E79-8D5C-285D60D0A2AF}"/>
              </a:ext>
            </a:extLst>
          </p:cNvPr>
          <p:cNvSpPr txBox="1"/>
          <p:nvPr/>
        </p:nvSpPr>
        <p:spPr>
          <a:xfrm>
            <a:off x="6154704" y="383572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EC4EAB-B811-4B40-8660-65DC7734676A}"/>
              </a:ext>
            </a:extLst>
          </p:cNvPr>
          <p:cNvGrpSpPr/>
          <p:nvPr/>
        </p:nvGrpSpPr>
        <p:grpSpPr>
          <a:xfrm>
            <a:off x="4114499" y="5513586"/>
            <a:ext cx="3570510" cy="369332"/>
            <a:chOff x="3952802" y="5387355"/>
            <a:chExt cx="3570510" cy="36933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523A688-B34F-4918-84CB-23EE83B3C398}"/>
                </a:ext>
              </a:extLst>
            </p:cNvPr>
            <p:cNvGrpSpPr/>
            <p:nvPr/>
          </p:nvGrpSpPr>
          <p:grpSpPr>
            <a:xfrm>
              <a:off x="3952802" y="5387355"/>
              <a:ext cx="3570510" cy="369332"/>
              <a:chOff x="4098317" y="5394704"/>
              <a:chExt cx="3570510" cy="36933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1EF6D49-5838-40AB-BC24-A4C26234ECBC}"/>
                  </a:ext>
                </a:extLst>
              </p:cNvPr>
              <p:cNvSpPr txBox="1"/>
              <p:nvPr/>
            </p:nvSpPr>
            <p:spPr>
              <a:xfrm>
                <a:off x="5187206" y="539470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ACIDULOUS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D85094C-DDBD-4A89-B821-E3F75480D84A}"/>
                  </a:ext>
                </a:extLst>
              </p:cNvPr>
              <p:cNvSpPr txBox="1"/>
              <p:nvPr/>
            </p:nvSpPr>
            <p:spPr>
              <a:xfrm>
                <a:off x="6191028" y="5394704"/>
                <a:ext cx="1477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INTENSE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9B93B6D-312C-4D64-A4C1-CF41848B45D9}"/>
                  </a:ext>
                </a:extLst>
              </p:cNvPr>
              <p:cNvSpPr txBox="1"/>
              <p:nvPr/>
            </p:nvSpPr>
            <p:spPr>
              <a:xfrm>
                <a:off x="4098317" y="5394704"/>
                <a:ext cx="1125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SWEET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CB1486-370F-4854-A017-43B493CA4AC8}"/>
                </a:ext>
              </a:extLst>
            </p:cNvPr>
            <p:cNvSpPr/>
            <p:nvPr/>
          </p:nvSpPr>
          <p:spPr>
            <a:xfrm>
              <a:off x="5030602" y="5416206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985EAAA-6AF2-41B1-B0DF-511FFCBE401D}"/>
                </a:ext>
              </a:extLst>
            </p:cNvPr>
            <p:cNvSpPr/>
            <p:nvPr/>
          </p:nvSpPr>
          <p:spPr>
            <a:xfrm>
              <a:off x="6163830" y="5424864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4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CCF8B239-12E0-4CBB-AC7C-5E5C408B7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169052" y="3705957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high ball glass picto&quot;">
            <a:extLst>
              <a:ext uri="{FF2B5EF4-FFF2-40B4-BE49-F238E27FC236}">
                <a16:creationId xmlns:a16="http://schemas.microsoft.com/office/drawing/2014/main" id="{87CF72FB-73F9-4684-9587-2A12AB4C3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1" t="23001" r="33686" b="30718"/>
          <a:stretch/>
        </p:blipFill>
        <p:spPr bwMode="auto">
          <a:xfrm>
            <a:off x="4592977" y="3948572"/>
            <a:ext cx="386823" cy="5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2D67C5-D9E4-D0DA-B8B4-1E724E408B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70"/>
          <a:stretch/>
        </p:blipFill>
        <p:spPr>
          <a:xfrm>
            <a:off x="327927" y="1611041"/>
            <a:ext cx="3331715" cy="50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97671" y="4612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DAIQUIRI: 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EXPRESSION OF TROPICALISM REVEALED 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E7653-73FD-4F78-AE83-48AE8D4822EC}"/>
              </a:ext>
            </a:extLst>
          </p:cNvPr>
          <p:cNvGrpSpPr/>
          <p:nvPr/>
        </p:nvGrpSpPr>
        <p:grpSpPr>
          <a:xfrm>
            <a:off x="7836438" y="1639098"/>
            <a:ext cx="3967891" cy="2512549"/>
            <a:chOff x="435427" y="1226768"/>
            <a:chExt cx="7388203" cy="53418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F685DA-3317-4A8B-94E6-B1F2C71EDF04}"/>
                </a:ext>
              </a:extLst>
            </p:cNvPr>
            <p:cNvSpPr/>
            <p:nvPr/>
          </p:nvSpPr>
          <p:spPr>
            <a:xfrm>
              <a:off x="435427" y="1226768"/>
              <a:ext cx="7388203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828071-DF67-426D-A5F4-264923227103}"/>
                </a:ext>
              </a:extLst>
            </p:cNvPr>
            <p:cNvSpPr/>
            <p:nvPr/>
          </p:nvSpPr>
          <p:spPr>
            <a:xfrm>
              <a:off x="548191" y="1370823"/>
              <a:ext cx="7153396" cy="5083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BRUNCH/HAPPY HOUR/AFTER DINNER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EABB11-5D50-4B9B-8CC6-BAD8EC9C56F5}"/>
              </a:ext>
            </a:extLst>
          </p:cNvPr>
          <p:cNvGrpSpPr/>
          <p:nvPr/>
        </p:nvGrpSpPr>
        <p:grpSpPr>
          <a:xfrm>
            <a:off x="7836439" y="4371192"/>
            <a:ext cx="3967890" cy="2276006"/>
            <a:chOff x="435429" y="1251751"/>
            <a:chExt cx="7388201" cy="53169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2F7D96-FB65-43B8-821B-407693D901E8}"/>
                </a:ext>
              </a:extLst>
            </p:cNvPr>
            <p:cNvSpPr/>
            <p:nvPr/>
          </p:nvSpPr>
          <p:spPr>
            <a:xfrm>
              <a:off x="435429" y="1251751"/>
              <a:ext cx="7388201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548191" y="1318028"/>
              <a:ext cx="7153395" cy="511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Possibility to turn it frozen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Perfect promo with starters for happy hour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</a:t>
              </a:r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Passion fruit twist to the iconic cocktail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BE93A0-FFEA-4385-9788-70C87B70E4C2}"/>
              </a:ext>
            </a:extLst>
          </p:cNvPr>
          <p:cNvGrpSpPr/>
          <p:nvPr/>
        </p:nvGrpSpPr>
        <p:grpSpPr>
          <a:xfrm>
            <a:off x="3791650" y="1470475"/>
            <a:ext cx="3904824" cy="5176723"/>
            <a:chOff x="460616" y="1378419"/>
            <a:chExt cx="3882698" cy="517477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8FE6CF-790C-4A84-B057-6476B2E564F6}"/>
                </a:ext>
              </a:extLst>
            </p:cNvPr>
            <p:cNvGrpSpPr/>
            <p:nvPr/>
          </p:nvGrpSpPr>
          <p:grpSpPr>
            <a:xfrm>
              <a:off x="460616" y="1502522"/>
              <a:ext cx="3882698" cy="5050676"/>
              <a:chOff x="398393" y="1251751"/>
              <a:chExt cx="7407842" cy="531691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E4B2E9-F0A3-4712-B341-A528463E842D}"/>
                  </a:ext>
                </a:extLst>
              </p:cNvPr>
              <p:cNvSpPr/>
              <p:nvPr/>
            </p:nvSpPr>
            <p:spPr>
              <a:xfrm>
                <a:off x="398393" y="1251751"/>
                <a:ext cx="740784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F2E274-2910-41D0-894E-61F35C43F743}"/>
                  </a:ext>
                </a:extLst>
              </p:cNvPr>
              <p:cNvSpPr/>
              <p:nvPr/>
            </p:nvSpPr>
            <p:spPr>
              <a:xfrm>
                <a:off x="525790" y="1321025"/>
                <a:ext cx="7153396" cy="51857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15 ML / ½ oz. PASSOÃ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50 ML / 1  ¾ oz oz. white rum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15 ML / ½ oz. sugar syrup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20 ML / ¾ oz. FRESH LIME JUICE</a:t>
                </a: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48A253-E8A6-4590-979C-79B06817674B}"/>
                </a:ext>
              </a:extLst>
            </p:cNvPr>
            <p:cNvSpPr/>
            <p:nvPr/>
          </p:nvSpPr>
          <p:spPr>
            <a:xfrm>
              <a:off x="1670670" y="1378419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RECIPE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2FD00B-66F5-48CD-818A-D6D9E19BCB31}"/>
                </a:ext>
              </a:extLst>
            </p:cNvPr>
            <p:cNvSpPr/>
            <p:nvPr/>
          </p:nvSpPr>
          <p:spPr>
            <a:xfrm>
              <a:off x="1703521" y="4639840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PROFILE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8C79211F-4060-47F1-AD84-9C5B8C6103C1}"/>
              </a:ext>
            </a:extLst>
          </p:cNvPr>
          <p:cNvSpPr/>
          <p:nvPr/>
        </p:nvSpPr>
        <p:spPr>
          <a:xfrm>
            <a:off x="8098773" y="1483077"/>
            <a:ext cx="3408476" cy="62892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1CFA7E-D545-442F-995C-9C4F89CFE88C}"/>
              </a:ext>
            </a:extLst>
          </p:cNvPr>
          <p:cNvSpPr/>
          <p:nvPr/>
        </p:nvSpPr>
        <p:spPr>
          <a:xfrm>
            <a:off x="8695766" y="4232836"/>
            <a:ext cx="2171410" cy="470284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7170" name="Picture 2" descr="Résultat de recherche d'images pour &quot;daiquiri glass icone&quot;">
            <a:extLst>
              <a:ext uri="{FF2B5EF4-FFF2-40B4-BE49-F238E27FC236}">
                <a16:creationId xmlns:a16="http://schemas.microsoft.com/office/drawing/2014/main" id="{9173B51C-C5BB-4D84-B25F-2B1460BDE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6" b="28706"/>
          <a:stretch/>
        </p:blipFill>
        <p:spPr bwMode="auto">
          <a:xfrm>
            <a:off x="3873112" y="3656431"/>
            <a:ext cx="1600112" cy="8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50FE067-23FC-48DD-8AD2-5BC5AD80E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679302" y="4191088"/>
            <a:ext cx="1293296" cy="28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DA711B2-3CB1-4E79-8D5C-285D60D0A2AF}"/>
              </a:ext>
            </a:extLst>
          </p:cNvPr>
          <p:cNvSpPr txBox="1"/>
          <p:nvPr/>
        </p:nvSpPr>
        <p:spPr>
          <a:xfrm>
            <a:off x="6139847" y="3826850"/>
            <a:ext cx="753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23A688-B34F-4918-84CB-23EE83B3C398}"/>
              </a:ext>
            </a:extLst>
          </p:cNvPr>
          <p:cNvGrpSpPr/>
          <p:nvPr/>
        </p:nvGrpSpPr>
        <p:grpSpPr>
          <a:xfrm>
            <a:off x="5107852" y="5399607"/>
            <a:ext cx="2588623" cy="635561"/>
            <a:chOff x="5156767" y="5287900"/>
            <a:chExt cx="2588969" cy="6463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EF6D49-5838-40AB-BC24-A4C26234ECBC}"/>
                </a:ext>
              </a:extLst>
            </p:cNvPr>
            <p:cNvSpPr txBox="1"/>
            <p:nvPr/>
          </p:nvSpPr>
          <p:spPr>
            <a:xfrm>
              <a:off x="5156767" y="5405819"/>
              <a:ext cx="1187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BALANCE</a:t>
              </a:r>
              <a:endParaRPr lang="en-US">
                <a:latin typeface="Passoa Script" panose="02000606030000020004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D85094C-DDBD-4A89-B821-E3F75480D84A}"/>
                </a:ext>
              </a:extLst>
            </p:cNvPr>
            <p:cNvSpPr txBox="1"/>
            <p:nvPr/>
          </p:nvSpPr>
          <p:spPr>
            <a:xfrm>
              <a:off x="6061932" y="5287900"/>
              <a:ext cx="16838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TROPICAL INTENSITY</a:t>
              </a:r>
              <a:endParaRPr lang="en-US">
                <a:latin typeface="Passoa Script" panose="02000606030000020004" pitchFamily="2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7CB1486-370F-4854-A017-43B493CA4AC8}"/>
              </a:ext>
            </a:extLst>
          </p:cNvPr>
          <p:cNvSpPr/>
          <p:nvPr/>
        </p:nvSpPr>
        <p:spPr>
          <a:xfrm>
            <a:off x="5198176" y="5531407"/>
            <a:ext cx="45719" cy="289410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85EAAA-6AF2-41B1-B0DF-511FFCBE401D}"/>
              </a:ext>
            </a:extLst>
          </p:cNvPr>
          <p:cNvSpPr/>
          <p:nvPr/>
        </p:nvSpPr>
        <p:spPr>
          <a:xfrm>
            <a:off x="6209640" y="5556007"/>
            <a:ext cx="45719" cy="289410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E315901E-F3A3-442A-AEE8-BE10D8F28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28" y="3754910"/>
            <a:ext cx="783011" cy="78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DD1AAE-48AB-4168-B124-92149C28123D}"/>
              </a:ext>
            </a:extLst>
          </p:cNvPr>
          <p:cNvSpPr txBox="1"/>
          <p:nvPr/>
        </p:nvSpPr>
        <p:spPr>
          <a:xfrm>
            <a:off x="4033737" y="5412038"/>
            <a:ext cx="121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Passoa Script" panose="02000606030000020004" pitchFamily="2" charset="0"/>
              </a:rPr>
              <a:t>CLASSIC BUT DIFFERENT</a:t>
            </a:r>
            <a:endParaRPr lang="en-US">
              <a:latin typeface="Passoa Script" panose="02000606030000020004" pitchFamily="2" charset="0"/>
            </a:endParaRPr>
          </a:p>
        </p:txBody>
      </p:sp>
      <p:pic>
        <p:nvPicPr>
          <p:cNvPr id="1026" name="Picture 2" descr="Résultat de recherche d'images pour &quot;daiquiri cocktail&quot;">
            <a:extLst>
              <a:ext uri="{FF2B5EF4-FFF2-40B4-BE49-F238E27FC236}">
                <a16:creationId xmlns:a16="http://schemas.microsoft.com/office/drawing/2014/main" id="{F0634DB4-3048-484D-86B0-32DA66F72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1" r="40128" b="17651"/>
          <a:stretch/>
        </p:blipFill>
        <p:spPr bwMode="auto">
          <a:xfrm>
            <a:off x="312234" y="1593488"/>
            <a:ext cx="3329342" cy="505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8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92287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PASSION FRUIT PALOMA : THE PERFECT SWEET AND SOUR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72942" y="1324288"/>
              <a:ext cx="7063943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15 ml / ½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1 oz. Tequila silver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15 ml / ½ oz. lime juice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Pulp of 1 passion fruit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Grapefruit soda </a:t>
              </a: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52196" cy="2555126"/>
            <a:chOff x="435429" y="1226768"/>
            <a:chExt cx="7439153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39153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49414" y="1370823"/>
              <a:ext cx="7198394" cy="5083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BRUNCH/DAY-TIME/Happy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74613" y="1386010"/>
              <a:ext cx="8596288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Revisited twist of Paloma cocktail, very trendy currently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Nice color and sweet and sour taste 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139976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740892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335632"/>
            <a:ext cx="3519140" cy="923330"/>
            <a:chOff x="3982721" y="5233252"/>
            <a:chExt cx="3519140" cy="92333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233252"/>
              <a:ext cx="3519140" cy="923330"/>
              <a:chOff x="4128236" y="5240601"/>
              <a:chExt cx="3519140" cy="923330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240601"/>
                <a:ext cx="168380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Sweet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&amp;</a:t>
                </a:r>
              </a:p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sour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2" descr="Résultat de recherche d'images pour &quot;Mojito glass icon icon&quot;">
            <a:extLst>
              <a:ext uri="{FF2B5EF4-FFF2-40B4-BE49-F238E27FC236}">
                <a16:creationId xmlns:a16="http://schemas.microsoft.com/office/drawing/2014/main" id="{0F7D8A42-4774-2E88-0B65-E4ED76B33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14612" r="36494" b="25579"/>
          <a:stretch/>
        </p:blipFill>
        <p:spPr bwMode="auto">
          <a:xfrm>
            <a:off x="4651467" y="3833373"/>
            <a:ext cx="348100" cy="78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113231-CC0F-8D1D-04AF-CE9510CB9A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1" r="7404"/>
          <a:stretch/>
        </p:blipFill>
        <p:spPr>
          <a:xfrm>
            <a:off x="179610" y="1595671"/>
            <a:ext cx="3752074" cy="5050676"/>
          </a:xfrm>
          <a:prstGeom prst="rect">
            <a:avLst/>
          </a:prstGeom>
        </p:spPr>
      </p:pic>
      <p:pic>
        <p:nvPicPr>
          <p:cNvPr id="17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27F41D94-C546-AC69-6310-119650002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134871" y="3826163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6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47464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HURRICANE: BOLD &amp; PERFECT FOR SUMMER!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64278" y="1324287"/>
              <a:ext cx="7071176" cy="5169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3 OZ PASSOÃ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3 OZ ORANGE JUICE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 ml / 2 OZ DARK RUM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20ml / 2 OZ LIGHT RUM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10 ml / 1 OZ LIME JUICE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TBSP GRENADINE SYRUP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40332" y="1370823"/>
              <a:ext cx="7184828" cy="5083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BRUNCH/DAY-TIME/Happy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85490" y="1386010"/>
              <a:ext cx="8607168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 pitchFamily="2" charset="0"/>
                </a:rPr>
                <a:t>Recognizable, eye catching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Bold and sweet at the same time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905707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354" y="4063506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69449"/>
            <a:ext cx="3519140" cy="402782"/>
            <a:chOff x="3982721" y="5367069"/>
            <a:chExt cx="3519140" cy="40278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67069"/>
              <a:ext cx="3519140" cy="402782"/>
              <a:chOff x="4128236" y="5374418"/>
              <a:chExt cx="3519140" cy="40278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37441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Passoa Script" panose="02000606030000020004" pitchFamily="2" charset="0"/>
                  </a:rPr>
                  <a:t>bold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sweet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6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4C31F6F-71EA-DB03-12D9-7B4D90EBB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54" y="4134786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3DC181-DD3F-ED10-A69B-C926484B8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0778" y="3985449"/>
            <a:ext cx="669320" cy="1005441"/>
          </a:xfrm>
          <a:prstGeom prst="rect">
            <a:avLst/>
          </a:prstGeom>
        </p:spPr>
      </p:pic>
      <p:pic>
        <p:nvPicPr>
          <p:cNvPr id="18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3CCAD177-AF51-4A41-27C9-23578FB69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941100" y="4409395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2B13D8-1BBE-795D-CAE3-EA880C0C7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682" y="1595671"/>
            <a:ext cx="2886101" cy="50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92287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PASSIONFRUIT MULE : STILL SPICY BUT WITH PASSIONFRUIT 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81934" y="1311622"/>
              <a:ext cx="7065201" cy="5182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25 ml / ¾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35 ml / 1 ¼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Bols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Vodka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10 ml / ⅓ oz. fresh lime juice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Top up with Ginger beer</a:t>
              </a: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39583" y="1345672"/>
              <a:ext cx="7183921" cy="5133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86388" y="1386010"/>
              <a:ext cx="8606079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revisited version of the Moscow Mule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Nice passion fruit twist on this classic cocktail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84221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028" name="Picture 4" descr="Résultat de recherche d'images pour &quot;tumbler glass icone&quot;">
            <a:extLst>
              <a:ext uri="{FF2B5EF4-FFF2-40B4-BE49-F238E27FC236}">
                <a16:creationId xmlns:a16="http://schemas.microsoft.com/office/drawing/2014/main" id="{F05A255E-64A2-4EEA-B09D-A5DD70BD7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49" y="3866256"/>
            <a:ext cx="374205" cy="5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intense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spicy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0B590B8C-C346-0B2F-BC99-3859A1A81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93" y="1595671"/>
            <a:ext cx="3848907" cy="5050676"/>
          </a:xfrm>
          <a:prstGeom prst="rect">
            <a:avLst/>
          </a:prstGeom>
        </p:spPr>
      </p:pic>
      <p:pic>
        <p:nvPicPr>
          <p:cNvPr id="25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40A0A163-5B05-B7ED-4551-60EF32125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550030" y="3663881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72942" y="1324288"/>
              <a:ext cx="7065287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25 ml / ¾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25 ml / ¾ oz. Bols Vodka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Pineapple juice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Cranberry juice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607621"/>
            <a:ext cx="3933750" cy="2543176"/>
            <a:chOff x="435429" y="1251751"/>
            <a:chExt cx="7404432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404432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2" y="1370822"/>
              <a:ext cx="7197712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Mainstream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Festivals, fairs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86010"/>
              <a:ext cx="8622601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 way to reinvent Bay Breeze cocktail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Light and tropical cocktail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7A56B4-2DFC-4C36-B1DB-F11D0206A959}"/>
              </a:ext>
            </a:extLst>
          </p:cNvPr>
          <p:cNvGrpSpPr/>
          <p:nvPr/>
        </p:nvGrpSpPr>
        <p:grpSpPr>
          <a:xfrm>
            <a:off x="4616663" y="3714213"/>
            <a:ext cx="938174" cy="617559"/>
            <a:chOff x="4226793" y="3884718"/>
            <a:chExt cx="938174" cy="617559"/>
          </a:xfrm>
        </p:grpSpPr>
        <p:pic>
          <p:nvPicPr>
            <p:cNvPr id="1026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8D8B9FCC-438E-4E5D-B755-1103DA9A7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F05A255E-64A2-4EEA-B09D-A5DD70BD7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762" y="3962943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2" descr="Une image contenant cocktail, Ingrédient de cocktail, boisson, nourriture&#10;&#10;Description générée automatiquement">
            <a:extLst>
              <a:ext uri="{FF2B5EF4-FFF2-40B4-BE49-F238E27FC236}">
                <a16:creationId xmlns:a16="http://schemas.microsoft.com/office/drawing/2014/main" id="{E0CA2036-A456-ABAE-CE1C-9E7E5C27C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0300"/>
          <a:stretch/>
        </p:blipFill>
        <p:spPr bwMode="auto">
          <a:xfrm>
            <a:off x="235809" y="1607621"/>
            <a:ext cx="3681441" cy="503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00AB4FB6-8926-CAE8-C64F-EA12A121D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986819" y="4044820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61262C7-A9C2-5877-4DC6-CEC49810D700}"/>
              </a:ext>
            </a:extLst>
          </p:cNvPr>
          <p:cNvSpPr txBox="1">
            <a:spLocks/>
          </p:cNvSpPr>
          <p:nvPr/>
        </p:nvSpPr>
        <p:spPr>
          <a:xfrm>
            <a:off x="0" y="265395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BAY BREEZE: A FRUITY MIX THAT EVERYONE WILL LIKE!</a:t>
            </a:r>
          </a:p>
        </p:txBody>
      </p:sp>
    </p:spTree>
    <p:extLst>
      <p:ext uri="{BB962C8B-B14F-4D97-AF65-F5344CB8AC3E}">
        <p14:creationId xmlns:p14="http://schemas.microsoft.com/office/powerpoint/2010/main" val="14914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6539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SOUR: A CLASSIC REINVENTED WITH PASSOÃ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34284" y="1324288"/>
              <a:ext cx="7123196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60 ml / 2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1 oz. fresh lemon juice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15 ml / ½ oz. sugar syrup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dashes orange bitters 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48438" y="1370822"/>
              <a:ext cx="7176043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75779" y="1386010"/>
              <a:ext cx="8596642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An original type of sour cocktail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For the true passion fruit lovers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563523" y="5490351"/>
            <a:ext cx="3513936" cy="379578"/>
            <a:chOff x="4089074" y="5387971"/>
            <a:chExt cx="3513936" cy="37957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4089074" y="5387971"/>
              <a:ext cx="3513936" cy="379578"/>
              <a:chOff x="4234589" y="5395320"/>
              <a:chExt cx="3513936" cy="379578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48003" y="5405566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PINKY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6064721" y="5398714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acidulous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234589" y="5395320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6" descr="Résultat de recherche d'images pour &quot;high ball glass picto&quot;">
            <a:extLst>
              <a:ext uri="{FF2B5EF4-FFF2-40B4-BE49-F238E27FC236}">
                <a16:creationId xmlns:a16="http://schemas.microsoft.com/office/drawing/2014/main" id="{05DD7D0D-83B5-BBF6-76B3-9BD5C113D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1" t="23001" r="33686" b="30718"/>
          <a:stretch/>
        </p:blipFill>
        <p:spPr bwMode="auto">
          <a:xfrm>
            <a:off x="4961311" y="3793307"/>
            <a:ext cx="386823" cy="5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D883DC1-6912-352A-F26C-19191D5B2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986819" y="4038504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ssoã Sour Recipe - Cocktails &amp; drinks online - Drinkoteket">
            <a:extLst>
              <a:ext uri="{FF2B5EF4-FFF2-40B4-BE49-F238E27FC236}">
                <a16:creationId xmlns:a16="http://schemas.microsoft.com/office/drawing/2014/main" id="{31CE49D5-32D1-A5CC-9E87-F2925FC61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r="13700"/>
          <a:stretch/>
        </p:blipFill>
        <p:spPr bwMode="auto">
          <a:xfrm>
            <a:off x="134062" y="1595671"/>
            <a:ext cx="3838572" cy="505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652BF3A3-7339-5C06-60F2-274A4B9F2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38" y="3770733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6539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BRAMBLE: CLASSIC &amp; FANTASTIC GIN COCKTAIL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17200" y="1595672"/>
            <a:ext cx="3822983" cy="5050676"/>
            <a:chOff x="435429" y="1178212"/>
            <a:chExt cx="7246079" cy="539045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178212"/>
              <a:ext cx="7246079" cy="5390455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48745" y="1251750"/>
              <a:ext cx="7020633" cy="5241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 ML / ¾ oz. PASSOÃ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50 ML / 1  ¾ oz. GIN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 ML / ¾ oz. LEMON JUICE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10 ML/ ¼ oz. SUGAR SYRUP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46783" y="1370823"/>
              <a:ext cx="7199365" cy="5083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77763" y="1358371"/>
              <a:ext cx="8624581" cy="504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 way to modernize the classic Bramble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 new gin cocktail option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699197" y="5489059"/>
            <a:ext cx="3277113" cy="385831"/>
            <a:chOff x="4224748" y="5386679"/>
            <a:chExt cx="3277113" cy="3858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4224748" y="5386679"/>
              <a:ext cx="3277113" cy="385831"/>
              <a:chOff x="4370263" y="5394028"/>
              <a:chExt cx="3277113" cy="38583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370263" y="5410527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BALANCE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6" descr="Résultat de recherche d'images pour &quot;high ball glass picto&quot;">
            <a:extLst>
              <a:ext uri="{FF2B5EF4-FFF2-40B4-BE49-F238E27FC236}">
                <a16:creationId xmlns:a16="http://schemas.microsoft.com/office/drawing/2014/main" id="{05DD7D0D-83B5-BBF6-76B3-9BD5C113D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1" t="23001" r="33686" b="30718"/>
          <a:stretch/>
        </p:blipFill>
        <p:spPr bwMode="auto">
          <a:xfrm>
            <a:off x="4961311" y="3793307"/>
            <a:ext cx="386823" cy="5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D883DC1-6912-352A-F26C-19191D5B2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986819" y="4038504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87C8DD-4F7C-8DFD-2DEF-F667768F0E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5"/>
          <a:stretch/>
        </p:blipFill>
        <p:spPr>
          <a:xfrm>
            <a:off x="140605" y="1595671"/>
            <a:ext cx="3900321" cy="50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3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435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FIZZ: FIZZY AND FRESH FOR SUMMER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47774" y="1323361"/>
              <a:ext cx="7109499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35 ml / 1 ¼ oz. Gin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25 ml / ¾ oz. fresh lemon juice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10 ml / ¼ oz. sugar syrup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Pulp of ½ passion fruit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Tonic water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Float 15 ml / ½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 </a:t>
              </a: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46781" y="1368983"/>
              <a:ext cx="7202789" cy="5083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77765" y="1358371"/>
              <a:ext cx="8628682" cy="5045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Like a gin fizz but with </a:t>
              </a:r>
              <a:r>
                <a:rPr lang="en-US" err="1">
                  <a:solidFill>
                    <a:schemeClr val="tx1"/>
                  </a:solidFill>
                  <a:latin typeface="Knockout" panose="02000606040000020004"/>
                </a:rPr>
                <a:t>Passoã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Nice balance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Gin based-cocktail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297314" y="4964768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33754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4" y="4225645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733956" y="4019971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278411" y="5562901"/>
            <a:ext cx="3587114" cy="383172"/>
            <a:chOff x="3982721" y="5386679"/>
            <a:chExt cx="3587114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87114" cy="383172"/>
              <a:chOff x="4128236" y="5394028"/>
              <a:chExt cx="3587114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6031546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FIZZY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2050" name="Picture 2" descr="Une image contenant cocktail, boisson, récipients pour boire, nourriture&#10;&#10;Description générée automatiquement">
            <a:extLst>
              <a:ext uri="{FF2B5EF4-FFF2-40B4-BE49-F238E27FC236}">
                <a16:creationId xmlns:a16="http://schemas.microsoft.com/office/drawing/2014/main" id="{2B156819-3479-7DE1-A672-58FEEC8D2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r="13059"/>
          <a:stretch/>
        </p:blipFill>
        <p:spPr bwMode="auto">
          <a:xfrm>
            <a:off x="234873" y="1595671"/>
            <a:ext cx="3663881" cy="505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5B6C72FC-4486-C154-AFB8-37A445A01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141004" y="4354282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associée">
            <a:extLst>
              <a:ext uri="{FF2B5EF4-FFF2-40B4-BE49-F238E27FC236}">
                <a16:creationId xmlns:a16="http://schemas.microsoft.com/office/drawing/2014/main" id="{5C3DC09B-48F4-2397-AB76-8D6289903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71" y="3948854"/>
            <a:ext cx="623201" cy="7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C4DDC54C-D192-EB32-466B-98831497D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4496187" y="3832353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2E78F8FB-2E7F-70D3-1CC1-3BF1AAE2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482" y="3986628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81858A7-8246-1190-75E2-B30F67869326}"/>
              </a:ext>
            </a:extLst>
          </p:cNvPr>
          <p:cNvSpPr txBox="1"/>
          <p:nvPr/>
        </p:nvSpPr>
        <p:spPr>
          <a:xfrm>
            <a:off x="5698272" y="4028352"/>
            <a:ext cx="24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26BD991-48DA-C352-FB96-30F994A2E921}"/>
              </a:ext>
            </a:extLst>
          </p:cNvPr>
          <p:cNvSpPr txBox="1"/>
          <p:nvPr/>
        </p:nvSpPr>
        <p:spPr>
          <a:xfrm>
            <a:off x="4156820" y="5978700"/>
            <a:ext cx="3838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Knockout" panose="02000606040000020004" pitchFamily="2" charset="0"/>
              </a:rPr>
              <a:t>* </a:t>
            </a:r>
            <a:r>
              <a:rPr lang="en-US" sz="1600" b="0" i="0">
                <a:solidFill>
                  <a:srgbClr val="000000"/>
                </a:solidFill>
                <a:effectLst/>
                <a:latin typeface="Knockout" panose="02000606040000020004" pitchFamily="2" charset="0"/>
              </a:rPr>
              <a:t>Shake all ingredients, except tonic water and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Knockout" panose="02000606040000020004" pitchFamily="2" charset="0"/>
              </a:rPr>
              <a:t>Passoã</a:t>
            </a:r>
            <a:r>
              <a:rPr lang="en-US" sz="1600" b="0" i="0">
                <a:solidFill>
                  <a:srgbClr val="000000"/>
                </a:solidFill>
                <a:effectLst/>
                <a:latin typeface="Knockout" panose="02000606040000020004" pitchFamily="2" charset="0"/>
              </a:rPr>
              <a:t>  with ice. Top up with tonic water a float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Knockout" panose="02000606040000020004" pitchFamily="2" charset="0"/>
              </a:rPr>
              <a:t>Passoã</a:t>
            </a:r>
            <a:r>
              <a:rPr lang="en-US" sz="1600" b="0" i="0">
                <a:solidFill>
                  <a:srgbClr val="000000"/>
                </a:solidFill>
                <a:effectLst/>
                <a:latin typeface="Knockout" panose="02000606040000020004" pitchFamily="2" charset="0"/>
              </a:rPr>
              <a:t> on top</a:t>
            </a:r>
            <a:endParaRPr lang="en-US" sz="1600">
              <a:latin typeface="Knockout" panose="020006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FED1EA-5254-4165-ACFE-3225BF24837B}"/>
              </a:ext>
            </a:extLst>
          </p:cNvPr>
          <p:cNvSpPr txBox="1">
            <a:spLocks/>
          </p:cNvSpPr>
          <p:nvPr/>
        </p:nvSpPr>
        <p:spPr>
          <a:xfrm>
            <a:off x="66227" y="362291"/>
            <a:ext cx="12192000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COCKTAILS FOR  A WIDE RANGE OF PREMIUM-MAINSTREAM ACCOUNTS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DA0904-F799-1D60-8685-AC2E5584C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6"/>
          <a:stretch/>
        </p:blipFill>
        <p:spPr>
          <a:xfrm>
            <a:off x="1" y="1281953"/>
            <a:ext cx="3064980" cy="5565395"/>
          </a:xfrm>
          <a:prstGeom prst="rect">
            <a:avLst/>
          </a:prstGeom>
        </p:spPr>
      </p:pic>
      <p:pic>
        <p:nvPicPr>
          <p:cNvPr id="5" name="Picture 6" descr="RÃ©sultat de recherche d'images pour &quot;Les fils a maman&quot;">
            <a:extLst>
              <a:ext uri="{FF2B5EF4-FFF2-40B4-BE49-F238E27FC236}">
                <a16:creationId xmlns:a16="http://schemas.microsoft.com/office/drawing/2014/main" id="{0A2C04DC-1CF5-5428-7A71-45B617211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t="1529" r="54854"/>
          <a:stretch/>
        </p:blipFill>
        <p:spPr bwMode="auto">
          <a:xfrm>
            <a:off x="2939857" y="1281953"/>
            <a:ext cx="2927553" cy="56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2B7DB0-ADC0-F78C-5FA0-13DBEB26BF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20" t="1278" b="4692"/>
          <a:stretch/>
        </p:blipFill>
        <p:spPr>
          <a:xfrm>
            <a:off x="5844672" y="1265017"/>
            <a:ext cx="3282056" cy="56014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8B2B4A0-5B66-DB5B-5B12-C2B6E3E3D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93" t="3449" r="2187"/>
          <a:stretch/>
        </p:blipFill>
        <p:spPr>
          <a:xfrm>
            <a:off x="9100041" y="1265017"/>
            <a:ext cx="3091959" cy="5582334"/>
          </a:xfrm>
          <a:prstGeom prst="rect">
            <a:avLst/>
          </a:prstGeom>
        </p:spPr>
      </p:pic>
      <p:grpSp>
        <p:nvGrpSpPr>
          <p:cNvPr id="6" name="Group 16">
            <a:extLst>
              <a:ext uri="{FF2B5EF4-FFF2-40B4-BE49-F238E27FC236}">
                <a16:creationId xmlns:a16="http://schemas.microsoft.com/office/drawing/2014/main" id="{F7310182-968D-495A-B6D9-B3D1F2AE0E6B}"/>
              </a:ext>
            </a:extLst>
          </p:cNvPr>
          <p:cNvGrpSpPr/>
          <p:nvPr/>
        </p:nvGrpSpPr>
        <p:grpSpPr>
          <a:xfrm>
            <a:off x="3466407" y="1746318"/>
            <a:ext cx="1964411" cy="1386403"/>
            <a:chOff x="3073375" y="1808722"/>
            <a:chExt cx="3932289" cy="3942231"/>
          </a:xfrm>
        </p:grpSpPr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5E07E64E-CE98-483E-9D4F-F8103F40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20" b="91066" l="2830" r="959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3375" y="1808722"/>
              <a:ext cx="3932289" cy="3942231"/>
            </a:xfrm>
            <a:prstGeom prst="rect">
              <a:avLst/>
            </a:prstGeom>
          </p:spPr>
        </p:pic>
        <p:sp>
          <p:nvSpPr>
            <p:cNvPr id="11" name="Espace réservé du texte 12">
              <a:extLst>
                <a:ext uri="{FF2B5EF4-FFF2-40B4-BE49-F238E27FC236}">
                  <a16:creationId xmlns:a16="http://schemas.microsoft.com/office/drawing/2014/main" id="{67ABF9EB-ED17-4F7D-BB04-000B3769E5C6}"/>
                </a:ext>
              </a:extLst>
            </p:cNvPr>
            <p:cNvSpPr txBox="1">
              <a:spLocks/>
            </p:cNvSpPr>
            <p:nvPr/>
          </p:nvSpPr>
          <p:spPr>
            <a:xfrm rot="21206368">
              <a:off x="3583529" y="2311909"/>
              <a:ext cx="2911980" cy="2935856"/>
            </a:xfrm>
            <a:prstGeom prst="ellipse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35970" indent="-335970" algn="l" defTabSz="1343879" rtl="0" eaLnBrk="1" latinLnBrk="0" hangingPunct="1">
                <a:lnSpc>
                  <a:spcPct val="90000"/>
                </a:lnSpc>
                <a:spcBef>
                  <a:spcPts val="1469"/>
                </a:spcBef>
                <a:buFont typeface="Arial" panose="020B0604020202020204" pitchFamily="34" charset="0"/>
                <a:buChar char="•"/>
                <a:defRPr sz="4115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1pPr>
              <a:lvl2pPr marL="100790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3528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2pPr>
              <a:lvl3pPr marL="167984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940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3pPr>
              <a:lvl4pPr marL="235178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4pPr>
              <a:lvl5pPr marL="302372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5pPr>
              <a:lvl6pPr marL="369566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36760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3954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711487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>
                  <a:latin typeface="Passoa Script" panose="02000606030000020004" pitchFamily="2" charset="0"/>
                </a:rPr>
                <a:t>BRASSERIES/CASUAL DINING/PUBS</a:t>
              </a:r>
            </a:p>
          </p:txBody>
        </p:sp>
      </p:grpSp>
      <p:pic>
        <p:nvPicPr>
          <p:cNvPr id="12" name="Picture 20">
            <a:extLst>
              <a:ext uri="{FF2B5EF4-FFF2-40B4-BE49-F238E27FC236}">
                <a16:creationId xmlns:a16="http://schemas.microsoft.com/office/drawing/2014/main" id="{11373608-D8E2-F4E2-F693-75D2ECE9B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0" b="91066" l="2830" r="959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3309" y="1746316"/>
            <a:ext cx="1869260" cy="1386403"/>
          </a:xfrm>
          <a:prstGeom prst="rect">
            <a:avLst/>
          </a:prstGeom>
        </p:spPr>
      </p:pic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8D87E611-6E5A-2199-EEB4-FEF3AA921504}"/>
              </a:ext>
            </a:extLst>
          </p:cNvPr>
          <p:cNvSpPr txBox="1">
            <a:spLocks/>
          </p:cNvSpPr>
          <p:nvPr/>
        </p:nvSpPr>
        <p:spPr>
          <a:xfrm rot="21206368">
            <a:off x="10185817" y="1923277"/>
            <a:ext cx="1384244" cy="1032481"/>
          </a:xfrm>
          <a:prstGeom prst="ellipse">
            <a:avLst/>
          </a:prstGeom>
          <a:solidFill>
            <a:schemeClr val="bg1"/>
          </a:solidFill>
        </p:spPr>
        <p:txBody>
          <a:bodyPr lIns="91440" tIns="45720" rIns="91440" bIns="45720" anchor="ctr">
            <a:noAutofit/>
          </a:bodyPr>
          <a:lstStyle>
            <a:lvl1pPr marL="335970" indent="-335970" algn="l" defTabSz="1343879" rtl="0" eaLnBrk="1" latinLnBrk="0" hangingPunct="1">
              <a:lnSpc>
                <a:spcPct val="90000"/>
              </a:lnSpc>
              <a:spcBef>
                <a:spcPts val="1469"/>
              </a:spcBef>
              <a:buFont typeface="Arial" panose="020B0604020202020204" pitchFamily="34" charset="0"/>
              <a:buChar char="•"/>
              <a:defRPr sz="4115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1pPr>
            <a:lvl2pPr marL="100790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3528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2pPr>
            <a:lvl3pPr marL="167984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940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3pPr>
            <a:lvl4pPr marL="235178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4pPr>
            <a:lvl5pPr marL="302372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5pPr>
            <a:lvl6pPr marL="369566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6760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54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1487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>
                <a:latin typeface="Passoa Script"/>
              </a:rPr>
              <a:t>HOTELS/ RESORTS /cruises</a:t>
            </a:r>
            <a:endParaRPr lang="en-GB" sz="1400">
              <a:latin typeface="Passoa Script" panose="02000606030000020004" pitchFamily="2" charset="0"/>
            </a:endParaRPr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id="{D924E9F8-D53D-99C5-144D-CAA156205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0" b="91066" l="2830" r="959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7486" y="1746316"/>
            <a:ext cx="1869260" cy="1386403"/>
          </a:xfrm>
          <a:prstGeom prst="rect">
            <a:avLst/>
          </a:prstGeom>
        </p:spPr>
      </p:pic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82E24D9C-4341-457A-55E9-C699B208BFD4}"/>
              </a:ext>
            </a:extLst>
          </p:cNvPr>
          <p:cNvSpPr txBox="1">
            <a:spLocks/>
          </p:cNvSpPr>
          <p:nvPr/>
        </p:nvSpPr>
        <p:spPr>
          <a:xfrm rot="21206368">
            <a:off x="6839994" y="1923277"/>
            <a:ext cx="1384244" cy="1032481"/>
          </a:xfrm>
          <a:prstGeom prst="ellipse">
            <a:avLst/>
          </a:prstGeom>
          <a:solidFill>
            <a:schemeClr val="bg1"/>
          </a:solidFill>
        </p:spPr>
        <p:txBody>
          <a:bodyPr lIns="91440" tIns="45720" rIns="91440" bIns="45720" anchor="ctr">
            <a:noAutofit/>
          </a:bodyPr>
          <a:lstStyle>
            <a:lvl1pPr marL="335970" indent="-335970" algn="l" defTabSz="1343879" rtl="0" eaLnBrk="1" latinLnBrk="0" hangingPunct="1">
              <a:lnSpc>
                <a:spcPct val="90000"/>
              </a:lnSpc>
              <a:spcBef>
                <a:spcPts val="1469"/>
              </a:spcBef>
              <a:buFont typeface="Arial" panose="020B0604020202020204" pitchFamily="34" charset="0"/>
              <a:buChar char="•"/>
              <a:defRPr sz="4115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1pPr>
            <a:lvl2pPr marL="100790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3528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2pPr>
            <a:lvl3pPr marL="167984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940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3pPr>
            <a:lvl4pPr marL="235178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4pPr>
            <a:lvl5pPr marL="302372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5pPr>
            <a:lvl6pPr marL="369566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6760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54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1487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>
                <a:latin typeface="Passoa Script"/>
              </a:rPr>
              <a:t>BEACH BAR/ POOL BAR /TIKI BAR / ROOFTOP BAR</a:t>
            </a:r>
            <a:endParaRPr lang="en-GB" sz="1400">
              <a:latin typeface="Passoa Script" panose="02000606030000020004" pitchFamily="2" charset="0"/>
            </a:endParaRP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0BEE62AE-27FE-4C40-B83A-466728C244FB}"/>
              </a:ext>
            </a:extLst>
          </p:cNvPr>
          <p:cNvGrpSpPr/>
          <p:nvPr/>
        </p:nvGrpSpPr>
        <p:grpSpPr>
          <a:xfrm>
            <a:off x="66227" y="1767449"/>
            <a:ext cx="2369240" cy="1386403"/>
            <a:chOff x="2160906" y="1868811"/>
            <a:chExt cx="4984077" cy="3942231"/>
          </a:xfrm>
        </p:grpSpPr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37DD9D6E-A297-4A0D-A8CA-27877AE65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20" b="91066" l="2830" r="959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0906" y="1868811"/>
              <a:ext cx="4984077" cy="3942231"/>
            </a:xfrm>
            <a:prstGeom prst="rect">
              <a:avLst/>
            </a:prstGeom>
          </p:spPr>
        </p:pic>
        <p:sp>
          <p:nvSpPr>
            <p:cNvPr id="24" name="Espace réservé du texte 12">
              <a:extLst>
                <a:ext uri="{FF2B5EF4-FFF2-40B4-BE49-F238E27FC236}">
                  <a16:creationId xmlns:a16="http://schemas.microsoft.com/office/drawing/2014/main" id="{362ECCD7-F3A9-485A-A032-83B284CD3C36}"/>
                </a:ext>
              </a:extLst>
            </p:cNvPr>
            <p:cNvSpPr txBox="1">
              <a:spLocks/>
            </p:cNvSpPr>
            <p:nvPr/>
          </p:nvSpPr>
          <p:spPr>
            <a:xfrm rot="21206368">
              <a:off x="2807830" y="2372001"/>
              <a:ext cx="3690229" cy="2935855"/>
            </a:xfrm>
            <a:prstGeom prst="ellipse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35970" indent="-335970" algn="l" defTabSz="1343879" rtl="0" eaLnBrk="1" latinLnBrk="0" hangingPunct="1">
                <a:lnSpc>
                  <a:spcPct val="90000"/>
                </a:lnSpc>
                <a:spcBef>
                  <a:spcPts val="1469"/>
                </a:spcBef>
                <a:buFont typeface="Arial" panose="020B0604020202020204" pitchFamily="34" charset="0"/>
                <a:buChar char="•"/>
                <a:defRPr sz="4115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1pPr>
              <a:lvl2pPr marL="100790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3528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2pPr>
              <a:lvl3pPr marL="167984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940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3pPr>
              <a:lvl4pPr marL="235178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4pPr>
              <a:lvl5pPr marL="302372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5pPr>
              <a:lvl6pPr marL="369566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36760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3954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711487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>
                  <a:latin typeface="Passoa Script" panose="02000606030000020004" pitchFamily="2" charset="0"/>
                </a:rPr>
                <a:t>COCKTAIL BARS / NEIGHBORHOOD BARS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65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435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MIMOSA: FOR YOUR BEST BRUNCH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063022" y="1595670"/>
            <a:ext cx="3890836" cy="5050676"/>
            <a:chOff x="435427" y="1251751"/>
            <a:chExt cx="7423369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7" y="1251751"/>
              <a:ext cx="7423369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88" y="1311622"/>
              <a:ext cx="7229977" cy="5181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 part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PARTS PROSECCO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0"/>
            <a:ext cx="3933750" cy="2555127"/>
            <a:chOff x="435429" y="1251751"/>
            <a:chExt cx="7323654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1" y="1370097"/>
              <a:ext cx="7153395" cy="5082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77765" y="1383986"/>
              <a:ext cx="8640079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revisited version of Mimosa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Nice passion fruit twist to one of the most consumed drink during brunches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84221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     FANCY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EF0FCD90-BD6A-F03D-F47E-8E1A0C4EC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5144403" y="3600032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28DDC06-2381-5C34-7579-91704BA7F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58" y="1607621"/>
            <a:ext cx="288289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97671" y="355690"/>
            <a:ext cx="12191999" cy="1196650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MAI TAI: EVEN BETTER WITH PASSOÃ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E7653-73FD-4F78-AE83-48AE8D4822EC}"/>
              </a:ext>
            </a:extLst>
          </p:cNvPr>
          <p:cNvGrpSpPr/>
          <p:nvPr/>
        </p:nvGrpSpPr>
        <p:grpSpPr>
          <a:xfrm>
            <a:off x="7751687" y="1572378"/>
            <a:ext cx="4171608" cy="2543176"/>
            <a:chOff x="435429" y="1251751"/>
            <a:chExt cx="7323654" cy="53169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F685DA-3317-4A8B-94E6-B1F2C71EDF04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828071-DF67-426D-A5F4-264923227103}"/>
                </a:ext>
              </a:extLst>
            </p:cNvPr>
            <p:cNvSpPr/>
            <p:nvPr/>
          </p:nvSpPr>
          <p:spPr>
            <a:xfrm>
              <a:off x="525789" y="1345668"/>
              <a:ext cx="7133818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BRUNCH/HAPPY HOUR/AFTER DINNER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EABB11-5D50-4B9B-8CC6-BAD8EC9C56F5}"/>
              </a:ext>
            </a:extLst>
          </p:cNvPr>
          <p:cNvGrpSpPr/>
          <p:nvPr/>
        </p:nvGrpSpPr>
        <p:grpSpPr>
          <a:xfrm>
            <a:off x="7751687" y="4296529"/>
            <a:ext cx="4171608" cy="2314575"/>
            <a:chOff x="435429" y="1251751"/>
            <a:chExt cx="7323654" cy="53169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2F7D96-FB65-43B8-821B-407693D901E8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525789" y="1387613"/>
              <a:ext cx="7133818" cy="5038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Classic cocktail reinvented with Passoa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Passion fruit twist to the iconic cocktail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BE93A0-FFEA-4385-9788-70C87B70E4C2}"/>
              </a:ext>
            </a:extLst>
          </p:cNvPr>
          <p:cNvGrpSpPr/>
          <p:nvPr/>
        </p:nvGrpSpPr>
        <p:grpSpPr>
          <a:xfrm>
            <a:off x="3748622" y="1437623"/>
            <a:ext cx="3878812" cy="5173481"/>
            <a:chOff x="480028" y="1379717"/>
            <a:chExt cx="3878812" cy="517348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8FE6CF-790C-4A84-B057-6476B2E564F6}"/>
                </a:ext>
              </a:extLst>
            </p:cNvPr>
            <p:cNvGrpSpPr/>
            <p:nvPr/>
          </p:nvGrpSpPr>
          <p:grpSpPr>
            <a:xfrm>
              <a:off x="480028" y="1502522"/>
              <a:ext cx="3878812" cy="5050676"/>
              <a:chOff x="435429" y="1251751"/>
              <a:chExt cx="7400428" cy="531691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E4B2E9-F0A3-4712-B341-A528463E842D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0428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F2E274-2910-41D0-894E-61F35C43F743}"/>
                  </a:ext>
                </a:extLst>
              </p:cNvPr>
              <p:cNvSpPr/>
              <p:nvPr/>
            </p:nvSpPr>
            <p:spPr>
              <a:xfrm>
                <a:off x="568340" y="1311622"/>
                <a:ext cx="7153396" cy="5193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15 ml / ½ oz. PASSOÃ 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30 ml / 1 oz. White Rum 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15 ml / ½ oz. Dry Orange 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30 ml / 1 oz. fresh lime juice 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10 ml / ¼ oz. Orgeat syrup 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10 ml / ¼ oz. Sugar syrup </a:t>
                </a: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48A253-E8A6-4590-979C-79B06817674B}"/>
                </a:ext>
              </a:extLst>
            </p:cNvPr>
            <p:cNvSpPr/>
            <p:nvPr/>
          </p:nvSpPr>
          <p:spPr>
            <a:xfrm>
              <a:off x="1714505" y="1379717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RECIPE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2FD00B-66F5-48CD-818A-D6D9E19BCB31}"/>
                </a:ext>
              </a:extLst>
            </p:cNvPr>
            <p:cNvSpPr/>
            <p:nvPr/>
          </p:nvSpPr>
          <p:spPr>
            <a:xfrm>
              <a:off x="1703521" y="4639840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PROFILE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8C79211F-4060-47F1-AD84-9C5B8C6103C1}"/>
              </a:ext>
            </a:extLst>
          </p:cNvPr>
          <p:cNvSpPr/>
          <p:nvPr/>
        </p:nvSpPr>
        <p:spPr>
          <a:xfrm>
            <a:off x="8130429" y="147175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1CFA7E-D545-442F-995C-9C4F89CFE88C}"/>
              </a:ext>
            </a:extLst>
          </p:cNvPr>
          <p:cNvSpPr/>
          <p:nvPr/>
        </p:nvSpPr>
        <p:spPr>
          <a:xfrm>
            <a:off x="8749044" y="4174698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50FE067-23FC-48DD-8AD2-5BC5AD80E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594907" y="4355674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DA711B2-3CB1-4E79-8D5C-285D60D0A2AF}"/>
              </a:ext>
            </a:extLst>
          </p:cNvPr>
          <p:cNvSpPr txBox="1"/>
          <p:nvPr/>
        </p:nvSpPr>
        <p:spPr>
          <a:xfrm>
            <a:off x="6055525" y="3985834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23A688-B34F-4918-84CB-23EE83B3C398}"/>
              </a:ext>
            </a:extLst>
          </p:cNvPr>
          <p:cNvGrpSpPr/>
          <p:nvPr/>
        </p:nvGrpSpPr>
        <p:grpSpPr>
          <a:xfrm>
            <a:off x="5023284" y="5453102"/>
            <a:ext cx="2410551" cy="386894"/>
            <a:chOff x="5156767" y="5388259"/>
            <a:chExt cx="2410551" cy="38689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EF6D49-5838-40AB-BC24-A4C26234ECBC}"/>
                </a:ext>
              </a:extLst>
            </p:cNvPr>
            <p:cNvSpPr txBox="1"/>
            <p:nvPr/>
          </p:nvSpPr>
          <p:spPr>
            <a:xfrm>
              <a:off x="5156767" y="5405821"/>
              <a:ext cx="1187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EXOTISM</a:t>
              </a:r>
              <a:endParaRPr lang="en-US">
                <a:latin typeface="Passoa Script" panose="02000606030000020004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D85094C-DDBD-4A89-B821-E3F75480D84A}"/>
                </a:ext>
              </a:extLst>
            </p:cNvPr>
            <p:cNvSpPr txBox="1"/>
            <p:nvPr/>
          </p:nvSpPr>
          <p:spPr>
            <a:xfrm>
              <a:off x="5883514" y="5388259"/>
              <a:ext cx="1683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err="1">
                  <a:latin typeface="Passoa Script" panose="02000606030000020004" pitchFamily="2" charset="0"/>
                </a:rPr>
                <a:t>bold</a:t>
              </a:r>
              <a:endParaRPr lang="fr-FR">
                <a:latin typeface="Passoa Script" panose="02000606030000020004" pitchFamily="2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7CB1486-370F-4854-A017-43B493CA4AC8}"/>
              </a:ext>
            </a:extLst>
          </p:cNvPr>
          <p:cNvSpPr/>
          <p:nvPr/>
        </p:nvSpPr>
        <p:spPr>
          <a:xfrm>
            <a:off x="5113954" y="5490409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85EAAA-6AF2-41B1-B0DF-511FFCBE401D}"/>
              </a:ext>
            </a:extLst>
          </p:cNvPr>
          <p:cNvSpPr/>
          <p:nvPr/>
        </p:nvSpPr>
        <p:spPr>
          <a:xfrm>
            <a:off x="6125418" y="5515009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E315901E-F3A3-442A-AEE8-BE10D8F28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02" y="3897130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DD1AAE-48AB-4168-B124-92149C28123D}"/>
              </a:ext>
            </a:extLst>
          </p:cNvPr>
          <p:cNvSpPr txBox="1"/>
          <p:nvPr/>
        </p:nvSpPr>
        <p:spPr>
          <a:xfrm>
            <a:off x="3930440" y="5462973"/>
            <a:ext cx="121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Passoa Script" panose="02000606030000020004" pitchFamily="2" charset="0"/>
              </a:rPr>
              <a:t>  </a:t>
            </a:r>
            <a:r>
              <a:rPr lang="fr-FR" err="1">
                <a:latin typeface="Passoa Script" panose="02000606030000020004" pitchFamily="2" charset="0"/>
              </a:rPr>
              <a:t>colorful</a:t>
            </a:r>
            <a:endParaRPr lang="en-US">
              <a:latin typeface="Passoa Script" panose="02000606030000020004" pitchFamily="2" charset="0"/>
            </a:endParaRPr>
          </a:p>
        </p:txBody>
      </p:sp>
      <p:pic>
        <p:nvPicPr>
          <p:cNvPr id="2" name="Picture 2" descr="Une image contenant boisson, cocktail, jus, Ingrédient de cocktail&#10;&#10;Description générée automatiquement">
            <a:extLst>
              <a:ext uri="{FF2B5EF4-FFF2-40B4-BE49-F238E27FC236}">
                <a16:creationId xmlns:a16="http://schemas.microsoft.com/office/drawing/2014/main" id="{BFA33AB8-EA91-AD2A-4C21-C404CA927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r="23442"/>
          <a:stretch/>
        </p:blipFill>
        <p:spPr bwMode="auto">
          <a:xfrm>
            <a:off x="133497" y="1572378"/>
            <a:ext cx="3523304" cy="501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associée">
            <a:extLst>
              <a:ext uri="{FF2B5EF4-FFF2-40B4-BE49-F238E27FC236}">
                <a16:creationId xmlns:a16="http://schemas.microsoft.com/office/drawing/2014/main" id="{B3543407-FF8B-BC57-5517-25E347441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353" y="3887696"/>
            <a:ext cx="623201" cy="7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7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FEF5617-E879-D938-8945-FE284E19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46" b="352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303280" y="4942957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392158" y="5050485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3600">
                <a:solidFill>
                  <a:schemeClr val="lt1"/>
                </a:solidFill>
                <a:latin typeface="Passoa Script" panose="02000606030000020004" pitchFamily="2" charset="0"/>
              </a:rPr>
              <a:t>PASSOÃ FROZEN cocktails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87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7338" y="162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FROZEN ORIGINAL PORNSTAR MARTINI: 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FROZEN VERSION OF UK #1 COCKTAIL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3864" y="1448454"/>
            <a:ext cx="7953418" cy="5173481"/>
            <a:chOff x="3719987" y="1365431"/>
            <a:chExt cx="7953418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488236"/>
              <a:ext cx="3933750" cy="2555126"/>
              <a:chOff x="435429" y="1226768"/>
              <a:chExt cx="7404432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26768"/>
                <a:ext cx="7404432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70"/>
                <a:ext cx="7233293" cy="5106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DAY-TIME/HAPPY HOUR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Hotels/resorts/beach bars 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Summer flagships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5"/>
                <a:ext cx="7153395" cy="50838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 sz="17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17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17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Great volume maker, best-seller when listed*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 </a:t>
                </a:r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Its name, fun ritual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9987" y="1365431"/>
              <a:ext cx="3883445" cy="5173481"/>
              <a:chOff x="485727" y="1379717"/>
              <a:chExt cx="3883445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5727" y="1502522"/>
                <a:ext cx="3883445" cy="5050676"/>
                <a:chOff x="446304" y="1251751"/>
                <a:chExt cx="7409269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46304" y="1251751"/>
                  <a:ext cx="7409269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64762" y="1311622"/>
                  <a:ext cx="7197153" cy="51932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In a frozen machine (10 liters):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800 ml / 28 oz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1600 ml / 56 oz Vodka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300 ml / 10,5 oz passionfruit juice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600 ml  / 21 oz lime juice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800 ml / 28 oz Vanilla Syrup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300 ml / 10,5 oz water</a:t>
                  </a: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14505" y="515116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10543" y="1405213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407483" y="4147657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585502-906D-45B9-A87C-48FEFBA4B313}"/>
              </a:ext>
            </a:extLst>
          </p:cNvPr>
          <p:cNvGrpSpPr/>
          <p:nvPr/>
        </p:nvGrpSpPr>
        <p:grpSpPr>
          <a:xfrm>
            <a:off x="4417301" y="4003212"/>
            <a:ext cx="3125424" cy="1014512"/>
            <a:chOff x="4150355" y="3536106"/>
            <a:chExt cx="3125424" cy="1014512"/>
          </a:xfrm>
        </p:grpSpPr>
        <p:pic>
          <p:nvPicPr>
            <p:cNvPr id="37" name="Picture 4" descr="Résultat de recherche d'images pour &quot;Shot glass icone&quot;">
              <a:extLst>
                <a:ext uri="{FF2B5EF4-FFF2-40B4-BE49-F238E27FC236}">
                  <a16:creationId xmlns:a16="http://schemas.microsoft.com/office/drawing/2014/main" id="{AB5F1B8F-340B-403B-8900-58BC862B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830" y="4124818"/>
              <a:ext cx="338138" cy="338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Résultat de recherche d'images pour &quot;MArtini cocktail glass icone&quot;">
              <a:extLst>
                <a:ext uri="{FF2B5EF4-FFF2-40B4-BE49-F238E27FC236}">
                  <a16:creationId xmlns:a16="http://schemas.microsoft.com/office/drawing/2014/main" id="{6C115AA8-3252-4B07-93C7-6A4BACC01F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CCCCC"/>
                </a:clrFrom>
                <a:clrTo>
                  <a:srgbClr val="CCCCC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60" t="15329" r="26913" b="23799"/>
            <a:stretch/>
          </p:blipFill>
          <p:spPr bwMode="auto">
            <a:xfrm>
              <a:off x="4924062" y="3835261"/>
              <a:ext cx="388480" cy="628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66C0AA-37C1-4F17-B7F6-872D0364CFDE}"/>
                </a:ext>
              </a:extLst>
            </p:cNvPr>
            <p:cNvGrpSpPr/>
            <p:nvPr/>
          </p:nvGrpSpPr>
          <p:grpSpPr>
            <a:xfrm>
              <a:off x="5642152" y="3655336"/>
              <a:ext cx="421551" cy="820973"/>
              <a:chOff x="6148605" y="3567622"/>
              <a:chExt cx="421551" cy="820973"/>
            </a:xfrm>
          </p:grpSpPr>
          <p:pic>
            <p:nvPicPr>
              <p:cNvPr id="42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B1D0D6C4-D876-4C4A-88BC-53BF88B45B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9638">
                <a:off x="6232018" y="3567622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C26B969D-F891-4BFC-BD5B-637F24DB3C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6148605" y="3759607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7A7BB1-E0F6-4188-AA1C-DB741446E176}"/>
                </a:ext>
              </a:extLst>
            </p:cNvPr>
            <p:cNvSpPr/>
            <p:nvPr/>
          </p:nvSpPr>
          <p:spPr>
            <a:xfrm>
              <a:off x="5440145" y="4155036"/>
              <a:ext cx="298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Passoa Script" panose="02000606030000020004" pitchFamily="2" charset="0"/>
                </a:rPr>
                <a:t>/</a:t>
              </a:r>
            </a:p>
          </p:txBody>
        </p:sp>
        <p:pic>
          <p:nvPicPr>
            <p:cNvPr id="35" name="Picture 2" descr="Image associée">
              <a:extLst>
                <a:ext uri="{FF2B5EF4-FFF2-40B4-BE49-F238E27FC236}">
                  <a16:creationId xmlns:a16="http://schemas.microsoft.com/office/drawing/2014/main" id="{0C72F8AE-9878-4919-94EB-C501C73F9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355" y="3536106"/>
              <a:ext cx="1014512" cy="1014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ésultat de recherche d'images pour &quot;star rating&quot;">
              <a:extLst>
                <a:ext uri="{FF2B5EF4-FFF2-40B4-BE49-F238E27FC236}">
                  <a16:creationId xmlns:a16="http://schemas.microsoft.com/office/drawing/2014/main" id="{04766308-E12E-4A7C-9FE6-1F87C28E06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82" r="43317" b="22946"/>
            <a:stretch/>
          </p:blipFill>
          <p:spPr bwMode="auto">
            <a:xfrm>
              <a:off x="5982310" y="4256997"/>
              <a:ext cx="1293469" cy="28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109534-3832-41D5-925A-B3037A88608D}"/>
                </a:ext>
              </a:extLst>
            </p:cNvPr>
            <p:cNvSpPr txBox="1"/>
            <p:nvPr/>
          </p:nvSpPr>
          <p:spPr>
            <a:xfrm>
              <a:off x="6408010" y="3903273"/>
              <a:ext cx="7532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err="1">
                  <a:latin typeface="Passoa Script" panose="02000606030000020004" pitchFamily="2" charset="0"/>
                </a:rPr>
                <a:t>Skills</a:t>
              </a:r>
              <a:endParaRPr lang="en-US" sz="1600">
                <a:latin typeface="Passoa Script" panose="02000606030000020004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33DD2C-F047-41F2-8BC7-4DEA704CD3B4}"/>
              </a:ext>
            </a:extLst>
          </p:cNvPr>
          <p:cNvGrpSpPr/>
          <p:nvPr/>
        </p:nvGrpSpPr>
        <p:grpSpPr>
          <a:xfrm>
            <a:off x="4559270" y="5770177"/>
            <a:ext cx="3073457" cy="369332"/>
            <a:chOff x="4408535" y="5390709"/>
            <a:chExt cx="3073457" cy="36933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0B1D469-2C2C-4588-A95B-4646FB57227E}"/>
                </a:ext>
              </a:extLst>
            </p:cNvPr>
            <p:cNvGrpSpPr/>
            <p:nvPr/>
          </p:nvGrpSpPr>
          <p:grpSpPr>
            <a:xfrm>
              <a:off x="4408535" y="5390709"/>
              <a:ext cx="3073457" cy="369332"/>
              <a:chOff x="4554050" y="5398058"/>
              <a:chExt cx="3073457" cy="36933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A7A7312-39BA-4C03-9DAF-59EADA2D2D6B}"/>
                  </a:ext>
                </a:extLst>
              </p:cNvPr>
              <p:cNvSpPr txBox="1"/>
              <p:nvPr/>
            </p:nvSpPr>
            <p:spPr>
              <a:xfrm>
                <a:off x="5423535" y="539805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BALANCED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A2967C0-A7E3-460E-8E08-2B8EEE1BBCDD}"/>
                  </a:ext>
                </a:extLst>
              </p:cNvPr>
              <p:cNvSpPr txBox="1"/>
              <p:nvPr/>
            </p:nvSpPr>
            <p:spPr>
              <a:xfrm>
                <a:off x="6439589" y="5398058"/>
                <a:ext cx="11879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FIZZY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D540DC-9E9D-431D-BBBA-FE0509C5A373}"/>
                  </a:ext>
                </a:extLst>
              </p:cNvPr>
              <p:cNvSpPr txBox="1"/>
              <p:nvPr/>
            </p:nvSpPr>
            <p:spPr>
              <a:xfrm>
                <a:off x="4554050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FROZEN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C49DB2A-495A-43BF-BE34-16CFEBD2C095}"/>
                </a:ext>
              </a:extLst>
            </p:cNvPr>
            <p:cNvSpPr/>
            <p:nvPr/>
          </p:nvSpPr>
          <p:spPr>
            <a:xfrm>
              <a:off x="5318249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0D0748F-629A-46C3-A0FB-412267B82FBE}"/>
                </a:ext>
              </a:extLst>
            </p:cNvPr>
            <p:cNvSpPr/>
            <p:nvPr/>
          </p:nvSpPr>
          <p:spPr>
            <a:xfrm>
              <a:off x="6403343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2F0ABD6D-88E1-1F9F-3954-0A06E6FA68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0" r="8752"/>
          <a:stretch/>
        </p:blipFill>
        <p:spPr>
          <a:xfrm>
            <a:off x="548045" y="1569411"/>
            <a:ext cx="3277169" cy="50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27108" y="947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FROZEN MARGARITA: 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HOT &amp; COLD AT THE SAME TIME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0362" y="1421186"/>
            <a:ext cx="7959118" cy="5173481"/>
            <a:chOff x="3714287" y="1365431"/>
            <a:chExt cx="7959118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488236"/>
              <a:ext cx="3933750" cy="2555126"/>
              <a:chOff x="435429" y="1226768"/>
              <a:chExt cx="7404432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26768"/>
                <a:ext cx="7404432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46777" y="1345668"/>
                <a:ext cx="7191314" cy="50836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DAY-TIME/HAPPY HOUR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Hotels/resorts/beach bars </a:t>
                </a:r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Summer flagships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45563" y="1420653"/>
                <a:ext cx="7112863" cy="49839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Volume maker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Even more refreshing and yummy version to classic Margarita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7" y="1365431"/>
              <a:ext cx="3890835" cy="5173481"/>
              <a:chOff x="480027" y="1379717"/>
              <a:chExt cx="3890835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7" y="1502522"/>
                <a:ext cx="3890835" cy="5050676"/>
                <a:chOff x="435427" y="1251751"/>
                <a:chExt cx="7423367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7" y="1251751"/>
                  <a:ext cx="7423367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68340" y="1311621"/>
                  <a:ext cx="7153396" cy="51815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810388" y="507534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108884" y="1397531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4" y="4148661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29" name="Picture 2" descr="Image associée">
            <a:extLst>
              <a:ext uri="{FF2B5EF4-FFF2-40B4-BE49-F238E27FC236}">
                <a16:creationId xmlns:a16="http://schemas.microsoft.com/office/drawing/2014/main" id="{C5A31C65-A379-4006-AB91-E57948005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5" b="17127"/>
          <a:stretch/>
        </p:blipFill>
        <p:spPr bwMode="auto">
          <a:xfrm>
            <a:off x="4771549" y="3759319"/>
            <a:ext cx="1265827" cy="124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68698E-AF58-40EE-94EB-B4D226596DC4}"/>
              </a:ext>
            </a:extLst>
          </p:cNvPr>
          <p:cNvSpPr/>
          <p:nvPr/>
        </p:nvSpPr>
        <p:spPr>
          <a:xfrm>
            <a:off x="3171824" y="1945289"/>
            <a:ext cx="58653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Passoa Script" panose="02000606030000020004" pitchFamily="2" charset="0"/>
              </a:rPr>
              <a:t>IN A FROZEN MACHINE </a:t>
            </a:r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(10 liters): </a:t>
            </a:r>
            <a:r>
              <a:rPr lang="en-US">
                <a:latin typeface="Passoa Script" panose="02000606030000020004" pitchFamily="2" charset="0"/>
              </a:rPr>
              <a:t>: 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700 ml / 24,5 OZ </a:t>
            </a:r>
            <a:r>
              <a:rPr lang="en-US" sz="1800" err="1">
                <a:solidFill>
                  <a:schemeClr val="tx1"/>
                </a:solidFill>
                <a:latin typeface="Passoa Script" panose="02000606030000020004" pitchFamily="2" charset="0"/>
              </a:rPr>
              <a:t>Passoã</a:t>
            </a:r>
            <a:endParaRPr lang="en-US">
              <a:latin typeface="Passoa Script" panose="02000606030000020004" pitchFamily="2" charset="0"/>
            </a:endParaRPr>
          </a:p>
          <a:p>
            <a:pPr algn="ctr"/>
            <a:r>
              <a:rPr lang="en-US">
                <a:latin typeface="Passoa Script" panose="02000606030000020004" pitchFamily="2" charset="0"/>
              </a:rPr>
              <a:t>1150 ml / 40 OZ Tequila silver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300 ml / 10,5 OZ </a:t>
            </a:r>
            <a:r>
              <a:rPr lang="en-US" err="1">
                <a:latin typeface="Passoa Script" panose="02000606030000020004" pitchFamily="2" charset="0"/>
              </a:rPr>
              <a:t>Bols</a:t>
            </a:r>
            <a:r>
              <a:rPr lang="en-US">
                <a:latin typeface="Passoa Script" panose="02000606030000020004" pitchFamily="2" charset="0"/>
              </a:rPr>
              <a:t> Triple Sec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700 ml / 24,5 OZ lime juice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600 ml / 21 OZ sugar syrup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1550 ml / 52 OZ cold water </a:t>
            </a:r>
          </a:p>
        </p:txBody>
      </p:sp>
      <p:pic>
        <p:nvPicPr>
          <p:cNvPr id="34" name="Picture 2" descr="Image associée">
            <a:extLst>
              <a:ext uri="{FF2B5EF4-FFF2-40B4-BE49-F238E27FC236}">
                <a16:creationId xmlns:a16="http://schemas.microsoft.com/office/drawing/2014/main" id="{1EC8C64E-FBC6-4406-B254-8BBE4E52D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11" y="4027734"/>
            <a:ext cx="1014512" cy="10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9B18DFC7-ED05-46D2-BFA6-49616CCD4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037376" y="4651589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57D84BD-8FEC-4D06-B5FE-429B5A3E163A}"/>
              </a:ext>
            </a:extLst>
          </p:cNvPr>
          <p:cNvSpPr txBox="1"/>
          <p:nvPr/>
        </p:nvSpPr>
        <p:spPr>
          <a:xfrm>
            <a:off x="6463076" y="4297865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D859CA-8EEB-47D3-ACAA-50A2F146AD94}"/>
              </a:ext>
            </a:extLst>
          </p:cNvPr>
          <p:cNvGrpSpPr/>
          <p:nvPr/>
        </p:nvGrpSpPr>
        <p:grpSpPr>
          <a:xfrm>
            <a:off x="4586378" y="5774817"/>
            <a:ext cx="3073457" cy="369332"/>
            <a:chOff x="4408535" y="5390709"/>
            <a:chExt cx="3073457" cy="36933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6A9EA42-0EDA-4655-B0C1-0DD7C249AA73}"/>
                </a:ext>
              </a:extLst>
            </p:cNvPr>
            <p:cNvGrpSpPr/>
            <p:nvPr/>
          </p:nvGrpSpPr>
          <p:grpSpPr>
            <a:xfrm>
              <a:off x="4408535" y="5390709"/>
              <a:ext cx="3073457" cy="369332"/>
              <a:chOff x="4554050" y="5398058"/>
              <a:chExt cx="3073457" cy="36933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27917C7-8D5C-4807-8B33-72A9C6338E55}"/>
                  </a:ext>
                </a:extLst>
              </p:cNvPr>
              <p:cNvSpPr txBox="1"/>
              <p:nvPr/>
            </p:nvSpPr>
            <p:spPr>
              <a:xfrm>
                <a:off x="5423535" y="539805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4C498F5-AEA4-4C06-8BF5-6A63B02FAE13}"/>
                  </a:ext>
                </a:extLst>
              </p:cNvPr>
              <p:cNvSpPr txBox="1"/>
              <p:nvPr/>
            </p:nvSpPr>
            <p:spPr>
              <a:xfrm>
                <a:off x="6439589" y="5398058"/>
                <a:ext cx="11879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BOLD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4C353BB-3D1A-4891-BABD-11C7ECEF6A20}"/>
                  </a:ext>
                </a:extLst>
              </p:cNvPr>
              <p:cNvSpPr txBox="1"/>
              <p:nvPr/>
            </p:nvSpPr>
            <p:spPr>
              <a:xfrm>
                <a:off x="4554050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FROZEN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CC49EBE-7109-4E6E-9FFE-A35062965765}"/>
                </a:ext>
              </a:extLst>
            </p:cNvPr>
            <p:cNvSpPr/>
            <p:nvPr/>
          </p:nvSpPr>
          <p:spPr>
            <a:xfrm>
              <a:off x="5318249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12D7257-F4ED-4DBA-B01C-C7D8A8863E86}"/>
                </a:ext>
              </a:extLst>
            </p:cNvPr>
            <p:cNvSpPr/>
            <p:nvPr/>
          </p:nvSpPr>
          <p:spPr>
            <a:xfrm>
              <a:off x="6403343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30BE7CDD-5865-663E-76AE-732056F229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14" t="585"/>
          <a:stretch/>
        </p:blipFill>
        <p:spPr>
          <a:xfrm>
            <a:off x="215434" y="1488236"/>
            <a:ext cx="3691973" cy="50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3155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FROZEN DAIQUIRI: 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TWISTED WITH PASSOÃ, PERFECT FOR COOLING DOWN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96746" y="1355049"/>
            <a:ext cx="7932259" cy="5173481"/>
            <a:chOff x="3741146" y="1365431"/>
            <a:chExt cx="7932259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68766" y="1345668"/>
                <a:ext cx="7152400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DAY-TIME/HAPPY HOUR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Hotels/resorts/beach bars 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Summer flagships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67313" y="1345668"/>
                <a:ext cx="7074370" cy="50582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Volume maker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Even more refreshing and yummy version to classic Daiquiri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41146" y="1365431"/>
              <a:ext cx="3879128" cy="5173481"/>
              <a:chOff x="506886" y="1379717"/>
              <a:chExt cx="3879128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506886" y="1502522"/>
                <a:ext cx="3879128" cy="5050676"/>
                <a:chOff x="486672" y="1251751"/>
                <a:chExt cx="7401031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86672" y="1251751"/>
                  <a:ext cx="7401031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610890" y="1311621"/>
                  <a:ext cx="7153396" cy="51815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696994" y="4753539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899693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C68698E-AF58-40EE-94EB-B4D226596DC4}"/>
              </a:ext>
            </a:extLst>
          </p:cNvPr>
          <p:cNvSpPr/>
          <p:nvPr/>
        </p:nvSpPr>
        <p:spPr>
          <a:xfrm>
            <a:off x="2941174" y="194528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>
                <a:latin typeface="Passoa Script" panose="02000606030000020004" pitchFamily="2" charset="0"/>
              </a:rPr>
              <a:t>IN A FROZEN MACHINE </a:t>
            </a:r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(10 liters)</a:t>
            </a:r>
            <a:r>
              <a:rPr lang="en-US">
                <a:latin typeface="Passoa Script" panose="02000606030000020004" pitchFamily="2" charset="0"/>
              </a:rPr>
              <a:t>: 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900 ml / 31 OZ </a:t>
            </a:r>
            <a:r>
              <a:rPr lang="en-US" sz="1800" err="1">
                <a:solidFill>
                  <a:schemeClr val="tx1"/>
                </a:solidFill>
                <a:latin typeface="Passoa Script" panose="02000606030000020004" pitchFamily="2" charset="0"/>
              </a:rPr>
              <a:t>Passoã</a:t>
            </a:r>
            <a:endParaRPr lang="en-US">
              <a:latin typeface="Passoa Script" panose="02000606030000020004" pitchFamily="2" charset="0"/>
            </a:endParaRPr>
          </a:p>
          <a:p>
            <a:pPr algn="ctr"/>
            <a:r>
              <a:rPr lang="en-US">
                <a:latin typeface="Passoa Script" panose="02000606030000020004" pitchFamily="2" charset="0"/>
              </a:rPr>
              <a:t>1300 ml / 44 OZ white Rum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800 ml / 28 OZ lime juice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800 ml / 28 OZ sugar syrup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1200 ml / 41 OZ cold water</a:t>
            </a:r>
          </a:p>
        </p:txBody>
      </p:sp>
      <p:pic>
        <p:nvPicPr>
          <p:cNvPr id="35" name="Picture 2" descr="Résultat de recherche d'images pour &quot;daiquiri glass icone&quot;">
            <a:extLst>
              <a:ext uri="{FF2B5EF4-FFF2-40B4-BE49-F238E27FC236}">
                <a16:creationId xmlns:a16="http://schemas.microsoft.com/office/drawing/2014/main" id="{F27A6F87-1824-4294-B1B1-0DD527B32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6" b="28706"/>
          <a:stretch/>
        </p:blipFill>
        <p:spPr bwMode="auto">
          <a:xfrm>
            <a:off x="4565667" y="3801034"/>
            <a:ext cx="1810382" cy="9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02DB86-4F62-4729-BB5D-6A3A0C0FB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15" y="1527781"/>
            <a:ext cx="3571963" cy="5000749"/>
          </a:xfrm>
          <a:prstGeom prst="rect">
            <a:avLst/>
          </a:prstGeom>
        </p:spPr>
      </p:pic>
      <p:pic>
        <p:nvPicPr>
          <p:cNvPr id="29" name="Picture 2" descr="Image associée">
            <a:extLst>
              <a:ext uri="{FF2B5EF4-FFF2-40B4-BE49-F238E27FC236}">
                <a16:creationId xmlns:a16="http://schemas.microsoft.com/office/drawing/2014/main" id="{B4CB83C9-C2F9-44FA-89E7-F61CAFCB0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88" y="3789535"/>
            <a:ext cx="1014512" cy="10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12A1198B-CEE7-4C5F-80E0-EF31771D6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061654" y="4276016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E9BD221-B14C-487E-99CB-891A9ED39E7E}"/>
              </a:ext>
            </a:extLst>
          </p:cNvPr>
          <p:cNvSpPr txBox="1"/>
          <p:nvPr/>
        </p:nvSpPr>
        <p:spPr>
          <a:xfrm>
            <a:off x="6487354" y="3922292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5742732-5EB2-4861-BE41-A80F5D6C77DB}"/>
              </a:ext>
            </a:extLst>
          </p:cNvPr>
          <p:cNvGrpSpPr/>
          <p:nvPr/>
        </p:nvGrpSpPr>
        <p:grpSpPr>
          <a:xfrm>
            <a:off x="4577537" y="5426751"/>
            <a:ext cx="3167767" cy="687767"/>
            <a:chOff x="4408535" y="5324891"/>
            <a:chExt cx="3167767" cy="68776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13C673B-9CAA-45D9-9FC4-F7620A1E7390}"/>
                </a:ext>
              </a:extLst>
            </p:cNvPr>
            <p:cNvGrpSpPr/>
            <p:nvPr/>
          </p:nvGrpSpPr>
          <p:grpSpPr>
            <a:xfrm>
              <a:off x="4408535" y="5324891"/>
              <a:ext cx="3167767" cy="687767"/>
              <a:chOff x="4554050" y="5332240"/>
              <a:chExt cx="3167767" cy="687767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39C0EA7-124D-4D10-951A-EFA2A637FBD0}"/>
                  </a:ext>
                </a:extLst>
              </p:cNvPr>
              <p:cNvSpPr txBox="1"/>
              <p:nvPr/>
            </p:nvSpPr>
            <p:spPr>
              <a:xfrm>
                <a:off x="5427733" y="5373676"/>
                <a:ext cx="1187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SPICY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NOTES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3739BE-D3DC-4130-8520-9F9D631183F7}"/>
                  </a:ext>
                </a:extLst>
              </p:cNvPr>
              <p:cNvSpPr txBox="1"/>
              <p:nvPr/>
            </p:nvSpPr>
            <p:spPr>
              <a:xfrm>
                <a:off x="6533899" y="5332240"/>
                <a:ext cx="11879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TROPICAL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INTENSITY 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CF5E10C-2D48-4F78-962C-CE7A6A61477B}"/>
                  </a:ext>
                </a:extLst>
              </p:cNvPr>
              <p:cNvSpPr txBox="1"/>
              <p:nvPr/>
            </p:nvSpPr>
            <p:spPr>
              <a:xfrm>
                <a:off x="4554050" y="545520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FROZEN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81B45C-19EE-42F0-AECC-974303D95615}"/>
                </a:ext>
              </a:extLst>
            </p:cNvPr>
            <p:cNvSpPr/>
            <p:nvPr/>
          </p:nvSpPr>
          <p:spPr>
            <a:xfrm>
              <a:off x="5318249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D2545A5-A494-4E15-890D-3203A4D2E043}"/>
                </a:ext>
              </a:extLst>
            </p:cNvPr>
            <p:cNvSpPr/>
            <p:nvPr/>
          </p:nvSpPr>
          <p:spPr>
            <a:xfrm>
              <a:off x="6403343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21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AF9392-EA46-0F62-4FEE-F4193E9CBF74}"/>
              </a:ext>
            </a:extLst>
          </p:cNvPr>
          <p:cNvSpPr/>
          <p:nvPr/>
        </p:nvSpPr>
        <p:spPr>
          <a:xfrm>
            <a:off x="8212486" y="4190210"/>
            <a:ext cx="3848388" cy="234870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56073" y="1029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FROZEN SUMMER BREEZE: 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OUR FRUITY &amp; EASY FROZEN COCKTAIL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187117" y="1365592"/>
            <a:ext cx="7873757" cy="5173320"/>
            <a:chOff x="3714287" y="1365592"/>
            <a:chExt cx="7873757" cy="51733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6" y="1488236"/>
              <a:ext cx="3848388" cy="2555126"/>
              <a:chOff x="435431" y="1226768"/>
              <a:chExt cx="7243757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31" y="1226768"/>
                <a:ext cx="7243757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62060" y="1369131"/>
                <a:ext cx="6994413" cy="50836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DAY-TIME/HAPPY HOUR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Hotels/resorts/beach bars 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Summer flagships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7806929" y="4265221"/>
              <a:ext cx="3715919" cy="2190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Volume maker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Ideal for Happy Hour promotion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to drink, fresh berry flavor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7" y="1365592"/>
              <a:ext cx="3870835" cy="5173320"/>
              <a:chOff x="480027" y="1379878"/>
              <a:chExt cx="3870835" cy="517332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7" y="1502522"/>
                <a:ext cx="3870835" cy="5050676"/>
                <a:chOff x="435427" y="1251751"/>
                <a:chExt cx="7385209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7" y="1251751"/>
                  <a:ext cx="7385209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47065" y="1323436"/>
                  <a:ext cx="7153396" cy="51579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iN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A FROZEN MACHINE (10 liters): : 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1500 ML / 50 OZ </a:t>
                  </a:r>
                  <a:r>
                    <a:rPr lang="en-US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1250 ML / 42 OZ Grapefruit juice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1250 ML / 42 OZ Cranberry </a:t>
                  </a:r>
                  <a:r>
                    <a:rPr lang="en-US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1000 ML / 34 OZ Water </a:t>
                  </a:r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	</a:t>
                  </a: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48232" y="137987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14505" y="4837703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959384" y="1405365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419544" y="4127787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9" name="Picture 4" descr="Résultat de recherche d'images pour &quot;tumbler glass icone&quot;">
            <a:extLst>
              <a:ext uri="{FF2B5EF4-FFF2-40B4-BE49-F238E27FC236}">
                <a16:creationId xmlns:a16="http://schemas.microsoft.com/office/drawing/2014/main" id="{84E3CFF1-57A6-4D2B-B010-6B2D06EB5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48" y="2505158"/>
            <a:ext cx="91246" cy="12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Image associée">
            <a:extLst>
              <a:ext uri="{FF2B5EF4-FFF2-40B4-BE49-F238E27FC236}">
                <a16:creationId xmlns:a16="http://schemas.microsoft.com/office/drawing/2014/main" id="{CBA33F3F-9FA9-4BDF-8489-0D3D24C06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3" t="-24983" r="1" b="-12732"/>
          <a:stretch/>
        </p:blipFill>
        <p:spPr bwMode="auto">
          <a:xfrm>
            <a:off x="5261645" y="3940787"/>
            <a:ext cx="478796" cy="64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associée">
            <a:extLst>
              <a:ext uri="{FF2B5EF4-FFF2-40B4-BE49-F238E27FC236}">
                <a16:creationId xmlns:a16="http://schemas.microsoft.com/office/drawing/2014/main" id="{573D6306-1FB7-47C6-889D-29B1051E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27" y="3609326"/>
            <a:ext cx="1014512" cy="10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4975233-4D43-42A5-80D3-73D583F3E5DF}"/>
              </a:ext>
            </a:extLst>
          </p:cNvPr>
          <p:cNvSpPr txBox="1"/>
          <p:nvPr/>
        </p:nvSpPr>
        <p:spPr>
          <a:xfrm>
            <a:off x="6525240" y="3903273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753B005-83F6-48B3-9B6E-5CBE448C01B9}"/>
              </a:ext>
            </a:extLst>
          </p:cNvPr>
          <p:cNvGrpSpPr/>
          <p:nvPr/>
        </p:nvGrpSpPr>
        <p:grpSpPr>
          <a:xfrm>
            <a:off x="4678386" y="5582609"/>
            <a:ext cx="3071571" cy="369418"/>
            <a:chOff x="4410421" y="5390709"/>
            <a:chExt cx="3071571" cy="36941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A5F6F3E-2183-4096-9E57-481DC66FDE8C}"/>
                </a:ext>
              </a:extLst>
            </p:cNvPr>
            <p:cNvGrpSpPr/>
            <p:nvPr/>
          </p:nvGrpSpPr>
          <p:grpSpPr>
            <a:xfrm>
              <a:off x="4410421" y="5390709"/>
              <a:ext cx="3071571" cy="369418"/>
              <a:chOff x="4555936" y="5398058"/>
              <a:chExt cx="3071571" cy="36941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6BD17E8-142F-4334-9A27-F8392B6DCA19}"/>
                  </a:ext>
                </a:extLst>
              </p:cNvPr>
              <p:cNvSpPr txBox="1"/>
              <p:nvPr/>
            </p:nvSpPr>
            <p:spPr>
              <a:xfrm>
                <a:off x="5329834" y="539814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329386C-A8B8-425D-A58F-1083C1C2E366}"/>
                  </a:ext>
                </a:extLst>
              </p:cNvPr>
              <p:cNvSpPr txBox="1"/>
              <p:nvPr/>
            </p:nvSpPr>
            <p:spPr>
              <a:xfrm>
                <a:off x="6408395" y="539805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DDA6CDC-AB63-4BED-9BBC-72B0D4140578}"/>
                  </a:ext>
                </a:extLst>
              </p:cNvPr>
              <p:cNvSpPr txBox="1"/>
              <p:nvPr/>
            </p:nvSpPr>
            <p:spPr>
              <a:xfrm>
                <a:off x="4555936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FROZEN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C64480A-20F0-41E7-9824-226DDF92D644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F3D14E-EDA3-43BC-A227-82F929FEC3CB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53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6FD9AA35-6E25-4A67-8E48-25F642CE4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385088" y="4232503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associée">
            <a:extLst>
              <a:ext uri="{FF2B5EF4-FFF2-40B4-BE49-F238E27FC236}">
                <a16:creationId xmlns:a16="http://schemas.microsoft.com/office/drawing/2014/main" id="{1B07C9C7-6597-7450-061E-84EF0910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707" y="3856984"/>
            <a:ext cx="614366" cy="73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F6A837-0D48-1DEE-89D0-0005FC99E8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7" t="744" r="16830" b="-744"/>
          <a:stretch/>
        </p:blipFill>
        <p:spPr>
          <a:xfrm>
            <a:off x="58284" y="1476493"/>
            <a:ext cx="4008425" cy="506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96746" y="1355049"/>
            <a:ext cx="7932259" cy="5173481"/>
            <a:chOff x="3741146" y="1365431"/>
            <a:chExt cx="7932259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68766" y="1345668"/>
                <a:ext cx="7152400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DAY-TIME/HAPPY HOUR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Hotels/resorts/beach bars 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Summer flagships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67313" y="1345668"/>
                <a:ext cx="7074370" cy="50582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Volume maker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Trendy for summer 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41146" y="1365431"/>
              <a:ext cx="3879128" cy="5173481"/>
              <a:chOff x="506886" y="1379717"/>
              <a:chExt cx="3879128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506886" y="1502522"/>
                <a:ext cx="3879128" cy="5050676"/>
                <a:chOff x="486672" y="1251751"/>
                <a:chExt cx="7401031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86672" y="1251751"/>
                  <a:ext cx="7401031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610890" y="1311621"/>
                  <a:ext cx="7153396" cy="51815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93849" y="478793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899693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E9BD221-B14C-487E-99CB-891A9ED39E7E}"/>
              </a:ext>
            </a:extLst>
          </p:cNvPr>
          <p:cNvSpPr txBox="1"/>
          <p:nvPr/>
        </p:nvSpPr>
        <p:spPr>
          <a:xfrm>
            <a:off x="6481211" y="3699115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A57B8D-5F1D-BE15-8B45-52196FA18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7"/>
          <a:stretch/>
        </p:blipFill>
        <p:spPr>
          <a:xfrm>
            <a:off x="206656" y="1500186"/>
            <a:ext cx="3838572" cy="50506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464A417-03CD-FB0E-7476-B875A6B55CBA}"/>
              </a:ext>
            </a:extLst>
          </p:cNvPr>
          <p:cNvSpPr txBox="1">
            <a:spLocks/>
          </p:cNvSpPr>
          <p:nvPr/>
        </p:nvSpPr>
        <p:spPr>
          <a:xfrm>
            <a:off x="56073" y="1029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FROZÉ: 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 cap="all" err="1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</a:t>
            </a: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+ ROSE IS ALWAYS A GOOD IDEA</a:t>
            </a:r>
          </a:p>
        </p:txBody>
      </p:sp>
      <p:pic>
        <p:nvPicPr>
          <p:cNvPr id="9" name="Picture 2" descr="Image associée">
            <a:extLst>
              <a:ext uri="{FF2B5EF4-FFF2-40B4-BE49-F238E27FC236}">
                <a16:creationId xmlns:a16="http://schemas.microsoft.com/office/drawing/2014/main" id="{465BABEE-CB15-F762-240E-6F6124618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21" y="3565744"/>
            <a:ext cx="1014512" cy="10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41">
            <a:extLst>
              <a:ext uri="{FF2B5EF4-FFF2-40B4-BE49-F238E27FC236}">
                <a16:creationId xmlns:a16="http://schemas.microsoft.com/office/drawing/2014/main" id="{24891355-CFCC-146A-E0AB-F10D64609847}"/>
              </a:ext>
            </a:extLst>
          </p:cNvPr>
          <p:cNvGrpSpPr/>
          <p:nvPr/>
        </p:nvGrpSpPr>
        <p:grpSpPr>
          <a:xfrm>
            <a:off x="4616286" y="5414536"/>
            <a:ext cx="3071571" cy="369418"/>
            <a:chOff x="4410421" y="5390709"/>
            <a:chExt cx="3071571" cy="369418"/>
          </a:xfrm>
        </p:grpSpPr>
        <p:grpSp>
          <p:nvGrpSpPr>
            <p:cNvPr id="12" name="Group 42">
              <a:extLst>
                <a:ext uri="{FF2B5EF4-FFF2-40B4-BE49-F238E27FC236}">
                  <a16:creationId xmlns:a16="http://schemas.microsoft.com/office/drawing/2014/main" id="{67B07A38-ED87-095C-2B1A-7400601430C6}"/>
                </a:ext>
              </a:extLst>
            </p:cNvPr>
            <p:cNvGrpSpPr/>
            <p:nvPr/>
          </p:nvGrpSpPr>
          <p:grpSpPr>
            <a:xfrm>
              <a:off x="4410421" y="5390709"/>
              <a:ext cx="3071571" cy="369418"/>
              <a:chOff x="4555936" y="5398058"/>
              <a:chExt cx="3071571" cy="369418"/>
            </a:xfrm>
          </p:grpSpPr>
          <p:sp>
            <p:nvSpPr>
              <p:cNvPr id="16" name="TextBox 49">
                <a:extLst>
                  <a:ext uri="{FF2B5EF4-FFF2-40B4-BE49-F238E27FC236}">
                    <a16:creationId xmlns:a16="http://schemas.microsoft.com/office/drawing/2014/main" id="{482EEC41-0F44-26E0-47C5-DDBCA22B3592}"/>
                  </a:ext>
                </a:extLst>
              </p:cNvPr>
              <p:cNvSpPr txBox="1"/>
              <p:nvPr/>
            </p:nvSpPr>
            <p:spPr>
              <a:xfrm>
                <a:off x="5329834" y="539814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17" name="TextBox 50">
                <a:extLst>
                  <a:ext uri="{FF2B5EF4-FFF2-40B4-BE49-F238E27FC236}">
                    <a16:creationId xmlns:a16="http://schemas.microsoft.com/office/drawing/2014/main" id="{7BB0EF15-4FB8-B5A7-990B-DB6B1535E395}"/>
                  </a:ext>
                </a:extLst>
              </p:cNvPr>
              <p:cNvSpPr txBox="1"/>
              <p:nvPr/>
            </p:nvSpPr>
            <p:spPr>
              <a:xfrm>
                <a:off x="6408395" y="539805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balance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18" name="TextBox 51">
                <a:extLst>
                  <a:ext uri="{FF2B5EF4-FFF2-40B4-BE49-F238E27FC236}">
                    <a16:creationId xmlns:a16="http://schemas.microsoft.com/office/drawing/2014/main" id="{037A1466-C2BA-DC11-0E00-9301698F93AF}"/>
                  </a:ext>
                </a:extLst>
              </p:cNvPr>
              <p:cNvSpPr txBox="1"/>
              <p:nvPr/>
            </p:nvSpPr>
            <p:spPr>
              <a:xfrm>
                <a:off x="4555936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FROZEN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1FDEE-4804-5C0F-A027-6E167E70B721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A8F49D-288D-66F8-F189-8D92A365064B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1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6107CC54-5CE3-41D7-D854-4D01DDF09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367973" y="4085143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E815FC8-A260-7C82-7482-01580C97D481}"/>
              </a:ext>
            </a:extLst>
          </p:cNvPr>
          <p:cNvSpPr txBox="1"/>
          <p:nvPr/>
        </p:nvSpPr>
        <p:spPr>
          <a:xfrm>
            <a:off x="4234479" y="5938820"/>
            <a:ext cx="33300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latin typeface="Knockout" panose="02000606040000020004" pitchFamily="2" charset="0"/>
              </a:rPr>
              <a:t>*</a:t>
            </a:r>
            <a:r>
              <a:rPr lang="en-US" sz="1400">
                <a:effectLst/>
                <a:latin typeface="Knockout" panose="02000606040000020004" pitchFamily="2" charset="0"/>
                <a:ea typeface="Calibri" panose="020F0502020204030204" pitchFamily="34" charset="0"/>
              </a:rPr>
              <a:t> Sparkling wine doesn’t freeze sparkling. You can replace it with non sparkling white wine as well</a:t>
            </a:r>
          </a:p>
          <a:p>
            <a:endParaRPr lang="en-US"/>
          </a:p>
        </p:txBody>
      </p:sp>
      <p:pic>
        <p:nvPicPr>
          <p:cNvPr id="28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4A633CFB-068F-F5B1-F15D-DB98E3EFB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5296429" y="3769447"/>
            <a:ext cx="305374" cy="7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E5AA1CAB-4B1B-5F41-9C55-1149F9D27DD7}"/>
              </a:ext>
            </a:extLst>
          </p:cNvPr>
          <p:cNvSpPr txBox="1"/>
          <p:nvPr/>
        </p:nvSpPr>
        <p:spPr>
          <a:xfrm>
            <a:off x="4161853" y="2091928"/>
            <a:ext cx="37493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err="1">
                <a:solidFill>
                  <a:schemeClr val="tx1"/>
                </a:solidFill>
                <a:latin typeface="Passoa Script" panose="02000606030000020004" pitchFamily="2" charset="0"/>
              </a:rPr>
              <a:t>iN</a:t>
            </a:r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 A FROZEN MACHINE (10 liters): : 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1100 ml </a:t>
            </a:r>
            <a:r>
              <a:rPr lang="en-US" err="1">
                <a:solidFill>
                  <a:schemeClr val="tx1"/>
                </a:solidFill>
                <a:latin typeface="Passoa Script" panose="02000606030000020004" pitchFamily="2" charset="0"/>
              </a:rPr>
              <a:t>Passoã</a:t>
            </a:r>
            <a:endParaRPr lang="en-US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3200 ml Rose Wine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700 ml Sparkling Wine* </a:t>
            </a:r>
          </a:p>
        </p:txBody>
      </p:sp>
    </p:spTree>
    <p:extLst>
      <p:ext uri="{BB962C8B-B14F-4D97-AF65-F5344CB8AC3E}">
        <p14:creationId xmlns:p14="http://schemas.microsoft.com/office/powerpoint/2010/main" val="41700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7DA45E8B-5078-4A95-8924-D02BC5143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7" t="2845" b="1384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191767" y="5169286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280645" y="5276814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3600">
                <a:solidFill>
                  <a:schemeClr val="lt1"/>
                </a:solidFill>
                <a:latin typeface="Passoa Script" panose="02000606030000020004" pitchFamily="2" charset="0"/>
              </a:rPr>
              <a:t>PASSOÃ SEASONAL GREETINGS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13126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HALLOWEEN: LET’S BE WICKED!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ZOMBIE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30132" y="1360104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488236"/>
              <a:ext cx="3933750" cy="2555126"/>
              <a:chOff x="435429" y="1226768"/>
              <a:chExt cx="7404432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26768"/>
                <a:ext cx="7404432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33293" cy="50836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HAPPY HOUR/AFTER 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108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Spectacular aspect of service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Extended activations during Summer (</a:t>
                </a:r>
                <a:r>
                  <a:rPr lang="en-US" err="1">
                    <a:solidFill>
                      <a:schemeClr val="tx1"/>
                    </a:solidFill>
                    <a:latin typeface="Knockout" panose="02000606040000020004"/>
                  </a:rPr>
                  <a:t>Hawai</a:t>
                </a:r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 party)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Powerful aromatic profile, fun of ritual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General look and typical glassware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9281"/>
                  <a:ext cx="7153396" cy="52170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RUM </a:t>
                  </a:r>
                </a:p>
                <a:p>
                  <a:pPr algn="ctr"/>
                  <a:r>
                    <a:rPr lang="en-US" sz="12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(</a:t>
                  </a:r>
                  <a:r>
                    <a:rPr lang="en-US" sz="1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suggestion: Mix of dark, white, overproof*)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pineapple juice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JUICE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 FRESH PASSION FRUIT </a:t>
                  </a: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56019" y="5090809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958308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074" name="Picture 2" descr="Résultat de recherche d'images pour &quot;Tiki glass icone&quot;">
            <a:extLst>
              <a:ext uri="{FF2B5EF4-FFF2-40B4-BE49-F238E27FC236}">
                <a16:creationId xmlns:a16="http://schemas.microsoft.com/office/drawing/2014/main" id="{953CFF4B-E1DB-48AC-8FEF-C156DBF8D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7" t="2151" r="25628" b="7389"/>
          <a:stretch/>
        </p:blipFill>
        <p:spPr bwMode="auto">
          <a:xfrm>
            <a:off x="4611135" y="3987203"/>
            <a:ext cx="420408" cy="84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298B1D0A-908E-48A3-99BC-BA8032F56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87" y="4110008"/>
            <a:ext cx="841006" cy="84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9516044-35DA-484E-B6DA-CEB3612B9657}"/>
              </a:ext>
            </a:extLst>
          </p:cNvPr>
          <p:cNvSpPr txBox="1"/>
          <p:nvPr/>
        </p:nvSpPr>
        <p:spPr>
          <a:xfrm>
            <a:off x="6330156" y="4199295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38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037A68D3-DBC5-4A99-B67E-7B06CE2E2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43094" r="39534" b="42239"/>
          <a:stretch/>
        </p:blipFill>
        <p:spPr bwMode="auto">
          <a:xfrm>
            <a:off x="6168910" y="4588055"/>
            <a:ext cx="992409" cy="20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FB5F061-9EC8-47A4-9F4C-BB5FE1A9E779}"/>
              </a:ext>
            </a:extLst>
          </p:cNvPr>
          <p:cNvGrpSpPr/>
          <p:nvPr/>
        </p:nvGrpSpPr>
        <p:grpSpPr>
          <a:xfrm>
            <a:off x="4602063" y="5610852"/>
            <a:ext cx="3264520" cy="646331"/>
            <a:chOff x="4243337" y="5304896"/>
            <a:chExt cx="3264520" cy="64633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6BB72AF-56D7-432D-99D2-8184CFA9A0E6}"/>
                </a:ext>
              </a:extLst>
            </p:cNvPr>
            <p:cNvGrpSpPr/>
            <p:nvPr/>
          </p:nvGrpSpPr>
          <p:grpSpPr>
            <a:xfrm>
              <a:off x="4243337" y="5304896"/>
              <a:ext cx="3264520" cy="646331"/>
              <a:chOff x="4388852" y="5312245"/>
              <a:chExt cx="3264520" cy="646331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4871FC2-0A8F-4995-A202-96494AADC6FB}"/>
                  </a:ext>
                </a:extLst>
              </p:cNvPr>
              <p:cNvSpPr txBox="1"/>
              <p:nvPr/>
            </p:nvSpPr>
            <p:spPr>
              <a:xfrm>
                <a:off x="5176899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SPICY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D1EFDD-E745-4C9B-ACD6-80CCB6F38EDD}"/>
                  </a:ext>
                </a:extLst>
              </p:cNvPr>
              <p:cNvSpPr txBox="1"/>
              <p:nvPr/>
            </p:nvSpPr>
            <p:spPr>
              <a:xfrm>
                <a:off x="5969568" y="5312245"/>
                <a:ext cx="16838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INTENSE,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COMPLEX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18622D-9344-4E74-ABC4-1400D0EF0D7F}"/>
                  </a:ext>
                </a:extLst>
              </p:cNvPr>
              <p:cNvSpPr txBox="1"/>
              <p:nvPr/>
            </p:nvSpPr>
            <p:spPr>
              <a:xfrm>
                <a:off x="4388852" y="5412657"/>
                <a:ext cx="8824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6FD535B-2741-498E-B198-42FA549421D1}"/>
                </a:ext>
              </a:extLst>
            </p:cNvPr>
            <p:cNvSpPr/>
            <p:nvPr/>
          </p:nvSpPr>
          <p:spPr>
            <a:xfrm>
              <a:off x="5101922" y="54182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9E3E53-1CDD-4436-85E0-BE1A478F40AB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D8FDE9-A61F-48EB-A999-858A554CBB5F}"/>
              </a:ext>
            </a:extLst>
          </p:cNvPr>
          <p:cNvSpPr/>
          <p:nvPr/>
        </p:nvSpPr>
        <p:spPr>
          <a:xfrm>
            <a:off x="12172" y="6618334"/>
            <a:ext cx="41400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latin typeface="Passoa Script" panose="02000606030000020004" pitchFamily="2" charset="0"/>
              </a:rPr>
              <a:t>* A lower version in ABV taking out OVERPROOF RUM CAN BE OFFERED </a:t>
            </a:r>
            <a:endParaRPr lang="en-US" sz="12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350636-B47F-0F68-9973-CB44EF85A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68" y="1482909"/>
            <a:ext cx="3333447" cy="50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7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CCCFCE8-D7E5-A078-CA77-C54E10C7D2DF}"/>
              </a:ext>
            </a:extLst>
          </p:cNvPr>
          <p:cNvSpPr txBox="1"/>
          <p:nvPr/>
        </p:nvSpPr>
        <p:spPr>
          <a:xfrm>
            <a:off x="588508" y="1981874"/>
            <a:ext cx="2206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Pornstar martini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2D5E9A9-90D5-833C-7C06-94EEE8C310B5}"/>
              </a:ext>
            </a:extLst>
          </p:cNvPr>
          <p:cNvGrpSpPr/>
          <p:nvPr/>
        </p:nvGrpSpPr>
        <p:grpSpPr>
          <a:xfrm>
            <a:off x="2812695" y="2537007"/>
            <a:ext cx="1912562" cy="2036308"/>
            <a:chOff x="8448685" y="2525373"/>
            <a:chExt cx="1912562" cy="203630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2759B0-93D8-8F21-7794-3B4C5DD7167D}"/>
                </a:ext>
              </a:extLst>
            </p:cNvPr>
            <p:cNvSpPr/>
            <p:nvPr/>
          </p:nvSpPr>
          <p:spPr>
            <a:xfrm>
              <a:off x="8448685" y="4039169"/>
              <a:ext cx="1912562" cy="49065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A34CDC3-1AEB-C20B-9C6C-F97913C9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799" t="6306" r="5954" b="13008"/>
            <a:stretch/>
          </p:blipFill>
          <p:spPr>
            <a:xfrm>
              <a:off x="8509784" y="2525373"/>
              <a:ext cx="1805334" cy="1634032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BB81A83A-BB0F-8B76-B26C-53C7425378D0}"/>
                </a:ext>
              </a:extLst>
            </p:cNvPr>
            <p:cNvSpPr txBox="1"/>
            <p:nvPr/>
          </p:nvSpPr>
          <p:spPr>
            <a:xfrm>
              <a:off x="8553315" y="4192349"/>
              <a:ext cx="1703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cap="all" err="1">
                  <a:latin typeface="Knockout" panose="02000606040000020004" pitchFamily="2" charset="0"/>
                </a:rPr>
                <a:t>Passoã</a:t>
              </a:r>
              <a:r>
                <a:rPr lang="fr-FR" cap="all">
                  <a:latin typeface="Knockout" panose="02000606040000020004" pitchFamily="2" charset="0"/>
                </a:rPr>
                <a:t> &amp; TONIC</a:t>
              </a:r>
              <a:endParaRPr lang="en-US" cap="all">
                <a:latin typeface="Knockout" panose="02000606040000020004" pitchFamily="2" charset="0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A9D62F85-DB3D-592E-C493-355777929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22"/>
          <a:stretch/>
        </p:blipFill>
        <p:spPr>
          <a:xfrm>
            <a:off x="8770536" y="5087417"/>
            <a:ext cx="1809926" cy="163403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0C16C8B-EEB6-D85A-DFB3-CF92B4E5E1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11" r="6785" b="12086"/>
          <a:stretch/>
        </p:blipFill>
        <p:spPr>
          <a:xfrm>
            <a:off x="6658658" y="2537007"/>
            <a:ext cx="1809926" cy="158397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8AC69F4D-F5EF-9E9E-893B-6B37D0C55F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79"/>
          <a:stretch/>
        </p:blipFill>
        <p:spPr>
          <a:xfrm>
            <a:off x="8609822" y="2545064"/>
            <a:ext cx="1807595" cy="1575922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A1E1F675-1324-53AB-69B2-1405F3078101}"/>
              </a:ext>
            </a:extLst>
          </p:cNvPr>
          <p:cNvSpPr txBox="1"/>
          <p:nvPr/>
        </p:nvSpPr>
        <p:spPr>
          <a:xfrm>
            <a:off x="8626394" y="4211291"/>
            <a:ext cx="170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cap="all" err="1">
                <a:latin typeface="Knockout" panose="02000606040000020004" pitchFamily="2" charset="0"/>
              </a:rPr>
              <a:t>Passoã</a:t>
            </a:r>
            <a:r>
              <a:rPr lang="fr-FR" cap="all">
                <a:latin typeface="Knockout" panose="02000606040000020004" pitchFamily="2" charset="0"/>
              </a:rPr>
              <a:t> SANGRIA</a:t>
            </a:r>
            <a:endParaRPr lang="en-US" cap="all">
              <a:latin typeface="Knockout" panose="02000606040000020004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F512381-60AC-16AE-1C1C-7FB832B36A98}"/>
              </a:ext>
            </a:extLst>
          </p:cNvPr>
          <p:cNvSpPr txBox="1"/>
          <p:nvPr/>
        </p:nvSpPr>
        <p:spPr>
          <a:xfrm>
            <a:off x="6559565" y="4211291"/>
            <a:ext cx="170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cap="all" err="1">
                <a:latin typeface="Knockout" panose="02000606040000020004" pitchFamily="2" charset="0"/>
              </a:rPr>
              <a:t>Passoã</a:t>
            </a:r>
            <a:r>
              <a:rPr lang="fr-FR" cap="all">
                <a:latin typeface="Knockout" panose="02000606040000020004" pitchFamily="2" charset="0"/>
              </a:rPr>
              <a:t> SPRITZ</a:t>
            </a:r>
            <a:endParaRPr lang="en-US" cap="all">
              <a:latin typeface="Knockout" panose="02000606040000020004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F9F7F4-B640-4EAC-DC72-96ACC01B401F}"/>
              </a:ext>
            </a:extLst>
          </p:cNvPr>
          <p:cNvSpPr/>
          <p:nvPr/>
        </p:nvSpPr>
        <p:spPr>
          <a:xfrm>
            <a:off x="908549" y="4205750"/>
            <a:ext cx="1414724" cy="343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120C00-73EE-49BB-5454-AD84F5DB7306}"/>
              </a:ext>
            </a:extLst>
          </p:cNvPr>
          <p:cNvSpPr txBox="1"/>
          <p:nvPr/>
        </p:nvSpPr>
        <p:spPr>
          <a:xfrm>
            <a:off x="683265" y="4102413"/>
            <a:ext cx="19777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THE ORIGINAL PORNSTAR MARTINI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F4B5AEC6-0CA1-07E7-0A53-646F0D876B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3" t="723" r="814" b="8701"/>
          <a:stretch/>
        </p:blipFill>
        <p:spPr>
          <a:xfrm>
            <a:off x="776508" y="2517278"/>
            <a:ext cx="1779734" cy="1634033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E7AD2C9E-7E0F-F204-01C4-8D071610D65B}"/>
              </a:ext>
            </a:extLst>
          </p:cNvPr>
          <p:cNvSpPr txBox="1"/>
          <p:nvPr/>
        </p:nvSpPr>
        <p:spPr>
          <a:xfrm>
            <a:off x="588508" y="4996492"/>
            <a:ext cx="86509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0000"/>
                </a:solidFill>
                <a:latin typeface="Passoa Script" panose="02000606030000020004" pitchFamily="2" charset="0"/>
              </a:rPr>
              <a:t>And MANY MORE OPTIONS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 b="1" dirty="0" err="1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Elevate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 </a:t>
            </a:r>
            <a:r>
              <a:rPr lang="fr-FR" sz="1600" b="1" dirty="0" err="1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classic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 cocktails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with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a twist of passion fruit: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Passoã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Margarita,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Passoã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Mojito,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Passoã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Daiquiri,…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assoa Script" panose="02000606030000020004" pitchFamily="2" charset="0"/>
              </a:rPr>
              <a:t>Frozen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assoa Script" panose="02000606030000020004" pitchFamily="2" charset="0"/>
              </a:rPr>
              <a:t> cocktails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: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Frozen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 Pornstar Martini,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Frozé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,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Frozen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 margarita, …</a:t>
            </a:r>
            <a:endParaRPr lang="fr-FR" sz="1600">
              <a:solidFill>
                <a:srgbClr val="000000"/>
              </a:solidFill>
              <a:latin typeface="Knockout" panose="02000606040000020004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Easy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 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long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drinks: </a:t>
            </a:r>
            <a:r>
              <a:rPr kumimoji="0" lang="fr-FR" sz="16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Passoã</a:t>
            </a:r>
            <a:r>
              <a:rPr kumimoji="0" lang="fr-FR" sz="1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 Beer, </a:t>
            </a:r>
            <a:r>
              <a:rPr kumimoji="0" lang="fr-FR" sz="16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Passoã</a:t>
            </a:r>
            <a:r>
              <a:rPr kumimoji="0" lang="fr-FR" sz="1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Rosa, …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Seasonal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cocktails: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Passoã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Coquito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,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Passoã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Zombie, …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Twists 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on Pornstar Martinis: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Spicy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Pornstar Martini, White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Chocolate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Pornstar Martini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nockout" panose="02000606040000020004" pitchFamily="2" charset="0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6F3D597D-4E8A-5FAD-E2B3-70695D50C96C}"/>
              </a:ext>
            </a:extLst>
          </p:cNvPr>
          <p:cNvSpPr txBox="1">
            <a:spLocks/>
          </p:cNvSpPr>
          <p:nvPr/>
        </p:nvSpPr>
        <p:spPr>
          <a:xfrm>
            <a:off x="1" y="255997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ts val="5406"/>
              </a:lnSpc>
            </a:pPr>
            <a:r>
              <a:rPr lang="fr-FR" sz="3629" cap="all" err="1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</a:t>
            </a:r>
            <a:r>
              <a:rPr lang="fr-FR" sz="3629" cap="all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DRINK STRATEGY</a:t>
            </a:r>
            <a:endParaRPr lang="en-US" sz="3629" cap="all">
              <a:solidFill>
                <a:srgbClr val="FFFFFF"/>
              </a:solidFill>
              <a:latin typeface="Knockout" panose="02000606040000020004" pitchFamily="2" charset="0"/>
              <a:ea typeface="Arial Narrow" charset="0"/>
              <a:cs typeface="Arial Narrow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0C347A-C8F3-857C-1B01-7B9F7CF9BD8E}"/>
              </a:ext>
            </a:extLst>
          </p:cNvPr>
          <p:cNvSpPr/>
          <p:nvPr/>
        </p:nvSpPr>
        <p:spPr>
          <a:xfrm>
            <a:off x="720159" y="2404189"/>
            <a:ext cx="1912562" cy="242769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B3D4A7-EAB0-DEC6-0363-AA0FA5B7C2CE}"/>
              </a:ext>
            </a:extLst>
          </p:cNvPr>
          <p:cNvSpPr/>
          <p:nvPr/>
        </p:nvSpPr>
        <p:spPr>
          <a:xfrm>
            <a:off x="2873794" y="2424225"/>
            <a:ext cx="7706668" cy="240765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0">
            <a:extLst>
              <a:ext uri="{FF2B5EF4-FFF2-40B4-BE49-F238E27FC236}">
                <a16:creationId xmlns:a16="http://schemas.microsoft.com/office/drawing/2014/main" id="{3D1DB197-E873-634D-6B3F-538485EE51DB}"/>
              </a:ext>
            </a:extLst>
          </p:cNvPr>
          <p:cNvSpPr txBox="1"/>
          <p:nvPr/>
        </p:nvSpPr>
        <p:spPr>
          <a:xfrm>
            <a:off x="2930361" y="1990516"/>
            <a:ext cx="658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dirty="0" err="1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Easy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 serves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6" descr="a wine glass with with an orange cocktail, no straw, an orange slice. blurred backgound from a beach bar. Photo style that looks realistic..">
            <a:extLst>
              <a:ext uri="{FF2B5EF4-FFF2-40B4-BE49-F238E27FC236}">
                <a16:creationId xmlns:a16="http://schemas.microsoft.com/office/drawing/2014/main" id="{ADFD5A5F-C97A-761E-9A48-CD64F60E1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9140" r="12218" b="2866"/>
          <a:stretch/>
        </p:blipFill>
        <p:spPr bwMode="auto">
          <a:xfrm>
            <a:off x="4820108" y="2537007"/>
            <a:ext cx="1703301" cy="159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8EEE607-3646-1E59-7A93-1BECB175EA83}"/>
              </a:ext>
            </a:extLst>
          </p:cNvPr>
          <p:cNvSpPr txBox="1"/>
          <p:nvPr/>
        </p:nvSpPr>
        <p:spPr>
          <a:xfrm>
            <a:off x="4730765" y="4211291"/>
            <a:ext cx="170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cap="all" err="1">
                <a:latin typeface="Knockout" panose="02000606040000020004" pitchFamily="2" charset="0"/>
              </a:rPr>
              <a:t>Passoã</a:t>
            </a:r>
            <a:r>
              <a:rPr lang="fr-FR" cap="all">
                <a:latin typeface="Knockout" panose="02000606040000020004" pitchFamily="2" charset="0"/>
              </a:rPr>
              <a:t> &amp; ORANGE</a:t>
            </a:r>
            <a:endParaRPr lang="en-US" cap="all">
              <a:latin typeface="Knockout" panose="020006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13126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HALLOWEEN: LET’S BE WICKED!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LADY KILLER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50010" y="1395956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488236"/>
              <a:ext cx="3933750" cy="2555126"/>
              <a:chOff x="435429" y="1226768"/>
              <a:chExt cx="7404432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26768"/>
                <a:ext cx="7404432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48854" y="1345672"/>
                <a:ext cx="7196530" cy="51326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HAPPY HOUR/AFTER </a:t>
                </a:r>
                <a:r>
                  <a:rPr lang="en-US" dirty="0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47618" y="1345668"/>
                <a:ext cx="7118020" cy="50819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Multiple occasions from brunch to late night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Combination with gin is always highly appreciated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Its elegance when served in a coupe glass, more festive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06630"/>
                  <a:ext cx="7153396" cy="5197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GIN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TRIPLE SEC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PINEAPPLE JUICE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FRESH </a:t>
                  </a:r>
                  <a:r>
                    <a:rPr lang="en-US" sz="20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SQUeezED</a:t>
                  </a:r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PASSION FRUIT</a:t>
                  </a: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699109" y="4936835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899693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5" name="Picture 4" descr="Image associée">
            <a:extLst>
              <a:ext uri="{FF2B5EF4-FFF2-40B4-BE49-F238E27FC236}">
                <a16:creationId xmlns:a16="http://schemas.microsoft.com/office/drawing/2014/main" id="{CAA8F411-1088-42A3-9522-F32B4545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27" y="3928398"/>
            <a:ext cx="623201" cy="7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AD648D0F-D0FE-4EAC-AF4B-E8EAE5C17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89" y="4028108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A042DC54-AEF2-47F9-8B06-02BE5A6CE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981100" y="4517856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5BCBCC2-50CC-421D-A02A-C702C3037BFE}"/>
              </a:ext>
            </a:extLst>
          </p:cNvPr>
          <p:cNvSpPr txBox="1"/>
          <p:nvPr/>
        </p:nvSpPr>
        <p:spPr>
          <a:xfrm>
            <a:off x="6433488" y="4173808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53F0BFB-F5D5-4D72-BE49-B94007F00741}"/>
              </a:ext>
            </a:extLst>
          </p:cNvPr>
          <p:cNvGrpSpPr/>
          <p:nvPr/>
        </p:nvGrpSpPr>
        <p:grpSpPr>
          <a:xfrm>
            <a:off x="4582762" y="5381624"/>
            <a:ext cx="3283821" cy="923330"/>
            <a:chOff x="4346575" y="5103709"/>
            <a:chExt cx="3283821" cy="92333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9BAEE33-5CED-4ADA-9DAE-9A3A1D8BD229}"/>
                </a:ext>
              </a:extLst>
            </p:cNvPr>
            <p:cNvGrpSpPr/>
            <p:nvPr/>
          </p:nvGrpSpPr>
          <p:grpSpPr>
            <a:xfrm>
              <a:off x="4346575" y="5103709"/>
              <a:ext cx="3283821" cy="923330"/>
              <a:chOff x="4492090" y="5111058"/>
              <a:chExt cx="3283821" cy="923330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F0D32AC-4C6E-4F54-8264-159DE198772E}"/>
                  </a:ext>
                </a:extLst>
              </p:cNvPr>
              <p:cNvSpPr txBox="1"/>
              <p:nvPr/>
            </p:nvSpPr>
            <p:spPr>
              <a:xfrm>
                <a:off x="5176899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E6DBCAA-CE9D-4A37-BE48-5F2D4A277B69}"/>
                  </a:ext>
                </a:extLst>
              </p:cNvPr>
              <p:cNvSpPr txBox="1"/>
              <p:nvPr/>
            </p:nvSpPr>
            <p:spPr>
              <a:xfrm>
                <a:off x="6092107" y="5111058"/>
                <a:ext cx="168380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RICH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 FRUITY FLAVOURS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5A7B386-3D72-47DF-BCEE-8551F4AF7F1B}"/>
                  </a:ext>
                </a:extLst>
              </p:cNvPr>
              <p:cNvSpPr txBox="1"/>
              <p:nvPr/>
            </p:nvSpPr>
            <p:spPr>
              <a:xfrm>
                <a:off x="4492090" y="5412657"/>
                <a:ext cx="684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54DA2F7-433C-4E8E-80F0-2D92DC493F52}"/>
                </a:ext>
              </a:extLst>
            </p:cNvPr>
            <p:cNvSpPr/>
            <p:nvPr/>
          </p:nvSpPr>
          <p:spPr>
            <a:xfrm>
              <a:off x="5101922" y="54182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DFC684F-D0CA-4D60-9425-A35690D51A8D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53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8717480E-47A3-44A2-AB10-251CCC7C0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4543543" y="3811897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FBE4A1-6672-7E8B-6F31-FD2483BE45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918"/>
          <a:stretch/>
        </p:blipFill>
        <p:spPr>
          <a:xfrm>
            <a:off x="270820" y="1518761"/>
            <a:ext cx="3444230" cy="50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13126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HALLOWEEN: LET’S BE WICKED!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CRIME PASSIONELE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90" y="1345668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BRUNCH/HAPPY HOUR/AFTER 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819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Brunch table, at the beach — and pretty much anywhere consumer want a cocktail with a kick.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Combination of herbal and fruity </a:t>
                </a:r>
                <a:r>
                  <a:rPr lang="en-US" err="1">
                    <a:solidFill>
                      <a:schemeClr val="tx1"/>
                    </a:solidFill>
                    <a:latin typeface="Knockout" panose="02000606040000020004"/>
                  </a:rPr>
                  <a:t>flavours</a:t>
                </a:r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11621"/>
                  <a:ext cx="7153396" cy="5192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</a:t>
                  </a:r>
                  <a:r>
                    <a:rPr lang="en-US" sz="20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bOLS</a:t>
                  </a:r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VODKA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 / 1 ¼ oz. ORANGE JUICE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Top up with champagne or prosecco</a:t>
                  </a:r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6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03521" y="463984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42696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620679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5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978207C5-6EB7-4CC1-8BD5-ABAA63A3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26" y="3725024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222A10EC-993D-4755-AF5A-E15A3C1BB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002536" y="4101087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2AF5CA0-6C00-4335-886F-C48787652154}"/>
              </a:ext>
            </a:extLst>
          </p:cNvPr>
          <p:cNvSpPr txBox="1"/>
          <p:nvPr/>
        </p:nvSpPr>
        <p:spPr>
          <a:xfrm>
            <a:off x="6424660" y="3725024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1653088-24B6-4CEE-BDF0-B74237ABAC6A}"/>
              </a:ext>
            </a:extLst>
          </p:cNvPr>
          <p:cNvGrpSpPr/>
          <p:nvPr/>
        </p:nvGrpSpPr>
        <p:grpSpPr>
          <a:xfrm>
            <a:off x="4647957" y="5492569"/>
            <a:ext cx="3353900" cy="409035"/>
            <a:chOff x="4266987" y="5380708"/>
            <a:chExt cx="3353900" cy="40903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C7CF8CF-CE5E-41BF-AFE9-89C131A99E70}"/>
                </a:ext>
              </a:extLst>
            </p:cNvPr>
            <p:cNvGrpSpPr/>
            <p:nvPr/>
          </p:nvGrpSpPr>
          <p:grpSpPr>
            <a:xfrm>
              <a:off x="4266987" y="5380708"/>
              <a:ext cx="3353900" cy="409035"/>
              <a:chOff x="4412502" y="5388057"/>
              <a:chExt cx="3353900" cy="40903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780219B-ADC3-415F-902D-84C0F427BB4F}"/>
                  </a:ext>
                </a:extLst>
              </p:cNvPr>
              <p:cNvSpPr txBox="1"/>
              <p:nvPr/>
            </p:nvSpPr>
            <p:spPr>
              <a:xfrm>
                <a:off x="5170640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DD8E3F0-C663-4F18-9CA5-A9D662CFCCF2}"/>
                  </a:ext>
                </a:extLst>
              </p:cNvPr>
              <p:cNvSpPr txBox="1"/>
              <p:nvPr/>
            </p:nvSpPr>
            <p:spPr>
              <a:xfrm>
                <a:off x="6309311" y="5388057"/>
                <a:ext cx="1457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A1084C3-CD50-4C2B-95AF-9B95C25FB3DE}"/>
                  </a:ext>
                </a:extLst>
              </p:cNvPr>
              <p:cNvSpPr txBox="1"/>
              <p:nvPr/>
            </p:nvSpPr>
            <p:spPr>
              <a:xfrm>
                <a:off x="4412502" y="5427760"/>
                <a:ext cx="10879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C1A1AB-2480-4A49-BAD9-79B8AA4CD81F}"/>
                </a:ext>
              </a:extLst>
            </p:cNvPr>
            <p:cNvSpPr/>
            <p:nvPr/>
          </p:nvSpPr>
          <p:spPr>
            <a:xfrm>
              <a:off x="5101922" y="54182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CE929E8-B21E-43CE-ACAF-FC9352706EB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4" name="Picture 4" descr="Image associée">
            <a:extLst>
              <a:ext uri="{FF2B5EF4-FFF2-40B4-BE49-F238E27FC236}">
                <a16:creationId xmlns:a16="http://schemas.microsoft.com/office/drawing/2014/main" id="{141B94B0-9A87-44D1-A701-30EB646E7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06" y="3691715"/>
            <a:ext cx="623201" cy="7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04870A23-535A-482C-87BD-6A9F0702A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4293922" y="3575214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ésultat de recherche d'images pour &quot;Mimosa cocktail&quot;">
            <a:extLst>
              <a:ext uri="{FF2B5EF4-FFF2-40B4-BE49-F238E27FC236}">
                <a16:creationId xmlns:a16="http://schemas.microsoft.com/office/drawing/2014/main" id="{23F8E7BF-CA90-4A60-8258-E55A5D45E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r="39359"/>
          <a:stretch/>
        </p:blipFill>
        <p:spPr bwMode="auto">
          <a:xfrm>
            <a:off x="616140" y="1500186"/>
            <a:ext cx="3138151" cy="50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BD3B671-8DDF-4D62-BB12-DFEC7C2AE969}"/>
              </a:ext>
            </a:extLst>
          </p:cNvPr>
          <p:cNvSpPr txBox="1"/>
          <p:nvPr/>
        </p:nvSpPr>
        <p:spPr>
          <a:xfrm>
            <a:off x="6394798" y="5517169"/>
            <a:ext cx="118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latin typeface="Passoa Script" panose="02000606030000020004" pitchFamily="2" charset="0"/>
              </a:rPr>
              <a:t>FESTIVE</a:t>
            </a:r>
            <a:endParaRPr lang="en-US">
              <a:latin typeface="Passoa Script" panose="020006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0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THANKSGIVING: IT’S ALL ABOUT SHARING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PUNCH BOWL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176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BRUNCH/HAPPY HOUR/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819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Easy to make and prepare. Versatility of </a:t>
                </a:r>
                <a:r>
                  <a:rPr lang="en-US" err="1">
                    <a:solidFill>
                      <a:schemeClr val="tx1"/>
                    </a:solidFill>
                    <a:latin typeface="Knockout" panose="02000606040000020004"/>
                  </a:rPr>
                  <a:t>flavours</a:t>
                </a:r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, depending on consumer tastes. Adapted to the season and celebration in groups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more complex version of the passion fruit sangria. 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0985"/>
                  <a:ext cx="7153396" cy="51830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vodka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pear juice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JUICE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 FRESH PASSION FRUIT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top with champagne</a:t>
                  </a:r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 sz="1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Optional seasonals: spices, cinnamon, nutmeg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RECIPES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10991" y="506486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42696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620679" y="4059084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4" name="Picture 4" descr="Résultat de recherche d'images pour &quot;Punch bowl icone&quot;">
            <a:extLst>
              <a:ext uri="{FF2B5EF4-FFF2-40B4-BE49-F238E27FC236}">
                <a16:creationId xmlns:a16="http://schemas.microsoft.com/office/drawing/2014/main" id="{94331E35-16D3-4A7A-8542-8A23C0C92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59" y="4231323"/>
            <a:ext cx="578853" cy="5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5188FF-C000-477E-A207-063DEEBB57A7}"/>
              </a:ext>
            </a:extLst>
          </p:cNvPr>
          <p:cNvSpPr txBox="1"/>
          <p:nvPr/>
        </p:nvSpPr>
        <p:spPr>
          <a:xfrm>
            <a:off x="0" y="6574380"/>
            <a:ext cx="8422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*Inspired by Autumn punch recipe from </a:t>
            </a:r>
            <a:r>
              <a:rPr lang="en-US" sz="1400" i="1" u="sng" err="1"/>
              <a:t>Difford’s</a:t>
            </a:r>
            <a:r>
              <a:rPr lang="en-US" sz="1400" i="1" u="sng"/>
              <a:t> Guide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01FB46-D780-4EFD-83FA-8CB9B7E429B1}"/>
              </a:ext>
            </a:extLst>
          </p:cNvPr>
          <p:cNvSpPr txBox="1"/>
          <p:nvPr/>
        </p:nvSpPr>
        <p:spPr>
          <a:xfrm>
            <a:off x="6474177" y="4221382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3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D915F91-93D6-4B08-B9D4-D6D88CFD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316394" y="4539316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861D263-E890-4018-AE62-8317E4EC7261}"/>
              </a:ext>
            </a:extLst>
          </p:cNvPr>
          <p:cNvGrpSpPr/>
          <p:nvPr/>
        </p:nvGrpSpPr>
        <p:grpSpPr>
          <a:xfrm>
            <a:off x="4456106" y="5440400"/>
            <a:ext cx="3279785" cy="923330"/>
            <a:chOff x="4179237" y="5184904"/>
            <a:chExt cx="3279785" cy="92333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BAC3D4A-F3BD-414D-A182-CB7BED51F0B4}"/>
                </a:ext>
              </a:extLst>
            </p:cNvPr>
            <p:cNvGrpSpPr/>
            <p:nvPr/>
          </p:nvGrpSpPr>
          <p:grpSpPr>
            <a:xfrm>
              <a:off x="4179237" y="5184904"/>
              <a:ext cx="3279785" cy="923330"/>
              <a:chOff x="4324752" y="5192253"/>
              <a:chExt cx="3279785" cy="923330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BD99F30-7860-449E-917C-A5E6357DA5F2}"/>
                  </a:ext>
                </a:extLst>
              </p:cNvPr>
              <p:cNvSpPr txBox="1"/>
              <p:nvPr/>
            </p:nvSpPr>
            <p:spPr>
              <a:xfrm>
                <a:off x="5176899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GENEROUS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C02250E-C8EF-4F33-BB90-A8E04A3A8081}"/>
                  </a:ext>
                </a:extLst>
              </p:cNvPr>
              <p:cNvSpPr txBox="1"/>
              <p:nvPr/>
            </p:nvSpPr>
            <p:spPr>
              <a:xfrm>
                <a:off x="6385425" y="5192253"/>
                <a:ext cx="12191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RICH IN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 FLAVOURS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E786E8-B0CA-4CBC-A803-789F831DB86A}"/>
                  </a:ext>
                </a:extLst>
              </p:cNvPr>
              <p:cNvSpPr txBox="1"/>
              <p:nvPr/>
            </p:nvSpPr>
            <p:spPr>
              <a:xfrm>
                <a:off x="4324752" y="5394870"/>
                <a:ext cx="10879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9170B7-0065-4231-B7DB-1A1E6A62E155}"/>
                </a:ext>
              </a:extLst>
            </p:cNvPr>
            <p:cNvSpPr/>
            <p:nvPr/>
          </p:nvSpPr>
          <p:spPr>
            <a:xfrm>
              <a:off x="4985665" y="5419284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EDB624-1C36-4659-A177-9A6AA34CB569}"/>
                </a:ext>
              </a:extLst>
            </p:cNvPr>
            <p:cNvSpPr/>
            <p:nvPr/>
          </p:nvSpPr>
          <p:spPr>
            <a:xfrm>
              <a:off x="6217051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DD74853A-3632-0AB9-8555-0D45BE17EE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94" r="4208"/>
          <a:stretch/>
        </p:blipFill>
        <p:spPr>
          <a:xfrm>
            <a:off x="142291" y="1482452"/>
            <a:ext cx="3838573" cy="50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0"/>
            <a:ext cx="12191999" cy="873895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XMAS SPECIALS: WHEN TWO CLASSICS MEET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PINK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176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BRUNCH/HAPPY HOUR/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73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Cosmopolitan and Margarita cocktails meeting around passion fruit twist and flavor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pink cocktail, very trendy and catching attention 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3962"/>
                  <a:ext cx="7153396" cy="5192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tequila/vodka/gin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triple sec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cranberry juice</a:t>
                  </a:r>
                </a:p>
                <a:p>
                  <a:pPr algn="ctr"/>
                  <a:r>
                    <a:rPr lang="en-US" sz="1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Optional seasonals: spices, cinnamon, nutmeg</a:t>
                  </a: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RECIPE*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03521" y="463984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5C1E033-862A-4488-BA06-15FC554E4DE1}"/>
                  </a:ext>
                </a:extLst>
              </p:cNvPr>
              <p:cNvSpPr txBox="1"/>
              <p:nvPr/>
            </p:nvSpPr>
            <p:spPr>
              <a:xfrm>
                <a:off x="1147583" y="5207306"/>
                <a:ext cx="26883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899693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5188FF-C000-477E-A207-063DEEBB57A7}"/>
              </a:ext>
            </a:extLst>
          </p:cNvPr>
          <p:cNvSpPr txBox="1"/>
          <p:nvPr/>
        </p:nvSpPr>
        <p:spPr>
          <a:xfrm>
            <a:off x="0" y="6574380"/>
            <a:ext cx="8422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*Inspired by Christmas margarita recipe from </a:t>
            </a:r>
            <a:r>
              <a:rPr lang="en-US" sz="1400" i="1" u="sng" err="1"/>
              <a:t>Difford’s</a:t>
            </a:r>
            <a:r>
              <a:rPr lang="en-US" sz="1400" i="1" u="sng"/>
              <a:t> Guide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F2509DE-104F-428C-A6A5-89CB4BC12D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9" r="3681"/>
          <a:stretch/>
        </p:blipFill>
        <p:spPr>
          <a:xfrm>
            <a:off x="337636" y="1488236"/>
            <a:ext cx="3466089" cy="5038726"/>
          </a:xfrm>
          <a:prstGeom prst="rect">
            <a:avLst/>
          </a:prstGeom>
        </p:spPr>
      </p:pic>
      <p:pic>
        <p:nvPicPr>
          <p:cNvPr id="39" name="Picture 2" descr="Image associée">
            <a:extLst>
              <a:ext uri="{FF2B5EF4-FFF2-40B4-BE49-F238E27FC236}">
                <a16:creationId xmlns:a16="http://schemas.microsoft.com/office/drawing/2014/main" id="{9D200DAA-6DC0-48C5-9150-E937AA07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91" y="3509650"/>
            <a:ext cx="1240963" cy="124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ésultat de recherche d'images pour &quot;tumbler glass icone&quot;">
            <a:extLst>
              <a:ext uri="{FF2B5EF4-FFF2-40B4-BE49-F238E27FC236}">
                <a16:creationId xmlns:a16="http://schemas.microsoft.com/office/drawing/2014/main" id="{88B62BE2-5D84-4307-AEBC-AD65769F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07" y="3887984"/>
            <a:ext cx="692964" cy="6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DC8FC3CF-503B-42C6-A626-5B132EA2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57" y="3817654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A7648D9F-4D32-4D1C-8D65-AF602C491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130784" y="4248989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0C44892-82A5-467C-99C6-F3B97824FE76}"/>
              </a:ext>
            </a:extLst>
          </p:cNvPr>
          <p:cNvSpPr txBox="1"/>
          <p:nvPr/>
        </p:nvSpPr>
        <p:spPr>
          <a:xfrm>
            <a:off x="6583172" y="3904941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7AB34B2-302D-490B-8AF6-6151D62D69F4}"/>
              </a:ext>
            </a:extLst>
          </p:cNvPr>
          <p:cNvGrpSpPr/>
          <p:nvPr/>
        </p:nvGrpSpPr>
        <p:grpSpPr>
          <a:xfrm>
            <a:off x="4265116" y="5500491"/>
            <a:ext cx="3496862" cy="375243"/>
            <a:chOff x="4007990" y="5389199"/>
            <a:chExt cx="3496862" cy="37524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FC0B9-04CD-4193-90D8-A7D0AFE563A9}"/>
                </a:ext>
              </a:extLst>
            </p:cNvPr>
            <p:cNvGrpSpPr/>
            <p:nvPr/>
          </p:nvGrpSpPr>
          <p:grpSpPr>
            <a:xfrm>
              <a:off x="4007990" y="5389199"/>
              <a:ext cx="3496862" cy="375243"/>
              <a:chOff x="4153505" y="5396548"/>
              <a:chExt cx="3496862" cy="375243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04E0AE0-DB0F-470F-97B3-E4B0ADF9EF5A}"/>
                  </a:ext>
                </a:extLst>
              </p:cNvPr>
              <p:cNvSpPr txBox="1"/>
              <p:nvPr/>
            </p:nvSpPr>
            <p:spPr>
              <a:xfrm>
                <a:off x="5329834" y="539814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FDE68D2-894C-413B-9B1B-79893C0C5BB5}"/>
                  </a:ext>
                </a:extLst>
              </p:cNvPr>
              <p:cNvSpPr txBox="1"/>
              <p:nvPr/>
            </p:nvSpPr>
            <p:spPr>
              <a:xfrm>
                <a:off x="6431255" y="539654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BALANCED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618A6AA-C84F-4B8E-BE0A-C4A58F751FC2}"/>
                  </a:ext>
                </a:extLst>
              </p:cNvPr>
              <p:cNvSpPr txBox="1"/>
              <p:nvPr/>
            </p:nvSpPr>
            <p:spPr>
              <a:xfrm>
                <a:off x="4153505" y="5402459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415E39-091C-4F80-96F2-8575DF7AF0F4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5D4A49-A15D-4C97-9764-516DB60A17B1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04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XMAS SPECIALS: TIME TO REVISIT TRADITION! 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SNOWBALL (PASSION FRUIT EGGNOG)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119617" y="1332216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18167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94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Twist to a very traditional and family drink to be served during/after dinner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eggnog version freshened with passion fruit, lime and invigorated with champagne/prosecco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0985"/>
                  <a:ext cx="7153396" cy="51886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433892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 err="1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RECIPEs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14505" y="4816584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0590" y="1371218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397530" y="4057760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WILL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2050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B407DE52-BD23-477C-BB64-947CA977B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4800025" y="3902473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AD2C5337-52F9-43E3-AB58-B92C723A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49" y="4013279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95ACACD3-216B-4A8E-B246-6FF216835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130784" y="4325189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D7190D4-7700-43E3-B3C7-C15AB7B7FC19}"/>
              </a:ext>
            </a:extLst>
          </p:cNvPr>
          <p:cNvSpPr txBox="1"/>
          <p:nvPr/>
        </p:nvSpPr>
        <p:spPr>
          <a:xfrm>
            <a:off x="6583172" y="3981141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64B6C20-516F-4CC3-BA47-A1E28A9648FB}"/>
              </a:ext>
            </a:extLst>
          </p:cNvPr>
          <p:cNvGrpSpPr/>
          <p:nvPr/>
        </p:nvGrpSpPr>
        <p:grpSpPr>
          <a:xfrm>
            <a:off x="4731362" y="5498963"/>
            <a:ext cx="2949331" cy="381234"/>
            <a:chOff x="4474236" y="5387671"/>
            <a:chExt cx="2949331" cy="38123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44D7F37-D8FF-4C2C-A7BD-FF2AB72D5960}"/>
                </a:ext>
              </a:extLst>
            </p:cNvPr>
            <p:cNvGrpSpPr/>
            <p:nvPr/>
          </p:nvGrpSpPr>
          <p:grpSpPr>
            <a:xfrm>
              <a:off x="4474236" y="5387671"/>
              <a:ext cx="2949331" cy="381234"/>
              <a:chOff x="4619751" y="5395020"/>
              <a:chExt cx="2949331" cy="381234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7CA16AE-A37A-4153-8E2C-00ECDCED1DFB}"/>
                  </a:ext>
                </a:extLst>
              </p:cNvPr>
              <p:cNvSpPr txBox="1"/>
              <p:nvPr/>
            </p:nvSpPr>
            <p:spPr>
              <a:xfrm>
                <a:off x="5329834" y="539814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CREAMY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0A4E23E-F922-499F-B3AA-747105F3327B}"/>
                  </a:ext>
                </a:extLst>
              </p:cNvPr>
              <p:cNvSpPr txBox="1"/>
              <p:nvPr/>
            </p:nvSpPr>
            <p:spPr>
              <a:xfrm>
                <a:off x="6349970" y="5406922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generous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E3409B4-1747-420C-96BF-4AA8663700D9}"/>
                  </a:ext>
                </a:extLst>
              </p:cNvPr>
              <p:cNvSpPr txBox="1"/>
              <p:nvPr/>
            </p:nvSpPr>
            <p:spPr>
              <a:xfrm>
                <a:off x="4619751" y="5395020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RICH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9BB25DD-12F7-4964-BAA7-86E759036428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C941E05-EDA9-4F1B-B14C-D5982E670781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5322A2-5A8A-4A89-94C5-6FA4BCB7CB41}"/>
              </a:ext>
            </a:extLst>
          </p:cNvPr>
          <p:cNvSpPr txBox="1"/>
          <p:nvPr/>
        </p:nvSpPr>
        <p:spPr>
          <a:xfrm>
            <a:off x="4119617" y="1820748"/>
            <a:ext cx="1976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Knockout" panose="02000606040000020004" pitchFamily="2" charset="0"/>
              </a:rPr>
              <a:t>EGGNOG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20 ml / ¾ oz. PASSOÃ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20 ml / ¾ oz. </a:t>
            </a:r>
            <a:r>
              <a:rPr lang="en-US" sz="1600" err="1">
                <a:latin typeface="Passoa Script" panose="02000606030000020004" pitchFamily="2" charset="0"/>
              </a:rPr>
              <a:t>bols</a:t>
            </a:r>
            <a:r>
              <a:rPr lang="en-US" sz="1600">
                <a:latin typeface="Passoa Script" panose="02000606030000020004" pitchFamily="2" charset="0"/>
              </a:rPr>
              <a:t> advocaat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20 ML / ¾ oz.  </a:t>
            </a:r>
            <a:r>
              <a:rPr lang="en-US" sz="1600" err="1">
                <a:latin typeface="Passoa Script" panose="02000606030000020004" pitchFamily="2" charset="0"/>
              </a:rPr>
              <a:t>bols</a:t>
            </a:r>
            <a:r>
              <a:rPr lang="en-US" sz="1600">
                <a:latin typeface="Passoa Script" panose="02000606030000020004" pitchFamily="2" charset="0"/>
              </a:rPr>
              <a:t> yoghurt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10 ml / ¼ oz. BOLS VANILLA</a:t>
            </a:r>
            <a:endParaRPr lang="en-US" sz="1100">
              <a:latin typeface="Passoa Script" panose="0200060603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4476DA-1326-4246-8E38-09350B75F317}"/>
              </a:ext>
            </a:extLst>
          </p:cNvPr>
          <p:cNvSpPr txBox="1"/>
          <p:nvPr/>
        </p:nvSpPr>
        <p:spPr>
          <a:xfrm>
            <a:off x="6023029" y="1823495"/>
            <a:ext cx="19173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Knockout" panose="02000606040000020004" pitchFamily="2" charset="0"/>
              </a:rPr>
              <a:t>EGGNOG WITH A TWIST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30 ml / 1 oz. PASSOÃ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10 ml / ¼ oz. </a:t>
            </a:r>
            <a:r>
              <a:rPr lang="en-US" sz="1600" err="1">
                <a:latin typeface="Passoa Script" panose="02000606030000020004" pitchFamily="2" charset="0"/>
              </a:rPr>
              <a:t>bols</a:t>
            </a:r>
            <a:r>
              <a:rPr lang="en-US" sz="1600">
                <a:latin typeface="Passoa Script" panose="02000606030000020004" pitchFamily="2" charset="0"/>
              </a:rPr>
              <a:t> advocaat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30 ML / 1 oz. </a:t>
            </a:r>
            <a:r>
              <a:rPr lang="en-US" sz="1600" err="1">
                <a:latin typeface="Passoa Script" panose="02000606030000020004" pitchFamily="2" charset="0"/>
              </a:rPr>
              <a:t>bols</a:t>
            </a:r>
            <a:r>
              <a:rPr lang="en-US" sz="1600">
                <a:latin typeface="Passoa Script" panose="02000606030000020004" pitchFamily="2" charset="0"/>
              </a:rPr>
              <a:t> yoghurt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50 ML / 1 ½ oz. prosecco</a:t>
            </a:r>
            <a:endParaRPr lang="en-US" sz="1100">
              <a:latin typeface="Passoa Script" panose="02000606030000020004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C9F977-2D4E-D4A0-B02F-DC9A4D80E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09" y="1455021"/>
            <a:ext cx="3599648" cy="492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0"/>
            <a:ext cx="12191999" cy="873895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XMAS SPECIALS: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COQUITO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176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X-MAS/AFTER-DINNER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94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new listing on their menu for X-mas season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dessert alternative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6423"/>
                  <a:ext cx="7153396" cy="51832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120 ml/ 4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120 ml / 4 oz, condensed milk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180 ml / 6 oz. coconut cream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240 ml / 8 oz. white rum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 tsp vanilla extract</a:t>
                  </a:r>
                </a:p>
                <a:p>
                  <a:pPr algn="ctr"/>
                  <a:r>
                    <a:rPr lang="en-US" sz="1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Optional seasonal: cinnamon</a:t>
                  </a: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03521" y="463984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5C1E033-862A-4488-BA06-15FC554E4DE1}"/>
                  </a:ext>
                </a:extLst>
              </p:cNvPr>
              <p:cNvSpPr txBox="1"/>
              <p:nvPr/>
            </p:nvSpPr>
            <p:spPr>
              <a:xfrm>
                <a:off x="1147583" y="5207306"/>
                <a:ext cx="26883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42696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620679" y="4100007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1026" name="Picture 2" descr="Résultat de recherche d'images pour &quot;tumbler glass icone&quot;">
            <a:extLst>
              <a:ext uri="{FF2B5EF4-FFF2-40B4-BE49-F238E27FC236}">
                <a16:creationId xmlns:a16="http://schemas.microsoft.com/office/drawing/2014/main" id="{88B62BE2-5D84-4307-AEBC-AD65769F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43" y="3932590"/>
            <a:ext cx="692964" cy="6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A7648D9F-4D32-4D1C-8D65-AF602C491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130784" y="4248989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0C44892-82A5-467C-99C6-F3B97824FE76}"/>
              </a:ext>
            </a:extLst>
          </p:cNvPr>
          <p:cNvSpPr txBox="1"/>
          <p:nvPr/>
        </p:nvSpPr>
        <p:spPr>
          <a:xfrm>
            <a:off x="6583172" y="3904941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7AB34B2-302D-490B-8AF6-6151D62D69F4}"/>
              </a:ext>
            </a:extLst>
          </p:cNvPr>
          <p:cNvGrpSpPr/>
          <p:nvPr/>
        </p:nvGrpSpPr>
        <p:grpSpPr>
          <a:xfrm>
            <a:off x="4265116" y="5334822"/>
            <a:ext cx="3496862" cy="646331"/>
            <a:chOff x="4007990" y="5223530"/>
            <a:chExt cx="3496862" cy="64633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FC0B9-04CD-4193-90D8-A7D0AFE563A9}"/>
                </a:ext>
              </a:extLst>
            </p:cNvPr>
            <p:cNvGrpSpPr/>
            <p:nvPr/>
          </p:nvGrpSpPr>
          <p:grpSpPr>
            <a:xfrm>
              <a:off x="4007990" y="5223530"/>
              <a:ext cx="3496862" cy="646331"/>
              <a:chOff x="4153505" y="5230879"/>
              <a:chExt cx="3496862" cy="646331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04E0AE0-DB0F-470F-97B3-E4B0ADF9EF5A}"/>
                  </a:ext>
                </a:extLst>
              </p:cNvPr>
              <p:cNvSpPr txBox="1"/>
              <p:nvPr/>
            </p:nvSpPr>
            <p:spPr>
              <a:xfrm>
                <a:off x="5329834" y="5230879"/>
                <a:ext cx="1187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INDULGENT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cocktail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FDE68D2-894C-413B-9B1B-79893C0C5BB5}"/>
                  </a:ext>
                </a:extLst>
              </p:cNvPr>
              <p:cNvSpPr txBox="1"/>
              <p:nvPr/>
            </p:nvSpPr>
            <p:spPr>
              <a:xfrm>
                <a:off x="6431255" y="539654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SPICY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618A6AA-C84F-4B8E-BE0A-C4A58F751FC2}"/>
                  </a:ext>
                </a:extLst>
              </p:cNvPr>
              <p:cNvSpPr txBox="1"/>
              <p:nvPr/>
            </p:nvSpPr>
            <p:spPr>
              <a:xfrm>
                <a:off x="4153505" y="5402459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415E39-091C-4F80-96F2-8575DF7AF0F4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5D4A49-A15D-4C97-9764-516DB60A17B1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076F350-3C62-C485-ECDA-302BFA28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086" y1="69605" x2="54086" y2="69605"/>
                        <a14:foregroundMark x1="50584" y1="72948" x2="50584" y2="72948"/>
                        <a14:foregroundMark x1="47082" y1="50456" x2="47082" y2="50456"/>
                        <a14:foregroundMark x1="42023" y1="41337" x2="42023" y2="41337"/>
                        <a14:foregroundMark x1="58755" y1="46201" x2="58755" y2="46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7292" y="3810002"/>
            <a:ext cx="753204" cy="9642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BD110F-24FA-D4F8-72ED-748DD9B264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51"/>
          <a:stretch/>
        </p:blipFill>
        <p:spPr>
          <a:xfrm>
            <a:off x="223939" y="1488236"/>
            <a:ext cx="3708139" cy="50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NEW YEAR’S EVE + SAINT VALENTINE’S: LET’S SPARKLE 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BELLINI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176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HAPPY HOUR/AFTER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864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Easy sparkling alternative to classic Peach Bellini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Eye-catching color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3962"/>
                  <a:ext cx="7153396" cy="51821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 part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 parts prosecco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Squeeze fresh lime juice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add passion fruit puree</a:t>
                  </a: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14505" y="476478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37585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399004" y="4105531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THEYS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2050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B407DE52-BD23-477C-BB64-947CA977B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5269539" y="3609111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51830AB-990F-47CC-A940-6FE33581372B}"/>
              </a:ext>
            </a:extLst>
          </p:cNvPr>
          <p:cNvSpPr txBox="1"/>
          <p:nvPr/>
        </p:nvSpPr>
        <p:spPr>
          <a:xfrm>
            <a:off x="6209178" y="3885783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37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7D8FE5BD-EFCB-4FF9-AFD1-ECE9AF44A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051395" y="4210934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8CBC3AC-5217-478F-A6AB-52CAF6A86A55}"/>
              </a:ext>
            </a:extLst>
          </p:cNvPr>
          <p:cNvGrpSpPr/>
          <p:nvPr/>
        </p:nvGrpSpPr>
        <p:grpSpPr>
          <a:xfrm>
            <a:off x="4665661" y="5502001"/>
            <a:ext cx="3073457" cy="369332"/>
            <a:chOff x="4408535" y="5390709"/>
            <a:chExt cx="3073457" cy="36933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73497E0-7699-426E-9517-68EF3D94EE33}"/>
                </a:ext>
              </a:extLst>
            </p:cNvPr>
            <p:cNvGrpSpPr/>
            <p:nvPr/>
          </p:nvGrpSpPr>
          <p:grpSpPr>
            <a:xfrm>
              <a:off x="4408535" y="5390709"/>
              <a:ext cx="3073457" cy="369332"/>
              <a:chOff x="4554050" y="5398058"/>
              <a:chExt cx="3073457" cy="36933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9D837CC-0D8D-49BC-8BA4-5F075F724297}"/>
                  </a:ext>
                </a:extLst>
              </p:cNvPr>
              <p:cNvSpPr txBox="1"/>
              <p:nvPr/>
            </p:nvSpPr>
            <p:spPr>
              <a:xfrm>
                <a:off x="5350983" y="539805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SPARKLING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D69A95A-436F-4FD6-9471-D33B4C5057E4}"/>
                  </a:ext>
                </a:extLst>
              </p:cNvPr>
              <p:cNvSpPr txBox="1"/>
              <p:nvPr/>
            </p:nvSpPr>
            <p:spPr>
              <a:xfrm>
                <a:off x="6408395" y="539805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FESTIVE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0B88A2B-6378-48E8-B2B9-495AFA6E559D}"/>
                  </a:ext>
                </a:extLst>
              </p:cNvPr>
              <p:cNvSpPr txBox="1"/>
              <p:nvPr/>
            </p:nvSpPr>
            <p:spPr>
              <a:xfrm>
                <a:off x="4554050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166435C-B513-4562-984E-509388C45390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CE79726-FACB-4D6E-92CA-A61688C6B39D}"/>
                </a:ext>
              </a:extLst>
            </p:cNvPr>
            <p:cNvSpPr/>
            <p:nvPr/>
          </p:nvSpPr>
          <p:spPr>
            <a:xfrm>
              <a:off x="6365450" y="542821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9C5BF63-81E9-DF74-6573-91D684BF4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47" y="1500186"/>
            <a:ext cx="3581284" cy="50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8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SAINT VALENTINE’S + MOTHER’S DAY: BRING THE GLAMOUROUS</a:t>
            </a:r>
          </a:p>
          <a:p>
            <a:pPr algn="ctr" defTabSz="326565">
              <a:lnSpc>
                <a:spcPct val="100000"/>
              </a:lnSpc>
            </a:pPr>
            <a:r>
              <a:rPr lang="en-US" sz="3629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COSMOPOLITAN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176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BRUNCH/HAPPY HOUR/AFTER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864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Passion twist to iconic New Yorker classic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Pink color appealing to consumers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3962"/>
                  <a:ext cx="7153396" cy="51821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vodka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triple sec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lime juice</a:t>
                  </a:r>
                </a:p>
                <a:p>
                  <a:pPr algn="ctr"/>
                  <a:r>
                    <a:rPr lang="en-US" sz="1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(15ml cranberry juice)</a:t>
                  </a: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03521" y="463984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42696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399004" y="4101282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7" name="Picture 2" descr="Résultat de recherche d'images pour &quot;MArtini cocktail glass icone&quot;">
            <a:extLst>
              <a:ext uri="{FF2B5EF4-FFF2-40B4-BE49-F238E27FC236}">
                <a16:creationId xmlns:a16="http://schemas.microsoft.com/office/drawing/2014/main" id="{888E2FF6-35E4-4147-898E-A2D528C20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60" t="15329" r="26913" b="23799"/>
          <a:stretch/>
        </p:blipFill>
        <p:spPr bwMode="auto">
          <a:xfrm>
            <a:off x="4844415" y="3646859"/>
            <a:ext cx="602001" cy="73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A2F6DEF1-AFD5-470C-95FE-7D46C2F6D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71" y="3738595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4F013CCC-E590-462B-94B6-AB13AF019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019777" y="4172627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070D957-7DFF-4440-80EF-55189F83F5A0}"/>
              </a:ext>
            </a:extLst>
          </p:cNvPr>
          <p:cNvSpPr txBox="1"/>
          <p:nvPr/>
        </p:nvSpPr>
        <p:spPr>
          <a:xfrm>
            <a:off x="6472165" y="382857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187485F-52D9-4EC0-B0FB-85BFBF7176E9}"/>
              </a:ext>
            </a:extLst>
          </p:cNvPr>
          <p:cNvGrpSpPr/>
          <p:nvPr/>
        </p:nvGrpSpPr>
        <p:grpSpPr>
          <a:xfrm>
            <a:off x="4664045" y="5410505"/>
            <a:ext cx="3073457" cy="369418"/>
            <a:chOff x="4408535" y="5390709"/>
            <a:chExt cx="3073457" cy="36941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1315609-24CC-4DA5-AC4A-055C08DFDEDD}"/>
                </a:ext>
              </a:extLst>
            </p:cNvPr>
            <p:cNvGrpSpPr/>
            <p:nvPr/>
          </p:nvGrpSpPr>
          <p:grpSpPr>
            <a:xfrm>
              <a:off x="4408535" y="5390709"/>
              <a:ext cx="3073457" cy="369418"/>
              <a:chOff x="4554050" y="5398058"/>
              <a:chExt cx="3073457" cy="36941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E21099-1D74-48BA-BC11-E2B0A4669CC4}"/>
                  </a:ext>
                </a:extLst>
              </p:cNvPr>
              <p:cNvSpPr txBox="1"/>
              <p:nvPr/>
            </p:nvSpPr>
            <p:spPr>
              <a:xfrm>
                <a:off x="5329834" y="539814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BALANCED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8416489-1811-47F6-A235-92D4B08CE8B8}"/>
                  </a:ext>
                </a:extLst>
              </p:cNvPr>
              <p:cNvSpPr txBox="1"/>
              <p:nvPr/>
            </p:nvSpPr>
            <p:spPr>
              <a:xfrm>
                <a:off x="6408395" y="539805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ELEGANT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19457FE-2052-4146-96C4-727864CC63F1}"/>
                  </a:ext>
                </a:extLst>
              </p:cNvPr>
              <p:cNvSpPr txBox="1"/>
              <p:nvPr/>
            </p:nvSpPr>
            <p:spPr>
              <a:xfrm>
                <a:off x="4554050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573CFD6-8FFD-4CAA-A14A-E6FFF6AA280C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1D32D4-D0B7-46F7-BF3C-80E79BDB633E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38F41F71-8BB8-83AA-BEF6-3ACB827AB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83" y="1500186"/>
            <a:ext cx="3617923" cy="50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1F6A65F-E506-2D61-86E3-F0AF576E9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041"/>
          <a:stretch/>
        </p:blipFill>
        <p:spPr>
          <a:xfrm>
            <a:off x="0" y="0"/>
            <a:ext cx="12284242" cy="6858000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191767" y="4600575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280645" y="4708103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3600">
                <a:solidFill>
                  <a:schemeClr val="lt1"/>
                </a:solidFill>
                <a:latin typeface="Passoa Script" panose="02000606030000020004" pitchFamily="2" charset="0"/>
              </a:rPr>
              <a:t>A PASSIONATE </a:t>
            </a:r>
            <a:r>
              <a:rPr lang="en-US" sz="3600" err="1">
                <a:solidFill>
                  <a:schemeClr val="lt1"/>
                </a:solidFill>
                <a:latin typeface="Passoa Script" panose="02000606030000020004" pitchFamily="2" charset="0"/>
              </a:rPr>
              <a:t>sourCE</a:t>
            </a:r>
            <a:r>
              <a:rPr lang="en-US" sz="3600">
                <a:solidFill>
                  <a:schemeClr val="lt1"/>
                </a:solidFill>
                <a:latin typeface="Passoa Script" panose="02000606030000020004" pitchFamily="2" charset="0"/>
              </a:rPr>
              <a:t> OF CREATION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89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497A05D-22E0-48BB-ACD1-8C14F6BC8B9A}"/>
              </a:ext>
            </a:extLst>
          </p:cNvPr>
          <p:cNvSpPr txBox="1">
            <a:spLocks/>
          </p:cNvSpPr>
          <p:nvPr/>
        </p:nvSpPr>
        <p:spPr>
          <a:xfrm>
            <a:off x="468726" y="384530"/>
            <a:ext cx="11364685" cy="626699"/>
          </a:xfrm>
        </p:spPr>
        <p:txBody>
          <a:bodyPr/>
          <a:lstStyle>
            <a:lvl1pPr algn="l" defTabSz="13438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67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defTabSz="244911">
              <a:lnSpc>
                <a:spcPts val="4054"/>
              </a:lnSpc>
            </a:pPr>
            <a:r>
              <a:rPr lang="en-GB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LET YOURSELF BE INSPIRED AND CREATE YOUR OWN RECIPES!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E5C4E-1428-4296-9457-B1E5AB6F4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" r="22754" b="6022"/>
          <a:stretch/>
        </p:blipFill>
        <p:spPr>
          <a:xfrm>
            <a:off x="8105073" y="1964826"/>
            <a:ext cx="3563299" cy="38802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78B268-AFB1-6ABB-2F16-20D6B950B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82" t="13257" r="2282" b="6246"/>
          <a:stretch/>
        </p:blipFill>
        <p:spPr>
          <a:xfrm>
            <a:off x="4204381" y="1964826"/>
            <a:ext cx="3419952" cy="38802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C2A046-0DEA-2EED-368C-ACD624B59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29" y="1964825"/>
            <a:ext cx="3306652" cy="388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2B8C3F7-8974-4C87-8A10-7C041C7D4D4A}"/>
              </a:ext>
            </a:extLst>
          </p:cNvPr>
          <p:cNvSpPr txBox="1">
            <a:spLocks/>
          </p:cNvSpPr>
          <p:nvPr/>
        </p:nvSpPr>
        <p:spPr>
          <a:xfrm>
            <a:off x="6955" y="360432"/>
            <a:ext cx="12192000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COCKTAIL OFFER COVERING ALL YEAR LONG NEEDS &amp; OPPORTUNITIES (1/2)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D909B2-B7D9-C7AC-60B9-BBF75CC41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2" y="1456035"/>
            <a:ext cx="11203193" cy="449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77FE610-38FA-1709-6069-A1963DD68242}"/>
              </a:ext>
            </a:extLst>
          </p:cNvPr>
          <p:cNvSpPr txBox="1">
            <a:spLocks/>
          </p:cNvSpPr>
          <p:nvPr/>
        </p:nvSpPr>
        <p:spPr>
          <a:xfrm>
            <a:off x="468726" y="384530"/>
            <a:ext cx="11364685" cy="626699"/>
          </a:xfrm>
        </p:spPr>
        <p:txBody>
          <a:bodyPr/>
          <a:lstStyle>
            <a:lvl1pPr algn="l" defTabSz="13438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67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defTabSz="244911">
              <a:lnSpc>
                <a:spcPts val="4054"/>
              </a:lnSpc>
            </a:pPr>
            <a:r>
              <a:rPr lang="en-GB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GET VISIBILITY ON PASSOÃ SOCIAL NETWORK!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C3B978-D3C6-7853-3F0A-41D570FC2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35241" b="-2056"/>
          <a:stretch/>
        </p:blipFill>
        <p:spPr>
          <a:xfrm>
            <a:off x="8036874" y="1690229"/>
            <a:ext cx="2587092" cy="14919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AF2AB99-B4D7-267C-ADE2-66B2FBCD1713}"/>
              </a:ext>
            </a:extLst>
          </p:cNvPr>
          <p:cNvSpPr txBox="1"/>
          <p:nvPr/>
        </p:nvSpPr>
        <p:spPr>
          <a:xfrm>
            <a:off x="468726" y="1461183"/>
            <a:ext cx="6412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Knockout" panose="02000606040000020004" pitchFamily="2" charset="0"/>
              </a:rPr>
              <a:t>Get your chance to get new visibility by sharing your content with us! </a:t>
            </a:r>
          </a:p>
          <a:p>
            <a:r>
              <a:rPr lang="en-US" sz="2000">
                <a:latin typeface="Knockout" panose="02000606040000020004" pitchFamily="2" charset="0"/>
              </a:rPr>
              <a:t>Our followers are constantly seeking for places recommendations, making it the perfect partnership to boost your reach and promote Passoa ̃cocktails!</a:t>
            </a:r>
          </a:p>
          <a:p>
            <a:endParaRPr lang="en-US" sz="2000">
              <a:latin typeface="Knockout" panose="02000606040000020004" pitchFamily="2" charset="0"/>
            </a:endParaRPr>
          </a:p>
          <a:p>
            <a:r>
              <a:rPr lang="en-US" sz="2000">
                <a:latin typeface="Knockout" panose="02000606040000020004" pitchFamily="2" charset="0"/>
              </a:rPr>
              <a:t>Tag @Passoa on Instagram and use #Passoa and #PassoaxBar, we will share our favorites creations directly on our account!</a:t>
            </a:r>
          </a:p>
          <a:p>
            <a:endParaRPr lang="en-US" sz="2000">
              <a:latin typeface="Knockout" panose="02000606040000020004" pitchFamily="2" charset="0"/>
            </a:endParaRPr>
          </a:p>
          <a:p>
            <a:r>
              <a:rPr lang="en-US" sz="2000">
                <a:latin typeface="Knockout" panose="02000606040000020004" pitchFamily="2" charset="0"/>
              </a:rPr>
              <a:t>We can’t wait to see your creations!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7CB339-E403-12B8-695D-1D795735FF14}"/>
              </a:ext>
            </a:extLst>
          </p:cNvPr>
          <p:cNvSpPr txBox="1"/>
          <p:nvPr/>
        </p:nvSpPr>
        <p:spPr>
          <a:xfrm>
            <a:off x="9047747" y="1377468"/>
            <a:ext cx="197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Our social network: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09AF333-5963-0EA8-6941-3D75AFDA7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88" y="4049575"/>
            <a:ext cx="2200604" cy="26995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4E2C9F-91B8-7509-D618-2C269D05A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303" y="4047054"/>
            <a:ext cx="2348685" cy="269952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8225487-02D2-123E-01BB-30B470EB3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792" y="4047054"/>
            <a:ext cx="1655511" cy="269952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836D637-A313-E501-027F-577D25040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952" y="4047054"/>
            <a:ext cx="2659459" cy="269952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C3B9498-771D-5546-7A14-3E01542DF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1988" y="4047054"/>
            <a:ext cx="2551964" cy="26995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C45908-3D45-CF14-30AA-5AEB713E2DC2}"/>
              </a:ext>
            </a:extLst>
          </p:cNvPr>
          <p:cNvSpPr/>
          <p:nvPr/>
        </p:nvSpPr>
        <p:spPr>
          <a:xfrm>
            <a:off x="8182708" y="2074985"/>
            <a:ext cx="668215" cy="410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AC96E4-8788-C4FF-85C0-51E03FBC9D4C}"/>
              </a:ext>
            </a:extLst>
          </p:cNvPr>
          <p:cNvSpPr/>
          <p:nvPr/>
        </p:nvSpPr>
        <p:spPr>
          <a:xfrm>
            <a:off x="10858146" y="1690230"/>
            <a:ext cx="668215" cy="410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77586F-11EF-62A2-EEC4-A5C5791576AC}"/>
              </a:ext>
            </a:extLst>
          </p:cNvPr>
          <p:cNvSpPr txBox="1"/>
          <p:nvPr/>
        </p:nvSpPr>
        <p:spPr>
          <a:xfrm>
            <a:off x="8212660" y="2168769"/>
            <a:ext cx="961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Knockout" panose="02000606040000020004" pitchFamily="2" charset="0"/>
              </a:rPr>
              <a:t>165</a:t>
            </a:r>
            <a:r>
              <a:rPr lang="en-US" sz="2000" b="1">
                <a:latin typeface="Knockout" panose="02000606040000020004" pitchFamily="2" charset="0"/>
              </a:rPr>
              <a:t> K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3A54DB4-D2CD-0BE8-998D-8DF298FA87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3897" b="8353"/>
          <a:stretch/>
        </p:blipFill>
        <p:spPr>
          <a:xfrm>
            <a:off x="10623966" y="1981954"/>
            <a:ext cx="1317060" cy="7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2B8C3F7-8974-4C87-8A10-7C041C7D4D4A}"/>
              </a:ext>
            </a:extLst>
          </p:cNvPr>
          <p:cNvSpPr txBox="1">
            <a:spLocks/>
          </p:cNvSpPr>
          <p:nvPr/>
        </p:nvSpPr>
        <p:spPr>
          <a:xfrm>
            <a:off x="14942" y="352885"/>
            <a:ext cx="12192000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COCKTAIL OFFER COVERING ALL YEAR LONG NEEDS &amp; OPPORTUNITIES (2/2)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216908B-3282-D189-4B11-AA3848F3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348784"/>
            <a:ext cx="9987557" cy="53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3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FA3DB8A-5E29-6FE2-EEDC-80FA6CA65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191767" y="4600575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280645" y="4708103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3600">
                <a:solidFill>
                  <a:schemeClr val="lt1"/>
                </a:solidFill>
                <a:latin typeface="Passoa Script" panose="02000606030000020004" pitchFamily="2" charset="0"/>
              </a:rPr>
              <a:t>PASSOÃ original PORNSTAR MARTINI &amp; TWISTs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9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COULEURS PASSO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EC00"/>
      </a:accent1>
      <a:accent2>
        <a:srgbClr val="FFCB00"/>
      </a:accent2>
      <a:accent3>
        <a:srgbClr val="FF8A42"/>
      </a:accent3>
      <a:accent4>
        <a:srgbClr val="FE3046"/>
      </a:accent4>
      <a:accent5>
        <a:srgbClr val="D9214D"/>
      </a:accent5>
      <a:accent6>
        <a:srgbClr val="B51C58"/>
      </a:accent6>
      <a:hlink>
        <a:srgbClr val="9C1B5D"/>
      </a:hlink>
      <a:folHlink>
        <a:srgbClr val="000000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_passoa_20170308" id="{EA64EA9A-A070-6C4E-9A45-B27047CF4047}" vid="{E1A6416F-EA29-9A42-B60B-B3FFD2F37F0D}"/>
    </a:ext>
  </a:extLst>
</a:theme>
</file>

<file path=ppt/theme/theme2.xml><?xml version="1.0" encoding="utf-8"?>
<a:theme xmlns:a="http://schemas.openxmlformats.org/drawingml/2006/main" name="1_Thème Office">
  <a:themeElements>
    <a:clrScheme name="COULEURS PASSO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EC00"/>
      </a:accent1>
      <a:accent2>
        <a:srgbClr val="FFCB00"/>
      </a:accent2>
      <a:accent3>
        <a:srgbClr val="FF8A42"/>
      </a:accent3>
      <a:accent4>
        <a:srgbClr val="FE3046"/>
      </a:accent4>
      <a:accent5>
        <a:srgbClr val="D9214D"/>
      </a:accent5>
      <a:accent6>
        <a:srgbClr val="B51C58"/>
      </a:accent6>
      <a:hlink>
        <a:srgbClr val="9C1B5D"/>
      </a:hlink>
      <a:folHlink>
        <a:srgbClr val="000000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_passoa_20170308" id="{EA64EA9A-A070-6C4E-9A45-B27047CF4047}" vid="{E1A6416F-EA29-9A42-B60B-B3FFD2F37F0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14A0AFAA22224C9137355E06B38395" ma:contentTypeVersion="15" ma:contentTypeDescription="Create a new document." ma:contentTypeScope="" ma:versionID="f2cb60a62ac0387ac7e0dd55101f5213">
  <xsd:schema xmlns:xsd="http://www.w3.org/2001/XMLSchema" xmlns:xs="http://www.w3.org/2001/XMLSchema" xmlns:p="http://schemas.microsoft.com/office/2006/metadata/properties" xmlns:ns2="932278c0-d147-4ea9-a68e-9c79cdf44298" xmlns:ns3="a749c6dc-c5e0-4c9d-93e8-7b264317b093" targetNamespace="http://schemas.microsoft.com/office/2006/metadata/properties" ma:root="true" ma:fieldsID="8ad5004b67fe7de011c9c80f78eb26a1" ns2:_="" ns3:_="">
    <xsd:import namespace="932278c0-d147-4ea9-a68e-9c79cdf44298"/>
    <xsd:import namespace="a749c6dc-c5e0-4c9d-93e8-7b264317b0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2278c0-d147-4ea9-a68e-9c79cdf442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f32da94-93f5-4baf-8c75-e907397df7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c6dc-c5e0-4c9d-93e8-7b264317b09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95e2493-2196-4909-88b1-17225617e2b5}" ma:internalName="TaxCatchAll" ma:showField="CatchAllData" ma:web="a749c6dc-c5e0-4c9d-93e8-7b264317b0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2278c0-d147-4ea9-a68e-9c79cdf44298">
      <Terms xmlns="http://schemas.microsoft.com/office/infopath/2007/PartnerControls"/>
    </lcf76f155ced4ddcb4097134ff3c332f>
    <TaxCatchAll xmlns="a749c6dc-c5e0-4c9d-93e8-7b264317b09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861CA8-227F-4400-B02A-D278A9246880}">
  <ds:schemaRefs>
    <ds:schemaRef ds:uri="932278c0-d147-4ea9-a68e-9c79cdf44298"/>
    <ds:schemaRef ds:uri="a749c6dc-c5e0-4c9d-93e8-7b264317b0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64B9224-E2BA-42F6-B874-94DD68903707}">
  <ds:schemaRefs>
    <ds:schemaRef ds:uri="http://schemas.microsoft.com/office/infopath/2007/PartnerControls"/>
    <ds:schemaRef ds:uri="932278c0-d147-4ea9-a68e-9c79cdf44298"/>
    <ds:schemaRef ds:uri="a749c6dc-c5e0-4c9d-93e8-7b264317b093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4B39EB7-D4CF-44FD-8DE8-E6121313B3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6115</Words>
  <Application>Microsoft Office PowerPoint</Application>
  <PresentationFormat>Widescreen</PresentationFormat>
  <Paragraphs>2343</Paragraphs>
  <Slides>70</Slides>
  <Notes>62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Thème Office</vt:lpstr>
      <vt:lpstr>1_Thème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Céline Pierre</dc:creator>
  <cp:lastModifiedBy>Ignacio Llaneza</cp:lastModifiedBy>
  <cp:revision>6</cp:revision>
  <dcterms:created xsi:type="dcterms:W3CDTF">2019-10-24T07:52:03Z</dcterms:created>
  <dcterms:modified xsi:type="dcterms:W3CDTF">2026-01-26T16:42:43Z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0x010100D814A0AFAA22224C9137355E06B38395</vt:lpwstr>
  </property>
  <property fmtid="{D5CDD505-2E9C-101B-9397-08002B2CF9AE}" pid="3" name="MediaServiceImageTags">
    <vt:lpwstr/>
  </property>
</Properties>
</file>