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61" r:id="rId4"/>
    <p:sldId id="260" r:id="rId5"/>
    <p:sldId id="262" r:id="rId6"/>
    <p:sldId id="258" r:id="rId7"/>
    <p:sldId id="259" r:id="rId8"/>
    <p:sldId id="263"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8"/>
    <p:restoredTop sz="94830"/>
  </p:normalViewPr>
  <p:slideViewPr>
    <p:cSldViewPr>
      <p:cViewPr varScale="1">
        <p:scale>
          <a:sx n="82" d="100"/>
          <a:sy n="82" d="100"/>
        </p:scale>
        <p:origin x="2576" y="192"/>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CEA87D1F-18FB-0A44-9185-0F1FDE475EE7}" type="datetimeFigureOut">
              <a:rPr lang="en-US" smtClean="0"/>
              <a:t>9/6/24</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89E6ADF-8F04-814A-93B2-0D54B380DDEA}" type="slidenum">
              <a:rPr lang="en-US" smtClean="0"/>
              <a:t>‹#›</a:t>
            </a:fld>
            <a:endParaRPr lang="en-US"/>
          </a:p>
        </p:txBody>
      </p:sp>
    </p:spTree>
    <p:extLst>
      <p:ext uri="{BB962C8B-B14F-4D97-AF65-F5344CB8AC3E}">
        <p14:creationId xmlns:p14="http://schemas.microsoft.com/office/powerpoint/2010/main" val="95773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E6ADF-8F04-814A-93B2-0D54B380DDEA}" type="slidenum">
              <a:rPr lang="en-US" smtClean="0"/>
              <a:t>2</a:t>
            </a:fld>
            <a:endParaRPr lang="en-US"/>
          </a:p>
        </p:txBody>
      </p:sp>
    </p:spTree>
    <p:extLst>
      <p:ext uri="{BB962C8B-B14F-4D97-AF65-F5344CB8AC3E}">
        <p14:creationId xmlns:p14="http://schemas.microsoft.com/office/powerpoint/2010/main" val="420948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E6ADF-8F04-814A-93B2-0D54B380DDEA}" type="slidenum">
              <a:rPr lang="en-US" smtClean="0"/>
              <a:t>5</a:t>
            </a:fld>
            <a:endParaRPr lang="en-US"/>
          </a:p>
        </p:txBody>
      </p:sp>
    </p:spTree>
    <p:extLst>
      <p:ext uri="{BB962C8B-B14F-4D97-AF65-F5344CB8AC3E}">
        <p14:creationId xmlns:p14="http://schemas.microsoft.com/office/powerpoint/2010/main" val="421992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E6ADF-8F04-814A-93B2-0D54B380DDEA}" type="slidenum">
              <a:rPr lang="en-US" smtClean="0"/>
              <a:t>6</a:t>
            </a:fld>
            <a:endParaRPr lang="en-US"/>
          </a:p>
        </p:txBody>
      </p:sp>
    </p:spTree>
    <p:extLst>
      <p:ext uri="{BB962C8B-B14F-4D97-AF65-F5344CB8AC3E}">
        <p14:creationId xmlns:p14="http://schemas.microsoft.com/office/powerpoint/2010/main" val="251996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0" b="0" i="0">
                <a:solidFill>
                  <a:srgbClr val="4D4D4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0" b="0" i="0">
                <a:solidFill>
                  <a:srgbClr val="4D4D4D"/>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0" b="0" i="0">
                <a:solidFill>
                  <a:srgbClr val="4D4D4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9275" y="692702"/>
            <a:ext cx="6673850" cy="823594"/>
          </a:xfrm>
          <a:prstGeom prst="rect">
            <a:avLst/>
          </a:prstGeom>
        </p:spPr>
        <p:txBody>
          <a:bodyPr wrap="square" lIns="0" tIns="0" rIns="0" bIns="0">
            <a:spAutoFit/>
          </a:bodyPr>
          <a:lstStyle>
            <a:lvl1pPr>
              <a:defRPr sz="2950" b="0" i="0">
                <a:solidFill>
                  <a:srgbClr val="4D4D4D"/>
                </a:solidFill>
                <a:latin typeface="Arial"/>
                <a:cs typeface="Arial"/>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9/6/24</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2.wdp"/><Relationship Id="rId3" Type="http://schemas.openxmlformats.org/officeDocument/2006/relationships/image" Target="../media/image26.jpeg"/><Relationship Id="rId7" Type="http://schemas.openxmlformats.org/officeDocument/2006/relationships/image" Target="../media/image29.png"/><Relationship Id="rId12" Type="http://schemas.openxmlformats.org/officeDocument/2006/relationships/image" Target="../media/image33.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35.jpeg"/><Relationship Id="rId1" Type="http://schemas.openxmlformats.org/officeDocument/2006/relationships/slideLayout" Target="../slideLayouts/slideLayout5.xml"/><Relationship Id="rId6" Type="http://schemas.openxmlformats.org/officeDocument/2006/relationships/image" Target="../media/image28.png"/><Relationship Id="rId11" Type="http://schemas.microsoft.com/office/2007/relationships/hdphoto" Target="../media/hdphoto1.wdp"/><Relationship Id="rId5" Type="http://schemas.openxmlformats.org/officeDocument/2006/relationships/image" Target="../media/image27.jpeg"/><Relationship Id="rId15" Type="http://schemas.microsoft.com/office/2007/relationships/hdphoto" Target="../media/hdphoto3.wdp"/><Relationship Id="rId10" Type="http://schemas.openxmlformats.org/officeDocument/2006/relationships/image" Target="../media/image32.png"/><Relationship Id="rId4" Type="http://schemas.openxmlformats.org/officeDocument/2006/relationships/image" Target="../media/image16.png"/><Relationship Id="rId9" Type="http://schemas.openxmlformats.org/officeDocument/2006/relationships/image" Target="../media/image31.jpe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6.png"/><Relationship Id="rId3" Type="http://schemas.openxmlformats.org/officeDocument/2006/relationships/image" Target="../media/image36.png"/><Relationship Id="rId21" Type="http://schemas.openxmlformats.org/officeDocument/2006/relationships/image" Target="../media/image53.png"/><Relationship Id="rId34" Type="http://schemas.openxmlformats.org/officeDocument/2006/relationships/image" Target="../media/image6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5.png"/><Relationship Id="rId33" Type="http://schemas.openxmlformats.org/officeDocument/2006/relationships/image" Target="../media/image63.png"/><Relationship Id="rId2" Type="http://schemas.openxmlformats.org/officeDocument/2006/relationships/notesSlide" Target="../notesSlides/notesSlide3.xml"/><Relationship Id="rId16" Type="http://schemas.openxmlformats.org/officeDocument/2006/relationships/image" Target="../media/image49.png"/><Relationship Id="rId20" Type="http://schemas.microsoft.com/office/2007/relationships/hdphoto" Target="../media/hdphoto4.wdp"/><Relationship Id="rId29"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png"/><Relationship Id="rId24" Type="http://schemas.microsoft.com/office/2007/relationships/hdphoto" Target="../media/hdphoto6.wdp"/><Relationship Id="rId32" Type="http://schemas.openxmlformats.org/officeDocument/2006/relationships/image" Target="../media/image62.png"/><Relationship Id="rId5" Type="http://schemas.openxmlformats.org/officeDocument/2006/relationships/image" Target="../media/image38.png"/><Relationship Id="rId15" Type="http://schemas.openxmlformats.org/officeDocument/2006/relationships/image" Target="../media/image48.jpeg"/><Relationship Id="rId23" Type="http://schemas.openxmlformats.org/officeDocument/2006/relationships/image" Target="../media/image54.png"/><Relationship Id="rId28" Type="http://schemas.openxmlformats.org/officeDocument/2006/relationships/image" Target="../media/image58.pn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61.pn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 Id="rId22" Type="http://schemas.microsoft.com/office/2007/relationships/hdphoto" Target="../media/hdphoto5.wdp"/><Relationship Id="rId27" Type="http://schemas.openxmlformats.org/officeDocument/2006/relationships/image" Target="../media/image57.png"/><Relationship Id="rId30" Type="http://schemas.openxmlformats.org/officeDocument/2006/relationships/image" Target="../media/image60.png"/><Relationship Id="rId35" Type="http://schemas.openxmlformats.org/officeDocument/2006/relationships/image" Target="../media/image65.png"/><Relationship Id="rId8" Type="http://schemas.openxmlformats.org/officeDocument/2006/relationships/image" Target="../media/image41.jpeg"/></Relationships>
</file>

<file path=ppt/slides/_rels/slide7.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29.png"/><Relationship Id="rId18" Type="http://schemas.openxmlformats.org/officeDocument/2006/relationships/image" Target="../media/image78.png"/><Relationship Id="rId26" Type="http://schemas.openxmlformats.org/officeDocument/2006/relationships/image" Target="../media/image83.png"/><Relationship Id="rId3" Type="http://schemas.openxmlformats.org/officeDocument/2006/relationships/image" Target="../media/image67.png"/><Relationship Id="rId21" Type="http://schemas.openxmlformats.org/officeDocument/2006/relationships/image" Target="../media/image80.png"/><Relationship Id="rId7" Type="http://schemas.openxmlformats.org/officeDocument/2006/relationships/image" Target="../media/image71.png"/><Relationship Id="rId12" Type="http://schemas.openxmlformats.org/officeDocument/2006/relationships/image" Target="../media/image28.png"/><Relationship Id="rId17" Type="http://schemas.openxmlformats.org/officeDocument/2006/relationships/image" Target="../media/image48.jpeg"/><Relationship Id="rId25" Type="http://schemas.microsoft.com/office/2007/relationships/hdphoto" Target="../media/hdphoto9.wdp"/><Relationship Id="rId2" Type="http://schemas.openxmlformats.org/officeDocument/2006/relationships/image" Target="../media/image66.png"/><Relationship Id="rId16" Type="http://schemas.openxmlformats.org/officeDocument/2006/relationships/image" Target="../media/image77.png"/><Relationship Id="rId20" Type="http://schemas.openxmlformats.org/officeDocument/2006/relationships/image" Target="../media/image79.jpeg"/><Relationship Id="rId1" Type="http://schemas.openxmlformats.org/officeDocument/2006/relationships/slideLayout" Target="../slideLayouts/slideLayout5.xml"/><Relationship Id="rId6" Type="http://schemas.openxmlformats.org/officeDocument/2006/relationships/image" Target="../media/image70.jpeg"/><Relationship Id="rId11" Type="http://schemas.openxmlformats.org/officeDocument/2006/relationships/image" Target="../media/image30.png"/><Relationship Id="rId24" Type="http://schemas.openxmlformats.org/officeDocument/2006/relationships/image" Target="../media/image82.png"/><Relationship Id="rId5" Type="http://schemas.openxmlformats.org/officeDocument/2006/relationships/image" Target="../media/image69.png"/><Relationship Id="rId15" Type="http://schemas.openxmlformats.org/officeDocument/2006/relationships/image" Target="../media/image76.png"/><Relationship Id="rId23" Type="http://schemas.microsoft.com/office/2007/relationships/hdphoto" Target="../media/hdphoto8.wdp"/><Relationship Id="rId10" Type="http://schemas.openxmlformats.org/officeDocument/2006/relationships/image" Target="../media/image74.png"/><Relationship Id="rId19" Type="http://schemas.microsoft.com/office/2007/relationships/hdphoto" Target="../media/hdphoto7.wdp"/><Relationship Id="rId4" Type="http://schemas.openxmlformats.org/officeDocument/2006/relationships/image" Target="../media/image68.png"/><Relationship Id="rId9" Type="http://schemas.openxmlformats.org/officeDocument/2006/relationships/image" Target="../media/image73.jpeg"/><Relationship Id="rId14" Type="http://schemas.openxmlformats.org/officeDocument/2006/relationships/image" Target="../media/image75.png"/><Relationship Id="rId22" Type="http://schemas.openxmlformats.org/officeDocument/2006/relationships/image" Target="../media/image81.png"/><Relationship Id="rId27" Type="http://schemas.microsoft.com/office/2007/relationships/hdphoto" Target="../media/hdphoto10.wdp"/></Relationships>
</file>

<file path=ppt/slides/_rels/slide8.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txBox="1"/>
          <p:nvPr/>
        </p:nvSpPr>
        <p:spPr>
          <a:xfrm>
            <a:off x="1865642" y="6113517"/>
            <a:ext cx="4041116" cy="899349"/>
          </a:xfrm>
          <a:prstGeom prst="rect">
            <a:avLst/>
          </a:prstGeom>
        </p:spPr>
        <p:txBody>
          <a:bodyPr vert="horz" wrap="square" lIns="0" tIns="5080" rIns="0" bIns="0" rtlCol="0">
            <a:spAutoFit/>
          </a:bodyPr>
          <a:lstStyle/>
          <a:p>
            <a:pPr marL="12700" marR="5080" indent="7620" algn="ctr">
              <a:lnSpc>
                <a:spcPct val="102699"/>
              </a:lnSpc>
              <a:spcBef>
                <a:spcPts val="40"/>
              </a:spcBef>
            </a:pPr>
            <a:r>
              <a:rPr sz="1850" b="1" spc="-165" dirty="0">
                <a:latin typeface="Futura" panose="020B0602020204020303" pitchFamily="34" charset="-79"/>
                <a:cs typeface="Futura" panose="020B0602020204020303" pitchFamily="34" charset="-79"/>
              </a:rPr>
              <a:t>“SIMPLY </a:t>
            </a:r>
            <a:r>
              <a:rPr sz="1850" b="1" spc="-125" dirty="0">
                <a:latin typeface="Futura" panose="020B0602020204020303" pitchFamily="34" charset="-79"/>
                <a:cs typeface="Futura" panose="020B0602020204020303" pitchFamily="34" charset="-79"/>
              </a:rPr>
              <a:t>THE  </a:t>
            </a:r>
            <a:r>
              <a:rPr sz="1850" b="1" spc="-120" dirty="0">
                <a:latin typeface="Futura" panose="020B0602020204020303" pitchFamily="34" charset="-79"/>
                <a:cs typeface="Futura" panose="020B0602020204020303" pitchFamily="34" charset="-79"/>
              </a:rPr>
              <a:t>FINEST </a:t>
            </a:r>
            <a:r>
              <a:rPr sz="1850" b="1" spc="-114" dirty="0">
                <a:latin typeface="Futura" panose="020B0602020204020303" pitchFamily="34" charset="-79"/>
                <a:cs typeface="Futura" panose="020B0602020204020303" pitchFamily="34" charset="-79"/>
              </a:rPr>
              <a:t>LINE </a:t>
            </a:r>
            <a:r>
              <a:rPr sz="1850" b="1" spc="5" dirty="0">
                <a:latin typeface="Futura" panose="020B0602020204020303" pitchFamily="34" charset="-79"/>
                <a:cs typeface="Futura" panose="020B0602020204020303" pitchFamily="34" charset="-79"/>
              </a:rPr>
              <a:t>OF  </a:t>
            </a:r>
            <a:r>
              <a:rPr sz="1850" b="1" spc="-155" dirty="0">
                <a:latin typeface="Futura" panose="020B0602020204020303" pitchFamily="34" charset="-79"/>
                <a:cs typeface="Futura" panose="020B0602020204020303" pitchFamily="34" charset="-79"/>
              </a:rPr>
              <a:t>TEQUILAS</a:t>
            </a:r>
            <a:r>
              <a:rPr sz="1850" b="1" spc="-280" dirty="0">
                <a:latin typeface="Futura" panose="020B0602020204020303" pitchFamily="34" charset="-79"/>
                <a:cs typeface="Futura" panose="020B0602020204020303" pitchFamily="34" charset="-79"/>
              </a:rPr>
              <a:t> </a:t>
            </a:r>
            <a:r>
              <a:rPr sz="1850" b="1" spc="-145" dirty="0">
                <a:latin typeface="Futura" panose="020B0602020204020303" pitchFamily="34" charset="-79"/>
                <a:cs typeface="Futura" panose="020B0602020204020303" pitchFamily="34" charset="-79"/>
              </a:rPr>
              <a:t>MONEY  </a:t>
            </a:r>
            <a:r>
              <a:rPr sz="1850" b="1" spc="-45" dirty="0">
                <a:latin typeface="Futura" panose="020B0602020204020303" pitchFamily="34" charset="-79"/>
                <a:cs typeface="Futura" panose="020B0602020204020303" pitchFamily="34" charset="-79"/>
              </a:rPr>
              <a:t>CAN</a:t>
            </a:r>
            <a:r>
              <a:rPr sz="1850" b="1" spc="-80" dirty="0">
                <a:latin typeface="Futura" panose="020B0602020204020303" pitchFamily="34" charset="-79"/>
                <a:cs typeface="Futura" panose="020B0602020204020303" pitchFamily="34" charset="-79"/>
              </a:rPr>
              <a:t> </a:t>
            </a:r>
            <a:r>
              <a:rPr sz="1850" b="1" spc="-114" dirty="0">
                <a:latin typeface="Futura" panose="020B0602020204020303" pitchFamily="34" charset="-79"/>
                <a:cs typeface="Futura" panose="020B0602020204020303" pitchFamily="34" charset="-79"/>
              </a:rPr>
              <a:t>BUY”</a:t>
            </a:r>
            <a:endParaRPr sz="1850" b="1" dirty="0">
              <a:latin typeface="Futura" panose="020B0602020204020303" pitchFamily="34" charset="-79"/>
              <a:cs typeface="Futura" panose="020B0602020204020303" pitchFamily="34" charset="-79"/>
            </a:endParaRPr>
          </a:p>
          <a:p>
            <a:pPr marL="7620" algn="ctr">
              <a:lnSpc>
                <a:spcPct val="100000"/>
              </a:lnSpc>
              <a:spcBef>
                <a:spcPts val="880"/>
              </a:spcBef>
            </a:pPr>
            <a:r>
              <a:rPr sz="1250" b="1" spc="-25" dirty="0">
                <a:latin typeface="Futura" panose="020B0602020204020303" pitchFamily="34" charset="-79"/>
                <a:cs typeface="Futura" panose="020B0602020204020303" pitchFamily="34" charset="-79"/>
              </a:rPr>
              <a:t>-PAUL</a:t>
            </a:r>
            <a:r>
              <a:rPr sz="1250" b="1" spc="-130" dirty="0">
                <a:latin typeface="Futura" panose="020B0602020204020303" pitchFamily="34" charset="-79"/>
                <a:cs typeface="Futura" panose="020B0602020204020303" pitchFamily="34" charset="-79"/>
              </a:rPr>
              <a:t> </a:t>
            </a:r>
            <a:r>
              <a:rPr sz="1250" b="1" spc="-80" dirty="0">
                <a:latin typeface="Futura" panose="020B0602020204020303" pitchFamily="34" charset="-79"/>
                <a:cs typeface="Futura" panose="020B0602020204020303" pitchFamily="34" charset="-79"/>
              </a:rPr>
              <a:t>PACULT</a:t>
            </a:r>
            <a:endParaRPr sz="1250" b="1" dirty="0">
              <a:latin typeface="Futura" panose="020B0602020204020303" pitchFamily="34" charset="-79"/>
              <a:cs typeface="Futura" panose="020B0602020204020303" pitchFamily="34" charset="-79"/>
            </a:endParaRPr>
          </a:p>
        </p:txBody>
      </p:sp>
      <p:grpSp>
        <p:nvGrpSpPr>
          <p:cNvPr id="28" name="object 28"/>
          <p:cNvGrpSpPr/>
          <p:nvPr/>
        </p:nvGrpSpPr>
        <p:grpSpPr>
          <a:xfrm>
            <a:off x="5248898" y="5487296"/>
            <a:ext cx="1932939" cy="12700"/>
            <a:chOff x="5262740" y="4705350"/>
            <a:chExt cx="1932939" cy="12700"/>
          </a:xfrm>
        </p:grpSpPr>
        <p:sp>
          <p:nvSpPr>
            <p:cNvPr id="29" name="object 29"/>
            <p:cNvSpPr/>
            <p:nvPr/>
          </p:nvSpPr>
          <p:spPr>
            <a:xfrm>
              <a:off x="5281701" y="4711700"/>
              <a:ext cx="1875789" cy="0"/>
            </a:xfrm>
            <a:custGeom>
              <a:avLst/>
              <a:gdLst/>
              <a:ahLst/>
              <a:cxnLst/>
              <a:rect l="l" t="t" r="r" b="b"/>
              <a:pathLst>
                <a:path w="1875790">
                  <a:moveTo>
                    <a:pt x="1875612" y="0"/>
                  </a:moveTo>
                  <a:lnTo>
                    <a:pt x="0" y="0"/>
                  </a:lnTo>
                </a:path>
              </a:pathLst>
            </a:custGeom>
            <a:ln w="12700">
              <a:solidFill>
                <a:srgbClr val="4D4D4D"/>
              </a:solidFill>
              <a:prstDash val="dot"/>
            </a:ln>
          </p:spPr>
          <p:txBody>
            <a:bodyPr wrap="square" lIns="0" tIns="0" rIns="0" bIns="0" rtlCol="0"/>
            <a:lstStyle/>
            <a:p>
              <a:endParaRPr/>
            </a:p>
          </p:txBody>
        </p:sp>
        <p:sp>
          <p:nvSpPr>
            <p:cNvPr id="30" name="object 30"/>
            <p:cNvSpPr/>
            <p:nvPr/>
          </p:nvSpPr>
          <p:spPr>
            <a:xfrm>
              <a:off x="5262740" y="4711700"/>
              <a:ext cx="1932939" cy="0"/>
            </a:xfrm>
            <a:custGeom>
              <a:avLst/>
              <a:gdLst/>
              <a:ahLst/>
              <a:cxnLst/>
              <a:rect l="l" t="t" r="r" b="b"/>
              <a:pathLst>
                <a:path w="1932940">
                  <a:moveTo>
                    <a:pt x="1932457" y="0"/>
                  </a:moveTo>
                  <a:lnTo>
                    <a:pt x="1932457" y="0"/>
                  </a:lnTo>
                </a:path>
                <a:path w="1932940">
                  <a:moveTo>
                    <a:pt x="0" y="0"/>
                  </a:moveTo>
                  <a:lnTo>
                    <a:pt x="0" y="0"/>
                  </a:lnTo>
                </a:path>
              </a:pathLst>
            </a:custGeom>
            <a:ln w="12700">
              <a:solidFill>
                <a:srgbClr val="4D4D4D"/>
              </a:solidFill>
            </a:ln>
          </p:spPr>
          <p:txBody>
            <a:bodyPr wrap="square" lIns="0" tIns="0" rIns="0" bIns="0" rtlCol="0"/>
            <a:lstStyle/>
            <a:p>
              <a:endParaRPr/>
            </a:p>
          </p:txBody>
        </p:sp>
      </p:grpSp>
      <p:grpSp>
        <p:nvGrpSpPr>
          <p:cNvPr id="31" name="object 31"/>
          <p:cNvGrpSpPr/>
          <p:nvPr/>
        </p:nvGrpSpPr>
        <p:grpSpPr>
          <a:xfrm>
            <a:off x="5248898" y="3582296"/>
            <a:ext cx="1932939" cy="12700"/>
            <a:chOff x="5262740" y="2800350"/>
            <a:chExt cx="1932939" cy="12700"/>
          </a:xfrm>
        </p:grpSpPr>
        <p:sp>
          <p:nvSpPr>
            <p:cNvPr id="32" name="object 32"/>
            <p:cNvSpPr/>
            <p:nvPr/>
          </p:nvSpPr>
          <p:spPr>
            <a:xfrm>
              <a:off x="5281701" y="2806700"/>
              <a:ext cx="1875789" cy="0"/>
            </a:xfrm>
            <a:custGeom>
              <a:avLst/>
              <a:gdLst/>
              <a:ahLst/>
              <a:cxnLst/>
              <a:rect l="l" t="t" r="r" b="b"/>
              <a:pathLst>
                <a:path w="1875790">
                  <a:moveTo>
                    <a:pt x="1875612" y="0"/>
                  </a:moveTo>
                  <a:lnTo>
                    <a:pt x="0" y="0"/>
                  </a:lnTo>
                </a:path>
              </a:pathLst>
            </a:custGeom>
            <a:ln w="12700">
              <a:solidFill>
                <a:srgbClr val="4D4D4D"/>
              </a:solidFill>
              <a:prstDash val="dot"/>
            </a:ln>
          </p:spPr>
          <p:txBody>
            <a:bodyPr wrap="square" lIns="0" tIns="0" rIns="0" bIns="0" rtlCol="0"/>
            <a:lstStyle/>
            <a:p>
              <a:endParaRPr/>
            </a:p>
          </p:txBody>
        </p:sp>
        <p:sp>
          <p:nvSpPr>
            <p:cNvPr id="33" name="object 33"/>
            <p:cNvSpPr/>
            <p:nvPr/>
          </p:nvSpPr>
          <p:spPr>
            <a:xfrm>
              <a:off x="5262740" y="2806700"/>
              <a:ext cx="1932939" cy="0"/>
            </a:xfrm>
            <a:custGeom>
              <a:avLst/>
              <a:gdLst/>
              <a:ahLst/>
              <a:cxnLst/>
              <a:rect l="l" t="t" r="r" b="b"/>
              <a:pathLst>
                <a:path w="1932940">
                  <a:moveTo>
                    <a:pt x="1932457" y="0"/>
                  </a:moveTo>
                  <a:lnTo>
                    <a:pt x="1932457" y="0"/>
                  </a:lnTo>
                </a:path>
                <a:path w="1932940">
                  <a:moveTo>
                    <a:pt x="0" y="0"/>
                  </a:moveTo>
                  <a:lnTo>
                    <a:pt x="0" y="0"/>
                  </a:lnTo>
                </a:path>
              </a:pathLst>
            </a:custGeom>
            <a:ln w="12700">
              <a:solidFill>
                <a:srgbClr val="4D4D4D"/>
              </a:solidFill>
            </a:ln>
          </p:spPr>
          <p:txBody>
            <a:bodyPr wrap="square" lIns="0" tIns="0" rIns="0" bIns="0" rtlCol="0"/>
            <a:lstStyle/>
            <a:p>
              <a:endParaRPr/>
            </a:p>
          </p:txBody>
        </p:sp>
      </p:grpSp>
      <p:pic>
        <p:nvPicPr>
          <p:cNvPr id="47" name="Picture 46" descr="A logo with a bird on it&#10;&#10;Description automatically generated">
            <a:extLst>
              <a:ext uri="{FF2B5EF4-FFF2-40B4-BE49-F238E27FC236}">
                <a16:creationId xmlns:a16="http://schemas.microsoft.com/office/drawing/2014/main" id="{21B9D99C-C4CC-DD66-04F4-1E41CDCB99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379420"/>
            <a:ext cx="2845891" cy="2845891"/>
          </a:xfrm>
          <a:prstGeom prst="rect">
            <a:avLst/>
          </a:prstGeom>
        </p:spPr>
      </p:pic>
      <p:sp>
        <p:nvSpPr>
          <p:cNvPr id="58" name="TextBox 57">
            <a:extLst>
              <a:ext uri="{FF2B5EF4-FFF2-40B4-BE49-F238E27FC236}">
                <a16:creationId xmlns:a16="http://schemas.microsoft.com/office/drawing/2014/main" id="{22A6B0FD-3E39-9FB6-8181-51BDB5A732B1}"/>
              </a:ext>
            </a:extLst>
          </p:cNvPr>
          <p:cNvSpPr txBox="1"/>
          <p:nvPr/>
        </p:nvSpPr>
        <p:spPr>
          <a:xfrm>
            <a:off x="2715473" y="2143305"/>
            <a:ext cx="3936274" cy="646331"/>
          </a:xfrm>
          <a:prstGeom prst="rect">
            <a:avLst/>
          </a:prstGeom>
          <a:noFill/>
        </p:spPr>
        <p:txBody>
          <a:bodyPr wrap="square">
            <a:spAutoFit/>
          </a:bodyPr>
          <a:lstStyle/>
          <a:p>
            <a:pPr algn="r" fontAlgn="base"/>
            <a:r>
              <a:rPr lang="en-US" spc="-35" dirty="0">
                <a:latin typeface="Futura Medium" panose="020B0602020204020303" pitchFamily="34" charset="-79"/>
                <a:cs typeface="Futura Medium" panose="020B0602020204020303" pitchFamily="34" charset="-79"/>
              </a:rPr>
              <a:t>100% Agave Tequila Made in Mexico</a:t>
            </a:r>
          </a:p>
        </p:txBody>
      </p:sp>
      <p:pic>
        <p:nvPicPr>
          <p:cNvPr id="62" name="Picture 61">
            <a:extLst>
              <a:ext uri="{FF2B5EF4-FFF2-40B4-BE49-F238E27FC236}">
                <a16:creationId xmlns:a16="http://schemas.microsoft.com/office/drawing/2014/main" id="{DF774C56-EFDE-67F5-287E-769EFC1F2F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48000"/>
            <a:ext cx="7772400" cy="2837543"/>
          </a:xfrm>
          <a:prstGeom prst="rect">
            <a:avLst/>
          </a:prstGeom>
        </p:spPr>
      </p:pic>
      <p:pic>
        <p:nvPicPr>
          <p:cNvPr id="59" name="Picture 58">
            <a:extLst>
              <a:ext uri="{FF2B5EF4-FFF2-40B4-BE49-F238E27FC236}">
                <a16:creationId xmlns:a16="http://schemas.microsoft.com/office/drawing/2014/main" id="{51ED8B60-60B9-41AA-6FEF-F3498ADA17FD}"/>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6612768" y="1683647"/>
            <a:ext cx="1033498" cy="1033498"/>
          </a:xfrm>
          <a:prstGeom prst="rect">
            <a:avLst/>
          </a:prstGeom>
        </p:spPr>
      </p:pic>
      <p:sp>
        <p:nvSpPr>
          <p:cNvPr id="61" name="TextBox 60">
            <a:extLst>
              <a:ext uri="{FF2B5EF4-FFF2-40B4-BE49-F238E27FC236}">
                <a16:creationId xmlns:a16="http://schemas.microsoft.com/office/drawing/2014/main" id="{39701A86-4B12-F1FF-F1D9-FDE34AC43E16}"/>
              </a:ext>
            </a:extLst>
          </p:cNvPr>
          <p:cNvSpPr txBox="1"/>
          <p:nvPr/>
        </p:nvSpPr>
        <p:spPr>
          <a:xfrm>
            <a:off x="3709992" y="1148891"/>
            <a:ext cx="3936274" cy="646331"/>
          </a:xfrm>
          <a:prstGeom prst="rect">
            <a:avLst/>
          </a:prstGeom>
          <a:noFill/>
        </p:spPr>
        <p:txBody>
          <a:bodyPr wrap="square">
            <a:spAutoFit/>
          </a:bodyPr>
          <a:lstStyle/>
          <a:p>
            <a:pPr algn="r" fontAlgn="base"/>
            <a:r>
              <a:rPr lang="en-US" b="1" i="0" u="none" strike="noStrike" dirty="0">
                <a:effectLst/>
                <a:latin typeface="PT Serif Caption" panose="02060603050505020204" pitchFamily="18" charset="77"/>
              </a:rPr>
              <a:t>THE ORIGINAL ADDITIVE FREE TEQUILA</a:t>
            </a:r>
          </a:p>
        </p:txBody>
      </p:sp>
      <p:sp>
        <p:nvSpPr>
          <p:cNvPr id="63" name="TextBox 62">
            <a:extLst>
              <a:ext uri="{FF2B5EF4-FFF2-40B4-BE49-F238E27FC236}">
                <a16:creationId xmlns:a16="http://schemas.microsoft.com/office/drawing/2014/main" id="{81DC3268-4613-1F75-626B-CA4EB150A93E}"/>
              </a:ext>
            </a:extLst>
          </p:cNvPr>
          <p:cNvSpPr txBox="1"/>
          <p:nvPr/>
        </p:nvSpPr>
        <p:spPr>
          <a:xfrm>
            <a:off x="2355116" y="7699536"/>
            <a:ext cx="3323013" cy="2492990"/>
          </a:xfrm>
          <a:prstGeom prst="rect">
            <a:avLst/>
          </a:prstGeom>
          <a:noFill/>
        </p:spPr>
        <p:txBody>
          <a:bodyPr wrap="square">
            <a:spAutoFit/>
          </a:bodyPr>
          <a:lstStyle/>
          <a:p>
            <a:pPr>
              <a:defRPr/>
            </a:pPr>
            <a:r>
              <a:rPr lang="en-US" sz="3200" b="1" spc="-135" dirty="0">
                <a:solidFill>
                  <a:srgbClr val="0094A8"/>
                </a:solidFill>
                <a:latin typeface="Futura" panose="020B0602020204020303" pitchFamily="34" charset="-79"/>
                <a:cs typeface="Futura" panose="020B0602020204020303" pitchFamily="34" charset="-79"/>
              </a:rPr>
              <a:t>ADDITIVE FREE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pc="-135" dirty="0">
                <a:solidFill>
                  <a:srgbClr val="0094A8"/>
                </a:solidFill>
                <a:latin typeface="Futura" panose="020B0602020204020303" pitchFamily="34" charset="-79"/>
                <a:cs typeface="Futura" panose="020B0602020204020303" pitchFamily="34" charset="-79"/>
              </a:rPr>
              <a:t>TEQUILA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pc="-135" dirty="0">
                <a:solidFill>
                  <a:srgbClr val="0094A8"/>
                </a:solidFill>
                <a:latin typeface="Futura" panose="020B0602020204020303" pitchFamily="34" charset="-79"/>
                <a:cs typeface="Futura" panose="020B0602020204020303" pitchFamily="34" charset="-79"/>
              </a:rPr>
              <a:t>+87%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pc="-135" dirty="0">
                <a:solidFill>
                  <a:srgbClr val="0094A8"/>
                </a:solidFill>
                <a:latin typeface="Futura" panose="020B0602020204020303" pitchFamily="34" charset="-79"/>
                <a:cs typeface="Futura" panose="020B0602020204020303" pitchFamily="34" charset="-79"/>
              </a:rPr>
              <a:t>$ Sales vs 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14507" y="4704271"/>
            <a:ext cx="2468880" cy="2170209"/>
          </a:xfrm>
          <a:prstGeom prst="rect">
            <a:avLst/>
          </a:prstGeom>
        </p:spPr>
        <p:txBody>
          <a:bodyPr vert="horz" wrap="square" lIns="0" tIns="16510" rIns="0" bIns="0" rtlCol="0">
            <a:spAutoFit/>
          </a:bodyPr>
          <a:lstStyle/>
          <a:p>
            <a:pPr marL="12700">
              <a:lnSpc>
                <a:spcPct val="100000"/>
              </a:lnSpc>
              <a:spcBef>
                <a:spcPts val="130"/>
              </a:spcBef>
            </a:pPr>
            <a:r>
              <a:rPr sz="1200" b="1" spc="204" dirty="0">
                <a:latin typeface="Futura" panose="020B0602020204020303" pitchFamily="34" charset="-79"/>
                <a:cs typeface="Futura" panose="020B0602020204020303" pitchFamily="34" charset="-79"/>
              </a:rPr>
              <a:t>REP</a:t>
            </a:r>
            <a:r>
              <a:rPr lang="en-US" sz="1200" b="1" spc="204" dirty="0">
                <a:latin typeface="Futura" panose="020B0602020204020303" pitchFamily="34" charset="-79"/>
                <a:cs typeface="Futura" panose="020B0602020204020303" pitchFamily="34" charset="-79"/>
              </a:rPr>
              <a:t>O</a:t>
            </a:r>
            <a:r>
              <a:rPr sz="1200" b="1" spc="204" dirty="0">
                <a:latin typeface="Futura" panose="020B0602020204020303" pitchFamily="34" charset="-79"/>
                <a:cs typeface="Futura" panose="020B0602020204020303" pitchFamily="34" charset="-79"/>
              </a:rPr>
              <a:t>SADO </a:t>
            </a:r>
          </a:p>
          <a:p>
            <a:pPr marL="929640">
              <a:lnSpc>
                <a:spcPct val="100000"/>
              </a:lnSpc>
              <a:spcBef>
                <a:spcPts val="1655"/>
              </a:spcBef>
            </a:pPr>
            <a:r>
              <a:rPr sz="900" spc="75" dirty="0">
                <a:latin typeface="Futura Medium" panose="020B0602020204020303" pitchFamily="34" charset="-79"/>
                <a:cs typeface="Futura Medium" panose="020B0602020204020303" pitchFamily="34" charset="-79"/>
              </a:rPr>
              <a:t>Age: </a:t>
            </a:r>
            <a:r>
              <a:rPr sz="900" spc="10" dirty="0">
                <a:latin typeface="Futura Medium" panose="020B0602020204020303" pitchFamily="34" charset="-79"/>
                <a:cs typeface="Futura Medium" panose="020B0602020204020303" pitchFamily="34" charset="-79"/>
              </a:rPr>
              <a:t>6</a:t>
            </a:r>
            <a:r>
              <a:rPr sz="900" spc="-120"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months</a:t>
            </a:r>
            <a:endParaRPr sz="900" dirty="0">
              <a:latin typeface="Futura Medium" panose="020B0602020204020303" pitchFamily="34" charset="-79"/>
              <a:cs typeface="Futura Medium" panose="020B0602020204020303" pitchFamily="34" charset="-79"/>
            </a:endParaRPr>
          </a:p>
          <a:p>
            <a:pPr marL="929640" marR="187960">
              <a:lnSpc>
                <a:spcPct val="100699"/>
              </a:lnSpc>
              <a:spcBef>
                <a:spcPts val="450"/>
              </a:spcBef>
            </a:pPr>
            <a:r>
              <a:rPr sz="900" spc="70" dirty="0">
                <a:latin typeface="Futura Medium" panose="020B0602020204020303" pitchFamily="34" charset="-79"/>
                <a:cs typeface="Futura Medium" panose="020B0602020204020303" pitchFamily="34" charset="-79"/>
              </a:rPr>
              <a:t>Appearance:</a:t>
            </a:r>
            <a:r>
              <a:rPr lang="en-US" sz="900" spc="70" dirty="0">
                <a:latin typeface="Futura Medium" panose="020B0602020204020303" pitchFamily="34" charset="-79"/>
                <a:cs typeface="Futura Medium" panose="020B0602020204020303" pitchFamily="34" charset="-79"/>
              </a:rPr>
              <a:t> </a:t>
            </a:r>
            <a:r>
              <a:rPr sz="900" spc="-15" dirty="0">
                <a:latin typeface="Futura Medium" panose="020B0602020204020303" pitchFamily="34" charset="-79"/>
                <a:cs typeface="Futura Medium" panose="020B0602020204020303" pitchFamily="34" charset="-79"/>
              </a:rPr>
              <a:t>Natural </a:t>
            </a:r>
            <a:r>
              <a:rPr sz="900" spc="-5" dirty="0">
                <a:latin typeface="Futura Medium" panose="020B0602020204020303" pitchFamily="34" charset="-79"/>
                <a:cs typeface="Futura Medium" panose="020B0602020204020303" pitchFamily="34" charset="-79"/>
              </a:rPr>
              <a:t>light</a:t>
            </a:r>
            <a:r>
              <a:rPr sz="900" spc="-155" dirty="0">
                <a:latin typeface="Futura Medium" panose="020B0602020204020303" pitchFamily="34" charset="-79"/>
                <a:cs typeface="Futura Medium" panose="020B0602020204020303" pitchFamily="34" charset="-79"/>
              </a:rPr>
              <a:t> </a:t>
            </a:r>
            <a:r>
              <a:rPr sz="900" spc="-10" dirty="0">
                <a:latin typeface="Futura Medium" panose="020B0602020204020303" pitchFamily="34" charset="-79"/>
                <a:cs typeface="Futura Medium" panose="020B0602020204020303" pitchFamily="34" charset="-79"/>
              </a:rPr>
              <a:t>amber  </a:t>
            </a:r>
            <a:r>
              <a:rPr sz="900" dirty="0">
                <a:latin typeface="Futura Medium" panose="020B0602020204020303" pitchFamily="34" charset="-79"/>
                <a:cs typeface="Futura Medium" panose="020B0602020204020303" pitchFamily="34" charset="-79"/>
              </a:rPr>
              <a:t>with </a:t>
            </a:r>
            <a:r>
              <a:rPr sz="900" spc="10" dirty="0">
                <a:latin typeface="Futura Medium" panose="020B0602020204020303" pitchFamily="34" charset="-79"/>
                <a:cs typeface="Futura Medium" panose="020B0602020204020303" pitchFamily="34" charset="-79"/>
              </a:rPr>
              <a:t>golden </a:t>
            </a:r>
            <a:r>
              <a:rPr sz="900" spc="-45" dirty="0">
                <a:latin typeface="Futura Medium" panose="020B0602020204020303" pitchFamily="34" charset="-79"/>
                <a:cs typeface="Futura Medium" panose="020B0602020204020303" pitchFamily="34" charset="-79"/>
              </a:rPr>
              <a:t>tones;  </a:t>
            </a:r>
            <a:r>
              <a:rPr sz="900" spc="-15" dirty="0">
                <a:latin typeface="Futura Medium" panose="020B0602020204020303" pitchFamily="34" charset="-79"/>
                <a:cs typeface="Futura Medium" panose="020B0602020204020303" pitchFamily="34" charset="-79"/>
              </a:rPr>
              <a:t>transparent </a:t>
            </a:r>
            <a:r>
              <a:rPr sz="900" spc="-30" dirty="0">
                <a:latin typeface="Futura Medium" panose="020B0602020204020303" pitchFamily="34" charset="-79"/>
                <a:cs typeface="Futura Medium" panose="020B0602020204020303" pitchFamily="34" charset="-79"/>
              </a:rPr>
              <a:t>&amp;</a:t>
            </a:r>
            <a:r>
              <a:rPr sz="900" spc="-185"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clean</a:t>
            </a:r>
            <a:endParaRPr sz="900" dirty="0">
              <a:latin typeface="Futura Medium" panose="020B0602020204020303" pitchFamily="34" charset="-79"/>
              <a:cs typeface="Futura Medium" panose="020B0602020204020303" pitchFamily="34" charset="-79"/>
            </a:endParaRPr>
          </a:p>
          <a:p>
            <a:pPr marL="929640">
              <a:lnSpc>
                <a:spcPct val="100000"/>
              </a:lnSpc>
              <a:spcBef>
                <a:spcPts val="459"/>
              </a:spcBef>
            </a:pPr>
            <a:r>
              <a:rPr sz="900" spc="70" dirty="0">
                <a:latin typeface="Futura Medium" panose="020B0602020204020303" pitchFamily="34" charset="-79"/>
                <a:cs typeface="Futura Medium" panose="020B0602020204020303" pitchFamily="34" charset="-79"/>
              </a:rPr>
              <a:t>Aromas:</a:t>
            </a:r>
            <a:endParaRPr sz="900" dirty="0">
              <a:latin typeface="Futura Medium" panose="020B0602020204020303" pitchFamily="34" charset="-79"/>
              <a:cs typeface="Futura Medium" panose="020B0602020204020303" pitchFamily="34" charset="-79"/>
            </a:endParaRPr>
          </a:p>
          <a:p>
            <a:pPr marL="929640">
              <a:lnSpc>
                <a:spcPct val="100000"/>
              </a:lnSpc>
              <a:spcBef>
                <a:spcPts val="10"/>
              </a:spcBef>
            </a:pPr>
            <a:r>
              <a:rPr sz="900" spc="-5" dirty="0">
                <a:latin typeface="Futura Medium" panose="020B0602020204020303" pitchFamily="34" charset="-79"/>
                <a:cs typeface="Futura Medium" panose="020B0602020204020303" pitchFamily="34" charset="-79"/>
              </a:rPr>
              <a:t>Earth </a:t>
            </a:r>
            <a:r>
              <a:rPr sz="900" spc="-30" dirty="0">
                <a:latin typeface="Futura Medium" panose="020B0602020204020303" pitchFamily="34" charset="-79"/>
                <a:cs typeface="Futura Medium" panose="020B0602020204020303" pitchFamily="34" charset="-79"/>
              </a:rPr>
              <a:t>&amp; </a:t>
            </a:r>
            <a:r>
              <a:rPr sz="900" spc="-5" dirty="0">
                <a:latin typeface="Futura Medium" panose="020B0602020204020303" pitchFamily="34" charset="-79"/>
                <a:cs typeface="Futura Medium" panose="020B0602020204020303" pitchFamily="34" charset="-79"/>
              </a:rPr>
              <a:t>citrus</a:t>
            </a:r>
            <a:r>
              <a:rPr sz="900" spc="-165"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notes</a:t>
            </a:r>
            <a:endParaRPr sz="900" dirty="0">
              <a:latin typeface="Futura Medium" panose="020B0602020204020303" pitchFamily="34" charset="-79"/>
              <a:cs typeface="Futura Medium" panose="020B0602020204020303" pitchFamily="34" charset="-79"/>
            </a:endParaRPr>
          </a:p>
          <a:p>
            <a:pPr marL="929640">
              <a:lnSpc>
                <a:spcPct val="100000"/>
              </a:lnSpc>
              <a:spcBef>
                <a:spcPts val="455"/>
              </a:spcBef>
            </a:pPr>
            <a:r>
              <a:rPr sz="900" spc="70" dirty="0">
                <a:latin typeface="Futura Medium" panose="020B0602020204020303" pitchFamily="34" charset="-79"/>
                <a:cs typeface="Futura Medium" panose="020B0602020204020303" pitchFamily="34" charset="-79"/>
              </a:rPr>
              <a:t>Flavor</a:t>
            </a:r>
            <a:r>
              <a:rPr sz="900" spc="20" dirty="0">
                <a:latin typeface="Futura Medium" panose="020B0602020204020303" pitchFamily="34" charset="-79"/>
                <a:cs typeface="Futura Medium" panose="020B0602020204020303" pitchFamily="34" charset="-79"/>
              </a:rPr>
              <a:t> </a:t>
            </a:r>
            <a:r>
              <a:rPr sz="900" spc="75" dirty="0">
                <a:latin typeface="Futura Medium" panose="020B0602020204020303" pitchFamily="34" charset="-79"/>
                <a:cs typeface="Futura Medium" panose="020B0602020204020303" pitchFamily="34" charset="-79"/>
              </a:rPr>
              <a:t>profile:</a:t>
            </a:r>
            <a:endParaRPr sz="900" dirty="0">
              <a:latin typeface="Futura Medium" panose="020B0602020204020303" pitchFamily="34" charset="-79"/>
              <a:cs typeface="Futura Medium" panose="020B0602020204020303" pitchFamily="34" charset="-79"/>
            </a:endParaRPr>
          </a:p>
          <a:p>
            <a:pPr marL="1036955" indent="-107950">
              <a:lnSpc>
                <a:spcPct val="100000"/>
              </a:lnSpc>
              <a:spcBef>
                <a:spcPts val="10"/>
              </a:spcBef>
              <a:buChar char="•"/>
              <a:tabLst>
                <a:tab pos="1037590" algn="l"/>
              </a:tabLst>
            </a:pPr>
            <a:r>
              <a:rPr sz="900" spc="-30" dirty="0">
                <a:latin typeface="Futura Medium" panose="020B0602020204020303" pitchFamily="34" charset="-79"/>
                <a:cs typeface="Futura Medium" panose="020B0602020204020303" pitchFamily="34" charset="-79"/>
              </a:rPr>
              <a:t>Brilliant &amp;</a:t>
            </a:r>
            <a:r>
              <a:rPr sz="900" spc="-165" dirty="0">
                <a:latin typeface="Futura Medium" panose="020B0602020204020303" pitchFamily="34" charset="-79"/>
                <a:cs typeface="Futura Medium" panose="020B0602020204020303" pitchFamily="34" charset="-79"/>
              </a:rPr>
              <a:t> </a:t>
            </a:r>
            <a:r>
              <a:rPr sz="900" spc="-15" dirty="0">
                <a:latin typeface="Futura Medium" panose="020B0602020204020303" pitchFamily="34" charset="-79"/>
                <a:cs typeface="Futura Medium" panose="020B0602020204020303" pitchFamily="34" charset="-79"/>
              </a:rPr>
              <a:t>full-bodied</a:t>
            </a:r>
            <a:endParaRPr sz="900" dirty="0">
              <a:latin typeface="Futura Medium" panose="020B0602020204020303" pitchFamily="34" charset="-79"/>
              <a:cs typeface="Futura Medium" panose="020B0602020204020303" pitchFamily="34" charset="-79"/>
            </a:endParaRPr>
          </a:p>
          <a:p>
            <a:pPr marL="1037590" indent="-108585">
              <a:lnSpc>
                <a:spcPct val="100000"/>
              </a:lnSpc>
              <a:spcBef>
                <a:spcPts val="10"/>
              </a:spcBef>
              <a:buChar char="•"/>
              <a:tabLst>
                <a:tab pos="1038225" algn="l"/>
              </a:tabLst>
            </a:pPr>
            <a:r>
              <a:rPr sz="900" spc="-25" dirty="0">
                <a:latin typeface="Futura Medium" panose="020B0602020204020303" pitchFamily="34" charset="-79"/>
                <a:cs typeface="Futura Medium" panose="020B0602020204020303" pitchFamily="34" charset="-79"/>
              </a:rPr>
              <a:t>Vanilla</a:t>
            </a:r>
            <a:endParaRPr sz="900" dirty="0">
              <a:latin typeface="Futura Medium" panose="020B0602020204020303" pitchFamily="34" charset="-79"/>
              <a:cs typeface="Futura Medium" panose="020B0602020204020303" pitchFamily="34" charset="-79"/>
            </a:endParaRPr>
          </a:p>
          <a:p>
            <a:pPr marL="1037590" indent="-108585">
              <a:lnSpc>
                <a:spcPct val="100000"/>
              </a:lnSpc>
              <a:spcBef>
                <a:spcPts val="5"/>
              </a:spcBef>
              <a:buChar char="•"/>
              <a:tabLst>
                <a:tab pos="1038225" algn="l"/>
              </a:tabLst>
            </a:pPr>
            <a:r>
              <a:rPr sz="900" spc="-20" dirty="0">
                <a:latin typeface="Futura Medium" panose="020B0602020204020303" pitchFamily="34" charset="-79"/>
                <a:cs typeface="Futura Medium" panose="020B0602020204020303" pitchFamily="34" charset="-79"/>
              </a:rPr>
              <a:t>Caramel </a:t>
            </a:r>
            <a:r>
              <a:rPr sz="900" spc="-30" dirty="0">
                <a:latin typeface="Futura Medium" panose="020B0602020204020303" pitchFamily="34" charset="-79"/>
                <a:cs typeface="Futura Medium" panose="020B0602020204020303" pitchFamily="34" charset="-79"/>
              </a:rPr>
              <a:t>&amp;</a:t>
            </a:r>
            <a:r>
              <a:rPr sz="900" spc="-105"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butter</a:t>
            </a:r>
            <a:endParaRPr sz="900" dirty="0">
              <a:latin typeface="Futura Medium" panose="020B0602020204020303" pitchFamily="34" charset="-79"/>
              <a:cs typeface="Futura Medium" panose="020B0602020204020303" pitchFamily="34" charset="-79"/>
            </a:endParaRPr>
          </a:p>
          <a:p>
            <a:pPr marL="1037590" indent="-108585">
              <a:lnSpc>
                <a:spcPct val="100000"/>
              </a:lnSpc>
              <a:spcBef>
                <a:spcPts val="10"/>
              </a:spcBef>
              <a:buChar char="•"/>
              <a:tabLst>
                <a:tab pos="1038225" algn="l"/>
              </a:tabLst>
            </a:pPr>
            <a:r>
              <a:rPr sz="900" spc="-10" dirty="0">
                <a:latin typeface="Futura Medium" panose="020B0602020204020303" pitchFamily="34" charset="-79"/>
                <a:cs typeface="Futura Medium" panose="020B0602020204020303" pitchFamily="34" charset="-79"/>
              </a:rPr>
              <a:t>Charred</a:t>
            </a:r>
            <a:r>
              <a:rPr sz="900" spc="-60"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oak</a:t>
            </a:r>
            <a:endParaRPr sz="900" dirty="0">
              <a:latin typeface="Futura Medium" panose="020B0602020204020303" pitchFamily="34" charset="-79"/>
              <a:cs typeface="Futura Medium" panose="020B0602020204020303" pitchFamily="34" charset="-79"/>
            </a:endParaRPr>
          </a:p>
        </p:txBody>
      </p:sp>
      <p:sp>
        <p:nvSpPr>
          <p:cNvPr id="3" name="object 3"/>
          <p:cNvSpPr txBox="1"/>
          <p:nvPr/>
        </p:nvSpPr>
        <p:spPr>
          <a:xfrm>
            <a:off x="5808319" y="4717917"/>
            <a:ext cx="2072005" cy="2191626"/>
          </a:xfrm>
          <a:prstGeom prst="rect">
            <a:avLst/>
          </a:prstGeom>
        </p:spPr>
        <p:txBody>
          <a:bodyPr vert="horz" wrap="square" lIns="0" tIns="16510" rIns="0" bIns="0" rtlCol="0">
            <a:spAutoFit/>
          </a:bodyPr>
          <a:lstStyle/>
          <a:p>
            <a:pPr marL="12700">
              <a:lnSpc>
                <a:spcPct val="100000"/>
              </a:lnSpc>
              <a:spcBef>
                <a:spcPts val="130"/>
              </a:spcBef>
            </a:pPr>
            <a:r>
              <a:rPr sz="1200" b="1" spc="204" dirty="0">
                <a:latin typeface="Futura" panose="020B0602020204020303" pitchFamily="34" charset="-79"/>
                <a:cs typeface="Futura" panose="020B0602020204020303" pitchFamily="34" charset="-79"/>
              </a:rPr>
              <a:t>AÑEJO</a:t>
            </a:r>
            <a:r>
              <a:rPr sz="1200" spc="-345" dirty="0">
                <a:latin typeface="Futura Medium" panose="020B0602020204020303" pitchFamily="34" charset="-79"/>
                <a:cs typeface="Futura Medium" panose="020B0602020204020303" pitchFamily="34" charset="-79"/>
              </a:rPr>
              <a:t> </a:t>
            </a:r>
            <a:endParaRPr sz="1200" dirty="0">
              <a:latin typeface="Futura Medium" panose="020B0602020204020303" pitchFamily="34" charset="-79"/>
              <a:cs typeface="Futura Medium" panose="020B0602020204020303" pitchFamily="34" charset="-79"/>
            </a:endParaRPr>
          </a:p>
          <a:p>
            <a:pPr marL="504825">
              <a:lnSpc>
                <a:spcPct val="100000"/>
              </a:lnSpc>
              <a:spcBef>
                <a:spcPts val="1890"/>
              </a:spcBef>
            </a:pPr>
            <a:r>
              <a:rPr sz="900" spc="75" dirty="0">
                <a:latin typeface="Futura Medium" panose="020B0602020204020303" pitchFamily="34" charset="-79"/>
                <a:cs typeface="Futura Medium" panose="020B0602020204020303" pitchFamily="34" charset="-79"/>
              </a:rPr>
              <a:t>Age: </a:t>
            </a:r>
            <a:r>
              <a:rPr sz="900" spc="-165" dirty="0">
                <a:latin typeface="Futura Medium" panose="020B0602020204020303" pitchFamily="34" charset="-79"/>
                <a:cs typeface="Futura Medium" panose="020B0602020204020303" pitchFamily="34" charset="-79"/>
              </a:rPr>
              <a:t>18</a:t>
            </a:r>
            <a:r>
              <a:rPr sz="900" spc="-120" dirty="0">
                <a:latin typeface="Futura Medium" panose="020B0602020204020303" pitchFamily="34" charset="-79"/>
                <a:cs typeface="Futura Medium" panose="020B0602020204020303" pitchFamily="34" charset="-79"/>
              </a:rPr>
              <a:t> </a:t>
            </a:r>
            <a:r>
              <a:rPr lang="en-US" sz="900" spc="-120"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months</a:t>
            </a:r>
            <a:endParaRPr sz="900" dirty="0">
              <a:latin typeface="Futura Medium" panose="020B0602020204020303" pitchFamily="34" charset="-79"/>
              <a:cs typeface="Futura Medium" panose="020B0602020204020303" pitchFamily="34" charset="-79"/>
            </a:endParaRPr>
          </a:p>
          <a:p>
            <a:pPr marL="504825" marR="80010" indent="-635">
              <a:lnSpc>
                <a:spcPct val="100000"/>
              </a:lnSpc>
              <a:spcBef>
                <a:spcPts val="455"/>
              </a:spcBef>
            </a:pPr>
            <a:r>
              <a:rPr sz="900" spc="70" dirty="0">
                <a:latin typeface="Futura Medium" panose="020B0602020204020303" pitchFamily="34" charset="-79"/>
                <a:cs typeface="Futura Medium" panose="020B0602020204020303" pitchFamily="34" charset="-79"/>
              </a:rPr>
              <a:t>Appearance:</a:t>
            </a:r>
            <a:r>
              <a:rPr lang="en-US" sz="900" spc="70" dirty="0">
                <a:latin typeface="Futura Medium" panose="020B0602020204020303" pitchFamily="34" charset="-79"/>
                <a:cs typeface="Futura Medium" panose="020B0602020204020303" pitchFamily="34" charset="-79"/>
              </a:rPr>
              <a:t> </a:t>
            </a:r>
            <a:r>
              <a:rPr sz="900" spc="-35" dirty="0">
                <a:latin typeface="Futura Medium" panose="020B0602020204020303" pitchFamily="34" charset="-79"/>
                <a:cs typeface="Futura Medium" panose="020B0602020204020303" pitchFamily="34" charset="-79"/>
              </a:rPr>
              <a:t>Intensely </a:t>
            </a:r>
            <a:r>
              <a:rPr sz="900" spc="10" dirty="0">
                <a:latin typeface="Futura Medium" panose="020B0602020204020303" pitchFamily="34" charset="-79"/>
                <a:cs typeface="Futura Medium" panose="020B0602020204020303" pitchFamily="34" charset="-79"/>
              </a:rPr>
              <a:t>golden</a:t>
            </a:r>
            <a:r>
              <a:rPr sz="900" spc="-95" dirty="0">
                <a:latin typeface="Futura Medium" panose="020B0602020204020303" pitchFamily="34" charset="-79"/>
                <a:cs typeface="Futura Medium" panose="020B0602020204020303" pitchFamily="34" charset="-79"/>
              </a:rPr>
              <a:t> </a:t>
            </a:r>
            <a:r>
              <a:rPr sz="900" dirty="0">
                <a:latin typeface="Futura Medium" panose="020B0602020204020303" pitchFamily="34" charset="-79"/>
                <a:cs typeface="Futura Medium" panose="020B0602020204020303" pitchFamily="34" charset="-79"/>
              </a:rPr>
              <a:t>with  bronze</a:t>
            </a:r>
            <a:r>
              <a:rPr sz="900" spc="-60"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tones</a:t>
            </a:r>
            <a:endParaRPr sz="900" dirty="0">
              <a:latin typeface="Futura Medium" panose="020B0602020204020303" pitchFamily="34" charset="-79"/>
              <a:cs typeface="Futura Medium" panose="020B0602020204020303" pitchFamily="34" charset="-79"/>
            </a:endParaRPr>
          </a:p>
          <a:p>
            <a:pPr marL="504825">
              <a:lnSpc>
                <a:spcPct val="100000"/>
              </a:lnSpc>
              <a:spcBef>
                <a:spcPts val="480"/>
              </a:spcBef>
            </a:pPr>
            <a:r>
              <a:rPr sz="900" spc="70" dirty="0">
                <a:latin typeface="Futura Medium" panose="020B0602020204020303" pitchFamily="34" charset="-79"/>
                <a:cs typeface="Futura Medium" panose="020B0602020204020303" pitchFamily="34" charset="-79"/>
              </a:rPr>
              <a:t>Aromas:</a:t>
            </a:r>
            <a:endParaRPr sz="900" dirty="0">
              <a:latin typeface="Futura Medium" panose="020B0602020204020303" pitchFamily="34" charset="-79"/>
              <a:cs typeface="Futura Medium" panose="020B0602020204020303" pitchFamily="34" charset="-79"/>
            </a:endParaRPr>
          </a:p>
          <a:p>
            <a:pPr marL="504825">
              <a:lnSpc>
                <a:spcPct val="100000"/>
              </a:lnSpc>
              <a:spcBef>
                <a:spcPts val="5"/>
              </a:spcBef>
            </a:pPr>
            <a:r>
              <a:rPr sz="900" spc="-55" dirty="0">
                <a:latin typeface="Futura Medium" panose="020B0602020204020303" pitchFamily="34" charset="-79"/>
                <a:cs typeface="Futura Medium" panose="020B0602020204020303" pitchFamily="34" charset="-79"/>
              </a:rPr>
              <a:t>Oak, </a:t>
            </a:r>
            <a:r>
              <a:rPr sz="900" spc="-15" dirty="0">
                <a:latin typeface="Futura Medium" panose="020B0602020204020303" pitchFamily="34" charset="-79"/>
                <a:cs typeface="Futura Medium" panose="020B0602020204020303" pitchFamily="34" charset="-79"/>
              </a:rPr>
              <a:t>dry </a:t>
            </a:r>
            <a:r>
              <a:rPr sz="900" spc="-55" dirty="0">
                <a:latin typeface="Futura Medium" panose="020B0602020204020303" pitchFamily="34" charset="-79"/>
                <a:cs typeface="Futura Medium" panose="020B0602020204020303" pitchFamily="34" charset="-79"/>
              </a:rPr>
              <a:t>fruits, </a:t>
            </a:r>
            <a:r>
              <a:rPr sz="900" spc="-30" dirty="0">
                <a:latin typeface="Futura Medium" panose="020B0602020204020303" pitchFamily="34" charset="-79"/>
                <a:cs typeface="Futura Medium" panose="020B0602020204020303" pitchFamily="34" charset="-79"/>
              </a:rPr>
              <a:t>&amp;</a:t>
            </a:r>
            <a:r>
              <a:rPr sz="900" spc="-295" dirty="0">
                <a:latin typeface="Futura Medium" panose="020B0602020204020303" pitchFamily="34" charset="-79"/>
                <a:cs typeface="Futura Medium" panose="020B0602020204020303" pitchFamily="34" charset="-79"/>
              </a:rPr>
              <a:t> </a:t>
            </a:r>
            <a:r>
              <a:rPr sz="900" spc="-30" dirty="0">
                <a:latin typeface="Futura Medium" panose="020B0602020204020303" pitchFamily="34" charset="-79"/>
                <a:cs typeface="Futura Medium" panose="020B0602020204020303" pitchFamily="34" charset="-79"/>
              </a:rPr>
              <a:t>butter</a:t>
            </a:r>
            <a:endParaRPr sz="900" dirty="0">
              <a:latin typeface="Futura Medium" panose="020B0602020204020303" pitchFamily="34" charset="-79"/>
              <a:cs typeface="Futura Medium" panose="020B0602020204020303" pitchFamily="34" charset="-79"/>
            </a:endParaRPr>
          </a:p>
          <a:p>
            <a:pPr marL="504825">
              <a:lnSpc>
                <a:spcPct val="100000"/>
              </a:lnSpc>
              <a:spcBef>
                <a:spcPts val="459"/>
              </a:spcBef>
            </a:pPr>
            <a:r>
              <a:rPr sz="900" spc="70" dirty="0">
                <a:latin typeface="Futura Medium" panose="020B0602020204020303" pitchFamily="34" charset="-79"/>
                <a:cs typeface="Futura Medium" panose="020B0602020204020303" pitchFamily="34" charset="-79"/>
              </a:rPr>
              <a:t>Flavor</a:t>
            </a:r>
            <a:r>
              <a:rPr sz="900" spc="-45" dirty="0">
                <a:latin typeface="Futura Medium" panose="020B0602020204020303" pitchFamily="34" charset="-79"/>
                <a:cs typeface="Futura Medium" panose="020B0602020204020303" pitchFamily="34" charset="-79"/>
              </a:rPr>
              <a:t> </a:t>
            </a:r>
            <a:r>
              <a:rPr sz="900" spc="75" dirty="0">
                <a:latin typeface="Futura Medium" panose="020B0602020204020303" pitchFamily="34" charset="-79"/>
                <a:cs typeface="Futura Medium" panose="020B0602020204020303" pitchFamily="34" charset="-79"/>
              </a:rPr>
              <a:t>profile:</a:t>
            </a:r>
            <a:endParaRPr sz="900" dirty="0">
              <a:latin typeface="Futura Medium" panose="020B0602020204020303" pitchFamily="34" charset="-79"/>
              <a:cs typeface="Futura Medium" panose="020B0602020204020303" pitchFamily="34" charset="-79"/>
            </a:endParaRPr>
          </a:p>
          <a:p>
            <a:pPr marL="631190" marR="121920" indent="-127000">
              <a:lnSpc>
                <a:spcPct val="100000"/>
              </a:lnSpc>
              <a:spcBef>
                <a:spcPts val="10"/>
              </a:spcBef>
              <a:buChar char="•"/>
              <a:tabLst>
                <a:tab pos="613410" algn="l"/>
              </a:tabLst>
            </a:pPr>
            <a:r>
              <a:rPr sz="900" spc="-10" dirty="0">
                <a:latin typeface="Futura Medium" panose="020B0602020204020303" pitchFamily="34" charset="-79"/>
                <a:cs typeface="Futura Medium" panose="020B0602020204020303" pitchFamily="34" charset="-79"/>
              </a:rPr>
              <a:t>Clean </a:t>
            </a:r>
            <a:r>
              <a:rPr sz="900" spc="-30" dirty="0">
                <a:latin typeface="Futura Medium" panose="020B0602020204020303" pitchFamily="34" charset="-79"/>
                <a:cs typeface="Futura Medium" panose="020B0602020204020303" pitchFamily="34" charset="-79"/>
              </a:rPr>
              <a:t>&amp;</a:t>
            </a:r>
            <a:r>
              <a:rPr sz="900" spc="-135" dirty="0">
                <a:latin typeface="Futura Medium" panose="020B0602020204020303" pitchFamily="34" charset="-79"/>
                <a:cs typeface="Futura Medium" panose="020B0602020204020303" pitchFamily="34" charset="-79"/>
              </a:rPr>
              <a:t> </a:t>
            </a:r>
            <a:r>
              <a:rPr sz="900" dirty="0">
                <a:latin typeface="Futura Medium" panose="020B0602020204020303" pitchFamily="34" charset="-79"/>
                <a:cs typeface="Futura Medium" panose="020B0602020204020303" pitchFamily="34" charset="-79"/>
              </a:rPr>
              <a:t>full-bodied  </a:t>
            </a:r>
            <a:r>
              <a:rPr lang="en-US" sz="900" dirty="0">
                <a:latin typeface="Futura Medium" panose="020B0602020204020303" pitchFamily="34" charset="-79"/>
                <a:cs typeface="Futura Medium" panose="020B0602020204020303" pitchFamily="34" charset="-79"/>
              </a:rPr>
              <a:t>  </a:t>
            </a:r>
            <a:r>
              <a:rPr sz="900" dirty="0">
                <a:latin typeface="Futura Medium" panose="020B0602020204020303" pitchFamily="34" charset="-79"/>
                <a:cs typeface="Futura Medium" panose="020B0602020204020303" pitchFamily="34" charset="-79"/>
              </a:rPr>
              <a:t>with </a:t>
            </a:r>
            <a:r>
              <a:rPr sz="900" spc="-30" dirty="0">
                <a:latin typeface="Futura Medium" panose="020B0602020204020303" pitchFamily="34" charset="-79"/>
                <a:cs typeface="Futura Medium" panose="020B0602020204020303" pitchFamily="34" charset="-79"/>
              </a:rPr>
              <a:t>a </a:t>
            </a:r>
            <a:r>
              <a:rPr sz="900" spc="-15" dirty="0">
                <a:latin typeface="Futura Medium" panose="020B0602020204020303" pitchFamily="34" charset="-79"/>
                <a:cs typeface="Futura Medium" panose="020B0602020204020303" pitchFamily="34" charset="-79"/>
              </a:rPr>
              <a:t>hint </a:t>
            </a:r>
            <a:r>
              <a:rPr sz="900" spc="25" dirty="0">
                <a:latin typeface="Futura Medium" panose="020B0602020204020303" pitchFamily="34" charset="-79"/>
                <a:cs typeface="Futura Medium" panose="020B0602020204020303" pitchFamily="34" charset="-79"/>
              </a:rPr>
              <a:t>of</a:t>
            </a:r>
            <a:r>
              <a:rPr sz="900" spc="-235" dirty="0">
                <a:latin typeface="Futura Medium" panose="020B0602020204020303" pitchFamily="34" charset="-79"/>
                <a:cs typeface="Futura Medium" panose="020B0602020204020303" pitchFamily="34" charset="-79"/>
              </a:rPr>
              <a:t> </a:t>
            </a:r>
            <a:r>
              <a:rPr lang="en-US" sz="900" spc="-235"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spice</a:t>
            </a:r>
            <a:endParaRPr sz="900" dirty="0">
              <a:latin typeface="Futura Medium" panose="020B0602020204020303" pitchFamily="34" charset="-79"/>
              <a:cs typeface="Futura Medium" panose="020B0602020204020303" pitchFamily="34" charset="-79"/>
            </a:endParaRPr>
          </a:p>
          <a:p>
            <a:pPr marL="612775" indent="-108585">
              <a:lnSpc>
                <a:spcPct val="100000"/>
              </a:lnSpc>
              <a:spcBef>
                <a:spcPts val="15"/>
              </a:spcBef>
              <a:buChar char="•"/>
              <a:tabLst>
                <a:tab pos="613410" algn="l"/>
              </a:tabLst>
            </a:pPr>
            <a:r>
              <a:rPr sz="900" spc="-15" dirty="0">
                <a:latin typeface="Futura Medium" panose="020B0602020204020303" pitchFamily="34" charset="-79"/>
                <a:cs typeface="Futura Medium" panose="020B0602020204020303" pitchFamily="34" charset="-79"/>
              </a:rPr>
              <a:t>Banana</a:t>
            </a:r>
            <a:endParaRPr sz="900" dirty="0">
              <a:latin typeface="Futura Medium" panose="020B0602020204020303" pitchFamily="34" charset="-79"/>
              <a:cs typeface="Futura Medium" panose="020B0602020204020303" pitchFamily="34" charset="-79"/>
            </a:endParaRPr>
          </a:p>
          <a:p>
            <a:pPr marL="612775" indent="-108585">
              <a:lnSpc>
                <a:spcPct val="100000"/>
              </a:lnSpc>
              <a:spcBef>
                <a:spcPts val="10"/>
              </a:spcBef>
              <a:buChar char="•"/>
              <a:tabLst>
                <a:tab pos="613410" algn="l"/>
              </a:tabLst>
            </a:pPr>
            <a:r>
              <a:rPr sz="900" dirty="0">
                <a:latin typeface="Futura Medium" panose="020B0602020204020303" pitchFamily="34" charset="-79"/>
                <a:cs typeface="Futura Medium" panose="020B0602020204020303" pitchFamily="34" charset="-79"/>
              </a:rPr>
              <a:t>Maple</a:t>
            </a:r>
            <a:r>
              <a:rPr sz="900" spc="-60" dirty="0">
                <a:latin typeface="Futura Medium" panose="020B0602020204020303" pitchFamily="34" charset="-79"/>
                <a:cs typeface="Futura Medium" panose="020B0602020204020303" pitchFamily="34" charset="-79"/>
              </a:rPr>
              <a:t> </a:t>
            </a:r>
            <a:r>
              <a:rPr sz="900" spc="-10" dirty="0">
                <a:latin typeface="Futura Medium" panose="020B0602020204020303" pitchFamily="34" charset="-79"/>
                <a:cs typeface="Futura Medium" panose="020B0602020204020303" pitchFamily="34" charset="-79"/>
              </a:rPr>
              <a:t>honey</a:t>
            </a:r>
            <a:endParaRPr sz="900" dirty="0">
              <a:latin typeface="Futura Medium" panose="020B0602020204020303" pitchFamily="34" charset="-79"/>
              <a:cs typeface="Futura Medium" panose="020B0602020204020303" pitchFamily="34" charset="-79"/>
            </a:endParaRPr>
          </a:p>
          <a:p>
            <a:pPr marL="612775" indent="-108585">
              <a:lnSpc>
                <a:spcPct val="100000"/>
              </a:lnSpc>
              <a:spcBef>
                <a:spcPts val="10"/>
              </a:spcBef>
              <a:buChar char="•"/>
              <a:tabLst>
                <a:tab pos="613410" algn="l"/>
              </a:tabLst>
            </a:pPr>
            <a:r>
              <a:rPr sz="900" spc="5" dirty="0">
                <a:latin typeface="Futura Medium" panose="020B0602020204020303" pitchFamily="34" charset="-79"/>
                <a:cs typeface="Futura Medium" panose="020B0602020204020303" pitchFamily="34" charset="-79"/>
              </a:rPr>
              <a:t>Chocolate</a:t>
            </a:r>
            <a:endParaRPr sz="900" dirty="0">
              <a:latin typeface="Futura Medium" panose="020B0602020204020303" pitchFamily="34" charset="-79"/>
              <a:cs typeface="Futura Medium" panose="020B0602020204020303" pitchFamily="34" charset="-79"/>
            </a:endParaRPr>
          </a:p>
        </p:txBody>
      </p:sp>
      <p:sp>
        <p:nvSpPr>
          <p:cNvPr id="4" name="object 4"/>
          <p:cNvSpPr txBox="1"/>
          <p:nvPr/>
        </p:nvSpPr>
        <p:spPr>
          <a:xfrm>
            <a:off x="977824" y="7472130"/>
            <a:ext cx="2195978" cy="2009524"/>
          </a:xfrm>
          <a:prstGeom prst="rect">
            <a:avLst/>
          </a:prstGeom>
        </p:spPr>
        <p:txBody>
          <a:bodyPr vert="horz" wrap="square" lIns="0" tIns="16510" rIns="0" bIns="0" rtlCol="0">
            <a:spAutoFit/>
          </a:bodyPr>
          <a:lstStyle/>
          <a:p>
            <a:pPr marL="882650">
              <a:lnSpc>
                <a:spcPct val="100000"/>
              </a:lnSpc>
              <a:spcBef>
                <a:spcPts val="1815"/>
              </a:spcBef>
            </a:pPr>
            <a:r>
              <a:rPr sz="900" spc="75" dirty="0">
                <a:latin typeface="Futura Medium" panose="020B0602020204020303" pitchFamily="34" charset="-79"/>
                <a:cs typeface="Futura Medium" panose="020B0602020204020303" pitchFamily="34" charset="-79"/>
              </a:rPr>
              <a:t>Age: </a:t>
            </a:r>
            <a:r>
              <a:rPr lang="en-US" sz="900" spc="60" dirty="0">
                <a:latin typeface="Futura Medium" panose="020B0602020204020303" pitchFamily="34" charset="-79"/>
                <a:cs typeface="Futura Medium" panose="020B0602020204020303" pitchFamily="34" charset="-79"/>
              </a:rPr>
              <a:t>18</a:t>
            </a:r>
            <a:r>
              <a:rPr sz="900" spc="-135"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months</a:t>
            </a:r>
            <a:endParaRPr sz="900" dirty="0">
              <a:latin typeface="Futura Medium" panose="020B0602020204020303" pitchFamily="34" charset="-79"/>
              <a:cs typeface="Futura Medium" panose="020B0602020204020303" pitchFamily="34" charset="-79"/>
            </a:endParaRPr>
          </a:p>
          <a:p>
            <a:pPr marL="882650">
              <a:lnSpc>
                <a:spcPct val="100000"/>
              </a:lnSpc>
              <a:spcBef>
                <a:spcPts val="455"/>
              </a:spcBef>
            </a:pPr>
            <a:r>
              <a:rPr sz="900" spc="70" dirty="0">
                <a:latin typeface="Futura Medium" panose="020B0602020204020303" pitchFamily="34" charset="-79"/>
                <a:cs typeface="Futura Medium" panose="020B0602020204020303" pitchFamily="34" charset="-79"/>
              </a:rPr>
              <a:t>Appearance:</a:t>
            </a:r>
            <a:r>
              <a:rPr lang="en-US" sz="900" spc="70" dirty="0">
                <a:latin typeface="Futura Medium" panose="020B0602020204020303" pitchFamily="34" charset="-79"/>
                <a:cs typeface="Futura Medium" panose="020B0602020204020303" pitchFamily="34" charset="-79"/>
              </a:rPr>
              <a:t> </a:t>
            </a:r>
            <a:r>
              <a:rPr lang="en-US" sz="900" dirty="0">
                <a:latin typeface="Futura Medium" panose="020B0602020204020303" pitchFamily="34" charset="-79"/>
                <a:cs typeface="Futura Medium" panose="020B0602020204020303" pitchFamily="34" charset="-79"/>
              </a:rPr>
              <a:t>Clear with light golden highlights</a:t>
            </a:r>
            <a:endParaRPr sz="900" dirty="0">
              <a:latin typeface="Futura Medium" panose="020B0602020204020303" pitchFamily="34" charset="-79"/>
              <a:cs typeface="Futura Medium" panose="020B0602020204020303" pitchFamily="34" charset="-79"/>
            </a:endParaRPr>
          </a:p>
          <a:p>
            <a:pPr marL="882650">
              <a:lnSpc>
                <a:spcPct val="100000"/>
              </a:lnSpc>
              <a:spcBef>
                <a:spcPts val="459"/>
              </a:spcBef>
            </a:pPr>
            <a:r>
              <a:rPr sz="900" spc="70" dirty="0">
                <a:latin typeface="Futura Medium" panose="020B0602020204020303" pitchFamily="34" charset="-79"/>
                <a:cs typeface="Futura Medium" panose="020B0602020204020303" pitchFamily="34" charset="-79"/>
              </a:rPr>
              <a:t>Aromas:</a:t>
            </a:r>
            <a:endParaRPr sz="900" dirty="0">
              <a:latin typeface="Futura Medium" panose="020B0602020204020303" pitchFamily="34" charset="-79"/>
              <a:cs typeface="Futura Medium" panose="020B0602020204020303" pitchFamily="34" charset="-79"/>
            </a:endParaRPr>
          </a:p>
          <a:p>
            <a:pPr marL="882650" marR="5080">
              <a:lnSpc>
                <a:spcPct val="100000"/>
              </a:lnSpc>
              <a:spcBef>
                <a:spcPts val="10"/>
              </a:spcBef>
            </a:pPr>
            <a:r>
              <a:rPr lang="en-US" sz="900" dirty="0">
                <a:latin typeface="Futura Medium" panose="020B0602020204020303" pitchFamily="34" charset="-79"/>
                <a:cs typeface="Futura Medium" panose="020B0602020204020303" pitchFamily="34" charset="-79"/>
              </a:rPr>
              <a:t>Toasted oak, maple syrup, vanilla, quince, &amp; figs</a:t>
            </a:r>
            <a:endParaRPr sz="900" dirty="0">
              <a:latin typeface="Futura Medium" panose="020B0602020204020303" pitchFamily="34" charset="-79"/>
              <a:cs typeface="Futura Medium" panose="020B0602020204020303" pitchFamily="34" charset="-79"/>
            </a:endParaRPr>
          </a:p>
          <a:p>
            <a:pPr marL="882650">
              <a:lnSpc>
                <a:spcPct val="100000"/>
              </a:lnSpc>
              <a:spcBef>
                <a:spcPts val="465"/>
              </a:spcBef>
            </a:pPr>
            <a:r>
              <a:rPr sz="900" spc="70" dirty="0">
                <a:latin typeface="Futura Medium" panose="020B0602020204020303" pitchFamily="34" charset="-79"/>
                <a:cs typeface="Futura Medium" panose="020B0602020204020303" pitchFamily="34" charset="-79"/>
              </a:rPr>
              <a:t>Flavor</a:t>
            </a:r>
            <a:r>
              <a:rPr sz="900" spc="15" dirty="0">
                <a:latin typeface="Futura Medium" panose="020B0602020204020303" pitchFamily="34" charset="-79"/>
                <a:cs typeface="Futura Medium" panose="020B0602020204020303" pitchFamily="34" charset="-79"/>
              </a:rPr>
              <a:t> </a:t>
            </a:r>
            <a:r>
              <a:rPr sz="900" spc="75" dirty="0">
                <a:latin typeface="Futura Medium" panose="020B0602020204020303" pitchFamily="34" charset="-79"/>
                <a:cs typeface="Futura Medium" panose="020B0602020204020303" pitchFamily="34" charset="-79"/>
              </a:rPr>
              <a:t>profile:</a:t>
            </a:r>
            <a:endParaRPr sz="900" dirty="0">
              <a:latin typeface="Futura Medium" panose="020B0602020204020303" pitchFamily="34" charset="-79"/>
              <a:cs typeface="Futura Medium" panose="020B0602020204020303" pitchFamily="34" charset="-79"/>
            </a:endParaRPr>
          </a:p>
          <a:p>
            <a:pPr marL="1009650" marR="161290" indent="-127000">
              <a:lnSpc>
                <a:spcPct val="100000"/>
              </a:lnSpc>
              <a:spcBef>
                <a:spcPts val="10"/>
              </a:spcBef>
              <a:buChar char="•"/>
              <a:tabLst>
                <a:tab pos="991869" algn="l"/>
              </a:tabLst>
            </a:pPr>
            <a:r>
              <a:rPr sz="900" spc="-35" dirty="0">
                <a:latin typeface="Futura Medium" panose="020B0602020204020303" pitchFamily="34" charset="-79"/>
                <a:cs typeface="Futura Medium" panose="020B0602020204020303" pitchFamily="34" charset="-79"/>
              </a:rPr>
              <a:t>Intense</a:t>
            </a:r>
            <a:r>
              <a:rPr lang="en-US" sz="900" spc="-35" dirty="0">
                <a:latin typeface="Futura Medium" panose="020B0602020204020303" pitchFamily="34" charset="-79"/>
                <a:cs typeface="Futura Medium" panose="020B0602020204020303" pitchFamily="34" charset="-79"/>
              </a:rPr>
              <a:t>,</a:t>
            </a:r>
            <a:r>
              <a:rPr sz="900" spc="-35"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rich</a:t>
            </a:r>
            <a:r>
              <a:rPr sz="900" spc="-120" dirty="0">
                <a:latin typeface="Futura Medium" panose="020B0602020204020303" pitchFamily="34" charset="-79"/>
                <a:cs typeface="Futura Medium" panose="020B0602020204020303" pitchFamily="34" charset="-79"/>
              </a:rPr>
              <a:t> </a:t>
            </a:r>
            <a:r>
              <a:rPr sz="900" spc="-30" dirty="0">
                <a:latin typeface="Futura Medium" panose="020B0602020204020303" pitchFamily="34" charset="-79"/>
                <a:cs typeface="Futura Medium" panose="020B0602020204020303" pitchFamily="34" charset="-79"/>
              </a:rPr>
              <a:t>&amp;  </a:t>
            </a:r>
            <a:r>
              <a:rPr sz="900" dirty="0">
                <a:latin typeface="Futura Medium" panose="020B0602020204020303" pitchFamily="34" charset="-79"/>
                <a:cs typeface="Futura Medium" panose="020B0602020204020303" pitchFamily="34" charset="-79"/>
              </a:rPr>
              <a:t>full-bodied</a:t>
            </a:r>
          </a:p>
          <a:p>
            <a:pPr marL="991235" indent="-109220">
              <a:lnSpc>
                <a:spcPct val="100000"/>
              </a:lnSpc>
              <a:spcBef>
                <a:spcPts val="20"/>
              </a:spcBef>
              <a:buChar char="•"/>
              <a:tabLst>
                <a:tab pos="991869" algn="l"/>
              </a:tabLst>
            </a:pPr>
            <a:r>
              <a:rPr lang="en-US" sz="900" spc="10" dirty="0">
                <a:latin typeface="Futura Medium" panose="020B0602020204020303" pitchFamily="34" charset="-79"/>
                <a:cs typeface="Futura Medium" panose="020B0602020204020303" pitchFamily="34" charset="-79"/>
              </a:rPr>
              <a:t>Dry &amp; tart</a:t>
            </a:r>
            <a:endParaRPr sz="900" dirty="0">
              <a:latin typeface="Futura Medium" panose="020B0602020204020303" pitchFamily="34" charset="-79"/>
              <a:cs typeface="Futura Medium" panose="020B0602020204020303" pitchFamily="34" charset="-79"/>
            </a:endParaRPr>
          </a:p>
          <a:p>
            <a:pPr marL="991235" indent="-109220">
              <a:lnSpc>
                <a:spcPct val="100000"/>
              </a:lnSpc>
              <a:spcBef>
                <a:spcPts val="5"/>
              </a:spcBef>
              <a:buChar char="•"/>
              <a:tabLst>
                <a:tab pos="991869" algn="l"/>
              </a:tabLst>
            </a:pPr>
            <a:r>
              <a:rPr lang="en-US" sz="900" spc="-20" dirty="0">
                <a:latin typeface="Futura Medium" panose="020B0602020204020303" pitchFamily="34" charset="-79"/>
                <a:cs typeface="Futura Medium" panose="020B0602020204020303" pitchFamily="34" charset="-79"/>
              </a:rPr>
              <a:t>High-density fruit</a:t>
            </a:r>
            <a:endParaRPr sz="900" dirty="0">
              <a:latin typeface="Futura Medium" panose="020B0602020204020303" pitchFamily="34" charset="-79"/>
              <a:cs typeface="Futura Medium" panose="020B0602020204020303" pitchFamily="34" charset="-79"/>
            </a:endParaRPr>
          </a:p>
        </p:txBody>
      </p:sp>
      <p:sp>
        <p:nvSpPr>
          <p:cNvPr id="5" name="object 5"/>
          <p:cNvSpPr/>
          <p:nvPr/>
        </p:nvSpPr>
        <p:spPr>
          <a:xfrm>
            <a:off x="-5092" y="5069515"/>
            <a:ext cx="1101178" cy="167499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Futura Medium" panose="020B0602020204020303" pitchFamily="34" charset="-79"/>
              <a:cs typeface="Futura Medium" panose="020B0602020204020303" pitchFamily="34" charset="-79"/>
            </a:endParaRPr>
          </a:p>
        </p:txBody>
      </p:sp>
      <p:sp>
        <p:nvSpPr>
          <p:cNvPr id="6" name="object 6"/>
          <p:cNvSpPr txBox="1"/>
          <p:nvPr/>
        </p:nvSpPr>
        <p:spPr>
          <a:xfrm>
            <a:off x="286114" y="4723311"/>
            <a:ext cx="2260600" cy="2027478"/>
          </a:xfrm>
          <a:prstGeom prst="rect">
            <a:avLst/>
          </a:prstGeom>
        </p:spPr>
        <p:txBody>
          <a:bodyPr vert="horz" wrap="square" lIns="0" tIns="16510" rIns="0" bIns="0" rtlCol="0">
            <a:spAutoFit/>
          </a:bodyPr>
          <a:lstStyle/>
          <a:p>
            <a:pPr marL="12700">
              <a:lnSpc>
                <a:spcPct val="100000"/>
              </a:lnSpc>
              <a:spcBef>
                <a:spcPts val="130"/>
              </a:spcBef>
            </a:pPr>
            <a:r>
              <a:rPr sz="1200" b="1" spc="204" dirty="0">
                <a:latin typeface="Futura" panose="020B0602020204020303" pitchFamily="34" charset="-79"/>
                <a:cs typeface="Futura" panose="020B0602020204020303" pitchFamily="34" charset="-79"/>
              </a:rPr>
              <a:t>BLANC</a:t>
            </a:r>
            <a:r>
              <a:rPr sz="1200" b="1" spc="-390" dirty="0">
                <a:latin typeface="Futura" panose="020B0602020204020303" pitchFamily="34" charset="-79"/>
                <a:cs typeface="Futura" panose="020B0602020204020303" pitchFamily="34" charset="-79"/>
              </a:rPr>
              <a:t> </a:t>
            </a:r>
            <a:r>
              <a:rPr sz="1200" b="1" spc="55" dirty="0">
                <a:latin typeface="Futura" panose="020B0602020204020303" pitchFamily="34" charset="-79"/>
                <a:cs typeface="Futura" panose="020B0602020204020303" pitchFamily="34" charset="-79"/>
              </a:rPr>
              <a:t>O</a:t>
            </a:r>
            <a:endParaRPr sz="1200" b="1" dirty="0">
              <a:latin typeface="Futura" panose="020B0602020204020303" pitchFamily="34" charset="-79"/>
              <a:cs typeface="Futura" panose="020B0602020204020303" pitchFamily="34" charset="-79"/>
            </a:endParaRPr>
          </a:p>
          <a:p>
            <a:pPr marL="779145">
              <a:lnSpc>
                <a:spcPct val="100000"/>
              </a:lnSpc>
              <a:spcBef>
                <a:spcPts val="1720"/>
              </a:spcBef>
            </a:pPr>
            <a:r>
              <a:rPr sz="900" spc="75" dirty="0">
                <a:latin typeface="Futura Medium" panose="020B0602020204020303" pitchFamily="34" charset="-79"/>
                <a:cs typeface="Futura Medium" panose="020B0602020204020303" pitchFamily="34" charset="-79"/>
              </a:rPr>
              <a:t>Age:</a:t>
            </a:r>
            <a:r>
              <a:rPr sz="900" spc="-60" dirty="0">
                <a:latin typeface="Futura Medium" panose="020B0602020204020303" pitchFamily="34" charset="-79"/>
                <a:cs typeface="Futura Medium" panose="020B0602020204020303" pitchFamily="34" charset="-79"/>
              </a:rPr>
              <a:t> </a:t>
            </a:r>
            <a:r>
              <a:rPr sz="900" spc="10" dirty="0">
                <a:latin typeface="Futura Medium" panose="020B0602020204020303" pitchFamily="34" charset="-79"/>
                <a:cs typeface="Futura Medium" panose="020B0602020204020303" pitchFamily="34" charset="-79"/>
              </a:rPr>
              <a:t>Unaged</a:t>
            </a:r>
            <a:endParaRPr sz="900" dirty="0">
              <a:latin typeface="Futura Medium" panose="020B0602020204020303" pitchFamily="34" charset="-79"/>
              <a:cs typeface="Futura Medium" panose="020B0602020204020303" pitchFamily="34" charset="-79"/>
            </a:endParaRPr>
          </a:p>
          <a:p>
            <a:pPr marL="779145">
              <a:lnSpc>
                <a:spcPct val="100000"/>
              </a:lnSpc>
              <a:spcBef>
                <a:spcPts val="459"/>
              </a:spcBef>
            </a:pPr>
            <a:r>
              <a:rPr sz="900" spc="70" dirty="0">
                <a:latin typeface="Futura Medium" panose="020B0602020204020303" pitchFamily="34" charset="-79"/>
                <a:cs typeface="Futura Medium" panose="020B0602020204020303" pitchFamily="34" charset="-79"/>
              </a:rPr>
              <a:t>Appearance:</a:t>
            </a:r>
            <a:endParaRPr sz="900" dirty="0">
              <a:latin typeface="Futura Medium" panose="020B0602020204020303" pitchFamily="34" charset="-79"/>
              <a:cs typeface="Futura Medium" panose="020B0602020204020303" pitchFamily="34" charset="-79"/>
            </a:endParaRPr>
          </a:p>
          <a:p>
            <a:pPr marL="779145">
              <a:lnSpc>
                <a:spcPct val="100000"/>
              </a:lnSpc>
              <a:spcBef>
                <a:spcPts val="10"/>
              </a:spcBef>
            </a:pPr>
            <a:r>
              <a:rPr sz="900" spc="-15" dirty="0">
                <a:latin typeface="Futura Medium" panose="020B0602020204020303" pitchFamily="34" charset="-79"/>
                <a:cs typeface="Futura Medium" panose="020B0602020204020303" pitchFamily="34" charset="-79"/>
              </a:rPr>
              <a:t>Crystal</a:t>
            </a:r>
            <a:r>
              <a:rPr sz="900" spc="-60" dirty="0">
                <a:latin typeface="Futura Medium" panose="020B0602020204020303" pitchFamily="34" charset="-79"/>
                <a:cs typeface="Futura Medium" panose="020B0602020204020303" pitchFamily="34" charset="-79"/>
              </a:rPr>
              <a:t> </a:t>
            </a:r>
            <a:r>
              <a:rPr sz="900" spc="-10" dirty="0">
                <a:latin typeface="Futura Medium" panose="020B0602020204020303" pitchFamily="34" charset="-79"/>
                <a:cs typeface="Futura Medium" panose="020B0602020204020303" pitchFamily="34" charset="-79"/>
              </a:rPr>
              <a:t>clear</a:t>
            </a:r>
            <a:endParaRPr sz="900" dirty="0">
              <a:latin typeface="Futura Medium" panose="020B0602020204020303" pitchFamily="34" charset="-79"/>
              <a:cs typeface="Futura Medium" panose="020B0602020204020303" pitchFamily="34" charset="-79"/>
            </a:endParaRPr>
          </a:p>
          <a:p>
            <a:pPr marL="779145">
              <a:lnSpc>
                <a:spcPct val="100000"/>
              </a:lnSpc>
              <a:spcBef>
                <a:spcPts val="459"/>
              </a:spcBef>
            </a:pPr>
            <a:r>
              <a:rPr sz="900" spc="70" dirty="0">
                <a:latin typeface="Futura Medium" panose="020B0602020204020303" pitchFamily="34" charset="-79"/>
                <a:cs typeface="Futura Medium" panose="020B0602020204020303" pitchFamily="34" charset="-79"/>
              </a:rPr>
              <a:t>Aromas:</a:t>
            </a:r>
            <a:endParaRPr sz="900" dirty="0">
              <a:latin typeface="Futura Medium" panose="020B0602020204020303" pitchFamily="34" charset="-79"/>
              <a:cs typeface="Futura Medium" panose="020B0602020204020303" pitchFamily="34" charset="-79"/>
            </a:endParaRPr>
          </a:p>
          <a:p>
            <a:pPr marL="779145">
              <a:lnSpc>
                <a:spcPct val="100000"/>
              </a:lnSpc>
              <a:spcBef>
                <a:spcPts val="5"/>
              </a:spcBef>
            </a:pPr>
            <a:r>
              <a:rPr sz="900" spc="-5" dirty="0">
                <a:latin typeface="Futura Medium" panose="020B0602020204020303" pitchFamily="34" charset="-79"/>
                <a:cs typeface="Futura Medium" panose="020B0602020204020303" pitchFamily="34" charset="-79"/>
              </a:rPr>
              <a:t>Earth </a:t>
            </a:r>
            <a:r>
              <a:rPr sz="900" spc="-30" dirty="0">
                <a:latin typeface="Futura Medium" panose="020B0602020204020303" pitchFamily="34" charset="-79"/>
                <a:cs typeface="Futura Medium" panose="020B0602020204020303" pitchFamily="34" charset="-79"/>
              </a:rPr>
              <a:t>&amp; </a:t>
            </a:r>
            <a:r>
              <a:rPr sz="900" spc="-5" dirty="0">
                <a:latin typeface="Futura Medium" panose="020B0602020204020303" pitchFamily="34" charset="-79"/>
                <a:cs typeface="Futura Medium" panose="020B0602020204020303" pitchFamily="34" charset="-79"/>
              </a:rPr>
              <a:t>citrus</a:t>
            </a:r>
            <a:r>
              <a:rPr sz="900" spc="-170"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notes</a:t>
            </a:r>
            <a:endParaRPr sz="900" dirty="0">
              <a:latin typeface="Futura Medium" panose="020B0602020204020303" pitchFamily="34" charset="-79"/>
              <a:cs typeface="Futura Medium" panose="020B0602020204020303" pitchFamily="34" charset="-79"/>
            </a:endParaRPr>
          </a:p>
          <a:p>
            <a:pPr marL="779145">
              <a:lnSpc>
                <a:spcPct val="100000"/>
              </a:lnSpc>
              <a:spcBef>
                <a:spcPts val="459"/>
              </a:spcBef>
            </a:pPr>
            <a:r>
              <a:rPr sz="900" spc="70" dirty="0">
                <a:latin typeface="Futura Medium" panose="020B0602020204020303" pitchFamily="34" charset="-79"/>
                <a:cs typeface="Futura Medium" panose="020B0602020204020303" pitchFamily="34" charset="-79"/>
              </a:rPr>
              <a:t>Flavor</a:t>
            </a:r>
            <a:r>
              <a:rPr sz="900" spc="15" dirty="0">
                <a:latin typeface="Futura Medium" panose="020B0602020204020303" pitchFamily="34" charset="-79"/>
                <a:cs typeface="Futura Medium" panose="020B0602020204020303" pitchFamily="34" charset="-79"/>
              </a:rPr>
              <a:t> </a:t>
            </a:r>
            <a:r>
              <a:rPr sz="900" spc="75" dirty="0">
                <a:latin typeface="Futura Medium" panose="020B0602020204020303" pitchFamily="34" charset="-79"/>
                <a:cs typeface="Futura Medium" panose="020B0602020204020303" pitchFamily="34" charset="-79"/>
              </a:rPr>
              <a:t>profile:</a:t>
            </a:r>
            <a:endParaRPr sz="900" dirty="0">
              <a:latin typeface="Futura Medium" panose="020B0602020204020303" pitchFamily="34" charset="-79"/>
              <a:cs typeface="Futura Medium" panose="020B0602020204020303" pitchFamily="34" charset="-79"/>
            </a:endParaRPr>
          </a:p>
          <a:p>
            <a:pPr marL="905510" marR="22860" indent="-127000">
              <a:lnSpc>
                <a:spcPct val="100000"/>
              </a:lnSpc>
              <a:spcBef>
                <a:spcPts val="10"/>
              </a:spcBef>
              <a:buChar char="•"/>
              <a:tabLst>
                <a:tab pos="887730" algn="l"/>
              </a:tabLst>
            </a:pPr>
            <a:r>
              <a:rPr sz="900" spc="-5" dirty="0">
                <a:latin typeface="Futura Medium" panose="020B0602020204020303" pitchFamily="34" charset="-79"/>
                <a:cs typeface="Futura Medium" panose="020B0602020204020303" pitchFamily="34" charset="-79"/>
              </a:rPr>
              <a:t>The </a:t>
            </a:r>
            <a:r>
              <a:rPr sz="900" spc="-20" dirty="0">
                <a:latin typeface="Futura Medium" panose="020B0602020204020303" pitchFamily="34" charset="-79"/>
                <a:cs typeface="Futura Medium" panose="020B0602020204020303" pitchFamily="34" charset="-79"/>
              </a:rPr>
              <a:t>freshest  </a:t>
            </a:r>
            <a:r>
              <a:rPr sz="900" spc="-15" dirty="0">
                <a:latin typeface="Futura Medium" panose="020B0602020204020303" pitchFamily="34" charset="-79"/>
                <a:cs typeface="Futura Medium" panose="020B0602020204020303" pitchFamily="34" charset="-79"/>
              </a:rPr>
              <a:t>expression </a:t>
            </a:r>
            <a:r>
              <a:rPr sz="900" spc="25" dirty="0">
                <a:latin typeface="Futura Medium" panose="020B0602020204020303" pitchFamily="34" charset="-79"/>
                <a:cs typeface="Futura Medium" panose="020B0602020204020303" pitchFamily="34" charset="-79"/>
              </a:rPr>
              <a:t>of</a:t>
            </a:r>
            <a:r>
              <a:rPr sz="900" spc="-170" dirty="0">
                <a:latin typeface="Futura Medium" panose="020B0602020204020303" pitchFamily="34" charset="-79"/>
                <a:cs typeface="Futura Medium" panose="020B0602020204020303" pitchFamily="34" charset="-79"/>
              </a:rPr>
              <a:t> </a:t>
            </a:r>
            <a:r>
              <a:rPr sz="900" spc="-110" dirty="0">
                <a:latin typeface="Futura Medium" panose="020B0602020204020303" pitchFamily="34" charset="-79"/>
                <a:cs typeface="Futura Medium" panose="020B0602020204020303" pitchFamily="34" charset="-79"/>
              </a:rPr>
              <a:t>100%  </a:t>
            </a:r>
            <a:r>
              <a:rPr sz="900" spc="-5" dirty="0">
                <a:latin typeface="Futura Medium" panose="020B0602020204020303" pitchFamily="34" charset="-79"/>
                <a:cs typeface="Futura Medium" panose="020B0602020204020303" pitchFamily="34" charset="-79"/>
              </a:rPr>
              <a:t>Blue </a:t>
            </a:r>
            <a:r>
              <a:rPr sz="900" spc="10" dirty="0">
                <a:latin typeface="Futura Medium" panose="020B0602020204020303" pitchFamily="34" charset="-79"/>
                <a:cs typeface="Futura Medium" panose="020B0602020204020303" pitchFamily="34" charset="-79"/>
              </a:rPr>
              <a:t>Weber</a:t>
            </a:r>
            <a:r>
              <a:rPr sz="900" spc="-150"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Agave</a:t>
            </a:r>
            <a:endParaRPr sz="900" dirty="0">
              <a:latin typeface="Futura Medium" panose="020B0602020204020303" pitchFamily="34" charset="-79"/>
              <a:cs typeface="Futura Medium" panose="020B0602020204020303" pitchFamily="34" charset="-79"/>
            </a:endParaRPr>
          </a:p>
          <a:p>
            <a:pPr marL="887094" indent="-108585">
              <a:lnSpc>
                <a:spcPct val="100000"/>
              </a:lnSpc>
              <a:spcBef>
                <a:spcPts val="25"/>
              </a:spcBef>
              <a:buChar char="•"/>
              <a:tabLst>
                <a:tab pos="887730" algn="l"/>
              </a:tabLst>
            </a:pPr>
            <a:r>
              <a:rPr sz="900" spc="15" dirty="0">
                <a:latin typeface="Futura Medium" panose="020B0602020204020303" pitchFamily="34" charset="-79"/>
                <a:cs typeface="Futura Medium" panose="020B0602020204020303" pitchFamily="34" charset="-79"/>
              </a:rPr>
              <a:t>Red </a:t>
            </a:r>
            <a:r>
              <a:rPr sz="900" spc="-10" dirty="0">
                <a:latin typeface="Futura Medium" panose="020B0602020204020303" pitchFamily="34" charset="-79"/>
                <a:cs typeface="Futura Medium" panose="020B0602020204020303" pitchFamily="34" charset="-79"/>
              </a:rPr>
              <a:t>ruby</a:t>
            </a:r>
            <a:r>
              <a:rPr sz="900" spc="-190"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grapefruit</a:t>
            </a:r>
            <a:endParaRPr sz="900" dirty="0">
              <a:latin typeface="Futura Medium" panose="020B0602020204020303" pitchFamily="34" charset="-79"/>
              <a:cs typeface="Futura Medium" panose="020B0602020204020303" pitchFamily="34" charset="-79"/>
            </a:endParaRPr>
          </a:p>
          <a:p>
            <a:pPr marL="887094" indent="-108585">
              <a:lnSpc>
                <a:spcPct val="100000"/>
              </a:lnSpc>
              <a:spcBef>
                <a:spcPts val="10"/>
              </a:spcBef>
              <a:buChar char="•"/>
              <a:tabLst>
                <a:tab pos="887730" algn="l"/>
              </a:tabLst>
            </a:pPr>
            <a:r>
              <a:rPr sz="900" dirty="0">
                <a:latin typeface="Futura Medium" panose="020B0602020204020303" pitchFamily="34" charset="-79"/>
                <a:cs typeface="Futura Medium" panose="020B0602020204020303" pitchFamily="34" charset="-79"/>
              </a:rPr>
              <a:t>Mint</a:t>
            </a:r>
          </a:p>
        </p:txBody>
      </p:sp>
      <p:grpSp>
        <p:nvGrpSpPr>
          <p:cNvPr id="7" name="object 7"/>
          <p:cNvGrpSpPr/>
          <p:nvPr/>
        </p:nvGrpSpPr>
        <p:grpSpPr>
          <a:xfrm>
            <a:off x="406407" y="9617502"/>
            <a:ext cx="6847840" cy="12700"/>
            <a:chOff x="454558" y="8985421"/>
            <a:chExt cx="6847840" cy="12700"/>
          </a:xfrm>
        </p:grpSpPr>
        <p:sp>
          <p:nvSpPr>
            <p:cNvPr id="8" name="object 8"/>
            <p:cNvSpPr/>
            <p:nvPr/>
          </p:nvSpPr>
          <p:spPr>
            <a:xfrm>
              <a:off x="473570" y="8991771"/>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sz="1200"/>
            </a:p>
          </p:txBody>
        </p:sp>
        <p:sp>
          <p:nvSpPr>
            <p:cNvPr id="9" name="object 9"/>
            <p:cNvSpPr/>
            <p:nvPr/>
          </p:nvSpPr>
          <p:spPr>
            <a:xfrm>
              <a:off x="454558" y="8991771"/>
              <a:ext cx="6847840" cy="0"/>
            </a:xfrm>
            <a:custGeom>
              <a:avLst/>
              <a:gdLst/>
              <a:ahLst/>
              <a:cxnLst/>
              <a:rect l="l" t="t" r="r" b="b"/>
              <a:pathLst>
                <a:path w="6847840">
                  <a:moveTo>
                    <a:pt x="6847357" y="0"/>
                  </a:moveTo>
                  <a:lnTo>
                    <a:pt x="6847357" y="0"/>
                  </a:lnTo>
                </a:path>
                <a:path w="6847840">
                  <a:moveTo>
                    <a:pt x="0" y="0"/>
                  </a:moveTo>
                  <a:lnTo>
                    <a:pt x="0" y="0"/>
                  </a:lnTo>
                </a:path>
              </a:pathLst>
            </a:custGeom>
            <a:ln w="12700">
              <a:solidFill>
                <a:srgbClr val="020302"/>
              </a:solidFill>
            </a:ln>
          </p:spPr>
          <p:txBody>
            <a:bodyPr wrap="square" lIns="0" tIns="0" rIns="0" bIns="0" rtlCol="0"/>
            <a:lstStyle/>
            <a:p>
              <a:endParaRPr sz="1200"/>
            </a:p>
          </p:txBody>
        </p:sp>
      </p:grpSp>
      <p:sp>
        <p:nvSpPr>
          <p:cNvPr id="10" name="object 10"/>
          <p:cNvSpPr/>
          <p:nvPr/>
        </p:nvSpPr>
        <p:spPr>
          <a:xfrm>
            <a:off x="3804860" y="9722225"/>
            <a:ext cx="244087" cy="24408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4122360" y="9722225"/>
            <a:ext cx="244087" cy="24408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txBox="1"/>
          <p:nvPr/>
        </p:nvSpPr>
        <p:spPr>
          <a:xfrm>
            <a:off x="472498" y="9722225"/>
            <a:ext cx="6715659" cy="259045"/>
          </a:xfrm>
          <a:prstGeom prst="rect">
            <a:avLst/>
          </a:prstGeom>
        </p:spPr>
        <p:txBody>
          <a:bodyPr vert="horz" wrap="square" lIns="0" tIns="12700" rIns="0" bIns="0" rtlCol="0">
            <a:spAutoFit/>
          </a:bodyPr>
          <a:lstStyle/>
          <a:p>
            <a:pPr algn="ctr">
              <a:lnSpc>
                <a:spcPct val="100000"/>
              </a:lnSpc>
              <a:spcBef>
                <a:spcPts val="100"/>
              </a:spcBef>
              <a:tabLst>
                <a:tab pos="3844925" algn="l"/>
              </a:tabLst>
            </a:pPr>
            <a:r>
              <a:rPr sz="1600" b="1" spc="300" dirty="0">
                <a:latin typeface="Futura" panose="020B0602020204020303" pitchFamily="34" charset="-79"/>
                <a:cs typeface="Futura" panose="020B0602020204020303" pitchFamily="34" charset="-79"/>
              </a:rPr>
              <a:t>TEQUILA</a:t>
            </a:r>
            <a:r>
              <a:rPr sz="1600" b="1" spc="-185" dirty="0">
                <a:latin typeface="Futura" panose="020B0602020204020303" pitchFamily="34" charset="-79"/>
                <a:cs typeface="Futura" panose="020B0602020204020303" pitchFamily="34" charset="-79"/>
              </a:rPr>
              <a:t> </a:t>
            </a:r>
            <a:r>
              <a:rPr sz="1600" b="1" spc="195" dirty="0">
                <a:latin typeface="Futura" panose="020B0602020204020303" pitchFamily="34" charset="-79"/>
                <a:cs typeface="Futura" panose="020B0602020204020303" pitchFamily="34" charset="-79"/>
              </a:rPr>
              <a:t>PAR</a:t>
            </a:r>
            <a:r>
              <a:rPr sz="1600" b="1" spc="265" dirty="0">
                <a:latin typeface="Futura" panose="020B0602020204020303" pitchFamily="34" charset="-79"/>
                <a:cs typeface="Futura" panose="020B0602020204020303" pitchFamily="34" charset="-79"/>
              </a:rPr>
              <a:t>TIDA.</a:t>
            </a:r>
            <a:r>
              <a:rPr sz="1600" b="1" spc="-250" dirty="0">
                <a:latin typeface="Futura" panose="020B0602020204020303" pitchFamily="34" charset="-79"/>
                <a:cs typeface="Futura" panose="020B0602020204020303" pitchFamily="34" charset="-79"/>
              </a:rPr>
              <a:t> </a:t>
            </a:r>
            <a:r>
              <a:rPr sz="1600" b="1" spc="25" dirty="0">
                <a:latin typeface="Futura" panose="020B0602020204020303" pitchFamily="34" charset="-79"/>
                <a:cs typeface="Futura" panose="020B0602020204020303" pitchFamily="34" charset="-79"/>
              </a:rPr>
              <a:t>C</a:t>
            </a:r>
            <a:r>
              <a:rPr sz="1600" b="1" spc="-220" dirty="0">
                <a:latin typeface="Futura" panose="020B0602020204020303" pitchFamily="34" charset="-79"/>
                <a:cs typeface="Futura" panose="020B0602020204020303" pitchFamily="34" charset="-79"/>
              </a:rPr>
              <a:t> </a:t>
            </a:r>
            <a:r>
              <a:rPr sz="1600" b="1" spc="210" dirty="0">
                <a:latin typeface="Futura" panose="020B0602020204020303" pitchFamily="34" charset="-79"/>
                <a:cs typeface="Futura" panose="020B0602020204020303" pitchFamily="34" charset="-79"/>
              </a:rPr>
              <a:t>OM	</a:t>
            </a:r>
            <a:r>
              <a:rPr sz="2400" b="1" spc="434" baseline="3472" dirty="0">
                <a:latin typeface="Futura" panose="020B0602020204020303" pitchFamily="34" charset="-79"/>
                <a:cs typeface="Futura" panose="020B0602020204020303" pitchFamily="34" charset="-79"/>
              </a:rPr>
              <a:t>@TEQUILA</a:t>
            </a:r>
            <a:r>
              <a:rPr sz="2400" b="1" spc="-322" baseline="3472" dirty="0">
                <a:latin typeface="Futura" panose="020B0602020204020303" pitchFamily="34" charset="-79"/>
                <a:cs typeface="Futura" panose="020B0602020204020303" pitchFamily="34" charset="-79"/>
              </a:rPr>
              <a:t> </a:t>
            </a:r>
            <a:r>
              <a:rPr sz="2400" b="1" spc="292" baseline="3472" dirty="0">
                <a:latin typeface="Futura" panose="020B0602020204020303" pitchFamily="34" charset="-79"/>
                <a:cs typeface="Futura" panose="020B0602020204020303" pitchFamily="34" charset="-79"/>
              </a:rPr>
              <a:t>PAR</a:t>
            </a:r>
            <a:r>
              <a:rPr sz="2400" b="1" spc="405" baseline="3472" dirty="0">
                <a:latin typeface="Futura" panose="020B0602020204020303" pitchFamily="34" charset="-79"/>
                <a:cs typeface="Futura" panose="020B0602020204020303" pitchFamily="34" charset="-79"/>
              </a:rPr>
              <a:t>TIDA</a:t>
            </a:r>
            <a:endParaRPr sz="2400" b="1" baseline="3472" dirty="0">
              <a:latin typeface="Futura" panose="020B0602020204020303" pitchFamily="34" charset="-79"/>
              <a:cs typeface="Futura" panose="020B0602020204020303" pitchFamily="34" charset="-79"/>
            </a:endParaRPr>
          </a:p>
        </p:txBody>
      </p:sp>
      <p:sp>
        <p:nvSpPr>
          <p:cNvPr id="13" name="object 13"/>
          <p:cNvSpPr/>
          <p:nvPr/>
        </p:nvSpPr>
        <p:spPr>
          <a:xfrm>
            <a:off x="2658809" y="5069515"/>
            <a:ext cx="986861" cy="167499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Futura Medium" panose="020B0602020204020303" pitchFamily="34" charset="-79"/>
              <a:cs typeface="Futura Medium" panose="020B0602020204020303" pitchFamily="34" charset="-79"/>
            </a:endParaRPr>
          </a:p>
        </p:txBody>
      </p:sp>
      <p:sp>
        <p:nvSpPr>
          <p:cNvPr id="14" name="object 14"/>
          <p:cNvSpPr/>
          <p:nvPr/>
        </p:nvSpPr>
        <p:spPr>
          <a:xfrm>
            <a:off x="5180667" y="5159713"/>
            <a:ext cx="1024978" cy="1585682"/>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Futura Medium" panose="020B0602020204020303" pitchFamily="34" charset="-79"/>
              <a:cs typeface="Futura Medium" panose="020B0602020204020303" pitchFamily="34" charset="-79"/>
            </a:endParaRPr>
          </a:p>
        </p:txBody>
      </p:sp>
      <p:pic>
        <p:nvPicPr>
          <p:cNvPr id="26" name="Imagen 3">
            <a:extLst>
              <a:ext uri="{FF2B5EF4-FFF2-40B4-BE49-F238E27FC236}">
                <a16:creationId xmlns:a16="http://schemas.microsoft.com/office/drawing/2014/main" id="{BEDD70BB-D02B-6040-BE6E-320D4EF7025F}"/>
              </a:ext>
            </a:extLst>
          </p:cNvPr>
          <p:cNvPicPr/>
          <p:nvPr/>
        </p:nvPicPr>
        <p:blipFill>
          <a:blip r:embed="rId8" cstate="email">
            <a:extLst>
              <a:ext uri="{28A0092B-C50C-407E-A947-70E740481C1C}">
                <a14:useLocalDpi xmlns:a14="http://schemas.microsoft.com/office/drawing/2010/main"/>
              </a:ext>
            </a:extLst>
          </a:blip>
          <a:stretch>
            <a:fillRect/>
          </a:stretch>
        </p:blipFill>
        <p:spPr bwMode="auto">
          <a:xfrm>
            <a:off x="782351" y="7717359"/>
            <a:ext cx="1036914" cy="1673924"/>
          </a:xfrm>
          <a:prstGeom prst="rect">
            <a:avLst/>
          </a:prstGeom>
          <a:noFill/>
          <a:ln>
            <a:noFill/>
          </a:ln>
        </p:spPr>
      </p:pic>
      <p:sp>
        <p:nvSpPr>
          <p:cNvPr id="28" name="TextBox 27">
            <a:extLst>
              <a:ext uri="{FF2B5EF4-FFF2-40B4-BE49-F238E27FC236}">
                <a16:creationId xmlns:a16="http://schemas.microsoft.com/office/drawing/2014/main" id="{9724D7C3-735B-8C46-848B-AE6994AE137A}"/>
              </a:ext>
            </a:extLst>
          </p:cNvPr>
          <p:cNvSpPr txBox="1"/>
          <p:nvPr/>
        </p:nvSpPr>
        <p:spPr>
          <a:xfrm>
            <a:off x="749788" y="7029475"/>
            <a:ext cx="3364620" cy="461665"/>
          </a:xfrm>
          <a:prstGeom prst="rect">
            <a:avLst/>
          </a:prstGeom>
          <a:noFill/>
        </p:spPr>
        <p:txBody>
          <a:bodyPr wrap="square" rtlCol="0">
            <a:spAutoFit/>
          </a:bodyPr>
          <a:lstStyle/>
          <a:p>
            <a:r>
              <a:rPr lang="en-US" sz="1200" b="1" spc="210" dirty="0">
                <a:latin typeface="Futura" panose="020B0602020204020303" pitchFamily="34" charset="-79"/>
                <a:cs typeface="Futura" panose="020B0602020204020303" pitchFamily="34" charset="-79"/>
              </a:rPr>
              <a:t>A</a:t>
            </a:r>
            <a:r>
              <a:rPr lang="en-US" sz="1200" b="1" spc="204" dirty="0">
                <a:latin typeface="Futura" panose="020B0602020204020303" pitchFamily="34" charset="-79"/>
                <a:cs typeface="Futura" panose="020B0602020204020303" pitchFamily="34" charset="-79"/>
              </a:rPr>
              <a:t>ÑEJO CRISTALINO</a:t>
            </a:r>
            <a:endParaRPr lang="en-US" sz="1200" b="1" dirty="0">
              <a:latin typeface="Futura" panose="020B0602020204020303" pitchFamily="34" charset="-79"/>
              <a:cs typeface="Futura" panose="020B0602020204020303" pitchFamily="34" charset="-79"/>
            </a:endParaRPr>
          </a:p>
          <a:p>
            <a:endParaRPr lang="en-US" sz="1200" dirty="0"/>
          </a:p>
        </p:txBody>
      </p:sp>
      <p:pic>
        <p:nvPicPr>
          <p:cNvPr id="1026" name="Picture 2">
            <a:extLst>
              <a:ext uri="{FF2B5EF4-FFF2-40B4-BE49-F238E27FC236}">
                <a16:creationId xmlns:a16="http://schemas.microsoft.com/office/drawing/2014/main" id="{68713FAA-B2F6-B9B4-2869-06060E4D4CAE}"/>
              </a:ext>
            </a:extLst>
          </p:cNvPr>
          <p:cNvPicPr>
            <a:picLocks noChangeAspect="1" noChangeArrowheads="1"/>
          </p:cNvPicPr>
          <p:nvPr/>
        </p:nvPicPr>
        <p:blipFill>
          <a:blip r:embed="rId9" cstate="email">
            <a:alphaModFix amt="35000"/>
            <a:extLst>
              <a:ext uri="{28A0092B-C50C-407E-A947-70E740481C1C}">
                <a14:useLocalDpi xmlns:a14="http://schemas.microsoft.com/office/drawing/2010/main"/>
              </a:ext>
            </a:extLst>
          </a:blip>
          <a:srcRect/>
          <a:stretch>
            <a:fillRect/>
          </a:stretch>
        </p:blipFill>
        <p:spPr bwMode="auto">
          <a:xfrm>
            <a:off x="-39294" y="-13752"/>
            <a:ext cx="3449938" cy="7874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Product Image">
            <a:extLst>
              <a:ext uri="{FF2B5EF4-FFF2-40B4-BE49-F238E27FC236}">
                <a16:creationId xmlns:a16="http://schemas.microsoft.com/office/drawing/2014/main" id="{4DBB9634-91BF-9DE4-EB30-97A7BBCFC031}"/>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0" y="1629585"/>
            <a:ext cx="1082820" cy="29526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Product Image">
            <a:extLst>
              <a:ext uri="{FF2B5EF4-FFF2-40B4-BE49-F238E27FC236}">
                <a16:creationId xmlns:a16="http://schemas.microsoft.com/office/drawing/2014/main" id="{1DE16FF8-2DFA-658A-61B0-8E1A21920C4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2496431" y="1629584"/>
            <a:ext cx="1146140" cy="29526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roduct Image">
            <a:extLst>
              <a:ext uri="{FF2B5EF4-FFF2-40B4-BE49-F238E27FC236}">
                <a16:creationId xmlns:a16="http://schemas.microsoft.com/office/drawing/2014/main" id="{1CA9B233-D7FF-3750-CC77-E648FC84DB82}"/>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428824" y="1574994"/>
            <a:ext cx="990600" cy="295992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1">
            <a:extLst>
              <a:ext uri="{FF2B5EF4-FFF2-40B4-BE49-F238E27FC236}">
                <a16:creationId xmlns:a16="http://schemas.microsoft.com/office/drawing/2014/main" id="{1684EDF4-CBBD-007D-02DC-2B1029ACD6C3}"/>
              </a:ext>
            </a:extLst>
          </p:cNvPr>
          <p:cNvSpPr>
            <a:spLocks noChangeArrowheads="1"/>
          </p:cNvSpPr>
          <p:nvPr/>
        </p:nvSpPr>
        <p:spPr bwMode="auto">
          <a:xfrm>
            <a:off x="-18258" y="477859"/>
            <a:ext cx="780891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1800" b="0" i="0" u="none" strike="noStrike" cap="none" normalizeH="0" baseline="0" dirty="0">
                <a:ln>
                  <a:noFill/>
                </a:ln>
                <a:solidFill>
                  <a:schemeClr val="tx1"/>
                </a:solidFill>
                <a:effectLst/>
                <a:latin typeface="Arial" panose="020B0604020202020204" pitchFamily="34" charset="0"/>
              </a:rPr>
              <a:t>  </a:t>
            </a:r>
            <a:r>
              <a:rPr lang="en-US" altLang="en-US" sz="2400" b="1" dirty="0">
                <a:latin typeface="PT Serif Caption" panose="02060603050505020204" pitchFamily="18" charset="77"/>
              </a:rPr>
              <a:t>THE SINGLE MALT OF TEQUILA</a:t>
            </a:r>
            <a:endParaRPr lang="en-US" altLang="en-US" b="1" dirty="0">
              <a:latin typeface="PT Serif Caption" panose="02060603050505020204" pitchFamily="18" charset="77"/>
            </a:endParaRPr>
          </a:p>
          <a:p>
            <a:pPr lvl="0" algn="ctr"/>
            <a:r>
              <a:rPr lang="en-US" altLang="en-US" spc="-35" dirty="0">
                <a:solidFill>
                  <a:schemeClr val="bg1">
                    <a:lumMod val="85000"/>
                  </a:schemeClr>
                </a:solidFill>
                <a:latin typeface="Futura Medium" panose="020B0602020204020303" pitchFamily="34" charset="-79"/>
                <a:cs typeface="Futura Medium" panose="020B0602020204020303" pitchFamily="34" charset="-79"/>
              </a:rPr>
              <a:t>DOUBLE AGED IN EX-SINGLE MALT SHERRY OAK CASKS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pc="-35" dirty="0">
                <a:latin typeface="Futura Medium" panose="020B0602020204020303" pitchFamily="34" charset="-79"/>
                <a:cs typeface="Futura Medium" panose="020B0602020204020303" pitchFamily="34" charset="-79"/>
              </a:rPr>
              <a:t>     </a:t>
            </a:r>
          </a:p>
        </p:txBody>
      </p:sp>
      <p:pic>
        <p:nvPicPr>
          <p:cNvPr id="33" name="Picture 32">
            <a:extLst>
              <a:ext uri="{FF2B5EF4-FFF2-40B4-BE49-F238E27FC236}">
                <a16:creationId xmlns:a16="http://schemas.microsoft.com/office/drawing/2014/main" id="{FDE35697-3918-0E96-8089-C658889E973A}"/>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4463140" y="7463421"/>
            <a:ext cx="1466632" cy="2009524"/>
          </a:xfrm>
          <a:prstGeom prst="rect">
            <a:avLst/>
          </a:prstGeom>
        </p:spPr>
      </p:pic>
      <p:sp>
        <p:nvSpPr>
          <p:cNvPr id="34" name="object 6">
            <a:extLst>
              <a:ext uri="{FF2B5EF4-FFF2-40B4-BE49-F238E27FC236}">
                <a16:creationId xmlns:a16="http://schemas.microsoft.com/office/drawing/2014/main" id="{12254D99-AD2E-2B1A-1B7D-F0CD16BF482F}"/>
              </a:ext>
            </a:extLst>
          </p:cNvPr>
          <p:cNvSpPr txBox="1"/>
          <p:nvPr/>
        </p:nvSpPr>
        <p:spPr>
          <a:xfrm>
            <a:off x="222676" y="1269531"/>
            <a:ext cx="2260600" cy="2455800"/>
          </a:xfrm>
          <a:prstGeom prst="rect">
            <a:avLst/>
          </a:prstGeom>
        </p:spPr>
        <p:txBody>
          <a:bodyPr vert="horz" wrap="square" lIns="0" tIns="16510" rIns="0" bIns="0" rtlCol="0">
            <a:spAutoFit/>
          </a:bodyPr>
          <a:lstStyle/>
          <a:p>
            <a:pPr marL="12700">
              <a:lnSpc>
                <a:spcPct val="100000"/>
              </a:lnSpc>
              <a:spcBef>
                <a:spcPts val="130"/>
              </a:spcBef>
            </a:pPr>
            <a:r>
              <a:rPr lang="en-US" sz="1200" b="1" spc="204" dirty="0">
                <a:latin typeface="Futura" panose="020B0602020204020303" pitchFamily="34" charset="-79"/>
                <a:cs typeface="Futura" panose="020B0602020204020303" pitchFamily="34" charset="-79"/>
              </a:rPr>
              <a:t>ROBLE FINO REPOSADO</a:t>
            </a:r>
            <a:endParaRPr lang="en-US" sz="1200" b="1" dirty="0">
              <a:latin typeface="Futura" panose="020B0602020204020303" pitchFamily="34" charset="-79"/>
              <a:cs typeface="Futura" panose="020B0602020204020303" pitchFamily="34" charset="-79"/>
            </a:endParaRPr>
          </a:p>
          <a:p>
            <a:pPr marL="779145">
              <a:lnSpc>
                <a:spcPct val="100000"/>
              </a:lnSpc>
              <a:spcBef>
                <a:spcPts val="1720"/>
              </a:spcBef>
            </a:pPr>
            <a:r>
              <a:rPr sz="900" spc="75" dirty="0">
                <a:latin typeface="Futura Medium" panose="020B0602020204020303" pitchFamily="34" charset="-79"/>
                <a:cs typeface="Futura Medium" panose="020B0602020204020303" pitchFamily="34" charset="-79"/>
              </a:rPr>
              <a:t>Age:</a:t>
            </a:r>
            <a:r>
              <a:rPr sz="900" spc="-60" dirty="0">
                <a:latin typeface="Futura Medium" panose="020B0602020204020303" pitchFamily="34" charset="-79"/>
                <a:cs typeface="Futura Medium" panose="020B0602020204020303" pitchFamily="34" charset="-79"/>
              </a:rPr>
              <a:t> </a:t>
            </a:r>
            <a:r>
              <a:rPr lang="en-US" sz="900" spc="10" dirty="0">
                <a:latin typeface="Futura Medium" panose="020B0602020204020303" pitchFamily="34" charset="-79"/>
                <a:cs typeface="Futura Medium" panose="020B0602020204020303" pitchFamily="34" charset="-79"/>
              </a:rPr>
              <a:t>6 + 2 Months</a:t>
            </a:r>
            <a:endParaRPr sz="900" dirty="0">
              <a:latin typeface="Futura Medium" panose="020B0602020204020303" pitchFamily="34" charset="-79"/>
              <a:cs typeface="Futura Medium" panose="020B0602020204020303" pitchFamily="34" charset="-79"/>
            </a:endParaRPr>
          </a:p>
          <a:p>
            <a:pPr marL="779145">
              <a:lnSpc>
                <a:spcPct val="100000"/>
              </a:lnSpc>
              <a:spcBef>
                <a:spcPts val="459"/>
              </a:spcBef>
            </a:pPr>
            <a:r>
              <a:rPr sz="900" spc="70" dirty="0">
                <a:latin typeface="Futura Medium" panose="020B0602020204020303" pitchFamily="34" charset="-79"/>
                <a:cs typeface="Futura Medium" panose="020B0602020204020303" pitchFamily="34" charset="-79"/>
              </a:rPr>
              <a:t>Appearance:</a:t>
            </a:r>
            <a:endParaRPr sz="900" dirty="0">
              <a:latin typeface="Futura Medium" panose="020B0602020204020303" pitchFamily="34" charset="-79"/>
              <a:cs typeface="Futura Medium" panose="020B0602020204020303" pitchFamily="34" charset="-79"/>
            </a:endParaRPr>
          </a:p>
          <a:p>
            <a:pPr marL="779145">
              <a:lnSpc>
                <a:spcPct val="100000"/>
              </a:lnSpc>
              <a:spcBef>
                <a:spcPts val="10"/>
              </a:spcBef>
            </a:pPr>
            <a:r>
              <a:rPr lang="en-US" sz="900" spc="-15" dirty="0">
                <a:latin typeface="Futura Medium" panose="020B0602020204020303" pitchFamily="34" charset="-79"/>
                <a:cs typeface="Futura Medium" panose="020B0602020204020303" pitchFamily="34" charset="-79"/>
              </a:rPr>
              <a:t>Intense and brilliant amber</a:t>
            </a:r>
          </a:p>
          <a:p>
            <a:pPr marL="779145">
              <a:lnSpc>
                <a:spcPct val="100000"/>
              </a:lnSpc>
              <a:spcBef>
                <a:spcPts val="10"/>
              </a:spcBef>
            </a:pPr>
            <a:endParaRPr lang="en-US" sz="900" spc="-15" dirty="0">
              <a:latin typeface="Futura Medium" panose="020B0602020204020303" pitchFamily="34" charset="-79"/>
              <a:cs typeface="Futura Medium" panose="020B0602020204020303" pitchFamily="34" charset="-79"/>
            </a:endParaRPr>
          </a:p>
          <a:p>
            <a:pPr marL="779145">
              <a:lnSpc>
                <a:spcPct val="100000"/>
              </a:lnSpc>
              <a:spcBef>
                <a:spcPts val="10"/>
              </a:spcBef>
            </a:pPr>
            <a:r>
              <a:rPr sz="900" spc="70" dirty="0">
                <a:latin typeface="Futura Medium" panose="020B0602020204020303" pitchFamily="34" charset="-79"/>
                <a:cs typeface="Futura Medium" panose="020B0602020204020303" pitchFamily="34" charset="-79"/>
              </a:rPr>
              <a:t>Aromas:</a:t>
            </a:r>
            <a:endParaRPr sz="900" dirty="0">
              <a:latin typeface="Futura Medium" panose="020B0602020204020303" pitchFamily="34" charset="-79"/>
              <a:cs typeface="Futura Medium" panose="020B0602020204020303" pitchFamily="34" charset="-79"/>
            </a:endParaRPr>
          </a:p>
          <a:p>
            <a:pPr marL="779145">
              <a:lnSpc>
                <a:spcPct val="100000"/>
              </a:lnSpc>
              <a:spcBef>
                <a:spcPts val="5"/>
              </a:spcBef>
            </a:pPr>
            <a:r>
              <a:rPr lang="en-US" sz="900" spc="-5" dirty="0">
                <a:latin typeface="Futura Medium" panose="020B0602020204020303" pitchFamily="34" charset="-79"/>
                <a:cs typeface="Futura Medium" panose="020B0602020204020303" pitchFamily="34" charset="-79"/>
              </a:rPr>
              <a:t>Toasted oak, dry fruits, whisky, and agave</a:t>
            </a:r>
            <a:endParaRPr sz="900" dirty="0">
              <a:latin typeface="Futura Medium" panose="020B0602020204020303" pitchFamily="34" charset="-79"/>
              <a:cs typeface="Futura Medium" panose="020B0602020204020303" pitchFamily="34" charset="-79"/>
            </a:endParaRPr>
          </a:p>
          <a:p>
            <a:pPr marL="779145">
              <a:lnSpc>
                <a:spcPct val="100000"/>
              </a:lnSpc>
              <a:spcBef>
                <a:spcPts val="459"/>
              </a:spcBef>
            </a:pPr>
            <a:r>
              <a:rPr sz="900" spc="70" dirty="0">
                <a:latin typeface="Futura Medium" panose="020B0602020204020303" pitchFamily="34" charset="-79"/>
                <a:cs typeface="Futura Medium" panose="020B0602020204020303" pitchFamily="34" charset="-79"/>
              </a:rPr>
              <a:t>Flavor</a:t>
            </a:r>
            <a:r>
              <a:rPr sz="900" spc="15" dirty="0">
                <a:latin typeface="Futura Medium" panose="020B0602020204020303" pitchFamily="34" charset="-79"/>
                <a:cs typeface="Futura Medium" panose="020B0602020204020303" pitchFamily="34" charset="-79"/>
              </a:rPr>
              <a:t> </a:t>
            </a:r>
            <a:r>
              <a:rPr sz="900" spc="75" dirty="0">
                <a:latin typeface="Futura Medium" panose="020B0602020204020303" pitchFamily="34" charset="-79"/>
                <a:cs typeface="Futura Medium" panose="020B0602020204020303" pitchFamily="34" charset="-79"/>
              </a:rPr>
              <a:t>profile:</a:t>
            </a:r>
            <a:endParaRPr sz="900" dirty="0">
              <a:latin typeface="Futura Medium" panose="020B0602020204020303" pitchFamily="34" charset="-79"/>
              <a:cs typeface="Futura Medium" panose="020B0602020204020303" pitchFamily="34" charset="-79"/>
            </a:endParaRPr>
          </a:p>
          <a:p>
            <a:pPr marL="905510" marR="22860" indent="-127000">
              <a:lnSpc>
                <a:spcPct val="100000"/>
              </a:lnSpc>
              <a:spcBef>
                <a:spcPts val="10"/>
              </a:spcBef>
              <a:buChar char="•"/>
              <a:tabLst>
                <a:tab pos="887730" algn="l"/>
              </a:tabLst>
            </a:pPr>
            <a:r>
              <a:rPr lang="en-US" sz="900" spc="-5" dirty="0">
                <a:latin typeface="Futura Medium" panose="020B0602020204020303" pitchFamily="34" charset="-79"/>
                <a:cs typeface="Futura Medium" panose="020B0602020204020303" pitchFamily="34" charset="-79"/>
              </a:rPr>
              <a:t>Presence of cooked agave, maple syrup, anise, quince, and dried fruits</a:t>
            </a:r>
            <a:endParaRPr sz="900" dirty="0">
              <a:latin typeface="Futura Medium" panose="020B0602020204020303" pitchFamily="34" charset="-79"/>
              <a:cs typeface="Futura Medium" panose="020B0602020204020303" pitchFamily="34" charset="-79"/>
            </a:endParaRPr>
          </a:p>
        </p:txBody>
      </p:sp>
      <p:sp>
        <p:nvSpPr>
          <p:cNvPr id="35" name="object 6">
            <a:extLst>
              <a:ext uri="{FF2B5EF4-FFF2-40B4-BE49-F238E27FC236}">
                <a16:creationId xmlns:a16="http://schemas.microsoft.com/office/drawing/2014/main" id="{E8E1A124-84BD-E8F0-3576-5BFD5B0931D5}"/>
              </a:ext>
            </a:extLst>
          </p:cNvPr>
          <p:cNvSpPr txBox="1"/>
          <p:nvPr/>
        </p:nvSpPr>
        <p:spPr>
          <a:xfrm>
            <a:off x="2842648" y="1289432"/>
            <a:ext cx="2775924" cy="2317301"/>
          </a:xfrm>
          <a:prstGeom prst="rect">
            <a:avLst/>
          </a:prstGeom>
        </p:spPr>
        <p:txBody>
          <a:bodyPr vert="horz" wrap="square" lIns="0" tIns="16510" rIns="0" bIns="0" rtlCol="0">
            <a:spAutoFit/>
          </a:bodyPr>
          <a:lstStyle/>
          <a:p>
            <a:pPr marL="12700">
              <a:lnSpc>
                <a:spcPct val="100000"/>
              </a:lnSpc>
              <a:spcBef>
                <a:spcPts val="130"/>
              </a:spcBef>
            </a:pPr>
            <a:r>
              <a:rPr lang="en-US" sz="1200" b="1" spc="204" dirty="0">
                <a:latin typeface="Futura" panose="020B0602020204020303" pitchFamily="34" charset="-79"/>
                <a:cs typeface="Futura" panose="020B0602020204020303" pitchFamily="34" charset="-79"/>
              </a:rPr>
              <a:t>ROBLE FINO     REPOSADO-CRISTALINO</a:t>
            </a:r>
            <a:endParaRPr lang="en-US" sz="1200" b="1" dirty="0">
              <a:latin typeface="Futura" panose="020B0602020204020303" pitchFamily="34" charset="-79"/>
              <a:cs typeface="Futura" panose="020B0602020204020303" pitchFamily="34" charset="-79"/>
            </a:endParaRPr>
          </a:p>
          <a:p>
            <a:pPr marL="779145">
              <a:lnSpc>
                <a:spcPct val="100000"/>
              </a:lnSpc>
              <a:spcBef>
                <a:spcPts val="1720"/>
              </a:spcBef>
            </a:pPr>
            <a:r>
              <a:rPr sz="900" spc="75" dirty="0">
                <a:latin typeface="Futura Medium" panose="020B0602020204020303" pitchFamily="34" charset="-79"/>
                <a:cs typeface="Futura Medium" panose="020B0602020204020303" pitchFamily="34" charset="-79"/>
              </a:rPr>
              <a:t>Age:</a:t>
            </a:r>
            <a:r>
              <a:rPr sz="900" spc="-60" dirty="0">
                <a:latin typeface="Futura Medium" panose="020B0602020204020303" pitchFamily="34" charset="-79"/>
                <a:cs typeface="Futura Medium" panose="020B0602020204020303" pitchFamily="34" charset="-79"/>
              </a:rPr>
              <a:t> </a:t>
            </a:r>
            <a:r>
              <a:rPr lang="en-US" sz="900" spc="10" dirty="0">
                <a:latin typeface="Futura Medium" panose="020B0602020204020303" pitchFamily="34" charset="-79"/>
                <a:cs typeface="Futura Medium" panose="020B0602020204020303" pitchFamily="34" charset="-79"/>
              </a:rPr>
              <a:t>6 + 2 Months</a:t>
            </a:r>
            <a:endParaRPr sz="900" dirty="0">
              <a:latin typeface="Futura Medium" panose="020B0602020204020303" pitchFamily="34" charset="-79"/>
              <a:cs typeface="Futura Medium" panose="020B0602020204020303" pitchFamily="34" charset="-79"/>
            </a:endParaRPr>
          </a:p>
          <a:p>
            <a:pPr marL="779145">
              <a:lnSpc>
                <a:spcPct val="100000"/>
              </a:lnSpc>
              <a:spcBef>
                <a:spcPts val="459"/>
              </a:spcBef>
            </a:pPr>
            <a:r>
              <a:rPr sz="900" spc="70" dirty="0">
                <a:latin typeface="Futura Medium" panose="020B0602020204020303" pitchFamily="34" charset="-79"/>
                <a:cs typeface="Futura Medium" panose="020B0602020204020303" pitchFamily="34" charset="-79"/>
              </a:rPr>
              <a:t>Appearance:</a:t>
            </a:r>
            <a:endParaRPr sz="900" dirty="0">
              <a:latin typeface="Futura Medium" panose="020B0602020204020303" pitchFamily="34" charset="-79"/>
              <a:cs typeface="Futura Medium" panose="020B0602020204020303" pitchFamily="34" charset="-79"/>
            </a:endParaRPr>
          </a:p>
          <a:p>
            <a:pPr marL="779145">
              <a:lnSpc>
                <a:spcPct val="100000"/>
              </a:lnSpc>
              <a:spcBef>
                <a:spcPts val="10"/>
              </a:spcBef>
            </a:pPr>
            <a:r>
              <a:rPr lang="en-US" sz="900" spc="-15" dirty="0">
                <a:latin typeface="Futura Medium" panose="020B0602020204020303" pitchFamily="34" charset="-79"/>
                <a:cs typeface="Futura Medium" panose="020B0602020204020303" pitchFamily="34" charset="-79"/>
              </a:rPr>
              <a:t>Transparent, crystal clear</a:t>
            </a:r>
          </a:p>
          <a:p>
            <a:pPr marL="779145">
              <a:lnSpc>
                <a:spcPct val="100000"/>
              </a:lnSpc>
              <a:spcBef>
                <a:spcPts val="10"/>
              </a:spcBef>
            </a:pPr>
            <a:endParaRPr lang="en-US" sz="900" spc="-15" dirty="0">
              <a:latin typeface="Futura Medium" panose="020B0602020204020303" pitchFamily="34" charset="-79"/>
              <a:cs typeface="Futura Medium" panose="020B0602020204020303" pitchFamily="34" charset="-79"/>
            </a:endParaRPr>
          </a:p>
          <a:p>
            <a:pPr marL="779145">
              <a:lnSpc>
                <a:spcPct val="100000"/>
              </a:lnSpc>
              <a:spcBef>
                <a:spcPts val="10"/>
              </a:spcBef>
            </a:pPr>
            <a:r>
              <a:rPr sz="900" spc="70" dirty="0">
                <a:latin typeface="Futura Medium" panose="020B0602020204020303" pitchFamily="34" charset="-79"/>
                <a:cs typeface="Futura Medium" panose="020B0602020204020303" pitchFamily="34" charset="-79"/>
              </a:rPr>
              <a:t>Aromas:</a:t>
            </a:r>
            <a:endParaRPr sz="900" dirty="0">
              <a:latin typeface="Futura Medium" panose="020B0602020204020303" pitchFamily="34" charset="-79"/>
              <a:cs typeface="Futura Medium" panose="020B0602020204020303" pitchFamily="34" charset="-79"/>
            </a:endParaRPr>
          </a:p>
          <a:p>
            <a:pPr marL="779145">
              <a:lnSpc>
                <a:spcPct val="100000"/>
              </a:lnSpc>
              <a:spcBef>
                <a:spcPts val="5"/>
              </a:spcBef>
            </a:pPr>
            <a:r>
              <a:rPr lang="en-US" sz="900" spc="-5" dirty="0">
                <a:latin typeface="Futura Medium" panose="020B0602020204020303" pitchFamily="34" charset="-79"/>
                <a:cs typeface="Futura Medium" panose="020B0602020204020303" pitchFamily="34" charset="-79"/>
              </a:rPr>
              <a:t>Hazelnuts, green olives, wood,        and sweetness</a:t>
            </a:r>
            <a:endParaRPr sz="900" dirty="0">
              <a:latin typeface="Futura Medium" panose="020B0602020204020303" pitchFamily="34" charset="-79"/>
              <a:cs typeface="Futura Medium" panose="020B0602020204020303" pitchFamily="34" charset="-79"/>
            </a:endParaRPr>
          </a:p>
          <a:p>
            <a:pPr marL="779145">
              <a:lnSpc>
                <a:spcPct val="100000"/>
              </a:lnSpc>
              <a:spcBef>
                <a:spcPts val="459"/>
              </a:spcBef>
            </a:pPr>
            <a:r>
              <a:rPr sz="900" spc="70" dirty="0">
                <a:latin typeface="Futura Medium" panose="020B0602020204020303" pitchFamily="34" charset="-79"/>
                <a:cs typeface="Futura Medium" panose="020B0602020204020303" pitchFamily="34" charset="-79"/>
              </a:rPr>
              <a:t>Flavor</a:t>
            </a:r>
            <a:r>
              <a:rPr sz="900" spc="15" dirty="0">
                <a:latin typeface="Futura Medium" panose="020B0602020204020303" pitchFamily="34" charset="-79"/>
                <a:cs typeface="Futura Medium" panose="020B0602020204020303" pitchFamily="34" charset="-79"/>
              </a:rPr>
              <a:t> </a:t>
            </a:r>
            <a:r>
              <a:rPr sz="900" spc="75" dirty="0">
                <a:latin typeface="Futura Medium" panose="020B0602020204020303" pitchFamily="34" charset="-79"/>
                <a:cs typeface="Futura Medium" panose="020B0602020204020303" pitchFamily="34" charset="-79"/>
              </a:rPr>
              <a:t>profile:</a:t>
            </a:r>
            <a:endParaRPr sz="900" dirty="0">
              <a:latin typeface="Futura Medium" panose="020B0602020204020303" pitchFamily="34" charset="-79"/>
              <a:cs typeface="Futura Medium" panose="020B0602020204020303" pitchFamily="34" charset="-79"/>
            </a:endParaRPr>
          </a:p>
          <a:p>
            <a:pPr marL="905510" marR="22860" indent="-127000">
              <a:lnSpc>
                <a:spcPct val="100000"/>
              </a:lnSpc>
              <a:spcBef>
                <a:spcPts val="10"/>
              </a:spcBef>
              <a:buChar char="•"/>
              <a:tabLst>
                <a:tab pos="887730" algn="l"/>
              </a:tabLst>
            </a:pPr>
            <a:r>
              <a:rPr lang="en-US" sz="900" spc="-5" dirty="0">
                <a:latin typeface="Futura Medium" panose="020B0602020204020303" pitchFamily="34" charset="-79"/>
                <a:cs typeface="Futura Medium" panose="020B0602020204020303" pitchFamily="34" charset="-79"/>
              </a:rPr>
              <a:t>Exploding flavors of dried fruits, cooked agave, toasted oak,  vanilla, and nuts</a:t>
            </a:r>
            <a:endParaRPr sz="900" dirty="0">
              <a:latin typeface="Futura Medium" panose="020B0602020204020303" pitchFamily="34" charset="-79"/>
              <a:cs typeface="Futura Medium" panose="020B0602020204020303" pitchFamily="34" charset="-79"/>
            </a:endParaRPr>
          </a:p>
        </p:txBody>
      </p:sp>
      <p:sp>
        <p:nvSpPr>
          <p:cNvPr id="36" name="object 6">
            <a:extLst>
              <a:ext uri="{FF2B5EF4-FFF2-40B4-BE49-F238E27FC236}">
                <a16:creationId xmlns:a16="http://schemas.microsoft.com/office/drawing/2014/main" id="{A2E3428C-A04C-B580-C6E5-B6B3163A2368}"/>
              </a:ext>
            </a:extLst>
          </p:cNvPr>
          <p:cNvSpPr txBox="1"/>
          <p:nvPr/>
        </p:nvSpPr>
        <p:spPr>
          <a:xfrm>
            <a:off x="5666589" y="1289798"/>
            <a:ext cx="2072004" cy="2486578"/>
          </a:xfrm>
          <a:prstGeom prst="rect">
            <a:avLst/>
          </a:prstGeom>
        </p:spPr>
        <p:txBody>
          <a:bodyPr vert="horz" wrap="square" lIns="0" tIns="16510" rIns="0" bIns="0" rtlCol="0">
            <a:spAutoFit/>
          </a:bodyPr>
          <a:lstStyle/>
          <a:p>
            <a:pPr marL="12700">
              <a:lnSpc>
                <a:spcPct val="100000"/>
              </a:lnSpc>
              <a:spcBef>
                <a:spcPts val="130"/>
              </a:spcBef>
            </a:pPr>
            <a:r>
              <a:rPr lang="en-US" sz="1200" b="1" spc="204" dirty="0">
                <a:latin typeface="Futura" panose="020B0602020204020303" pitchFamily="34" charset="-79"/>
                <a:cs typeface="Futura" panose="020B0602020204020303" pitchFamily="34" charset="-79"/>
              </a:rPr>
              <a:t>ROBLE FINO AÑEJO</a:t>
            </a:r>
            <a:endParaRPr lang="en-US" sz="1200" b="1" dirty="0">
              <a:latin typeface="Futura" panose="020B0602020204020303" pitchFamily="34" charset="-79"/>
              <a:cs typeface="Futura" panose="020B0602020204020303" pitchFamily="34" charset="-79"/>
            </a:endParaRPr>
          </a:p>
          <a:p>
            <a:pPr marL="779145">
              <a:lnSpc>
                <a:spcPct val="100000"/>
              </a:lnSpc>
              <a:spcBef>
                <a:spcPts val="1720"/>
              </a:spcBef>
            </a:pPr>
            <a:r>
              <a:rPr sz="900" spc="75" dirty="0">
                <a:latin typeface="Futura Medium" panose="020B0602020204020303" pitchFamily="34" charset="-79"/>
                <a:cs typeface="Futura Medium" panose="020B0602020204020303" pitchFamily="34" charset="-79"/>
              </a:rPr>
              <a:t>Age:</a:t>
            </a:r>
            <a:r>
              <a:rPr sz="900" spc="-60" dirty="0">
                <a:latin typeface="Futura Medium" panose="020B0602020204020303" pitchFamily="34" charset="-79"/>
                <a:cs typeface="Futura Medium" panose="020B0602020204020303" pitchFamily="34" charset="-79"/>
              </a:rPr>
              <a:t> </a:t>
            </a:r>
            <a:r>
              <a:rPr lang="en-US" sz="900" spc="10" dirty="0">
                <a:latin typeface="Futura Medium" panose="020B0602020204020303" pitchFamily="34" charset="-79"/>
                <a:cs typeface="Futura Medium" panose="020B0602020204020303" pitchFamily="34" charset="-79"/>
              </a:rPr>
              <a:t>18 + 5 Months</a:t>
            </a:r>
            <a:endParaRPr sz="900" dirty="0">
              <a:latin typeface="Futura Medium" panose="020B0602020204020303" pitchFamily="34" charset="-79"/>
              <a:cs typeface="Futura Medium" panose="020B0602020204020303" pitchFamily="34" charset="-79"/>
            </a:endParaRPr>
          </a:p>
          <a:p>
            <a:pPr marL="779145">
              <a:lnSpc>
                <a:spcPct val="100000"/>
              </a:lnSpc>
              <a:spcBef>
                <a:spcPts val="459"/>
              </a:spcBef>
            </a:pPr>
            <a:r>
              <a:rPr sz="900" spc="70" dirty="0">
                <a:latin typeface="Futura Medium" panose="020B0602020204020303" pitchFamily="34" charset="-79"/>
                <a:cs typeface="Futura Medium" panose="020B0602020204020303" pitchFamily="34" charset="-79"/>
              </a:rPr>
              <a:t>Appearance:</a:t>
            </a:r>
            <a:endParaRPr sz="900" dirty="0">
              <a:latin typeface="Futura Medium" panose="020B0602020204020303" pitchFamily="34" charset="-79"/>
              <a:cs typeface="Futura Medium" panose="020B0602020204020303" pitchFamily="34" charset="-79"/>
            </a:endParaRPr>
          </a:p>
          <a:p>
            <a:pPr marL="779145">
              <a:lnSpc>
                <a:spcPct val="100000"/>
              </a:lnSpc>
              <a:spcBef>
                <a:spcPts val="10"/>
              </a:spcBef>
            </a:pPr>
            <a:r>
              <a:rPr lang="en-US" sz="900" spc="-15" dirty="0">
                <a:latin typeface="Futura Medium" panose="020B0602020204020303" pitchFamily="34" charset="-79"/>
                <a:cs typeface="Futura Medium" panose="020B0602020204020303" pitchFamily="34" charset="-79"/>
              </a:rPr>
              <a:t>Gold color with reddish shimmer &amp; brilliance</a:t>
            </a:r>
          </a:p>
          <a:p>
            <a:pPr marL="779145">
              <a:lnSpc>
                <a:spcPct val="100000"/>
              </a:lnSpc>
              <a:spcBef>
                <a:spcPts val="10"/>
              </a:spcBef>
            </a:pPr>
            <a:endParaRPr lang="en-US" sz="900" spc="-15" dirty="0">
              <a:latin typeface="Futura Medium" panose="020B0602020204020303" pitchFamily="34" charset="-79"/>
              <a:cs typeface="Futura Medium" panose="020B0602020204020303" pitchFamily="34" charset="-79"/>
            </a:endParaRPr>
          </a:p>
          <a:p>
            <a:pPr marL="779145">
              <a:lnSpc>
                <a:spcPct val="100000"/>
              </a:lnSpc>
              <a:spcBef>
                <a:spcPts val="10"/>
              </a:spcBef>
            </a:pPr>
            <a:r>
              <a:rPr sz="900" spc="70" dirty="0">
                <a:latin typeface="Futura Medium" panose="020B0602020204020303" pitchFamily="34" charset="-79"/>
                <a:cs typeface="Futura Medium" panose="020B0602020204020303" pitchFamily="34" charset="-79"/>
              </a:rPr>
              <a:t>Aromas:</a:t>
            </a:r>
            <a:endParaRPr sz="900" dirty="0">
              <a:latin typeface="Futura Medium" panose="020B0602020204020303" pitchFamily="34" charset="-79"/>
              <a:cs typeface="Futura Medium" panose="020B0602020204020303" pitchFamily="34" charset="-79"/>
            </a:endParaRPr>
          </a:p>
          <a:p>
            <a:pPr marL="779145">
              <a:lnSpc>
                <a:spcPct val="100000"/>
              </a:lnSpc>
              <a:spcBef>
                <a:spcPts val="5"/>
              </a:spcBef>
            </a:pPr>
            <a:r>
              <a:rPr lang="en-US" sz="900" spc="-5" dirty="0">
                <a:latin typeface="Futura Medium" panose="020B0602020204020303" pitchFamily="34" charset="-79"/>
                <a:cs typeface="Futura Medium" panose="020B0602020204020303" pitchFamily="34" charset="-79"/>
              </a:rPr>
              <a:t>Sweet &amp; woody denote a prolonged maturation, notes of pear &amp; dill</a:t>
            </a:r>
            <a:endParaRPr sz="900" dirty="0">
              <a:latin typeface="Futura Medium" panose="020B0602020204020303" pitchFamily="34" charset="-79"/>
              <a:cs typeface="Futura Medium" panose="020B0602020204020303" pitchFamily="34" charset="-79"/>
            </a:endParaRPr>
          </a:p>
          <a:p>
            <a:pPr marL="779145">
              <a:lnSpc>
                <a:spcPct val="100000"/>
              </a:lnSpc>
              <a:spcBef>
                <a:spcPts val="459"/>
              </a:spcBef>
            </a:pPr>
            <a:r>
              <a:rPr sz="900" spc="70" dirty="0">
                <a:latin typeface="Futura Medium" panose="020B0602020204020303" pitchFamily="34" charset="-79"/>
                <a:cs typeface="Futura Medium" panose="020B0602020204020303" pitchFamily="34" charset="-79"/>
              </a:rPr>
              <a:t>Flavor</a:t>
            </a:r>
            <a:r>
              <a:rPr sz="900" spc="15" dirty="0">
                <a:latin typeface="Futura Medium" panose="020B0602020204020303" pitchFamily="34" charset="-79"/>
                <a:cs typeface="Futura Medium" panose="020B0602020204020303" pitchFamily="34" charset="-79"/>
              </a:rPr>
              <a:t> </a:t>
            </a:r>
            <a:r>
              <a:rPr sz="900" spc="75" dirty="0">
                <a:latin typeface="Futura Medium" panose="020B0602020204020303" pitchFamily="34" charset="-79"/>
                <a:cs typeface="Futura Medium" panose="020B0602020204020303" pitchFamily="34" charset="-79"/>
              </a:rPr>
              <a:t>profile:</a:t>
            </a:r>
            <a:endParaRPr sz="900" dirty="0">
              <a:latin typeface="Futura Medium" panose="020B0602020204020303" pitchFamily="34" charset="-79"/>
              <a:cs typeface="Futura Medium" panose="020B0602020204020303" pitchFamily="34" charset="-79"/>
            </a:endParaRPr>
          </a:p>
          <a:p>
            <a:pPr marL="905510" marR="22860" indent="-127000">
              <a:lnSpc>
                <a:spcPct val="100000"/>
              </a:lnSpc>
              <a:spcBef>
                <a:spcPts val="10"/>
              </a:spcBef>
              <a:buChar char="•"/>
              <a:tabLst>
                <a:tab pos="887730" algn="l"/>
              </a:tabLst>
            </a:pPr>
            <a:r>
              <a:rPr lang="en-US" sz="900" spc="-5" dirty="0">
                <a:latin typeface="Futura Medium" panose="020B0602020204020303" pitchFamily="34" charset="-79"/>
                <a:cs typeface="Futura Medium" panose="020B0602020204020303" pitchFamily="34" charset="-79"/>
              </a:rPr>
              <a:t>Clean &amp; smooth, notes of dried fruits, oak, cooked agave &amp; chocolate</a:t>
            </a:r>
            <a:endParaRPr sz="900" dirty="0">
              <a:latin typeface="Futura Medium" panose="020B0602020204020303" pitchFamily="34" charset="-79"/>
              <a:cs typeface="Futura Medium" panose="020B0602020204020303" pitchFamily="34" charset="-79"/>
            </a:endParaRPr>
          </a:p>
        </p:txBody>
      </p:sp>
      <p:sp>
        <p:nvSpPr>
          <p:cNvPr id="37" name="object 2">
            <a:extLst>
              <a:ext uri="{FF2B5EF4-FFF2-40B4-BE49-F238E27FC236}">
                <a16:creationId xmlns:a16="http://schemas.microsoft.com/office/drawing/2014/main" id="{E470532F-1547-24B7-A3B4-DBCA48F9C25B}"/>
              </a:ext>
            </a:extLst>
          </p:cNvPr>
          <p:cNvSpPr txBox="1"/>
          <p:nvPr/>
        </p:nvSpPr>
        <p:spPr>
          <a:xfrm>
            <a:off x="4969805" y="7070084"/>
            <a:ext cx="2468880" cy="2525563"/>
          </a:xfrm>
          <a:prstGeom prst="rect">
            <a:avLst/>
          </a:prstGeom>
        </p:spPr>
        <p:txBody>
          <a:bodyPr vert="horz" wrap="square" lIns="0" tIns="16510" rIns="0" bIns="0" rtlCol="0">
            <a:spAutoFit/>
          </a:bodyPr>
          <a:lstStyle/>
          <a:p>
            <a:pPr marL="12700">
              <a:lnSpc>
                <a:spcPct val="100000"/>
              </a:lnSpc>
              <a:spcBef>
                <a:spcPts val="130"/>
              </a:spcBef>
            </a:pPr>
            <a:r>
              <a:rPr lang="en-US" sz="1200" b="1" spc="185" dirty="0">
                <a:latin typeface="Futura" panose="020B0602020204020303" pitchFamily="34" charset="-79"/>
                <a:cs typeface="Futura" panose="020B0602020204020303" pitchFamily="34" charset="-79"/>
              </a:rPr>
              <a:t>ELEGANTE           EXTRA AÑEJO</a:t>
            </a:r>
            <a:r>
              <a:rPr lang="en-US" sz="1200" b="1" spc="-345" dirty="0">
                <a:latin typeface="Futura" panose="020B0602020204020303" pitchFamily="34" charset="-79"/>
                <a:cs typeface="Futura" panose="020B0602020204020303" pitchFamily="34" charset="-79"/>
              </a:rPr>
              <a:t> </a:t>
            </a:r>
            <a:endParaRPr lang="en-US" sz="1200" b="1" dirty="0">
              <a:latin typeface="Futura" panose="020B0602020204020303" pitchFamily="34" charset="-79"/>
              <a:cs typeface="Futura" panose="020B0602020204020303" pitchFamily="34" charset="-79"/>
            </a:endParaRPr>
          </a:p>
          <a:p>
            <a:pPr marL="929640">
              <a:lnSpc>
                <a:spcPct val="100000"/>
              </a:lnSpc>
              <a:spcBef>
                <a:spcPts val="1655"/>
              </a:spcBef>
            </a:pPr>
            <a:r>
              <a:rPr sz="900" spc="75" dirty="0">
                <a:latin typeface="Futura Medium" panose="020B0602020204020303" pitchFamily="34" charset="-79"/>
                <a:cs typeface="Futura Medium" panose="020B0602020204020303" pitchFamily="34" charset="-79"/>
              </a:rPr>
              <a:t>Age: </a:t>
            </a:r>
            <a:r>
              <a:rPr lang="en-US" sz="900" spc="10" dirty="0">
                <a:latin typeface="Futura Medium" panose="020B0602020204020303" pitchFamily="34" charset="-79"/>
                <a:cs typeface="Futura Medium" panose="020B0602020204020303" pitchFamily="34" charset="-79"/>
              </a:rPr>
              <a:t>48</a:t>
            </a:r>
            <a:r>
              <a:rPr sz="900" spc="-120" dirty="0">
                <a:latin typeface="Futura Medium" panose="020B0602020204020303" pitchFamily="34" charset="-79"/>
                <a:cs typeface="Futura Medium" panose="020B0602020204020303" pitchFamily="34" charset="-79"/>
              </a:rPr>
              <a:t> </a:t>
            </a:r>
            <a:r>
              <a:rPr sz="900" spc="-5" dirty="0">
                <a:latin typeface="Futura Medium" panose="020B0602020204020303" pitchFamily="34" charset="-79"/>
                <a:cs typeface="Futura Medium" panose="020B0602020204020303" pitchFamily="34" charset="-79"/>
              </a:rPr>
              <a:t>months</a:t>
            </a:r>
            <a:endParaRPr sz="900" dirty="0">
              <a:latin typeface="Futura Medium" panose="020B0602020204020303" pitchFamily="34" charset="-79"/>
              <a:cs typeface="Futura Medium" panose="020B0602020204020303" pitchFamily="34" charset="-79"/>
            </a:endParaRPr>
          </a:p>
          <a:p>
            <a:pPr marL="929640" marR="187960">
              <a:lnSpc>
                <a:spcPct val="100699"/>
              </a:lnSpc>
              <a:spcBef>
                <a:spcPts val="450"/>
              </a:spcBef>
            </a:pPr>
            <a:r>
              <a:rPr sz="900" spc="70" dirty="0">
                <a:latin typeface="Futura Medium" panose="020B0602020204020303" pitchFamily="34" charset="-79"/>
                <a:cs typeface="Futura Medium" panose="020B0602020204020303" pitchFamily="34" charset="-79"/>
              </a:rPr>
              <a:t>Appearance:  </a:t>
            </a:r>
            <a:r>
              <a:rPr lang="en-US" sz="900" spc="-15" dirty="0">
                <a:latin typeface="Futura Medium" panose="020B0602020204020303" pitchFamily="34" charset="-79"/>
                <a:cs typeface="Futura Medium" panose="020B0602020204020303" pitchFamily="34" charset="-79"/>
              </a:rPr>
              <a:t>Dark amber color and high- density body denote the long aging process</a:t>
            </a:r>
            <a:endParaRPr sz="900" dirty="0">
              <a:latin typeface="Futura Medium" panose="020B0602020204020303" pitchFamily="34" charset="-79"/>
              <a:cs typeface="Futura Medium" panose="020B0602020204020303" pitchFamily="34" charset="-79"/>
            </a:endParaRPr>
          </a:p>
          <a:p>
            <a:pPr marL="929640">
              <a:lnSpc>
                <a:spcPct val="100000"/>
              </a:lnSpc>
              <a:spcBef>
                <a:spcPts val="459"/>
              </a:spcBef>
            </a:pPr>
            <a:r>
              <a:rPr sz="900" spc="70" dirty="0">
                <a:latin typeface="Futura Medium" panose="020B0602020204020303" pitchFamily="34" charset="-79"/>
                <a:cs typeface="Futura Medium" panose="020B0602020204020303" pitchFamily="34" charset="-79"/>
              </a:rPr>
              <a:t>Aromas:</a:t>
            </a:r>
            <a:endParaRPr sz="900" dirty="0">
              <a:latin typeface="Futura Medium" panose="020B0602020204020303" pitchFamily="34" charset="-79"/>
              <a:cs typeface="Futura Medium" panose="020B0602020204020303" pitchFamily="34" charset="-79"/>
            </a:endParaRPr>
          </a:p>
          <a:p>
            <a:pPr marL="929640">
              <a:lnSpc>
                <a:spcPct val="100000"/>
              </a:lnSpc>
              <a:spcBef>
                <a:spcPts val="10"/>
              </a:spcBef>
            </a:pPr>
            <a:r>
              <a:rPr lang="en-US" sz="900" spc="-5" dirty="0">
                <a:latin typeface="Futura Medium" panose="020B0602020204020303" pitchFamily="34" charset="-79"/>
                <a:cs typeface="Futura Medium" panose="020B0602020204020303" pitchFamily="34" charset="-79"/>
              </a:rPr>
              <a:t>Deep toasted oak notes, dark chocolate and coffee</a:t>
            </a:r>
            <a:endParaRPr sz="900" dirty="0">
              <a:latin typeface="Futura Medium" panose="020B0602020204020303" pitchFamily="34" charset="-79"/>
              <a:cs typeface="Futura Medium" panose="020B0602020204020303" pitchFamily="34" charset="-79"/>
            </a:endParaRPr>
          </a:p>
          <a:p>
            <a:pPr marL="929640">
              <a:lnSpc>
                <a:spcPct val="100000"/>
              </a:lnSpc>
              <a:spcBef>
                <a:spcPts val="455"/>
              </a:spcBef>
            </a:pPr>
            <a:r>
              <a:rPr sz="900" spc="70" dirty="0">
                <a:latin typeface="Futura Medium" panose="020B0602020204020303" pitchFamily="34" charset="-79"/>
                <a:cs typeface="Futura Medium" panose="020B0602020204020303" pitchFamily="34" charset="-79"/>
              </a:rPr>
              <a:t>Flavor</a:t>
            </a:r>
            <a:r>
              <a:rPr sz="900" spc="20" dirty="0">
                <a:latin typeface="Futura Medium" panose="020B0602020204020303" pitchFamily="34" charset="-79"/>
                <a:cs typeface="Futura Medium" panose="020B0602020204020303" pitchFamily="34" charset="-79"/>
              </a:rPr>
              <a:t> </a:t>
            </a:r>
            <a:r>
              <a:rPr sz="900" spc="75" dirty="0">
                <a:latin typeface="Futura Medium" panose="020B0602020204020303" pitchFamily="34" charset="-79"/>
                <a:cs typeface="Futura Medium" panose="020B0602020204020303" pitchFamily="34" charset="-79"/>
              </a:rPr>
              <a:t>profile:</a:t>
            </a:r>
            <a:endParaRPr sz="900" dirty="0">
              <a:latin typeface="Futura Medium" panose="020B0602020204020303" pitchFamily="34" charset="-79"/>
              <a:cs typeface="Futura Medium" panose="020B0602020204020303" pitchFamily="34" charset="-79"/>
            </a:endParaRPr>
          </a:p>
          <a:p>
            <a:pPr marL="1036955" indent="-107950">
              <a:lnSpc>
                <a:spcPct val="100000"/>
              </a:lnSpc>
              <a:spcBef>
                <a:spcPts val="10"/>
              </a:spcBef>
              <a:buChar char="•"/>
              <a:tabLst>
                <a:tab pos="1037590" algn="l"/>
              </a:tabLst>
            </a:pPr>
            <a:r>
              <a:rPr lang="en-US" sz="900" spc="-30" dirty="0">
                <a:latin typeface="Futura Medium" panose="020B0602020204020303" pitchFamily="34" charset="-79"/>
                <a:cs typeface="Futura Medium" panose="020B0602020204020303" pitchFamily="34" charset="-79"/>
              </a:rPr>
              <a:t>Slightly toasty, peppery</a:t>
            </a:r>
          </a:p>
          <a:p>
            <a:pPr marL="1036955" indent="-107950">
              <a:lnSpc>
                <a:spcPct val="100000"/>
              </a:lnSpc>
              <a:spcBef>
                <a:spcPts val="10"/>
              </a:spcBef>
              <a:buChar char="•"/>
              <a:tabLst>
                <a:tab pos="1037590" algn="l"/>
              </a:tabLst>
            </a:pPr>
            <a:r>
              <a:rPr lang="en-US" sz="900" spc="-30" dirty="0">
                <a:latin typeface="Futura Medium" panose="020B0602020204020303" pitchFamily="34" charset="-79"/>
                <a:cs typeface="Futura Medium" panose="020B0602020204020303" pitchFamily="34" charset="-79"/>
              </a:rPr>
              <a:t>Gentle spice</a:t>
            </a:r>
          </a:p>
          <a:p>
            <a:pPr marL="1036955" indent="-107950">
              <a:lnSpc>
                <a:spcPct val="100000"/>
              </a:lnSpc>
              <a:spcBef>
                <a:spcPts val="10"/>
              </a:spcBef>
              <a:buChar char="•"/>
              <a:tabLst>
                <a:tab pos="1037590" algn="l"/>
              </a:tabLst>
            </a:pPr>
            <a:r>
              <a:rPr lang="en-US" sz="900" spc="-30" dirty="0">
                <a:latin typeface="Futura Medium" panose="020B0602020204020303" pitchFamily="34" charset="-79"/>
                <a:cs typeface="Futura Medium" panose="020B0602020204020303" pitchFamily="34" charset="-79"/>
              </a:rPr>
              <a:t>Agave, maple, almonds</a:t>
            </a:r>
            <a:endParaRPr sz="900" dirty="0">
              <a:latin typeface="Futura Medium" panose="020B0602020204020303" pitchFamily="34" charset="-79"/>
              <a:cs typeface="Futura Medium" panose="020B0602020204020303" pitchFamily="34" charset="-79"/>
            </a:endParaRPr>
          </a:p>
        </p:txBody>
      </p:sp>
      <p:grpSp>
        <p:nvGrpSpPr>
          <p:cNvPr id="38" name="object 7">
            <a:extLst>
              <a:ext uri="{FF2B5EF4-FFF2-40B4-BE49-F238E27FC236}">
                <a16:creationId xmlns:a16="http://schemas.microsoft.com/office/drawing/2014/main" id="{7EBBD328-0F27-0479-FBF3-985D3B55FBAC}"/>
              </a:ext>
            </a:extLst>
          </p:cNvPr>
          <p:cNvGrpSpPr/>
          <p:nvPr/>
        </p:nvGrpSpPr>
        <p:grpSpPr>
          <a:xfrm flipV="1">
            <a:off x="218650" y="4591117"/>
            <a:ext cx="7448735" cy="66336"/>
            <a:chOff x="454558" y="8985421"/>
            <a:chExt cx="6847840" cy="12700"/>
          </a:xfrm>
        </p:grpSpPr>
        <p:sp>
          <p:nvSpPr>
            <p:cNvPr id="39" name="object 8">
              <a:extLst>
                <a:ext uri="{FF2B5EF4-FFF2-40B4-BE49-F238E27FC236}">
                  <a16:creationId xmlns:a16="http://schemas.microsoft.com/office/drawing/2014/main" id="{7FF3C14D-779F-4E74-2007-C88A0589AF29}"/>
                </a:ext>
              </a:extLst>
            </p:cNvPr>
            <p:cNvSpPr/>
            <p:nvPr/>
          </p:nvSpPr>
          <p:spPr>
            <a:xfrm>
              <a:off x="473570" y="8991771"/>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sz="1200"/>
            </a:p>
          </p:txBody>
        </p:sp>
        <p:sp>
          <p:nvSpPr>
            <p:cNvPr id="40" name="object 9">
              <a:extLst>
                <a:ext uri="{FF2B5EF4-FFF2-40B4-BE49-F238E27FC236}">
                  <a16:creationId xmlns:a16="http://schemas.microsoft.com/office/drawing/2014/main" id="{4BB75212-6909-4CC7-6829-2591B4AFE457}"/>
                </a:ext>
              </a:extLst>
            </p:cNvPr>
            <p:cNvSpPr/>
            <p:nvPr/>
          </p:nvSpPr>
          <p:spPr>
            <a:xfrm>
              <a:off x="454558" y="8991771"/>
              <a:ext cx="6847840" cy="0"/>
            </a:xfrm>
            <a:custGeom>
              <a:avLst/>
              <a:gdLst/>
              <a:ahLst/>
              <a:cxnLst/>
              <a:rect l="l" t="t" r="r" b="b"/>
              <a:pathLst>
                <a:path w="6847840">
                  <a:moveTo>
                    <a:pt x="6847357" y="0"/>
                  </a:moveTo>
                  <a:lnTo>
                    <a:pt x="6847357" y="0"/>
                  </a:lnTo>
                </a:path>
                <a:path w="6847840">
                  <a:moveTo>
                    <a:pt x="0" y="0"/>
                  </a:moveTo>
                  <a:lnTo>
                    <a:pt x="0" y="0"/>
                  </a:lnTo>
                </a:path>
              </a:pathLst>
            </a:custGeom>
            <a:ln w="12700">
              <a:solidFill>
                <a:srgbClr val="020302"/>
              </a:solidFill>
            </a:ln>
          </p:spPr>
          <p:txBody>
            <a:bodyPr wrap="square" lIns="0" tIns="0" rIns="0" bIns="0" rtlCol="0"/>
            <a:lstStyle/>
            <a:p>
              <a:endParaRPr sz="1200"/>
            </a:p>
          </p:txBody>
        </p:sp>
      </p:grpSp>
      <p:pic>
        <p:nvPicPr>
          <p:cNvPr id="18" name="Picture 17">
            <a:extLst>
              <a:ext uri="{FF2B5EF4-FFF2-40B4-BE49-F238E27FC236}">
                <a16:creationId xmlns:a16="http://schemas.microsoft.com/office/drawing/2014/main" id="{987B8E4D-BE84-250A-21EB-C1BFD0C301E7}"/>
              </a:ext>
            </a:extLst>
          </p:cNvPr>
          <p:cNvPicPr>
            <a:picLocks noChangeAspect="1"/>
          </p:cNvPicPr>
          <p:nvPr/>
        </p:nvPicPr>
        <p:blipFill>
          <a:blip r:embed="rId14">
            <a:duotone>
              <a:prstClr val="black"/>
              <a:srgbClr val="D9C3A5">
                <a:tint val="50000"/>
                <a:satMod val="180000"/>
              </a:srgbClr>
            </a:duotone>
          </a:blip>
          <a:stretch>
            <a:fillRect/>
          </a:stretch>
        </p:blipFill>
        <p:spPr>
          <a:xfrm>
            <a:off x="6182289" y="3779813"/>
            <a:ext cx="783309" cy="7833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ject 2">
            <a:extLst>
              <a:ext uri="{FF2B5EF4-FFF2-40B4-BE49-F238E27FC236}">
                <a16:creationId xmlns:a16="http://schemas.microsoft.com/office/drawing/2014/main" id="{54A4AABB-4CB8-7630-5B6E-655231DD4429}"/>
              </a:ext>
            </a:extLst>
          </p:cNvPr>
          <p:cNvPicPr/>
          <p:nvPr/>
        </p:nvPicPr>
        <p:blipFill>
          <a:blip r:embed="rId2" cstate="email">
            <a:alphaModFix amt="35000"/>
            <a:extLst>
              <a:ext uri="{28A0092B-C50C-407E-A947-70E740481C1C}">
                <a14:useLocalDpi xmlns:a14="http://schemas.microsoft.com/office/drawing/2010/main"/>
              </a:ext>
            </a:extLst>
          </a:blip>
          <a:stretch>
            <a:fillRect/>
          </a:stretch>
        </p:blipFill>
        <p:spPr>
          <a:xfrm rot="10800000">
            <a:off x="406793" y="6394674"/>
            <a:ext cx="7366497" cy="3799301"/>
          </a:xfrm>
          <a:prstGeom prst="rect">
            <a:avLst/>
          </a:prstGeom>
        </p:spPr>
      </p:pic>
      <p:sp>
        <p:nvSpPr>
          <p:cNvPr id="2" name="object 13">
            <a:extLst>
              <a:ext uri="{FF2B5EF4-FFF2-40B4-BE49-F238E27FC236}">
                <a16:creationId xmlns:a16="http://schemas.microsoft.com/office/drawing/2014/main" id="{FD5F875D-ABF3-FD0C-74C1-51FA8DF1B9FB}"/>
              </a:ext>
            </a:extLst>
          </p:cNvPr>
          <p:cNvSpPr/>
          <p:nvPr/>
        </p:nvSpPr>
        <p:spPr>
          <a:xfrm>
            <a:off x="570573" y="2155126"/>
            <a:ext cx="1158251" cy="861923"/>
          </a:xfrm>
          <a:prstGeom prst="rect">
            <a:avLst/>
          </a:prstGeom>
          <a:blipFill>
            <a:blip r:embed="rId3" cstate="email">
              <a:duotone>
                <a:prstClr val="black"/>
                <a:srgbClr val="0094A8">
                  <a:tint val="45000"/>
                  <a:satMod val="400000"/>
                </a:srgbClr>
              </a:duotone>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14">
            <a:extLst>
              <a:ext uri="{FF2B5EF4-FFF2-40B4-BE49-F238E27FC236}">
                <a16:creationId xmlns:a16="http://schemas.microsoft.com/office/drawing/2014/main" id="{5D16107F-27CC-DC4C-433D-F754C8068CE7}"/>
              </a:ext>
            </a:extLst>
          </p:cNvPr>
          <p:cNvSpPr/>
          <p:nvPr/>
        </p:nvSpPr>
        <p:spPr>
          <a:xfrm>
            <a:off x="2129333" y="2155990"/>
            <a:ext cx="811094" cy="870559"/>
          </a:xfrm>
          <a:prstGeom prst="rect">
            <a:avLst/>
          </a:prstGeom>
          <a:blipFill>
            <a:blip r:embed="rId4" cstate="email">
              <a:duotone>
                <a:prstClr val="black"/>
                <a:srgbClr val="0094A8">
                  <a:tint val="45000"/>
                  <a:satMod val="400000"/>
                </a:srgbClr>
              </a:duotone>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15">
            <a:extLst>
              <a:ext uri="{FF2B5EF4-FFF2-40B4-BE49-F238E27FC236}">
                <a16:creationId xmlns:a16="http://schemas.microsoft.com/office/drawing/2014/main" id="{BF5C6226-10B8-53B1-4445-63EA98B4E7F7}"/>
              </a:ext>
            </a:extLst>
          </p:cNvPr>
          <p:cNvSpPr/>
          <p:nvPr/>
        </p:nvSpPr>
        <p:spPr>
          <a:xfrm>
            <a:off x="3572790" y="2155981"/>
            <a:ext cx="811085" cy="811094"/>
          </a:xfrm>
          <a:prstGeom prst="rect">
            <a:avLst/>
          </a:prstGeom>
          <a:blipFill>
            <a:blip r:embed="rId5" cstate="email">
              <a:duotone>
                <a:prstClr val="black"/>
                <a:srgbClr val="0094A8">
                  <a:tint val="45000"/>
                  <a:satMod val="400000"/>
                </a:srgbClr>
              </a:duotone>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16">
            <a:extLst>
              <a:ext uri="{FF2B5EF4-FFF2-40B4-BE49-F238E27FC236}">
                <a16:creationId xmlns:a16="http://schemas.microsoft.com/office/drawing/2014/main" id="{6ACFE05B-9C78-BF61-C8AE-995C39F9EF80}"/>
              </a:ext>
            </a:extLst>
          </p:cNvPr>
          <p:cNvSpPr/>
          <p:nvPr/>
        </p:nvSpPr>
        <p:spPr>
          <a:xfrm>
            <a:off x="4967478" y="2129793"/>
            <a:ext cx="811094" cy="811094"/>
          </a:xfrm>
          <a:prstGeom prst="rect">
            <a:avLst/>
          </a:prstGeom>
          <a:blipFill>
            <a:blip r:embed="rId6" cstate="email">
              <a:duotone>
                <a:prstClr val="black"/>
                <a:srgbClr val="0094A8">
                  <a:tint val="45000"/>
                  <a:satMod val="400000"/>
                </a:srgbClr>
              </a:duotone>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17">
            <a:extLst>
              <a:ext uri="{FF2B5EF4-FFF2-40B4-BE49-F238E27FC236}">
                <a16:creationId xmlns:a16="http://schemas.microsoft.com/office/drawing/2014/main" id="{0B553D47-02A1-6F67-9E29-7966583BB939}"/>
              </a:ext>
            </a:extLst>
          </p:cNvPr>
          <p:cNvSpPr/>
          <p:nvPr/>
        </p:nvSpPr>
        <p:spPr>
          <a:xfrm>
            <a:off x="6554534" y="2129793"/>
            <a:ext cx="308891" cy="811094"/>
          </a:xfrm>
          <a:prstGeom prst="rect">
            <a:avLst/>
          </a:prstGeom>
          <a:blipFill>
            <a:blip r:embed="rId7" cstate="email">
              <a:duotone>
                <a:prstClr val="black"/>
                <a:srgbClr val="0094A8">
                  <a:tint val="45000"/>
                  <a:satMod val="400000"/>
                </a:srgbClr>
              </a:duotone>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18">
            <a:extLst>
              <a:ext uri="{FF2B5EF4-FFF2-40B4-BE49-F238E27FC236}">
                <a16:creationId xmlns:a16="http://schemas.microsoft.com/office/drawing/2014/main" id="{50ADC520-52EC-4194-9137-4B35EAF30459}"/>
              </a:ext>
            </a:extLst>
          </p:cNvPr>
          <p:cNvSpPr txBox="1"/>
          <p:nvPr/>
        </p:nvSpPr>
        <p:spPr>
          <a:xfrm>
            <a:off x="587430" y="3188156"/>
            <a:ext cx="1049020" cy="772006"/>
          </a:xfrm>
          <a:prstGeom prst="rect">
            <a:avLst/>
          </a:prstGeom>
        </p:spPr>
        <p:txBody>
          <a:bodyPr vert="horz" wrap="square" lIns="0" tIns="12700" rIns="0" bIns="0" rtlCol="0">
            <a:spAutoFit/>
          </a:bodyPr>
          <a:lstStyle/>
          <a:p>
            <a:pPr marL="12700" marR="5080" algn="ctr">
              <a:lnSpc>
                <a:spcPct val="100000"/>
              </a:lnSpc>
              <a:spcBef>
                <a:spcPts val="100"/>
              </a:spcBef>
            </a:pPr>
            <a:r>
              <a:rPr sz="1050" spc="-5" dirty="0">
                <a:latin typeface="Futura Medium" panose="020B0602020204020303" pitchFamily="34" charset="-79"/>
                <a:cs typeface="Futura Medium" panose="020B0602020204020303" pitchFamily="34" charset="-79"/>
              </a:rPr>
              <a:t>PRIME</a:t>
            </a:r>
            <a:r>
              <a:rPr sz="1050" spc="-105" dirty="0">
                <a:latin typeface="Futura Medium" panose="020B0602020204020303" pitchFamily="34" charset="-79"/>
                <a:cs typeface="Futura Medium" panose="020B0602020204020303" pitchFamily="34" charset="-79"/>
              </a:rPr>
              <a:t> </a:t>
            </a:r>
            <a:r>
              <a:rPr sz="1050" dirty="0">
                <a:latin typeface="Futura Medium" panose="020B0602020204020303" pitchFamily="34" charset="-79"/>
                <a:cs typeface="Futura Medium" panose="020B0602020204020303" pitchFamily="34" charset="-79"/>
              </a:rPr>
              <a:t>MATURE  </a:t>
            </a:r>
            <a:r>
              <a:rPr sz="1050" spc="15" dirty="0">
                <a:latin typeface="Futura Medium" panose="020B0602020204020303" pitchFamily="34" charset="-79"/>
                <a:cs typeface="Futura Medium" panose="020B0602020204020303" pitchFamily="34" charset="-79"/>
              </a:rPr>
              <a:t>AGAVE</a:t>
            </a:r>
            <a:endParaRPr sz="1050" dirty="0">
              <a:latin typeface="Futura Medium" panose="020B0602020204020303" pitchFamily="34" charset="-79"/>
              <a:cs typeface="Futura Medium" panose="020B0602020204020303" pitchFamily="34" charset="-79"/>
            </a:endParaRPr>
          </a:p>
          <a:p>
            <a:pPr marR="28575" algn="ctr">
              <a:lnSpc>
                <a:spcPct val="100000"/>
              </a:lnSpc>
              <a:spcBef>
                <a:spcPts val="455"/>
              </a:spcBef>
            </a:pPr>
            <a:r>
              <a:rPr sz="1000" spc="-150" dirty="0">
                <a:latin typeface="Futura Medium" panose="020B0602020204020303" pitchFamily="34" charset="-79"/>
                <a:cs typeface="Futura Medium" panose="020B0602020204020303" pitchFamily="34" charset="-79"/>
              </a:rPr>
              <a:t>P</a:t>
            </a:r>
            <a:r>
              <a:rPr lang="en-US" sz="1000" spc="-150" dirty="0">
                <a:latin typeface="Futura Medium" panose="020B0602020204020303" pitchFamily="34" charset="-79"/>
                <a:cs typeface="Futura Medium" panose="020B0602020204020303" pitchFamily="34" charset="-79"/>
              </a:rPr>
              <a:t> </a:t>
            </a:r>
            <a:r>
              <a:rPr sz="1000" spc="-150" dirty="0">
                <a:latin typeface="Futura Medium" panose="020B0602020204020303" pitchFamily="34" charset="-79"/>
                <a:cs typeface="Futura Medium" panose="020B0602020204020303" pitchFamily="34" charset="-79"/>
              </a:rPr>
              <a:t>r</a:t>
            </a:r>
            <a:r>
              <a:rPr lang="en-US" sz="1000" spc="-150" dirty="0">
                <a:latin typeface="Futura Medium" panose="020B0602020204020303" pitchFamily="34" charset="-79"/>
                <a:cs typeface="Futura Medium" panose="020B0602020204020303" pitchFamily="34" charset="-79"/>
              </a:rPr>
              <a:t> </a:t>
            </a:r>
            <a:r>
              <a:rPr sz="1000" spc="-150" dirty="0">
                <a:latin typeface="Futura Medium" panose="020B0602020204020303" pitchFamily="34" charset="-79"/>
                <a:cs typeface="Futura Medium" panose="020B0602020204020303" pitchFamily="34" charset="-79"/>
              </a:rPr>
              <a:t>o</a:t>
            </a:r>
            <a:r>
              <a:rPr lang="en-US" sz="1000" spc="-150" dirty="0">
                <a:latin typeface="Futura Medium" panose="020B0602020204020303" pitchFamily="34" charset="-79"/>
                <a:cs typeface="Futura Medium" panose="020B0602020204020303" pitchFamily="34" charset="-79"/>
              </a:rPr>
              <a:t> </a:t>
            </a:r>
            <a:r>
              <a:rPr sz="1000" spc="-150" dirty="0">
                <a:latin typeface="Futura Medium" panose="020B0602020204020303" pitchFamily="34" charset="-79"/>
                <a:cs typeface="Futura Medium" panose="020B0602020204020303" pitchFamily="34" charset="-79"/>
              </a:rPr>
              <a:t>d</a:t>
            </a:r>
            <a:r>
              <a:rPr lang="en-US" sz="1000" spc="-150" dirty="0">
                <a:latin typeface="Futura Medium" panose="020B0602020204020303" pitchFamily="34" charset="-79"/>
                <a:cs typeface="Futura Medium" panose="020B0602020204020303" pitchFamily="34" charset="-79"/>
              </a:rPr>
              <a:t> </a:t>
            </a:r>
            <a:r>
              <a:rPr sz="1000" spc="-150" dirty="0">
                <a:latin typeface="Futura Medium" panose="020B0602020204020303" pitchFamily="34" charset="-79"/>
                <a:cs typeface="Futura Medium" panose="020B0602020204020303" pitchFamily="34" charset="-79"/>
              </a:rPr>
              <a:t>u</a:t>
            </a:r>
            <a:r>
              <a:rPr lang="en-US" sz="1000" spc="-150" dirty="0">
                <a:latin typeface="Futura Medium" panose="020B0602020204020303" pitchFamily="34" charset="-79"/>
                <a:cs typeface="Futura Medium" panose="020B0602020204020303" pitchFamily="34" charset="-79"/>
              </a:rPr>
              <a:t> </a:t>
            </a:r>
            <a:r>
              <a:rPr sz="1000" spc="-150" dirty="0">
                <a:latin typeface="Futura Medium" panose="020B0602020204020303" pitchFamily="34" charset="-79"/>
                <a:cs typeface="Futura Medium" panose="020B0602020204020303" pitchFamily="34" charset="-79"/>
              </a:rPr>
              <a:t>c</a:t>
            </a:r>
            <a:r>
              <a:rPr lang="en-US" sz="1000" spc="-150" dirty="0">
                <a:latin typeface="Futura Medium" panose="020B0602020204020303" pitchFamily="34" charset="-79"/>
                <a:cs typeface="Futura Medium" panose="020B0602020204020303" pitchFamily="34" charset="-79"/>
              </a:rPr>
              <a:t> </a:t>
            </a:r>
            <a:r>
              <a:rPr sz="1000" spc="-150" dirty="0">
                <a:latin typeface="Futura Medium" panose="020B0602020204020303" pitchFamily="34" charset="-79"/>
                <a:cs typeface="Futura Medium" panose="020B0602020204020303" pitchFamily="34" charset="-79"/>
              </a:rPr>
              <a:t>e</a:t>
            </a:r>
            <a:r>
              <a:rPr lang="en-US" sz="1000" spc="-150" dirty="0">
                <a:latin typeface="Futura Medium" panose="020B0602020204020303" pitchFamily="34" charset="-79"/>
                <a:cs typeface="Futura Medium" panose="020B0602020204020303" pitchFamily="34" charset="-79"/>
              </a:rPr>
              <a:t> </a:t>
            </a:r>
            <a:r>
              <a:rPr sz="1000" spc="-150" dirty="0">
                <a:latin typeface="Futura Medium" panose="020B0602020204020303" pitchFamily="34" charset="-79"/>
                <a:cs typeface="Futura Medium" panose="020B0602020204020303" pitchFamily="34" charset="-79"/>
              </a:rPr>
              <a:t>s</a:t>
            </a:r>
            <a:r>
              <a:rPr lang="en-US" sz="1000" spc="-150" dirty="0">
                <a:latin typeface="Futura Medium" panose="020B0602020204020303" pitchFamily="34" charset="-79"/>
                <a:cs typeface="Futura Medium" panose="020B0602020204020303" pitchFamily="34" charset="-79"/>
              </a:rPr>
              <a:t>  </a:t>
            </a:r>
            <a:r>
              <a:rPr sz="1000" spc="-150" dirty="0">
                <a:latin typeface="Futura Medium" panose="020B0602020204020303" pitchFamily="34" charset="-79"/>
                <a:cs typeface="Futura Medium" panose="020B0602020204020303" pitchFamily="34" charset="-79"/>
              </a:rPr>
              <a:t>ripe,</a:t>
            </a:r>
            <a:endParaRPr lang="en-US" sz="1000" spc="-150" dirty="0">
              <a:latin typeface="Futura Medium" panose="020B0602020204020303" pitchFamily="34" charset="-79"/>
              <a:cs typeface="Futura Medium" panose="020B0602020204020303" pitchFamily="34" charset="-79"/>
            </a:endParaRPr>
          </a:p>
          <a:p>
            <a:pPr marR="28575" algn="ctr">
              <a:lnSpc>
                <a:spcPct val="100000"/>
              </a:lnSpc>
              <a:spcBef>
                <a:spcPts val="455"/>
              </a:spcBef>
            </a:pPr>
            <a:r>
              <a:rPr lang="en-US" sz="1000" spc="-150" dirty="0">
                <a:latin typeface="Futura Medium" panose="020B0602020204020303" pitchFamily="34" charset="-79"/>
                <a:cs typeface="Futura Medium" panose="020B0602020204020303" pitchFamily="34" charset="-79"/>
              </a:rPr>
              <a:t>F</a:t>
            </a:r>
            <a:r>
              <a:rPr sz="1000" spc="-150" dirty="0">
                <a:latin typeface="Futura Medium" panose="020B0602020204020303" pitchFamily="34" charset="-79"/>
                <a:cs typeface="Futura Medium" panose="020B0602020204020303" pitchFamily="34" charset="-79"/>
              </a:rPr>
              <a:t>ul</a:t>
            </a:r>
            <a:r>
              <a:rPr lang="en-US" sz="1000" spc="-150" dirty="0">
                <a:latin typeface="Futura Medium" panose="020B0602020204020303" pitchFamily="34" charset="-79"/>
                <a:cs typeface="Futura Medium" panose="020B0602020204020303" pitchFamily="34" charset="-79"/>
              </a:rPr>
              <a:t> </a:t>
            </a:r>
            <a:r>
              <a:rPr sz="1000" spc="-150" dirty="0">
                <a:latin typeface="Futura Medium" panose="020B0602020204020303" pitchFamily="34" charset="-79"/>
                <a:cs typeface="Futura Medium" panose="020B0602020204020303" pitchFamily="34" charset="-79"/>
              </a:rPr>
              <a:t>l</a:t>
            </a:r>
            <a:r>
              <a:rPr lang="en-US" sz="1000" spc="-150" dirty="0">
                <a:latin typeface="Futura Medium" panose="020B0602020204020303" pitchFamily="34" charset="-79"/>
                <a:cs typeface="Futura Medium" panose="020B0602020204020303" pitchFamily="34" charset="-79"/>
              </a:rPr>
              <a:t> – </a:t>
            </a:r>
            <a:r>
              <a:rPr sz="1000" spc="-150" dirty="0">
                <a:latin typeface="Futura Medium" panose="020B0602020204020303" pitchFamily="34" charset="-79"/>
                <a:cs typeface="Futura Medium" panose="020B0602020204020303" pitchFamily="34" charset="-79"/>
              </a:rPr>
              <a:t>flavored agave</a:t>
            </a:r>
          </a:p>
        </p:txBody>
      </p:sp>
      <p:sp>
        <p:nvSpPr>
          <p:cNvPr id="8" name="object 19">
            <a:extLst>
              <a:ext uri="{FF2B5EF4-FFF2-40B4-BE49-F238E27FC236}">
                <a16:creationId xmlns:a16="http://schemas.microsoft.com/office/drawing/2014/main" id="{39BA0D66-6F55-A4DF-A247-BD8B02593668}"/>
              </a:ext>
            </a:extLst>
          </p:cNvPr>
          <p:cNvSpPr txBox="1"/>
          <p:nvPr/>
        </p:nvSpPr>
        <p:spPr>
          <a:xfrm>
            <a:off x="1840253" y="3187889"/>
            <a:ext cx="1318895" cy="793038"/>
          </a:xfrm>
          <a:prstGeom prst="rect">
            <a:avLst/>
          </a:prstGeom>
        </p:spPr>
        <p:txBody>
          <a:bodyPr vert="horz" wrap="square" lIns="0" tIns="12700" rIns="0" bIns="0" rtlCol="0">
            <a:spAutoFit/>
          </a:bodyPr>
          <a:lstStyle/>
          <a:p>
            <a:pPr marL="12700" marR="5080" indent="129539">
              <a:lnSpc>
                <a:spcPct val="100000"/>
              </a:lnSpc>
              <a:spcBef>
                <a:spcPts val="100"/>
              </a:spcBef>
            </a:pPr>
            <a:r>
              <a:rPr sz="1050" spc="70" dirty="0">
                <a:latin typeface="Futura Medium" panose="020B0602020204020303" pitchFamily="34" charset="-79"/>
                <a:cs typeface="Futura Medium" panose="020B0602020204020303" pitchFamily="34" charset="-79"/>
              </a:rPr>
              <a:t>24 </a:t>
            </a:r>
            <a:r>
              <a:rPr sz="1050" spc="15" dirty="0">
                <a:latin typeface="Futura Medium" panose="020B0602020204020303" pitchFamily="34" charset="-79"/>
                <a:cs typeface="Futura Medium" panose="020B0602020204020303" pitchFamily="34" charset="-79"/>
              </a:rPr>
              <a:t>HOUR FIELD  </a:t>
            </a:r>
            <a:r>
              <a:rPr sz="1050" spc="20" dirty="0">
                <a:latin typeface="Futura Medium" panose="020B0602020204020303" pitchFamily="34" charset="-79"/>
                <a:cs typeface="Futura Medium" panose="020B0602020204020303" pitchFamily="34" charset="-79"/>
              </a:rPr>
              <a:t>TO</a:t>
            </a:r>
            <a:r>
              <a:rPr sz="1050" spc="-90" dirty="0">
                <a:latin typeface="Futura Medium" panose="020B0602020204020303" pitchFamily="34" charset="-79"/>
                <a:cs typeface="Futura Medium" panose="020B0602020204020303" pitchFamily="34" charset="-79"/>
              </a:rPr>
              <a:t> </a:t>
            </a:r>
            <a:r>
              <a:rPr sz="1050" spc="5" dirty="0">
                <a:latin typeface="Futura Medium" panose="020B0602020204020303" pitchFamily="34" charset="-79"/>
                <a:cs typeface="Futura Medium" panose="020B0602020204020303" pitchFamily="34" charset="-79"/>
              </a:rPr>
              <a:t>FERMENTATION</a:t>
            </a:r>
            <a:endParaRPr sz="1050" dirty="0">
              <a:latin typeface="Futura Medium" panose="020B0602020204020303" pitchFamily="34" charset="-79"/>
              <a:cs typeface="Futura Medium" panose="020B0602020204020303" pitchFamily="34" charset="-79"/>
            </a:endParaRPr>
          </a:p>
          <a:p>
            <a:pPr marL="362585" marR="275590" indent="-70485">
              <a:lnSpc>
                <a:spcPct val="103000"/>
              </a:lnSpc>
              <a:spcBef>
                <a:spcPts val="414"/>
              </a:spcBef>
            </a:pPr>
            <a:r>
              <a:rPr sz="1150" spc="-175" dirty="0">
                <a:latin typeface="Futura Medium" panose="020B0602020204020303" pitchFamily="34" charset="-79"/>
                <a:cs typeface="Futura Medium" panose="020B0602020204020303" pitchFamily="34" charset="-79"/>
              </a:rPr>
              <a:t>Preserves </a:t>
            </a:r>
            <a:r>
              <a:rPr sz="1150" spc="-130" dirty="0">
                <a:latin typeface="Futura Medium" panose="020B0602020204020303" pitchFamily="34" charset="-79"/>
                <a:cs typeface="Futura Medium" panose="020B0602020204020303" pitchFamily="34" charset="-79"/>
              </a:rPr>
              <a:t>fresh</a:t>
            </a:r>
            <a:endParaRPr lang="en-US" sz="1150" spc="-130" dirty="0">
              <a:latin typeface="Futura Medium" panose="020B0602020204020303" pitchFamily="34" charset="-79"/>
              <a:cs typeface="Futura Medium" panose="020B0602020204020303" pitchFamily="34" charset="-79"/>
            </a:endParaRPr>
          </a:p>
          <a:p>
            <a:pPr marL="362585" marR="275590" indent="-70485">
              <a:lnSpc>
                <a:spcPct val="103000"/>
              </a:lnSpc>
              <a:spcBef>
                <a:spcPts val="414"/>
              </a:spcBef>
            </a:pPr>
            <a:r>
              <a:rPr sz="1150" spc="-185" dirty="0">
                <a:latin typeface="Futura Medium" panose="020B0602020204020303" pitchFamily="34" charset="-79"/>
                <a:cs typeface="Futura Medium" panose="020B0602020204020303" pitchFamily="34" charset="-79"/>
              </a:rPr>
              <a:t>agave</a:t>
            </a:r>
            <a:r>
              <a:rPr sz="1150" spc="-55" dirty="0">
                <a:latin typeface="Futura Medium" panose="020B0602020204020303" pitchFamily="34" charset="-79"/>
                <a:cs typeface="Futura Medium" panose="020B0602020204020303" pitchFamily="34" charset="-79"/>
              </a:rPr>
              <a:t> </a:t>
            </a:r>
            <a:r>
              <a:rPr sz="1150" spc="-105" dirty="0">
                <a:latin typeface="Futura Medium" panose="020B0602020204020303" pitchFamily="34" charset="-79"/>
                <a:cs typeface="Futura Medium" panose="020B0602020204020303" pitchFamily="34" charset="-79"/>
              </a:rPr>
              <a:t>flavor</a:t>
            </a:r>
            <a:endParaRPr sz="1150" dirty="0">
              <a:latin typeface="Futura Medium" panose="020B0602020204020303" pitchFamily="34" charset="-79"/>
              <a:cs typeface="Futura Medium" panose="020B0602020204020303" pitchFamily="34" charset="-79"/>
            </a:endParaRPr>
          </a:p>
        </p:txBody>
      </p:sp>
      <p:sp>
        <p:nvSpPr>
          <p:cNvPr id="9" name="object 20">
            <a:extLst>
              <a:ext uri="{FF2B5EF4-FFF2-40B4-BE49-F238E27FC236}">
                <a16:creationId xmlns:a16="http://schemas.microsoft.com/office/drawing/2014/main" id="{80957274-DB6E-DFE0-4A40-B5FC37C58E1E}"/>
              </a:ext>
            </a:extLst>
          </p:cNvPr>
          <p:cNvSpPr txBox="1"/>
          <p:nvPr/>
        </p:nvSpPr>
        <p:spPr>
          <a:xfrm>
            <a:off x="3387113" y="3187889"/>
            <a:ext cx="1208405" cy="793038"/>
          </a:xfrm>
          <a:prstGeom prst="rect">
            <a:avLst/>
          </a:prstGeom>
        </p:spPr>
        <p:txBody>
          <a:bodyPr vert="horz" wrap="square" lIns="0" tIns="12700" rIns="0" bIns="0" rtlCol="0">
            <a:spAutoFit/>
          </a:bodyPr>
          <a:lstStyle/>
          <a:p>
            <a:pPr marL="12065" marR="5080" algn="ctr">
              <a:lnSpc>
                <a:spcPct val="100000"/>
              </a:lnSpc>
              <a:spcBef>
                <a:spcPts val="100"/>
              </a:spcBef>
            </a:pPr>
            <a:r>
              <a:rPr sz="1050" spc="-10" dirty="0">
                <a:latin typeface="Futura Medium" panose="020B0602020204020303" pitchFamily="34" charset="-79"/>
                <a:cs typeface="Futura Medium" panose="020B0602020204020303" pitchFamily="34" charset="-79"/>
              </a:rPr>
              <a:t>STAINLESS</a:t>
            </a:r>
            <a:r>
              <a:rPr sz="1050" spc="-65" dirty="0">
                <a:latin typeface="Futura Medium" panose="020B0602020204020303" pitchFamily="34" charset="-79"/>
                <a:cs typeface="Futura Medium" panose="020B0602020204020303" pitchFamily="34" charset="-79"/>
              </a:rPr>
              <a:t> </a:t>
            </a:r>
            <a:r>
              <a:rPr sz="1050" spc="-15" dirty="0">
                <a:latin typeface="Futura Medium" panose="020B0602020204020303" pitchFamily="34" charset="-79"/>
                <a:cs typeface="Futura Medium" panose="020B0602020204020303" pitchFamily="34" charset="-79"/>
              </a:rPr>
              <a:t>STEEL  </a:t>
            </a:r>
            <a:r>
              <a:rPr sz="1050" spc="15" dirty="0">
                <a:latin typeface="Futura Medium" panose="020B0602020204020303" pitchFamily="34" charset="-79"/>
                <a:cs typeface="Futura Medium" panose="020B0602020204020303" pitchFamily="34" charset="-79"/>
              </a:rPr>
              <a:t>DISTILLATION</a:t>
            </a:r>
            <a:endParaRPr sz="1050" dirty="0">
              <a:latin typeface="Futura Medium" panose="020B0602020204020303" pitchFamily="34" charset="-79"/>
              <a:cs typeface="Futura Medium" panose="020B0602020204020303" pitchFamily="34" charset="-79"/>
            </a:endParaRPr>
          </a:p>
          <a:p>
            <a:pPr marL="210820" marR="207645" algn="ctr">
              <a:lnSpc>
                <a:spcPct val="103000"/>
              </a:lnSpc>
              <a:spcBef>
                <a:spcPts val="414"/>
              </a:spcBef>
            </a:pPr>
            <a:r>
              <a:rPr sz="1150" spc="-175" dirty="0">
                <a:latin typeface="Futura Medium" panose="020B0602020204020303" pitchFamily="34" charset="-79"/>
                <a:cs typeface="Futura Medium" panose="020B0602020204020303" pitchFamily="34" charset="-79"/>
              </a:rPr>
              <a:t>Preserves </a:t>
            </a:r>
            <a:r>
              <a:rPr lang="en-US" sz="1150" spc="-175" dirty="0">
                <a:latin typeface="Futura Medium" panose="020B0602020204020303" pitchFamily="34" charset="-79"/>
                <a:cs typeface="Futura Medium" panose="020B0602020204020303" pitchFamily="34" charset="-79"/>
              </a:rPr>
              <a:t> </a:t>
            </a:r>
            <a:r>
              <a:rPr sz="1150" spc="-185" dirty="0">
                <a:latin typeface="Futura Medium" panose="020B0602020204020303" pitchFamily="34" charset="-79"/>
                <a:cs typeface="Futura Medium" panose="020B0602020204020303" pitchFamily="34" charset="-79"/>
              </a:rPr>
              <a:t>agave</a:t>
            </a:r>
            <a:endParaRPr lang="en-US" sz="1150" spc="-185" dirty="0">
              <a:latin typeface="Futura Medium" panose="020B0602020204020303" pitchFamily="34" charset="-79"/>
              <a:cs typeface="Futura Medium" panose="020B0602020204020303" pitchFamily="34" charset="-79"/>
            </a:endParaRPr>
          </a:p>
          <a:p>
            <a:pPr marL="210820" marR="207645" algn="ctr">
              <a:lnSpc>
                <a:spcPct val="103000"/>
              </a:lnSpc>
              <a:spcBef>
                <a:spcPts val="414"/>
              </a:spcBef>
            </a:pPr>
            <a:r>
              <a:rPr sz="1150" spc="-95" dirty="0">
                <a:latin typeface="Futura Medium" panose="020B0602020204020303" pitchFamily="34" charset="-79"/>
                <a:cs typeface="Futura Medium" panose="020B0602020204020303" pitchFamily="34" charset="-79"/>
              </a:rPr>
              <a:t>purity</a:t>
            </a:r>
            <a:endParaRPr sz="1150" dirty="0">
              <a:latin typeface="Futura Medium" panose="020B0602020204020303" pitchFamily="34" charset="-79"/>
              <a:cs typeface="Futura Medium" panose="020B0602020204020303" pitchFamily="34" charset="-79"/>
            </a:endParaRPr>
          </a:p>
        </p:txBody>
      </p:sp>
      <p:sp>
        <p:nvSpPr>
          <p:cNvPr id="10" name="object 21">
            <a:extLst>
              <a:ext uri="{FF2B5EF4-FFF2-40B4-BE49-F238E27FC236}">
                <a16:creationId xmlns:a16="http://schemas.microsoft.com/office/drawing/2014/main" id="{B4D72710-E1A1-8569-685E-3ED540D00A76}"/>
              </a:ext>
            </a:extLst>
          </p:cNvPr>
          <p:cNvSpPr txBox="1"/>
          <p:nvPr/>
        </p:nvSpPr>
        <p:spPr>
          <a:xfrm>
            <a:off x="4787827" y="3187889"/>
            <a:ext cx="1170940" cy="793038"/>
          </a:xfrm>
          <a:prstGeom prst="rect">
            <a:avLst/>
          </a:prstGeom>
        </p:spPr>
        <p:txBody>
          <a:bodyPr vert="horz" wrap="square" lIns="0" tIns="12700" rIns="0" bIns="0" rtlCol="0">
            <a:spAutoFit/>
          </a:bodyPr>
          <a:lstStyle/>
          <a:p>
            <a:pPr marL="64769" marR="66040" algn="ctr">
              <a:lnSpc>
                <a:spcPct val="100000"/>
              </a:lnSpc>
              <a:spcBef>
                <a:spcPts val="100"/>
              </a:spcBef>
            </a:pPr>
            <a:r>
              <a:rPr sz="1050" spc="20" dirty="0">
                <a:latin typeface="Futura Medium" panose="020B0602020204020303" pitchFamily="34" charset="-79"/>
                <a:cs typeface="Futura Medium" panose="020B0602020204020303" pitchFamily="34" charset="-79"/>
              </a:rPr>
              <a:t>AGED </a:t>
            </a:r>
            <a:r>
              <a:rPr sz="1050" spc="15" dirty="0">
                <a:latin typeface="Futura Medium" panose="020B0602020204020303" pitchFamily="34" charset="-79"/>
                <a:cs typeface="Futura Medium" panose="020B0602020204020303" pitchFamily="34" charset="-79"/>
              </a:rPr>
              <a:t>BEYOND  </a:t>
            </a:r>
            <a:r>
              <a:rPr sz="1050" spc="-5" dirty="0">
                <a:latin typeface="Futura Medium" panose="020B0602020204020303" pitchFamily="34" charset="-79"/>
                <a:cs typeface="Futura Medium" panose="020B0602020204020303" pitchFamily="34" charset="-79"/>
              </a:rPr>
              <a:t>EXPEC</a:t>
            </a:r>
            <a:r>
              <a:rPr sz="1050" spc="-105" dirty="0">
                <a:latin typeface="Futura Medium" panose="020B0602020204020303" pitchFamily="34" charset="-79"/>
                <a:cs typeface="Futura Medium" panose="020B0602020204020303" pitchFamily="34" charset="-79"/>
              </a:rPr>
              <a:t>T</a:t>
            </a:r>
            <a:r>
              <a:rPr sz="1050" spc="5" dirty="0">
                <a:latin typeface="Futura Medium" panose="020B0602020204020303" pitchFamily="34" charset="-79"/>
                <a:cs typeface="Futura Medium" panose="020B0602020204020303" pitchFamily="34" charset="-79"/>
              </a:rPr>
              <a:t>A</a:t>
            </a:r>
            <a:r>
              <a:rPr sz="1050" spc="10" dirty="0">
                <a:latin typeface="Futura Medium" panose="020B0602020204020303" pitchFamily="34" charset="-79"/>
                <a:cs typeface="Futura Medium" panose="020B0602020204020303" pitchFamily="34" charset="-79"/>
              </a:rPr>
              <a:t>TIONS</a:t>
            </a:r>
            <a:endParaRPr sz="1050" dirty="0">
              <a:latin typeface="Futura Medium" panose="020B0602020204020303" pitchFamily="34" charset="-79"/>
              <a:cs typeface="Futura Medium" panose="020B0602020204020303" pitchFamily="34" charset="-79"/>
            </a:endParaRPr>
          </a:p>
          <a:p>
            <a:pPr marL="12065" marR="5080" algn="ctr">
              <a:lnSpc>
                <a:spcPct val="103000"/>
              </a:lnSpc>
              <a:spcBef>
                <a:spcPts val="414"/>
              </a:spcBef>
            </a:pPr>
            <a:r>
              <a:rPr sz="1150" spc="-204" dirty="0">
                <a:latin typeface="Futura Medium" panose="020B0602020204020303" pitchFamily="34" charset="-79"/>
                <a:cs typeface="Futura Medium" panose="020B0602020204020303" pitchFamily="34" charset="-79"/>
              </a:rPr>
              <a:t>E</a:t>
            </a:r>
            <a:r>
              <a:rPr lang="en-US" sz="1150" spc="-204" dirty="0">
                <a:latin typeface="Futura Medium" panose="020B0602020204020303" pitchFamily="34" charset="-79"/>
                <a:cs typeface="Futura Medium" panose="020B0602020204020303" pitchFamily="34" charset="-79"/>
              </a:rPr>
              <a:t> </a:t>
            </a:r>
            <a:r>
              <a:rPr sz="1150" spc="-204" dirty="0">
                <a:latin typeface="Futura Medium" panose="020B0602020204020303" pitchFamily="34" charset="-79"/>
                <a:cs typeface="Futura Medium" panose="020B0602020204020303" pitchFamily="34" charset="-79"/>
              </a:rPr>
              <a:t>n</a:t>
            </a:r>
            <a:r>
              <a:rPr lang="en-US" sz="1150" spc="-204" dirty="0">
                <a:latin typeface="Futura Medium" panose="020B0602020204020303" pitchFamily="34" charset="-79"/>
                <a:cs typeface="Futura Medium" panose="020B0602020204020303" pitchFamily="34" charset="-79"/>
              </a:rPr>
              <a:t> </a:t>
            </a:r>
            <a:r>
              <a:rPr sz="1150" spc="-204" dirty="0">
                <a:latin typeface="Futura Medium" panose="020B0602020204020303" pitchFamily="34" charset="-79"/>
                <a:cs typeface="Futura Medium" panose="020B0602020204020303" pitchFamily="34" charset="-79"/>
              </a:rPr>
              <a:t>h</a:t>
            </a:r>
            <a:r>
              <a:rPr lang="en-US" sz="1150" spc="-204" dirty="0">
                <a:latin typeface="Futura Medium" panose="020B0602020204020303" pitchFamily="34" charset="-79"/>
                <a:cs typeface="Futura Medium" panose="020B0602020204020303" pitchFamily="34" charset="-79"/>
              </a:rPr>
              <a:t> </a:t>
            </a:r>
            <a:r>
              <a:rPr sz="1150" spc="-204" dirty="0">
                <a:latin typeface="Futura Medium" panose="020B0602020204020303" pitchFamily="34" charset="-79"/>
                <a:cs typeface="Futura Medium" panose="020B0602020204020303" pitchFamily="34" charset="-79"/>
              </a:rPr>
              <a:t>a</a:t>
            </a:r>
            <a:r>
              <a:rPr lang="en-US" sz="1150" spc="-204" dirty="0">
                <a:latin typeface="Futura Medium" panose="020B0602020204020303" pitchFamily="34" charset="-79"/>
                <a:cs typeface="Futura Medium" panose="020B0602020204020303" pitchFamily="34" charset="-79"/>
              </a:rPr>
              <a:t> </a:t>
            </a:r>
            <a:r>
              <a:rPr sz="1150" spc="-204" dirty="0">
                <a:latin typeface="Futura Medium" panose="020B0602020204020303" pitchFamily="34" charset="-79"/>
                <a:cs typeface="Futura Medium" panose="020B0602020204020303" pitchFamily="34" charset="-79"/>
              </a:rPr>
              <a:t>n</a:t>
            </a:r>
            <a:r>
              <a:rPr lang="en-US" sz="1150" spc="-204" dirty="0">
                <a:latin typeface="Futura Medium" panose="020B0602020204020303" pitchFamily="34" charset="-79"/>
                <a:cs typeface="Futura Medium" panose="020B0602020204020303" pitchFamily="34" charset="-79"/>
              </a:rPr>
              <a:t> </a:t>
            </a:r>
            <a:r>
              <a:rPr sz="1150" spc="-204" dirty="0">
                <a:latin typeface="Futura Medium" panose="020B0602020204020303" pitchFamily="34" charset="-79"/>
                <a:cs typeface="Futura Medium" panose="020B0602020204020303" pitchFamily="34" charset="-79"/>
              </a:rPr>
              <a:t>c</a:t>
            </a:r>
            <a:r>
              <a:rPr lang="en-US" sz="1150" spc="-204" dirty="0">
                <a:latin typeface="Futura Medium" panose="020B0602020204020303" pitchFamily="34" charset="-79"/>
                <a:cs typeface="Futura Medium" panose="020B0602020204020303" pitchFamily="34" charset="-79"/>
              </a:rPr>
              <a:t> </a:t>
            </a:r>
            <a:r>
              <a:rPr sz="1150" spc="-204" dirty="0">
                <a:latin typeface="Futura Medium" panose="020B0602020204020303" pitchFamily="34" charset="-79"/>
                <a:cs typeface="Futura Medium" panose="020B0602020204020303" pitchFamily="34" charset="-79"/>
              </a:rPr>
              <a:t>es </a:t>
            </a:r>
            <a:r>
              <a:rPr lang="en-US" sz="1150" spc="-204" dirty="0">
                <a:latin typeface="Futura Medium" panose="020B0602020204020303" pitchFamily="34" charset="-79"/>
                <a:cs typeface="Futura Medium" panose="020B0602020204020303" pitchFamily="34" charset="-79"/>
              </a:rPr>
              <a:t> </a:t>
            </a:r>
            <a:r>
              <a:rPr sz="1150" spc="-125" dirty="0">
                <a:latin typeface="Futura Medium" panose="020B0602020204020303" pitchFamily="34" charset="-79"/>
                <a:cs typeface="Futura Medium" panose="020B0602020204020303" pitchFamily="34" charset="-79"/>
              </a:rPr>
              <a:t>natural</a:t>
            </a:r>
            <a:endParaRPr lang="en-US" sz="1150" spc="-125" dirty="0">
              <a:latin typeface="Futura Medium" panose="020B0602020204020303" pitchFamily="34" charset="-79"/>
              <a:cs typeface="Futura Medium" panose="020B0602020204020303" pitchFamily="34" charset="-79"/>
            </a:endParaRPr>
          </a:p>
          <a:p>
            <a:pPr marL="12065" marR="5080" algn="ctr">
              <a:lnSpc>
                <a:spcPct val="103000"/>
              </a:lnSpc>
              <a:spcBef>
                <a:spcPts val="414"/>
              </a:spcBef>
            </a:pPr>
            <a:r>
              <a:rPr sz="1150" spc="-185" dirty="0">
                <a:latin typeface="Futura Medium" panose="020B0602020204020303" pitchFamily="34" charset="-79"/>
                <a:cs typeface="Futura Medium" panose="020B0602020204020303" pitchFamily="34" charset="-79"/>
              </a:rPr>
              <a:t>agave  </a:t>
            </a:r>
            <a:r>
              <a:rPr sz="1150" spc="-114" dirty="0">
                <a:latin typeface="Futura Medium" panose="020B0602020204020303" pitchFamily="34" charset="-79"/>
                <a:cs typeface="Futura Medium" panose="020B0602020204020303" pitchFamily="34" charset="-79"/>
              </a:rPr>
              <a:t>flavor </a:t>
            </a:r>
            <a:r>
              <a:rPr sz="1150" spc="-180" dirty="0">
                <a:latin typeface="Futura Medium" panose="020B0602020204020303" pitchFamily="34" charset="-79"/>
                <a:cs typeface="Futura Medium" panose="020B0602020204020303" pitchFamily="34" charset="-79"/>
              </a:rPr>
              <a:t>and</a:t>
            </a:r>
            <a:r>
              <a:rPr sz="1150" spc="-170" dirty="0">
                <a:latin typeface="Futura Medium" panose="020B0602020204020303" pitchFamily="34" charset="-79"/>
                <a:cs typeface="Futura Medium" panose="020B0602020204020303" pitchFamily="34" charset="-79"/>
              </a:rPr>
              <a:t> </a:t>
            </a:r>
            <a:r>
              <a:rPr sz="1150" spc="-125" dirty="0">
                <a:latin typeface="Futura Medium" panose="020B0602020204020303" pitchFamily="34" charset="-79"/>
                <a:cs typeface="Futura Medium" panose="020B0602020204020303" pitchFamily="34" charset="-79"/>
              </a:rPr>
              <a:t>color</a:t>
            </a:r>
            <a:endParaRPr sz="1150" dirty="0">
              <a:latin typeface="Futura Medium" panose="020B0602020204020303" pitchFamily="34" charset="-79"/>
              <a:cs typeface="Futura Medium" panose="020B0602020204020303" pitchFamily="34" charset="-79"/>
            </a:endParaRPr>
          </a:p>
        </p:txBody>
      </p:sp>
      <p:sp>
        <p:nvSpPr>
          <p:cNvPr id="11" name="object 22">
            <a:extLst>
              <a:ext uri="{FF2B5EF4-FFF2-40B4-BE49-F238E27FC236}">
                <a16:creationId xmlns:a16="http://schemas.microsoft.com/office/drawing/2014/main" id="{7E837D06-ED05-DA02-5CA5-18FD72CDEF63}"/>
              </a:ext>
            </a:extLst>
          </p:cNvPr>
          <p:cNvSpPr txBox="1"/>
          <p:nvPr/>
        </p:nvSpPr>
        <p:spPr>
          <a:xfrm>
            <a:off x="6215423" y="3187889"/>
            <a:ext cx="1073437" cy="793038"/>
          </a:xfrm>
          <a:prstGeom prst="rect">
            <a:avLst/>
          </a:prstGeom>
        </p:spPr>
        <p:txBody>
          <a:bodyPr vert="horz" wrap="square" lIns="0" tIns="12700" rIns="0" bIns="0" rtlCol="0">
            <a:spAutoFit/>
          </a:bodyPr>
          <a:lstStyle/>
          <a:p>
            <a:pPr marL="39370" marR="30480" algn="ctr">
              <a:lnSpc>
                <a:spcPct val="100000"/>
              </a:lnSpc>
              <a:spcBef>
                <a:spcPts val="100"/>
              </a:spcBef>
            </a:pPr>
            <a:r>
              <a:rPr sz="1050" spc="10" dirty="0">
                <a:latin typeface="Futura Medium" panose="020B0602020204020303" pitchFamily="34" charset="-79"/>
                <a:cs typeface="Futura Medium" panose="020B0602020204020303" pitchFamily="34" charset="-79"/>
              </a:rPr>
              <a:t>THE</a:t>
            </a:r>
            <a:r>
              <a:rPr sz="1050" spc="-80" dirty="0">
                <a:latin typeface="Futura Medium" panose="020B0602020204020303" pitchFamily="34" charset="-79"/>
                <a:cs typeface="Futura Medium" panose="020B0602020204020303" pitchFamily="34" charset="-79"/>
              </a:rPr>
              <a:t> </a:t>
            </a:r>
            <a:r>
              <a:rPr sz="1050" spc="-10" dirty="0">
                <a:latin typeface="Futura Medium" panose="020B0602020204020303" pitchFamily="34" charset="-79"/>
                <a:cs typeface="Futura Medium" panose="020B0602020204020303" pitchFamily="34" charset="-79"/>
              </a:rPr>
              <a:t>PRISTINE  </a:t>
            </a:r>
            <a:r>
              <a:rPr sz="1050" spc="-20" dirty="0">
                <a:latin typeface="Futura Medium" panose="020B0602020204020303" pitchFamily="34" charset="-79"/>
                <a:cs typeface="Futura Medium" panose="020B0602020204020303" pitchFamily="34" charset="-79"/>
              </a:rPr>
              <a:t>SERVE</a:t>
            </a:r>
            <a:endParaRPr sz="1050" dirty="0">
              <a:latin typeface="Futura Medium" panose="020B0602020204020303" pitchFamily="34" charset="-79"/>
              <a:cs typeface="Futura Medium" panose="020B0602020204020303" pitchFamily="34" charset="-79"/>
            </a:endParaRPr>
          </a:p>
          <a:p>
            <a:pPr marL="12700" marR="5080" algn="ctr">
              <a:lnSpc>
                <a:spcPct val="103000"/>
              </a:lnSpc>
              <a:spcBef>
                <a:spcPts val="414"/>
              </a:spcBef>
            </a:pPr>
            <a:r>
              <a:rPr sz="1150" spc="-290" dirty="0">
                <a:latin typeface="Futura Medium" panose="020B0602020204020303" pitchFamily="34" charset="-79"/>
                <a:cs typeface="Futura Medium" panose="020B0602020204020303" pitchFamily="34" charset="-79"/>
              </a:rPr>
              <a:t>To </a:t>
            </a:r>
            <a:r>
              <a:rPr lang="en-US" sz="1150" spc="-290" dirty="0">
                <a:latin typeface="Futura Medium" panose="020B0602020204020303" pitchFamily="34" charset="-79"/>
                <a:cs typeface="Futura Medium" panose="020B0602020204020303" pitchFamily="34" charset="-79"/>
              </a:rPr>
              <a:t>       </a:t>
            </a:r>
            <a:r>
              <a:rPr sz="1150" spc="-165" dirty="0">
                <a:latin typeface="Futura Medium" panose="020B0602020204020303" pitchFamily="34" charset="-79"/>
                <a:cs typeface="Futura Medium" panose="020B0602020204020303" pitchFamily="34" charset="-79"/>
              </a:rPr>
              <a:t>savor </a:t>
            </a:r>
            <a:r>
              <a:rPr lang="en-US" sz="1150" spc="-165" dirty="0">
                <a:latin typeface="Futura Medium" panose="020B0602020204020303" pitchFamily="34" charset="-79"/>
                <a:cs typeface="Futura Medium" panose="020B0602020204020303" pitchFamily="34" charset="-79"/>
              </a:rPr>
              <a:t> </a:t>
            </a:r>
            <a:r>
              <a:rPr sz="1150" spc="-130" dirty="0">
                <a:latin typeface="Futura Medium" panose="020B0602020204020303" pitchFamily="34" charset="-79"/>
                <a:cs typeface="Futura Medium" panose="020B0602020204020303" pitchFamily="34" charset="-79"/>
              </a:rPr>
              <a:t>the </a:t>
            </a:r>
            <a:r>
              <a:rPr sz="1150" spc="-120" dirty="0">
                <a:latin typeface="Futura Medium" panose="020B0602020204020303" pitchFamily="34" charset="-79"/>
                <a:cs typeface="Futura Medium" panose="020B0602020204020303" pitchFamily="34" charset="-79"/>
              </a:rPr>
              <a:t>world’s</a:t>
            </a:r>
            <a:endParaRPr lang="en-US" sz="1150" spc="-120" dirty="0">
              <a:latin typeface="Futura Medium" panose="020B0602020204020303" pitchFamily="34" charset="-79"/>
              <a:cs typeface="Futura Medium" panose="020B0602020204020303" pitchFamily="34" charset="-79"/>
            </a:endParaRPr>
          </a:p>
          <a:p>
            <a:pPr marL="12700" marR="5080" algn="ctr">
              <a:lnSpc>
                <a:spcPct val="103000"/>
              </a:lnSpc>
              <a:spcBef>
                <a:spcPts val="414"/>
              </a:spcBef>
            </a:pPr>
            <a:r>
              <a:rPr sz="1150" spc="-145" dirty="0">
                <a:latin typeface="Futura Medium" panose="020B0602020204020303" pitchFamily="34" charset="-79"/>
                <a:cs typeface="Futura Medium" panose="020B0602020204020303" pitchFamily="34" charset="-79"/>
              </a:rPr>
              <a:t>highest</a:t>
            </a:r>
            <a:r>
              <a:rPr lang="en-US" sz="1150" spc="-145" dirty="0">
                <a:latin typeface="Futura Medium" panose="020B0602020204020303" pitchFamily="34" charset="-79"/>
                <a:cs typeface="Futura Medium" panose="020B0602020204020303" pitchFamily="34" charset="-79"/>
              </a:rPr>
              <a:t> </a:t>
            </a:r>
            <a:r>
              <a:rPr sz="1150" spc="-145" dirty="0">
                <a:latin typeface="Futura Medium" panose="020B0602020204020303" pitchFamily="34" charset="-79"/>
                <a:cs typeface="Futura Medium" panose="020B0602020204020303" pitchFamily="34" charset="-79"/>
              </a:rPr>
              <a:t>-</a:t>
            </a:r>
            <a:r>
              <a:rPr lang="en-US" sz="1150" spc="-145" dirty="0">
                <a:latin typeface="Futura Medium" panose="020B0602020204020303" pitchFamily="34" charset="-79"/>
                <a:cs typeface="Futura Medium" panose="020B0602020204020303" pitchFamily="34" charset="-79"/>
              </a:rPr>
              <a:t> </a:t>
            </a:r>
            <a:r>
              <a:rPr sz="1150" spc="-145" dirty="0">
                <a:latin typeface="Futura Medium" panose="020B0602020204020303" pitchFamily="34" charset="-79"/>
                <a:cs typeface="Futura Medium" panose="020B0602020204020303" pitchFamily="34" charset="-79"/>
              </a:rPr>
              <a:t>rated</a:t>
            </a:r>
            <a:r>
              <a:rPr sz="1150" spc="-150" dirty="0">
                <a:latin typeface="Futura Medium" panose="020B0602020204020303" pitchFamily="34" charset="-79"/>
                <a:cs typeface="Futura Medium" panose="020B0602020204020303" pitchFamily="34" charset="-79"/>
              </a:rPr>
              <a:t> </a:t>
            </a:r>
            <a:r>
              <a:rPr sz="1150" spc="-130" dirty="0">
                <a:latin typeface="Futura Medium" panose="020B0602020204020303" pitchFamily="34" charset="-79"/>
                <a:cs typeface="Futura Medium" panose="020B0602020204020303" pitchFamily="34" charset="-79"/>
              </a:rPr>
              <a:t>tequila</a:t>
            </a:r>
            <a:endParaRPr sz="1150" dirty="0">
              <a:latin typeface="Futura Medium" panose="020B0602020204020303" pitchFamily="34" charset="-79"/>
              <a:cs typeface="Futura Medium" panose="020B0602020204020303" pitchFamily="34" charset="-79"/>
            </a:endParaRPr>
          </a:p>
        </p:txBody>
      </p:sp>
      <p:sp>
        <p:nvSpPr>
          <p:cNvPr id="18" name="TextBox 17">
            <a:extLst>
              <a:ext uri="{FF2B5EF4-FFF2-40B4-BE49-F238E27FC236}">
                <a16:creationId xmlns:a16="http://schemas.microsoft.com/office/drawing/2014/main" id="{A73F1AB4-F2FC-250F-FD13-0DFE0DA7FE99}"/>
              </a:ext>
            </a:extLst>
          </p:cNvPr>
          <p:cNvSpPr txBox="1"/>
          <p:nvPr/>
        </p:nvSpPr>
        <p:spPr>
          <a:xfrm>
            <a:off x="5459" y="1175970"/>
            <a:ext cx="7696200" cy="1213153"/>
          </a:xfrm>
          <a:prstGeom prst="rect">
            <a:avLst/>
          </a:prstGeom>
          <a:noFill/>
        </p:spPr>
        <p:txBody>
          <a:bodyPr wrap="square">
            <a:spAutoFit/>
          </a:bodyPr>
          <a:lstStyle/>
          <a:p>
            <a:pPr marL="38100" marR="30480" algn="just">
              <a:lnSpc>
                <a:spcPct val="100000"/>
              </a:lnSpc>
              <a:spcBef>
                <a:spcPts val="100"/>
              </a:spcBef>
            </a:pPr>
            <a:r>
              <a:rPr lang="en-US" spc="-35" dirty="0">
                <a:latin typeface="Futura Medium" panose="020B0602020204020303" pitchFamily="34" charset="-79"/>
                <a:cs typeface="Futura Medium" panose="020B0602020204020303" pitchFamily="34" charset="-79"/>
              </a:rPr>
              <a:t>Named in honor of 3rd generation agave farmer Enrique </a:t>
            </a:r>
            <a:r>
              <a:rPr lang="en-US" spc="-35" dirty="0" err="1">
                <a:latin typeface="Futura Medium" panose="020B0602020204020303" pitchFamily="34" charset="-79"/>
                <a:cs typeface="Futura Medium" panose="020B0602020204020303" pitchFamily="34" charset="-79"/>
              </a:rPr>
              <a:t>Partida</a:t>
            </a:r>
            <a:r>
              <a:rPr lang="en-US" spc="-35" dirty="0">
                <a:latin typeface="Futura Medium" panose="020B0602020204020303" pitchFamily="34" charset="-79"/>
                <a:cs typeface="Futura Medium" panose="020B0602020204020303" pitchFamily="34" charset="-79"/>
              </a:rPr>
              <a:t>, </a:t>
            </a:r>
            <a:r>
              <a:rPr lang="en-US" spc="-35" dirty="0" err="1">
                <a:latin typeface="Futura Medium" panose="020B0602020204020303" pitchFamily="34" charset="-79"/>
                <a:cs typeface="Futura Medium" panose="020B0602020204020303" pitchFamily="34" charset="-79"/>
              </a:rPr>
              <a:t>Partida</a:t>
            </a:r>
            <a:r>
              <a:rPr lang="en-US" spc="-35" dirty="0">
                <a:latin typeface="Futura Medium" panose="020B0602020204020303" pitchFamily="34" charset="-79"/>
                <a:cs typeface="Futura Medium" panose="020B0602020204020303" pitchFamily="34" charset="-79"/>
              </a:rPr>
              <a:t> is committed to preserving the fresh agave flavor at each step of the tequila - making process. The result is a tequila that is truly from field to glass.</a:t>
            </a:r>
          </a:p>
        </p:txBody>
      </p:sp>
      <p:sp>
        <p:nvSpPr>
          <p:cNvPr id="20" name="TextBox 19">
            <a:extLst>
              <a:ext uri="{FF2B5EF4-FFF2-40B4-BE49-F238E27FC236}">
                <a16:creationId xmlns:a16="http://schemas.microsoft.com/office/drawing/2014/main" id="{C266531F-CA3C-E550-A1CA-DE97E4935399}"/>
              </a:ext>
            </a:extLst>
          </p:cNvPr>
          <p:cNvSpPr txBox="1"/>
          <p:nvPr/>
        </p:nvSpPr>
        <p:spPr>
          <a:xfrm>
            <a:off x="2050873" y="108954"/>
            <a:ext cx="389900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pc="-135" dirty="0">
                <a:latin typeface="Futura" panose="020B0602020204020303" pitchFamily="34" charset="-79"/>
                <a:cs typeface="Futura" panose="020B0602020204020303" pitchFamily="34" charset="-79"/>
              </a:rPr>
              <a:t>TEQUILA PARTIDA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pc="-135" dirty="0">
                <a:latin typeface="Futura" panose="020B0602020204020303" pitchFamily="34" charset="-79"/>
                <a:cs typeface="Futura" panose="020B0602020204020303" pitchFamily="34" charset="-79"/>
              </a:rPr>
              <a:t>CRAFT &amp; CULTURE</a:t>
            </a:r>
          </a:p>
        </p:txBody>
      </p:sp>
      <p:pic>
        <p:nvPicPr>
          <p:cNvPr id="25" name="Picture 24">
            <a:extLst>
              <a:ext uri="{FF2B5EF4-FFF2-40B4-BE49-F238E27FC236}">
                <a16:creationId xmlns:a16="http://schemas.microsoft.com/office/drawing/2014/main" id="{3A0B3CB0-0FBA-41E7-3988-92167FAB4D77}"/>
              </a:ext>
            </a:extLst>
          </p:cNvPr>
          <p:cNvPicPr>
            <a:picLocks noChangeAspect="1"/>
          </p:cNvPicPr>
          <p:nvPr/>
        </p:nvPicPr>
        <p:blipFill>
          <a:blip r:embed="rId8" cstate="email">
            <a:duotone>
              <a:prstClr val="black"/>
              <a:srgbClr val="0094A8">
                <a:tint val="45000"/>
                <a:satMod val="400000"/>
              </a:srgbClr>
            </a:duotone>
            <a:extLst>
              <a:ext uri="{28A0092B-C50C-407E-A947-70E740481C1C}">
                <a14:useLocalDpi xmlns:a14="http://schemas.microsoft.com/office/drawing/2010/main"/>
              </a:ext>
            </a:extLst>
          </a:blip>
          <a:srcRect/>
          <a:stretch/>
        </p:blipFill>
        <p:spPr>
          <a:xfrm>
            <a:off x="160463" y="4474112"/>
            <a:ext cx="3581400" cy="1785671"/>
          </a:xfrm>
          <a:prstGeom prst="rect">
            <a:avLst/>
          </a:prstGeom>
        </p:spPr>
      </p:pic>
      <p:sp>
        <p:nvSpPr>
          <p:cNvPr id="27" name="TextBox 26">
            <a:extLst>
              <a:ext uri="{FF2B5EF4-FFF2-40B4-BE49-F238E27FC236}">
                <a16:creationId xmlns:a16="http://schemas.microsoft.com/office/drawing/2014/main" id="{B7BD2583-4661-F211-DAF4-D445669FAACF}"/>
              </a:ext>
            </a:extLst>
          </p:cNvPr>
          <p:cNvSpPr txBox="1"/>
          <p:nvPr/>
        </p:nvSpPr>
        <p:spPr>
          <a:xfrm>
            <a:off x="3853559" y="4428230"/>
            <a:ext cx="3990505" cy="1877437"/>
          </a:xfrm>
          <a:prstGeom prst="rect">
            <a:avLst/>
          </a:prstGeom>
          <a:noFill/>
        </p:spPr>
        <p:txBody>
          <a:bodyPr wrap="square">
            <a:spAutoFit/>
          </a:bodyPr>
          <a:lstStyle/>
          <a:p>
            <a:pPr algn="l"/>
            <a:r>
              <a:rPr lang="en-US" b="1" spc="-135" dirty="0">
                <a:latin typeface="Futura" panose="020B0602020204020303" pitchFamily="34" charset="-79"/>
                <a:cs typeface="Futura" panose="020B0602020204020303" pitchFamily="34" charset="-79"/>
              </a:rPr>
              <a:t>THE VALLEY OF TEQUILA</a:t>
            </a:r>
          </a:p>
          <a:p>
            <a:pPr algn="l"/>
            <a:r>
              <a:rPr lang="en-US" sz="1400" spc="-35" dirty="0">
                <a:latin typeface="Futura Medium" panose="020B0602020204020303" pitchFamily="34" charset="-79"/>
                <a:cs typeface="Futura Medium" panose="020B0602020204020303" pitchFamily="34" charset="-79"/>
              </a:rPr>
              <a:t>Sometimes called “El Valle” or “The Lowlands” the Valley of Tequila is home to some of the oldest brands in the Tequila world. In the town   of Tequila, you’ll find industry giants as well as the boutique brands of sipping Tequilas.</a:t>
            </a:r>
          </a:p>
          <a:p>
            <a:pPr algn="l"/>
            <a:r>
              <a:rPr lang="en-US" sz="1400" spc="-35" dirty="0">
                <a:latin typeface="Futura Medium" panose="020B0602020204020303" pitchFamily="34" charset="-79"/>
                <a:cs typeface="Futura Medium" panose="020B0602020204020303" pitchFamily="34" charset="-79"/>
              </a:rPr>
              <a:t>Just outside of Tequila in the town of </a:t>
            </a:r>
            <a:r>
              <a:rPr lang="en-US" sz="1400" spc="-35" dirty="0" err="1">
                <a:latin typeface="Futura Medium" panose="020B0602020204020303" pitchFamily="34" charset="-79"/>
                <a:cs typeface="Futura Medium" panose="020B0602020204020303" pitchFamily="34" charset="-79"/>
              </a:rPr>
              <a:t>Amatitán</a:t>
            </a:r>
            <a:r>
              <a:rPr lang="en-US" sz="1400" spc="-35" dirty="0">
                <a:latin typeface="Futura Medium" panose="020B0602020204020303" pitchFamily="34" charset="-79"/>
                <a:cs typeface="Futura Medium" panose="020B0602020204020303" pitchFamily="34" charset="-79"/>
              </a:rPr>
              <a:t> we find the </a:t>
            </a:r>
            <a:r>
              <a:rPr lang="en-US" sz="1400" spc="-35" dirty="0" err="1">
                <a:latin typeface="Futura Medium" panose="020B0602020204020303" pitchFamily="34" charset="-79"/>
                <a:cs typeface="Futura Medium" panose="020B0602020204020303" pitchFamily="34" charset="-79"/>
              </a:rPr>
              <a:t>Partida</a:t>
            </a:r>
            <a:r>
              <a:rPr lang="en-US" sz="1400" spc="-35" dirty="0">
                <a:latin typeface="Futura Medium" panose="020B0602020204020303" pitchFamily="34" charset="-79"/>
                <a:cs typeface="Futura Medium" panose="020B0602020204020303" pitchFamily="34" charset="-79"/>
              </a:rPr>
              <a:t> family, NOM 1502</a:t>
            </a:r>
          </a:p>
        </p:txBody>
      </p:sp>
      <p:sp>
        <p:nvSpPr>
          <p:cNvPr id="29" name="TextBox 28">
            <a:extLst>
              <a:ext uri="{FF2B5EF4-FFF2-40B4-BE49-F238E27FC236}">
                <a16:creationId xmlns:a16="http://schemas.microsoft.com/office/drawing/2014/main" id="{965D5510-AA6F-58FF-9BBC-621A0FAB2935}"/>
              </a:ext>
            </a:extLst>
          </p:cNvPr>
          <p:cNvSpPr txBox="1"/>
          <p:nvPr/>
        </p:nvSpPr>
        <p:spPr>
          <a:xfrm>
            <a:off x="116558" y="6721107"/>
            <a:ext cx="4419600" cy="369332"/>
          </a:xfrm>
          <a:prstGeom prst="rect">
            <a:avLst/>
          </a:prstGeom>
          <a:noFill/>
        </p:spPr>
        <p:txBody>
          <a:bodyPr wrap="square">
            <a:spAutoFit/>
          </a:bodyPr>
          <a:lstStyle/>
          <a:p>
            <a:r>
              <a:rPr lang="en-US" b="1" spc="-135" dirty="0">
                <a:latin typeface="Futura" panose="020B0602020204020303" pitchFamily="34" charset="-79"/>
                <a:cs typeface="Futura" panose="020B0602020204020303" pitchFamily="34" charset="-79"/>
              </a:rPr>
              <a:t>MAESTRO TEQUILERO JOSÉ VALDEZ</a:t>
            </a:r>
          </a:p>
        </p:txBody>
      </p:sp>
      <p:sp>
        <p:nvSpPr>
          <p:cNvPr id="30" name="object 25">
            <a:extLst>
              <a:ext uri="{FF2B5EF4-FFF2-40B4-BE49-F238E27FC236}">
                <a16:creationId xmlns:a16="http://schemas.microsoft.com/office/drawing/2014/main" id="{0152719B-7B1A-05A1-7FA2-9DFC88AECDEE}"/>
              </a:ext>
            </a:extLst>
          </p:cNvPr>
          <p:cNvSpPr/>
          <p:nvPr/>
        </p:nvSpPr>
        <p:spPr>
          <a:xfrm>
            <a:off x="465173" y="4281557"/>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a:latin typeface="Futura Medium" panose="020B0602020204020303" pitchFamily="34" charset="-79"/>
              <a:cs typeface="Futura Medium" panose="020B0602020204020303" pitchFamily="34" charset="-79"/>
            </a:endParaRPr>
          </a:p>
        </p:txBody>
      </p:sp>
      <p:sp>
        <p:nvSpPr>
          <p:cNvPr id="31" name="object 25">
            <a:extLst>
              <a:ext uri="{FF2B5EF4-FFF2-40B4-BE49-F238E27FC236}">
                <a16:creationId xmlns:a16="http://schemas.microsoft.com/office/drawing/2014/main" id="{D73A71C0-9734-AC47-EA04-6A8BF55E6C1B}"/>
              </a:ext>
            </a:extLst>
          </p:cNvPr>
          <p:cNvSpPr/>
          <p:nvPr/>
        </p:nvSpPr>
        <p:spPr>
          <a:xfrm>
            <a:off x="490855" y="6553200"/>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a:latin typeface="Futura Medium" panose="020B0602020204020303" pitchFamily="34" charset="-79"/>
              <a:cs typeface="Futura Medium" panose="020B0602020204020303" pitchFamily="34" charset="-79"/>
            </a:endParaRPr>
          </a:p>
        </p:txBody>
      </p:sp>
      <p:pic>
        <p:nvPicPr>
          <p:cNvPr id="32" name="Picture 31">
            <a:extLst>
              <a:ext uri="{FF2B5EF4-FFF2-40B4-BE49-F238E27FC236}">
                <a16:creationId xmlns:a16="http://schemas.microsoft.com/office/drawing/2014/main" id="{7E089EC5-B8A6-BE40-D1AE-5A71358ED6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88801" y="6994072"/>
            <a:ext cx="1958728" cy="1958728"/>
          </a:xfrm>
          <a:prstGeom prst="rect">
            <a:avLst/>
          </a:prstGeom>
        </p:spPr>
      </p:pic>
      <p:sp>
        <p:nvSpPr>
          <p:cNvPr id="34" name="TextBox 33">
            <a:extLst>
              <a:ext uri="{FF2B5EF4-FFF2-40B4-BE49-F238E27FC236}">
                <a16:creationId xmlns:a16="http://schemas.microsoft.com/office/drawing/2014/main" id="{CCCA8562-7E6A-A8C6-2E8F-1F50603D9166}"/>
              </a:ext>
            </a:extLst>
          </p:cNvPr>
          <p:cNvSpPr txBox="1"/>
          <p:nvPr/>
        </p:nvSpPr>
        <p:spPr>
          <a:xfrm>
            <a:off x="116558" y="7200064"/>
            <a:ext cx="4684042" cy="1600438"/>
          </a:xfrm>
          <a:prstGeom prst="rect">
            <a:avLst/>
          </a:prstGeom>
          <a:noFill/>
        </p:spPr>
        <p:txBody>
          <a:bodyPr wrap="square">
            <a:spAutoFit/>
          </a:bodyPr>
          <a:lstStyle/>
          <a:p>
            <a:r>
              <a:rPr lang="en-US" sz="1400" spc="-35" dirty="0">
                <a:latin typeface="Futura Medium" panose="020B0602020204020303" pitchFamily="34" charset="-79"/>
                <a:cs typeface="Futura Medium" panose="020B0602020204020303" pitchFamily="34" charset="-79"/>
              </a:rPr>
              <a:t>José Valdez is a distinguished Maestro Tequilero and the Master Distiller for </a:t>
            </a:r>
            <a:r>
              <a:rPr lang="en-US" sz="1400" spc="-35" dirty="0" err="1">
                <a:latin typeface="Futura Medium" panose="020B0602020204020303" pitchFamily="34" charset="-79"/>
                <a:cs typeface="Futura Medium" panose="020B0602020204020303" pitchFamily="34" charset="-79"/>
              </a:rPr>
              <a:t>Partida</a:t>
            </a:r>
            <a:r>
              <a:rPr lang="en-US" sz="1400" spc="-35" dirty="0">
                <a:latin typeface="Futura Medium" panose="020B0602020204020303" pitchFamily="34" charset="-79"/>
                <a:cs typeface="Futura Medium" panose="020B0602020204020303" pitchFamily="34" charset="-79"/>
              </a:rPr>
              <a:t> Tequila, a highly regarded premium tequila brand. With a deep passion for the art of tequila making, Valdez has become a key figure in the industry, renowned for his expertise in crafting high-quality tequila that respects traditional methods while incorporating modern techniques.</a:t>
            </a:r>
          </a:p>
        </p:txBody>
      </p:sp>
    </p:spTree>
    <p:extLst>
      <p:ext uri="{BB962C8B-B14F-4D97-AF65-F5344CB8AC3E}">
        <p14:creationId xmlns:p14="http://schemas.microsoft.com/office/powerpoint/2010/main" val="2561860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0C0BF9F-DE8E-817F-282D-6480544001B1}"/>
              </a:ext>
            </a:extLst>
          </p:cNvPr>
          <p:cNvPicPr>
            <a:picLocks noChangeAspect="1" noChangeArrowheads="1"/>
          </p:cNvPicPr>
          <p:nvPr/>
        </p:nvPicPr>
        <p:blipFill>
          <a:blip r:embed="rId2" cstate="email">
            <a:alphaModFix/>
            <a:extLst>
              <a:ext uri="{28A0092B-C50C-407E-A947-70E740481C1C}">
                <a14:useLocalDpi xmlns:a14="http://schemas.microsoft.com/office/drawing/2010/main"/>
              </a:ext>
            </a:extLst>
          </a:blip>
          <a:srcRect/>
          <a:stretch>
            <a:fillRect/>
          </a:stretch>
        </p:blipFill>
        <p:spPr bwMode="auto">
          <a:xfrm>
            <a:off x="990600" y="7830211"/>
            <a:ext cx="2600417" cy="593523"/>
          </a:xfrm>
          <a:prstGeom prst="rect">
            <a:avLst/>
          </a:prstGeom>
          <a:noFill/>
          <a:extLst>
            <a:ext uri="{909E8E84-426E-40DD-AFC4-6F175D3DCCD1}">
              <a14:hiddenFill xmlns:a14="http://schemas.microsoft.com/office/drawing/2010/main">
                <a:solidFill>
                  <a:srgbClr val="FFFFFF"/>
                </a:solidFill>
              </a14:hiddenFill>
            </a:ext>
          </a:extLst>
        </p:spPr>
      </p:pic>
      <p:pic>
        <p:nvPicPr>
          <p:cNvPr id="15" name="object 2">
            <a:extLst>
              <a:ext uri="{FF2B5EF4-FFF2-40B4-BE49-F238E27FC236}">
                <a16:creationId xmlns:a16="http://schemas.microsoft.com/office/drawing/2014/main" id="{A06CC405-59A0-BD2E-2320-A597391B4D88}"/>
              </a:ext>
            </a:extLst>
          </p:cNvPr>
          <p:cNvPicPr/>
          <p:nvPr/>
        </p:nvPicPr>
        <p:blipFill>
          <a:blip r:embed="rId3" cstate="email">
            <a:alphaModFix amt="35000"/>
            <a:extLst>
              <a:ext uri="{28A0092B-C50C-407E-A947-70E740481C1C}">
                <a14:useLocalDpi xmlns:a14="http://schemas.microsoft.com/office/drawing/2010/main"/>
              </a:ext>
            </a:extLst>
          </a:blip>
          <a:stretch>
            <a:fillRect/>
          </a:stretch>
        </p:blipFill>
        <p:spPr>
          <a:xfrm rot="10800000">
            <a:off x="405903" y="2591012"/>
            <a:ext cx="7366497" cy="3799301"/>
          </a:xfrm>
          <a:prstGeom prst="rect">
            <a:avLst/>
          </a:prstGeom>
        </p:spPr>
      </p:pic>
      <p:sp>
        <p:nvSpPr>
          <p:cNvPr id="3" name="TextBox 2">
            <a:extLst>
              <a:ext uri="{FF2B5EF4-FFF2-40B4-BE49-F238E27FC236}">
                <a16:creationId xmlns:a16="http://schemas.microsoft.com/office/drawing/2014/main" id="{F8873ABC-D1C7-2776-0679-FF06F2C1C677}"/>
              </a:ext>
            </a:extLst>
          </p:cNvPr>
          <p:cNvSpPr txBox="1"/>
          <p:nvPr/>
        </p:nvSpPr>
        <p:spPr>
          <a:xfrm>
            <a:off x="76200" y="252435"/>
            <a:ext cx="7620000" cy="1631216"/>
          </a:xfrm>
          <a:prstGeom prst="rect">
            <a:avLst/>
          </a:prstGeom>
          <a:noFill/>
        </p:spPr>
        <p:txBody>
          <a:bodyPr wrap="square" rtlCol="0">
            <a:spAutoFit/>
          </a:bodyPr>
          <a:lstStyle/>
          <a:p>
            <a:pPr algn="ctr"/>
            <a:r>
              <a:rPr lang="en-US" sz="2800" b="1" spc="-135" dirty="0">
                <a:solidFill>
                  <a:srgbClr val="0094A8"/>
                </a:solidFill>
                <a:latin typeface="Futura" panose="020B0602020204020303" pitchFamily="34" charset="-79"/>
                <a:cs typeface="Futura" panose="020B0602020204020303" pitchFamily="34" charset="-79"/>
              </a:rPr>
              <a:t>WIN THE HEART OF NEW ACCOUNTS,</a:t>
            </a:r>
          </a:p>
          <a:p>
            <a:pPr algn="ctr"/>
            <a:r>
              <a:rPr lang="en-US" sz="2400" b="1" spc="-135" dirty="0">
                <a:latin typeface="Futura" panose="020B0602020204020303" pitchFamily="34" charset="-79"/>
                <a:cs typeface="Futura" panose="020B0602020204020303" pitchFamily="34" charset="-79"/>
              </a:rPr>
              <a:t>Buyers and bar managers first experience of </a:t>
            </a:r>
            <a:r>
              <a:rPr lang="en-US" sz="2400" b="1" spc="-135" dirty="0" err="1">
                <a:latin typeface="Futura" panose="020B0602020204020303" pitchFamily="34" charset="-79"/>
                <a:cs typeface="Futura" panose="020B0602020204020303" pitchFamily="34" charset="-79"/>
              </a:rPr>
              <a:t>Partida</a:t>
            </a:r>
            <a:r>
              <a:rPr lang="en-US" sz="2400" b="1" spc="-135" dirty="0">
                <a:latin typeface="Futura" panose="020B0602020204020303" pitchFamily="34" charset="-79"/>
                <a:cs typeface="Futura" panose="020B0602020204020303" pitchFamily="34" charset="-79"/>
              </a:rPr>
              <a:t> moving forward needs to be,</a:t>
            </a:r>
          </a:p>
          <a:p>
            <a:pPr algn="ctr"/>
            <a:r>
              <a:rPr lang="en-US" sz="2400" b="1" spc="-135" dirty="0">
                <a:latin typeface="Futura" panose="020B0602020204020303" pitchFamily="34" charset="-79"/>
                <a:cs typeface="Futura" panose="020B0602020204020303" pitchFamily="34" charset="-79"/>
              </a:rPr>
              <a:t>The Roble Fino Line</a:t>
            </a:r>
          </a:p>
        </p:txBody>
      </p:sp>
      <p:pic>
        <p:nvPicPr>
          <p:cNvPr id="4" name="Picture 3">
            <a:extLst>
              <a:ext uri="{FF2B5EF4-FFF2-40B4-BE49-F238E27FC236}">
                <a16:creationId xmlns:a16="http://schemas.microsoft.com/office/drawing/2014/main" id="{F43BD559-7883-BE8C-61C3-CBBC192E50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45" y="1894239"/>
            <a:ext cx="3377461" cy="4535973"/>
          </a:xfrm>
          <a:prstGeom prst="rect">
            <a:avLst/>
          </a:prstGeom>
        </p:spPr>
      </p:pic>
      <p:sp>
        <p:nvSpPr>
          <p:cNvPr id="5" name="TextBox 4">
            <a:extLst>
              <a:ext uri="{FF2B5EF4-FFF2-40B4-BE49-F238E27FC236}">
                <a16:creationId xmlns:a16="http://schemas.microsoft.com/office/drawing/2014/main" id="{825863AE-1689-E112-3D41-5B434CDC3E8B}"/>
              </a:ext>
            </a:extLst>
          </p:cNvPr>
          <p:cNvSpPr txBox="1"/>
          <p:nvPr/>
        </p:nvSpPr>
        <p:spPr>
          <a:xfrm>
            <a:off x="24685" y="6586095"/>
            <a:ext cx="7776882" cy="1384995"/>
          </a:xfrm>
          <a:prstGeom prst="rect">
            <a:avLst/>
          </a:prstGeom>
          <a:noFill/>
        </p:spPr>
        <p:txBody>
          <a:bodyPr wrap="square" rtlCol="0">
            <a:spAutoFit/>
          </a:bodyPr>
          <a:lstStyle/>
          <a:p>
            <a:pPr algn="ctr"/>
            <a:r>
              <a:rPr lang="en-US" sz="2800" b="1" spc="-135" dirty="0">
                <a:latin typeface="Futura" panose="020B0602020204020303" pitchFamily="34" charset="-79"/>
                <a:cs typeface="Futura" panose="020B0602020204020303" pitchFamily="34" charset="-79"/>
              </a:rPr>
              <a:t>EVERY ON &amp; OFF-PREMISE </a:t>
            </a:r>
            <a:r>
              <a:rPr lang="en-US" sz="2400" spc="-135" dirty="0">
                <a:latin typeface="Futura" panose="020B0602020204020303" pitchFamily="34" charset="-79"/>
                <a:cs typeface="Futura" panose="020B0602020204020303" pitchFamily="34" charset="-79"/>
              </a:rPr>
              <a:t>Don Julio 1942 </a:t>
            </a:r>
            <a:r>
              <a:rPr lang="en-US" sz="2800" b="1" spc="-135" dirty="0">
                <a:latin typeface="Futura" panose="020B0602020204020303" pitchFamily="34" charset="-79"/>
                <a:cs typeface="Futura" panose="020B0602020204020303" pitchFamily="34" charset="-79"/>
              </a:rPr>
              <a:t>ACCOUNTS NEED </a:t>
            </a:r>
            <a:r>
              <a:rPr lang="en-US" sz="2400" spc="-135" dirty="0" err="1">
                <a:latin typeface="Futura" panose="020B0602020204020303" pitchFamily="34" charset="-79"/>
                <a:cs typeface="Futura" panose="020B0602020204020303" pitchFamily="34" charset="-79"/>
              </a:rPr>
              <a:t>Partida</a:t>
            </a:r>
            <a:r>
              <a:rPr lang="en-US" sz="2400" spc="-135" dirty="0">
                <a:latin typeface="Futura" panose="020B0602020204020303" pitchFamily="34" charset="-79"/>
                <a:cs typeface="Futura" panose="020B0602020204020303" pitchFamily="34" charset="-79"/>
              </a:rPr>
              <a:t> Roble Fino</a:t>
            </a:r>
            <a:endParaRPr lang="en-US" sz="2800" b="1" spc="-135" dirty="0">
              <a:latin typeface="Futura" panose="020B0602020204020303" pitchFamily="34" charset="-79"/>
              <a:cs typeface="Futura" panose="020B0602020204020303" pitchFamily="34" charset="-79"/>
            </a:endParaRPr>
          </a:p>
          <a:p>
            <a:pPr algn="ctr"/>
            <a:endParaRPr lang="en-US" sz="2800" b="1" spc="-135" dirty="0">
              <a:solidFill>
                <a:srgbClr val="0094A8"/>
              </a:solidFill>
              <a:latin typeface="Futura" panose="020B0602020204020303" pitchFamily="34" charset="-79"/>
              <a:cs typeface="Futura" panose="020B0602020204020303" pitchFamily="34" charset="-79"/>
            </a:endParaRPr>
          </a:p>
        </p:txBody>
      </p:sp>
      <p:sp>
        <p:nvSpPr>
          <p:cNvPr id="11" name="TextBox 10">
            <a:extLst>
              <a:ext uri="{FF2B5EF4-FFF2-40B4-BE49-F238E27FC236}">
                <a16:creationId xmlns:a16="http://schemas.microsoft.com/office/drawing/2014/main" id="{C8E04493-0539-D5AB-56E5-A1688110C4B3}"/>
              </a:ext>
            </a:extLst>
          </p:cNvPr>
          <p:cNvSpPr txBox="1"/>
          <p:nvPr/>
        </p:nvSpPr>
        <p:spPr>
          <a:xfrm>
            <a:off x="1712495" y="7696200"/>
            <a:ext cx="4321441" cy="1200329"/>
          </a:xfrm>
          <a:prstGeom prst="rect">
            <a:avLst/>
          </a:prstGeom>
          <a:noFill/>
        </p:spPr>
        <p:txBody>
          <a:bodyPr wrap="square">
            <a:spAutoFit/>
          </a:bodyPr>
          <a:lstStyle/>
          <a:p>
            <a:pPr algn="ctr"/>
            <a:r>
              <a:rPr lang="en-US" b="1" spc="-135" dirty="0">
                <a:solidFill>
                  <a:srgbClr val="0094A8"/>
                </a:solidFill>
                <a:latin typeface="Futura" panose="020B0602020204020303" pitchFamily="34" charset="-79"/>
                <a:cs typeface="Futura" panose="020B0602020204020303" pitchFamily="34" charset="-79"/>
              </a:rPr>
              <a:t>ADDITIVE FREE                     </a:t>
            </a:r>
          </a:p>
          <a:p>
            <a:pPr algn="ctr"/>
            <a:r>
              <a:rPr lang="en-US" b="1" spc="-135" dirty="0">
                <a:solidFill>
                  <a:srgbClr val="0094A8"/>
                </a:solidFill>
                <a:latin typeface="Futura" panose="020B0602020204020303" pitchFamily="34" charset="-79"/>
                <a:cs typeface="Futura" panose="020B0602020204020303" pitchFamily="34" charset="-79"/>
              </a:rPr>
              <a:t>AND </a:t>
            </a:r>
          </a:p>
          <a:p>
            <a:pPr algn="ctr"/>
            <a:r>
              <a:rPr lang="en-US" b="1" spc="-135" dirty="0">
                <a:solidFill>
                  <a:srgbClr val="0094A8"/>
                </a:solidFill>
                <a:latin typeface="Futura" panose="020B0602020204020303" pitchFamily="34" charset="-79"/>
                <a:cs typeface="Futura" panose="020B0602020204020303" pitchFamily="34" charset="-79"/>
              </a:rPr>
              <a:t>RATED MUCH HIGHER</a:t>
            </a:r>
          </a:p>
          <a:p>
            <a:pPr algn="ctr"/>
            <a:endParaRPr lang="en-US" sz="1800" b="1" spc="-135" dirty="0">
              <a:solidFill>
                <a:srgbClr val="0094A8"/>
              </a:solidFill>
              <a:latin typeface="Futura" panose="020B0602020204020303" pitchFamily="34" charset="-79"/>
              <a:cs typeface="Futura" panose="020B0602020204020303" pitchFamily="34" charset="-79"/>
            </a:endParaRPr>
          </a:p>
        </p:txBody>
      </p:sp>
      <p:sp>
        <p:nvSpPr>
          <p:cNvPr id="14" name="TextBox 13">
            <a:extLst>
              <a:ext uri="{FF2B5EF4-FFF2-40B4-BE49-F238E27FC236}">
                <a16:creationId xmlns:a16="http://schemas.microsoft.com/office/drawing/2014/main" id="{C049F43D-8EAF-C600-CB83-125FE14A5C27}"/>
              </a:ext>
            </a:extLst>
          </p:cNvPr>
          <p:cNvSpPr txBox="1"/>
          <p:nvPr/>
        </p:nvSpPr>
        <p:spPr>
          <a:xfrm>
            <a:off x="-12985" y="8896529"/>
            <a:ext cx="7772400" cy="461665"/>
          </a:xfrm>
          <a:prstGeom prst="rect">
            <a:avLst/>
          </a:prstGeom>
          <a:noFill/>
        </p:spPr>
        <p:txBody>
          <a:bodyPr wrap="square">
            <a:spAutoFit/>
          </a:bodyPr>
          <a:lstStyle/>
          <a:p>
            <a:pPr algn="ctr"/>
            <a:r>
              <a:rPr lang="en-US" sz="2400" b="1" spc="-135" dirty="0">
                <a:latin typeface="Futura" panose="020B0602020204020303" pitchFamily="34" charset="-79"/>
                <a:cs typeface="Futura" panose="020B0602020204020303" pitchFamily="34" charset="-79"/>
              </a:rPr>
              <a:t>“DOUBLE AGED IN EX-SINGLE SHERRY OAK CASK” </a:t>
            </a:r>
          </a:p>
        </p:txBody>
      </p:sp>
    </p:spTree>
    <p:extLst>
      <p:ext uri="{BB962C8B-B14F-4D97-AF65-F5344CB8AC3E}">
        <p14:creationId xmlns:p14="http://schemas.microsoft.com/office/powerpoint/2010/main" val="246735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C4F2DB-747F-4E1A-B1D3-564A1B4974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585" y="3515811"/>
            <a:ext cx="2895600" cy="2895600"/>
          </a:xfrm>
          <a:prstGeom prst="rect">
            <a:avLst/>
          </a:prstGeom>
        </p:spPr>
      </p:pic>
      <p:pic>
        <p:nvPicPr>
          <p:cNvPr id="3" name="object 2">
            <a:extLst>
              <a:ext uri="{FF2B5EF4-FFF2-40B4-BE49-F238E27FC236}">
                <a16:creationId xmlns:a16="http://schemas.microsoft.com/office/drawing/2014/main" id="{6982304D-145A-2A83-D178-D27D54A543A0}"/>
              </a:ext>
            </a:extLst>
          </p:cNvPr>
          <p:cNvPicPr/>
          <p:nvPr/>
        </p:nvPicPr>
        <p:blipFill>
          <a:blip r:embed="rId4" cstate="email">
            <a:alphaModFix amt="35000"/>
            <a:extLst>
              <a:ext uri="{28A0092B-C50C-407E-A947-70E740481C1C}">
                <a14:useLocalDpi xmlns:a14="http://schemas.microsoft.com/office/drawing/2010/main"/>
              </a:ext>
            </a:extLst>
          </a:blip>
          <a:stretch>
            <a:fillRect/>
          </a:stretch>
        </p:blipFill>
        <p:spPr>
          <a:xfrm rot="10800000">
            <a:off x="382409" y="6400800"/>
            <a:ext cx="7366497" cy="3799301"/>
          </a:xfrm>
          <a:prstGeom prst="rect">
            <a:avLst/>
          </a:prstGeom>
        </p:spPr>
      </p:pic>
      <p:sp>
        <p:nvSpPr>
          <p:cNvPr id="5" name="TextBox 4">
            <a:extLst>
              <a:ext uri="{FF2B5EF4-FFF2-40B4-BE49-F238E27FC236}">
                <a16:creationId xmlns:a16="http://schemas.microsoft.com/office/drawing/2014/main" id="{598553AB-D1D4-431C-84B0-27FD158F22F0}"/>
              </a:ext>
            </a:extLst>
          </p:cNvPr>
          <p:cNvSpPr txBox="1"/>
          <p:nvPr/>
        </p:nvSpPr>
        <p:spPr>
          <a:xfrm>
            <a:off x="4172723" y="3881311"/>
            <a:ext cx="3888028" cy="1754326"/>
          </a:xfrm>
          <a:prstGeom prst="rect">
            <a:avLst/>
          </a:prstGeom>
          <a:noFill/>
        </p:spPr>
        <p:txBody>
          <a:bodyPr wrap="square">
            <a:spAutoFit/>
          </a:bodyPr>
          <a:lstStyle/>
          <a:p>
            <a:pPr algn="l" fontAlgn="base"/>
            <a:r>
              <a:rPr lang="en-US" b="1" spc="-135" dirty="0">
                <a:solidFill>
                  <a:srgbClr val="0094A8"/>
                </a:solidFill>
                <a:latin typeface="Futura" panose="020B0602020204020303" pitchFamily="34" charset="-79"/>
                <a:cs typeface="Futura" panose="020B0602020204020303" pitchFamily="34" charset="-79"/>
              </a:rPr>
              <a:t>PINK PALOMA</a:t>
            </a:r>
          </a:p>
          <a:p>
            <a:pPr marL="285750" indent="-285750" algn="l" fontAlgn="base">
              <a:buFont typeface="Arial" panose="020B0604020202020204" pitchFamily="34" charset="0"/>
              <a:buChar char="•"/>
            </a:pPr>
            <a:r>
              <a:rPr lang="en-US" spc="-35" dirty="0">
                <a:latin typeface="Futura Medium" panose="020B0602020204020303" pitchFamily="34" charset="-79"/>
                <a:cs typeface="Futura Medium" panose="020B0602020204020303" pitchFamily="34" charset="-79"/>
              </a:rPr>
              <a:t>2 oz </a:t>
            </a:r>
            <a:r>
              <a:rPr lang="en-US" spc="-35" dirty="0" err="1">
                <a:latin typeface="Futura Medium" panose="020B0602020204020303" pitchFamily="34" charset="-79"/>
                <a:cs typeface="Futura Medium" panose="020B0602020204020303" pitchFamily="34" charset="-79"/>
              </a:rPr>
              <a:t>Partida</a:t>
            </a:r>
            <a:r>
              <a:rPr lang="en-US" spc="-35" dirty="0">
                <a:latin typeface="Futura Medium" panose="020B0602020204020303" pitchFamily="34" charset="-79"/>
                <a:cs typeface="Futura Medium" panose="020B0602020204020303" pitchFamily="34" charset="-79"/>
              </a:rPr>
              <a:t> Reposado</a:t>
            </a:r>
          </a:p>
          <a:p>
            <a:pPr marL="285750" indent="-285750" algn="l" fontAlgn="base">
              <a:buFont typeface="Arial" panose="020B0604020202020204" pitchFamily="34" charset="0"/>
              <a:buChar char="•"/>
            </a:pPr>
            <a:r>
              <a:rPr lang="en-US" spc="-35" dirty="0">
                <a:latin typeface="Futura Medium" panose="020B0602020204020303" pitchFamily="34" charset="-79"/>
                <a:cs typeface="Futura Medium" panose="020B0602020204020303" pitchFamily="34" charset="-79"/>
              </a:rPr>
              <a:t>1 oz Ruby red grapefruit juice</a:t>
            </a:r>
          </a:p>
          <a:p>
            <a:pPr marL="285750" indent="-285750" algn="l" fontAlgn="base">
              <a:buFont typeface="Arial" panose="020B0604020202020204" pitchFamily="34" charset="0"/>
              <a:buChar char="•"/>
            </a:pPr>
            <a:r>
              <a:rPr lang="en-US" spc="-35" dirty="0">
                <a:latin typeface="Futura Medium" panose="020B0602020204020303" pitchFamily="34" charset="-79"/>
                <a:cs typeface="Futura Medium" panose="020B0602020204020303" pitchFamily="34" charset="-79"/>
              </a:rPr>
              <a:t>0.5 oz Fresh lime juice</a:t>
            </a:r>
          </a:p>
          <a:p>
            <a:pPr marL="285750" indent="-285750" algn="l" fontAlgn="base">
              <a:buFont typeface="Arial" panose="020B0604020202020204" pitchFamily="34" charset="0"/>
              <a:buChar char="•"/>
            </a:pPr>
            <a:r>
              <a:rPr lang="en-US" spc="-35" dirty="0">
                <a:latin typeface="Futura Medium" panose="020B0602020204020303" pitchFamily="34" charset="-79"/>
                <a:cs typeface="Futura Medium" panose="020B0602020204020303" pitchFamily="34" charset="-79"/>
              </a:rPr>
              <a:t>0.5 oz Simple syrup</a:t>
            </a:r>
          </a:p>
          <a:p>
            <a:pPr marL="285750" indent="-285750" algn="l" fontAlgn="base">
              <a:buFont typeface="Arial" panose="020B0604020202020204" pitchFamily="34" charset="0"/>
              <a:buChar char="•"/>
            </a:pPr>
            <a:r>
              <a:rPr lang="en-US" spc="-35" dirty="0">
                <a:latin typeface="Futura Medium" panose="020B0602020204020303" pitchFamily="34" charset="-79"/>
                <a:cs typeface="Futura Medium" panose="020B0602020204020303" pitchFamily="34" charset="-79"/>
              </a:rPr>
              <a:t>1.5 oz Grapefruit soda</a:t>
            </a:r>
          </a:p>
        </p:txBody>
      </p:sp>
      <p:sp>
        <p:nvSpPr>
          <p:cNvPr id="6" name="TextBox 5">
            <a:extLst>
              <a:ext uri="{FF2B5EF4-FFF2-40B4-BE49-F238E27FC236}">
                <a16:creationId xmlns:a16="http://schemas.microsoft.com/office/drawing/2014/main" id="{D1B03DE2-B2A6-3481-44E6-3D1C9C3A1ABF}"/>
              </a:ext>
            </a:extLst>
          </p:cNvPr>
          <p:cNvSpPr txBox="1"/>
          <p:nvPr/>
        </p:nvSpPr>
        <p:spPr>
          <a:xfrm>
            <a:off x="-4482" y="0"/>
            <a:ext cx="7772400" cy="14003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pc="-135" dirty="0">
                <a:latin typeface="Futura" panose="020B0602020204020303" pitchFamily="34" charset="-79"/>
                <a:cs typeface="Futura" panose="020B0602020204020303" pitchFamily="34" charset="-79"/>
              </a:rPr>
              <a:t>STRATEGY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pc="-135" dirty="0">
                <a:latin typeface="Futura" panose="020B0602020204020303" pitchFamily="34" charset="-79"/>
                <a:cs typeface="Futura" panose="020B0602020204020303" pitchFamily="34" charset="-79"/>
              </a:rPr>
              <a:t>ON-PREMISE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i="0" u="none" strike="noStrike" kern="1200" cap="none" spc="0" normalizeH="0" baseline="0" noProof="0" dirty="0">
              <a:ln>
                <a:noFill/>
              </a:ln>
              <a:solidFill>
                <a:schemeClr val="bg1"/>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9525D2BE-B252-6CC6-4A35-C3C400485537}"/>
              </a:ext>
            </a:extLst>
          </p:cNvPr>
          <p:cNvSpPr txBox="1"/>
          <p:nvPr/>
        </p:nvSpPr>
        <p:spPr>
          <a:xfrm>
            <a:off x="215520" y="1166019"/>
            <a:ext cx="3703481" cy="1779974"/>
          </a:xfrm>
          <a:prstGeom prst="rect">
            <a:avLst/>
          </a:prstGeom>
          <a:noFill/>
        </p:spPr>
        <p:txBody>
          <a:bodyPr wrap="square">
            <a:spAutoFit/>
          </a:bodyPr>
          <a:lstStyle/>
          <a:p>
            <a:pPr marL="285750" indent="-285750">
              <a:spcBef>
                <a:spcPts val="80"/>
              </a:spcBef>
              <a:buFont typeface="Arial" panose="020B0604020202020204" pitchFamily="34" charset="0"/>
              <a:buChar char="•"/>
              <a:tabLst>
                <a:tab pos="144145" algn="l"/>
              </a:tabLst>
            </a:pPr>
            <a:r>
              <a:rPr lang="en-US" spc="-35" dirty="0">
                <a:latin typeface="Futura Medium" panose="020B0602020204020303" pitchFamily="34" charset="-79"/>
                <a:cs typeface="Futura Medium" panose="020B0602020204020303" pitchFamily="34" charset="-79"/>
              </a:rPr>
              <a:t>For the Familia range, your competitive set pricing wise is, </a:t>
            </a:r>
            <a:r>
              <a:rPr lang="en-US" spc="-35" dirty="0" err="1">
                <a:latin typeface="Futura Medium" panose="020B0602020204020303" pitchFamily="34" charset="-79"/>
                <a:cs typeface="Futura Medium" panose="020B0602020204020303" pitchFamily="34" charset="-79"/>
              </a:rPr>
              <a:t>Mijenta</a:t>
            </a:r>
            <a:r>
              <a:rPr lang="en-US" spc="-35" dirty="0">
                <a:latin typeface="Futura Medium" panose="020B0602020204020303" pitchFamily="34" charset="-79"/>
                <a:cs typeface="Futura Medium" panose="020B0602020204020303" pitchFamily="34" charset="-79"/>
              </a:rPr>
              <a:t>, </a:t>
            </a:r>
            <a:r>
              <a:rPr lang="en-US" spc="-35" dirty="0" err="1">
                <a:latin typeface="Futura Medium" panose="020B0602020204020303" pitchFamily="34" charset="-79"/>
                <a:cs typeface="Futura Medium" panose="020B0602020204020303" pitchFamily="34" charset="-79"/>
              </a:rPr>
              <a:t>Ocho</a:t>
            </a:r>
            <a:r>
              <a:rPr lang="en-US" spc="-35" dirty="0">
                <a:latin typeface="Futura Medium" panose="020B0602020204020303" pitchFamily="34" charset="-79"/>
                <a:cs typeface="Futura Medium" panose="020B0602020204020303" pitchFamily="34" charset="-79"/>
              </a:rPr>
              <a:t>, Lalo</a:t>
            </a:r>
          </a:p>
          <a:p>
            <a:pPr>
              <a:spcBef>
                <a:spcPts val="80"/>
              </a:spcBef>
              <a:tabLst>
                <a:tab pos="144145" algn="l"/>
              </a:tabLst>
            </a:pPr>
            <a:endParaRPr lang="en-US" spc="-35" dirty="0">
              <a:latin typeface="Futura Medium" panose="020B0602020204020303" pitchFamily="34" charset="-79"/>
              <a:cs typeface="Futura Medium" panose="020B0602020204020303" pitchFamily="34" charset="-79"/>
            </a:endParaRPr>
          </a:p>
          <a:p>
            <a:pPr marL="285750" indent="-285750">
              <a:spcBef>
                <a:spcPts val="80"/>
              </a:spcBef>
              <a:buFont typeface="Arial" panose="020B0604020202020204" pitchFamily="34" charset="0"/>
              <a:buChar char="•"/>
              <a:tabLst>
                <a:tab pos="144145" algn="l"/>
              </a:tabLst>
            </a:pPr>
            <a:r>
              <a:rPr lang="en-US" spc="-35" dirty="0">
                <a:latin typeface="Futura Medium" panose="020B0602020204020303" pitchFamily="34" charset="-79"/>
                <a:cs typeface="Futura Medium" panose="020B0602020204020303" pitchFamily="34" charset="-79"/>
              </a:rPr>
              <a:t>Focus on high-end accounts and tequila specialty accounts</a:t>
            </a:r>
          </a:p>
        </p:txBody>
      </p:sp>
      <p:grpSp>
        <p:nvGrpSpPr>
          <p:cNvPr id="9" name="Group 8">
            <a:extLst>
              <a:ext uri="{FF2B5EF4-FFF2-40B4-BE49-F238E27FC236}">
                <a16:creationId xmlns:a16="http://schemas.microsoft.com/office/drawing/2014/main" id="{8937BB9C-01F5-FF7E-10EF-EBAA54747EF0}"/>
              </a:ext>
            </a:extLst>
          </p:cNvPr>
          <p:cNvGrpSpPr/>
          <p:nvPr/>
        </p:nvGrpSpPr>
        <p:grpSpPr>
          <a:xfrm>
            <a:off x="3992962" y="1120652"/>
            <a:ext cx="3583188" cy="2344832"/>
            <a:chOff x="7441457" y="1323964"/>
            <a:chExt cx="4119922" cy="2750519"/>
          </a:xfrm>
        </p:grpSpPr>
        <p:pic>
          <p:nvPicPr>
            <p:cNvPr id="10" name="Picture 9">
              <a:extLst>
                <a:ext uri="{FF2B5EF4-FFF2-40B4-BE49-F238E27FC236}">
                  <a16:creationId xmlns:a16="http://schemas.microsoft.com/office/drawing/2014/main" id="{C9A53107-30C9-DFCF-37B0-47FD23990A1E}"/>
                </a:ext>
              </a:extLst>
            </p:cNvPr>
            <p:cNvPicPr>
              <a:picLocks noChangeAspect="1"/>
            </p:cNvPicPr>
            <p:nvPr/>
          </p:nvPicPr>
          <p:blipFill>
            <a:blip r:embed="rId5" cstate="email">
              <a:alphaModFix amt="50000"/>
              <a:extLst>
                <a:ext uri="{28A0092B-C50C-407E-A947-70E740481C1C}">
                  <a14:useLocalDpi xmlns:a14="http://schemas.microsoft.com/office/drawing/2010/main"/>
                </a:ext>
              </a:extLst>
            </a:blip>
            <a:stretch>
              <a:fillRect/>
            </a:stretch>
          </p:blipFill>
          <p:spPr>
            <a:xfrm>
              <a:off x="7482572" y="1356353"/>
              <a:ext cx="4078807" cy="2718130"/>
            </a:xfrm>
            <a:prstGeom prst="rect">
              <a:avLst/>
            </a:prstGeom>
          </p:spPr>
        </p:pic>
        <p:sp>
          <p:nvSpPr>
            <p:cNvPr id="11" name="TextBox 10">
              <a:extLst>
                <a:ext uri="{FF2B5EF4-FFF2-40B4-BE49-F238E27FC236}">
                  <a16:creationId xmlns:a16="http://schemas.microsoft.com/office/drawing/2014/main" id="{87EB299A-B021-7511-D157-4BF6C0937CBB}"/>
                </a:ext>
              </a:extLst>
            </p:cNvPr>
            <p:cNvSpPr txBox="1"/>
            <p:nvPr/>
          </p:nvSpPr>
          <p:spPr>
            <a:xfrm>
              <a:off x="7441457" y="1323964"/>
              <a:ext cx="3375711" cy="1841232"/>
            </a:xfrm>
            <a:prstGeom prst="rect">
              <a:avLst/>
            </a:prstGeom>
            <a:noFill/>
          </p:spPr>
          <p:txBody>
            <a:bodyPr wrap="square" rtlCol="0">
              <a:spAutoFit/>
            </a:bodyPr>
            <a:lstStyle/>
            <a:p>
              <a:r>
                <a:rPr lang="en-US" sz="2400" b="1" spc="-135" dirty="0">
                  <a:solidFill>
                    <a:srgbClr val="0094A8"/>
                  </a:solidFill>
                  <a:latin typeface="Futura" panose="020B0602020204020303" pitchFamily="34" charset="-79"/>
                  <a:cs typeface="Futura" panose="020B0602020204020303" pitchFamily="34" charset="-79"/>
                </a:rPr>
                <a:t>COCKTAIL MENU </a:t>
              </a:r>
              <a:r>
                <a:rPr lang="en-US" sz="2400" b="1" spc="-135" dirty="0">
                  <a:solidFill>
                    <a:schemeClr val="bg1"/>
                  </a:solidFill>
                  <a:latin typeface="Futura" panose="020B0602020204020303" pitchFamily="34" charset="-79"/>
                  <a:cs typeface="Futura" panose="020B0602020204020303" pitchFamily="34" charset="-79"/>
                </a:rPr>
                <a:t>priority SKUs by order of      Priority </a:t>
              </a:r>
            </a:p>
          </p:txBody>
        </p:sp>
        <p:sp>
          <p:nvSpPr>
            <p:cNvPr id="12" name="object 20">
              <a:extLst>
                <a:ext uri="{FF2B5EF4-FFF2-40B4-BE49-F238E27FC236}">
                  <a16:creationId xmlns:a16="http://schemas.microsoft.com/office/drawing/2014/main" id="{2B0A03EB-BDB2-9E7A-7C7A-A82B14C50ACC}"/>
                </a:ext>
              </a:extLst>
            </p:cNvPr>
            <p:cNvSpPr/>
            <p:nvPr/>
          </p:nvSpPr>
          <p:spPr>
            <a:xfrm>
              <a:off x="9675012" y="2399053"/>
              <a:ext cx="761946" cy="102994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21">
              <a:extLst>
                <a:ext uri="{FF2B5EF4-FFF2-40B4-BE49-F238E27FC236}">
                  <a16:creationId xmlns:a16="http://schemas.microsoft.com/office/drawing/2014/main" id="{6C979D1B-DF9C-485D-6055-76DEC3BFD692}"/>
                </a:ext>
              </a:extLst>
            </p:cNvPr>
            <p:cNvSpPr/>
            <p:nvPr/>
          </p:nvSpPr>
          <p:spPr>
            <a:xfrm>
              <a:off x="10229136" y="2388509"/>
              <a:ext cx="766829" cy="102994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9">
              <a:extLst>
                <a:ext uri="{FF2B5EF4-FFF2-40B4-BE49-F238E27FC236}">
                  <a16:creationId xmlns:a16="http://schemas.microsoft.com/office/drawing/2014/main" id="{4A14A57D-591D-A65A-FDE4-BBABEF1D688E}"/>
                </a:ext>
              </a:extLst>
            </p:cNvPr>
            <p:cNvSpPr/>
            <p:nvPr/>
          </p:nvSpPr>
          <p:spPr>
            <a:xfrm>
              <a:off x="10821274" y="2484721"/>
              <a:ext cx="550019" cy="906618"/>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16" name="TextBox 15">
            <a:extLst>
              <a:ext uri="{FF2B5EF4-FFF2-40B4-BE49-F238E27FC236}">
                <a16:creationId xmlns:a16="http://schemas.microsoft.com/office/drawing/2014/main" id="{AD7F8B3B-770F-A0ED-24A2-DB128BA70B68}"/>
              </a:ext>
            </a:extLst>
          </p:cNvPr>
          <p:cNvSpPr txBox="1"/>
          <p:nvPr/>
        </p:nvSpPr>
        <p:spPr>
          <a:xfrm>
            <a:off x="-42277" y="3146479"/>
            <a:ext cx="3902658" cy="369332"/>
          </a:xfrm>
          <a:prstGeom prst="rect">
            <a:avLst/>
          </a:prstGeom>
          <a:noFill/>
        </p:spPr>
        <p:txBody>
          <a:bodyPr wrap="square">
            <a:spAutoFit/>
          </a:bodyPr>
          <a:lstStyle/>
          <a:p>
            <a:pPr algn="ctr"/>
            <a:r>
              <a:rPr lang="en-US" sz="1800" b="1" spc="-135" dirty="0">
                <a:solidFill>
                  <a:srgbClr val="0094A8"/>
                </a:solidFill>
                <a:latin typeface="Futura" panose="020B0602020204020303" pitchFamily="34" charset="-79"/>
                <a:cs typeface="Futura" panose="020B0602020204020303" pitchFamily="34" charset="-79"/>
              </a:rPr>
              <a:t>SIGNATURE COCKTAIL</a:t>
            </a:r>
            <a:endParaRPr lang="en-US" dirty="0">
              <a:solidFill>
                <a:srgbClr val="0094A8"/>
              </a:solidFill>
            </a:endParaRPr>
          </a:p>
        </p:txBody>
      </p:sp>
      <p:grpSp>
        <p:nvGrpSpPr>
          <p:cNvPr id="17" name="Group 16">
            <a:extLst>
              <a:ext uri="{FF2B5EF4-FFF2-40B4-BE49-F238E27FC236}">
                <a16:creationId xmlns:a16="http://schemas.microsoft.com/office/drawing/2014/main" id="{880A3A17-986E-28EA-BEC0-161DA1FF5E15}"/>
              </a:ext>
            </a:extLst>
          </p:cNvPr>
          <p:cNvGrpSpPr/>
          <p:nvPr/>
        </p:nvGrpSpPr>
        <p:grpSpPr>
          <a:xfrm>
            <a:off x="3881718" y="6008447"/>
            <a:ext cx="4036364" cy="2335049"/>
            <a:chOff x="1997570" y="1323964"/>
            <a:chExt cx="4418429" cy="2718130"/>
          </a:xfrm>
        </p:grpSpPr>
        <p:pic>
          <p:nvPicPr>
            <p:cNvPr id="18" name="Picture 17">
              <a:extLst>
                <a:ext uri="{FF2B5EF4-FFF2-40B4-BE49-F238E27FC236}">
                  <a16:creationId xmlns:a16="http://schemas.microsoft.com/office/drawing/2014/main" id="{BED56349-5C66-3B05-99DC-7DD002B3B7B6}"/>
                </a:ext>
              </a:extLst>
            </p:cNvPr>
            <p:cNvPicPr>
              <a:picLocks noChangeAspect="1"/>
            </p:cNvPicPr>
            <p:nvPr/>
          </p:nvPicPr>
          <p:blipFill>
            <a:blip r:embed="rId9" cstate="email">
              <a:alphaModFix amt="50000"/>
              <a:extLst>
                <a:ext uri="{28A0092B-C50C-407E-A947-70E740481C1C}">
                  <a14:useLocalDpi xmlns:a14="http://schemas.microsoft.com/office/drawing/2010/main"/>
                </a:ext>
              </a:extLst>
            </a:blip>
            <a:stretch>
              <a:fillRect/>
            </a:stretch>
          </p:blipFill>
          <p:spPr>
            <a:xfrm>
              <a:off x="2081512" y="1323964"/>
              <a:ext cx="4078807" cy="2718130"/>
            </a:xfrm>
            <a:prstGeom prst="rect">
              <a:avLst/>
            </a:prstGeom>
          </p:spPr>
        </p:pic>
        <p:sp>
          <p:nvSpPr>
            <p:cNvPr id="19" name="TextBox 18">
              <a:extLst>
                <a:ext uri="{FF2B5EF4-FFF2-40B4-BE49-F238E27FC236}">
                  <a16:creationId xmlns:a16="http://schemas.microsoft.com/office/drawing/2014/main" id="{C3663329-1056-2B05-1DBB-0948C241C2A8}"/>
                </a:ext>
              </a:extLst>
            </p:cNvPr>
            <p:cNvSpPr txBox="1"/>
            <p:nvPr/>
          </p:nvSpPr>
          <p:spPr>
            <a:xfrm>
              <a:off x="1997570" y="1382547"/>
              <a:ext cx="4418429" cy="1397251"/>
            </a:xfrm>
            <a:prstGeom prst="rect">
              <a:avLst/>
            </a:prstGeom>
            <a:noFill/>
          </p:spPr>
          <p:txBody>
            <a:bodyPr wrap="square" rtlCol="0">
              <a:spAutoFit/>
            </a:bodyPr>
            <a:lstStyle/>
            <a:p>
              <a:r>
                <a:rPr lang="en-US" sz="2400" b="1" spc="-135" dirty="0">
                  <a:solidFill>
                    <a:srgbClr val="0094A8"/>
                  </a:solidFill>
                  <a:latin typeface="Futura" panose="020B0602020204020303" pitchFamily="34" charset="-79"/>
                  <a:cs typeface="Futura" panose="020B0602020204020303" pitchFamily="34" charset="-79"/>
                </a:rPr>
                <a:t>BACK BAR </a:t>
              </a:r>
              <a:r>
                <a:rPr lang="en-US" sz="2400" b="1" spc="-135" dirty="0">
                  <a:solidFill>
                    <a:schemeClr val="bg1"/>
                  </a:solidFill>
                  <a:latin typeface="Futura" panose="020B0602020204020303" pitchFamily="34" charset="-79"/>
                  <a:cs typeface="Futura" panose="020B0602020204020303" pitchFamily="34" charset="-79"/>
                </a:rPr>
                <a:t>placement by SKUs </a:t>
              </a:r>
            </a:p>
            <a:p>
              <a:r>
                <a:rPr lang="en-US" sz="2400" b="1" spc="-135" dirty="0">
                  <a:solidFill>
                    <a:schemeClr val="bg1"/>
                  </a:solidFill>
                  <a:latin typeface="Futura" panose="020B0602020204020303" pitchFamily="34" charset="-79"/>
                  <a:cs typeface="Futura" panose="020B0602020204020303" pitchFamily="34" charset="-79"/>
                </a:rPr>
                <a:t>priority</a:t>
              </a:r>
            </a:p>
          </p:txBody>
        </p:sp>
        <p:pic>
          <p:nvPicPr>
            <p:cNvPr id="20" name="Picture 19" descr="Product Image">
              <a:extLst>
                <a:ext uri="{FF2B5EF4-FFF2-40B4-BE49-F238E27FC236}">
                  <a16:creationId xmlns:a16="http://schemas.microsoft.com/office/drawing/2014/main" id="{63BBD281-5E93-93AC-03F4-8A5AA9A07925}"/>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ackgroundRemoval t="8267" b="97124" l="9846" r="89961">
                          <a14:foregroundMark x1="19498" y1="87922" x2="24131" y2="94968"/>
                          <a14:foregroundMark x1="24131" y1="94968" x2="50193" y2="97556"/>
                          <a14:foregroundMark x1="50193" y1="97556" x2="69691" y2="96909"/>
                          <a14:foregroundMark x1="69691" y1="96909" x2="82819" y2="91733"/>
                          <a14:foregroundMark x1="82819" y1="91733" x2="81467" y2="87922"/>
                          <a14:foregroundMark x1="29151" y1="91157" x2="71429" y2="92451"/>
                          <a14:foregroundMark x1="26641" y1="96909" x2="47683" y2="97124"/>
                          <a14:foregroundMark x1="47683" y1="97124" x2="75290" y2="96909"/>
                          <a14:foregroundMark x1="28185" y1="27606" x2="39382" y2="23077"/>
                          <a14:foregroundMark x1="46139" y1="23077" x2="46525" y2="28325"/>
                          <a14:foregroundMark x1="61197" y1="24371" x2="68340" y2="27103"/>
                          <a14:foregroundMark x1="36873" y1="8267" x2="64479" y2="8843"/>
                          <a14:foregroundMark x1="36873" y1="16966" x2="36873" y2="19842"/>
                          <a14:foregroundMark x1="35907" y1="15313" x2="35907" y2="16822"/>
                          <a14:foregroundMark x1="35907" y1="14809" x2="36486" y2="16822"/>
                        </a14:backgroundRemoval>
                      </a14:imgEffect>
                    </a14:imgLayer>
                  </a14:imgProps>
                </a:ext>
                <a:ext uri="{28A0092B-C50C-407E-A947-70E740481C1C}">
                  <a14:useLocalDpi xmlns:a14="http://schemas.microsoft.com/office/drawing/2010/main"/>
                </a:ext>
              </a:extLst>
            </a:blip>
            <a:srcRect/>
            <a:stretch/>
          </p:blipFill>
          <p:spPr bwMode="auto">
            <a:xfrm>
              <a:off x="3586448" y="1955273"/>
              <a:ext cx="534467" cy="1368502"/>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21">
              <a:extLst>
                <a:ext uri="{FF2B5EF4-FFF2-40B4-BE49-F238E27FC236}">
                  <a16:creationId xmlns:a16="http://schemas.microsoft.com/office/drawing/2014/main" id="{5B6E5A07-2329-BD92-53EA-860EBE949713}"/>
                </a:ext>
              </a:extLst>
            </p:cNvPr>
            <p:cNvSpPr/>
            <p:nvPr/>
          </p:nvSpPr>
          <p:spPr>
            <a:xfrm>
              <a:off x="4740991" y="2361392"/>
              <a:ext cx="766829" cy="102994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0">
              <a:extLst>
                <a:ext uri="{FF2B5EF4-FFF2-40B4-BE49-F238E27FC236}">
                  <a16:creationId xmlns:a16="http://schemas.microsoft.com/office/drawing/2014/main" id="{C2AB8CB4-08EF-989C-E24A-95B96BC4145F}"/>
                </a:ext>
              </a:extLst>
            </p:cNvPr>
            <p:cNvSpPr/>
            <p:nvPr/>
          </p:nvSpPr>
          <p:spPr>
            <a:xfrm>
              <a:off x="5138679" y="2360012"/>
              <a:ext cx="761946" cy="102994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19">
              <a:extLst>
                <a:ext uri="{FF2B5EF4-FFF2-40B4-BE49-F238E27FC236}">
                  <a16:creationId xmlns:a16="http://schemas.microsoft.com/office/drawing/2014/main" id="{393C1694-0BC0-D51A-6465-44260201F00B}"/>
                </a:ext>
              </a:extLst>
            </p:cNvPr>
            <p:cNvSpPr/>
            <p:nvPr/>
          </p:nvSpPr>
          <p:spPr>
            <a:xfrm>
              <a:off x="5630681" y="2450173"/>
              <a:ext cx="550019" cy="906618"/>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24" name="Picture 2" descr="Product Image">
              <a:extLst>
                <a:ext uri="{FF2B5EF4-FFF2-40B4-BE49-F238E27FC236}">
                  <a16:creationId xmlns:a16="http://schemas.microsoft.com/office/drawing/2014/main" id="{767B5730-BB64-C767-D7D3-8E890E85B4F6}"/>
                </a:ext>
              </a:extLst>
            </p:cNvPr>
            <p:cNvPicPr>
              <a:picLocks noChangeAspect="1" noChangeArrowheads="1"/>
            </p:cNvPicPr>
            <p:nvPr/>
          </p:nvPicPr>
          <p:blipFill rotWithShape="1">
            <a:blip r:embed="rId12" cstate="email">
              <a:extLst>
                <a:ext uri="{BEBA8EAE-BF5A-486C-A8C5-ECC9F3942E4B}">
                  <a14:imgProps xmlns:a14="http://schemas.microsoft.com/office/drawing/2010/main">
                    <a14:imgLayer r:embed="rId13">
                      <a14:imgEffect>
                        <a14:backgroundRemoval t="9346" b="99641" l="9630" r="90000">
                          <a14:foregroundMark x1="37593" y1="9849" x2="60741" y2="9418"/>
                          <a14:foregroundMark x1="60741" y1="9418" x2="62963" y2="9849"/>
                          <a14:foregroundMark x1="27222" y1="26887" x2="47778" y2="23221"/>
                          <a14:foregroundMark x1="47778" y1="23221" x2="64074" y2="26456"/>
                          <a14:foregroundMark x1="20741" y1="90439" x2="22593" y2="96909"/>
                          <a14:foregroundMark x1="34630" y1="99641" x2="68704" y2="99641"/>
                        </a14:backgroundRemoval>
                      </a14:imgEffect>
                    </a14:imgLayer>
                  </a14:imgProps>
                </a:ext>
                <a:ext uri="{28A0092B-C50C-407E-A947-70E740481C1C}">
                  <a14:useLocalDpi xmlns:a14="http://schemas.microsoft.com/office/drawing/2010/main"/>
                </a:ext>
              </a:extLst>
            </a:blip>
            <a:srcRect/>
            <a:stretch/>
          </p:blipFill>
          <p:spPr bwMode="auto">
            <a:xfrm>
              <a:off x="4025802" y="1948628"/>
              <a:ext cx="544480" cy="14026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Product Image">
              <a:extLst>
                <a:ext uri="{FF2B5EF4-FFF2-40B4-BE49-F238E27FC236}">
                  <a16:creationId xmlns:a16="http://schemas.microsoft.com/office/drawing/2014/main" id="{6F46CB17-F74C-EDE8-0261-8F5EF598C0D7}"/>
                </a:ext>
              </a:extLst>
            </p:cNvPr>
            <p:cNvPicPr>
              <a:picLocks noChangeAspect="1" noChangeArrowheads="1"/>
            </p:cNvPicPr>
            <p:nvPr/>
          </p:nvPicPr>
          <p:blipFill rotWithShape="1">
            <a:blip r:embed="rId14" cstate="email">
              <a:extLst>
                <a:ext uri="{BEBA8EAE-BF5A-486C-A8C5-ECC9F3942E4B}">
                  <a14:imgProps xmlns:a14="http://schemas.microsoft.com/office/drawing/2010/main">
                    <a14:imgLayer r:embed="rId15">
                      <a14:imgEffect>
                        <a14:backgroundRemoval t="8914" b="97340" l="9892" r="90538">
                          <a14:foregroundMark x1="14839" y1="87994" x2="32473" y2="98347"/>
                          <a14:foregroundMark x1="32473" y1="98347" x2="67742" y2="97340"/>
                          <a14:foregroundMark x1="67742" y1="97340" x2="79570" y2="87203"/>
                          <a14:foregroundMark x1="79570" y1="87203" x2="79570" y2="86700"/>
                          <a14:foregroundMark x1="86667" y1="34364" x2="85806" y2="60532"/>
                          <a14:foregroundMark x1="90753" y1="38318" x2="87527" y2="49029"/>
                          <a14:foregroundMark x1="22796" y1="28181" x2="11613" y2="38318"/>
                          <a14:foregroundMark x1="11613" y1="38318" x2="11613" y2="51689"/>
                          <a14:foregroundMark x1="21935" y1="27390" x2="52688" y2="22861"/>
                          <a14:foregroundMark x1="52688" y1="22861" x2="69032" y2="26096"/>
                          <a14:foregroundMark x1="43656" y1="19626" x2="46667" y2="8986"/>
                          <a14:foregroundMark x1="32473" y1="9777" x2="41075" y2="10065"/>
                        </a14:backgroundRemoval>
                      </a14:imgEffect>
                    </a14:imgLayer>
                  </a14:imgProps>
                </a:ext>
                <a:ext uri="{28A0092B-C50C-407E-A947-70E740481C1C}">
                  <a14:useLocalDpi xmlns:a14="http://schemas.microsoft.com/office/drawing/2010/main"/>
                </a:ext>
              </a:extLst>
            </a:blip>
            <a:srcRect/>
            <a:stretch/>
          </p:blipFill>
          <p:spPr bwMode="auto">
            <a:xfrm>
              <a:off x="4490105" y="1938774"/>
              <a:ext cx="475423" cy="1420569"/>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a:extLst>
              <a:ext uri="{FF2B5EF4-FFF2-40B4-BE49-F238E27FC236}">
                <a16:creationId xmlns:a16="http://schemas.microsoft.com/office/drawing/2014/main" id="{F33AD65E-31BD-DD17-66B5-DAFB71330798}"/>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805915" y="7259103"/>
            <a:ext cx="1982876" cy="2335049"/>
          </a:xfrm>
          <a:prstGeom prst="rect">
            <a:avLst/>
          </a:prstGeom>
        </p:spPr>
      </p:pic>
      <p:sp>
        <p:nvSpPr>
          <p:cNvPr id="27" name="TextBox 26">
            <a:extLst>
              <a:ext uri="{FF2B5EF4-FFF2-40B4-BE49-F238E27FC236}">
                <a16:creationId xmlns:a16="http://schemas.microsoft.com/office/drawing/2014/main" id="{9A676605-A4D8-FF8E-924A-3CF42B787CF8}"/>
              </a:ext>
            </a:extLst>
          </p:cNvPr>
          <p:cNvSpPr txBox="1"/>
          <p:nvPr/>
        </p:nvSpPr>
        <p:spPr>
          <a:xfrm>
            <a:off x="-49437" y="6889771"/>
            <a:ext cx="3902658" cy="369332"/>
          </a:xfrm>
          <a:prstGeom prst="rect">
            <a:avLst/>
          </a:prstGeom>
          <a:noFill/>
        </p:spPr>
        <p:txBody>
          <a:bodyPr wrap="square">
            <a:spAutoFit/>
          </a:bodyPr>
          <a:lstStyle/>
          <a:p>
            <a:pPr algn="ctr"/>
            <a:r>
              <a:rPr lang="en-US" sz="1800" b="1" spc="-135" dirty="0">
                <a:solidFill>
                  <a:srgbClr val="0094A8"/>
                </a:solidFill>
                <a:latin typeface="Futura" panose="020B0602020204020303" pitchFamily="34" charset="-79"/>
                <a:cs typeface="Futura" panose="020B0602020204020303" pitchFamily="34" charset="-79"/>
              </a:rPr>
              <a:t>TEQUILA FLIGHT</a:t>
            </a:r>
            <a:endParaRPr lang="en-US" dirty="0">
              <a:solidFill>
                <a:srgbClr val="0094A8"/>
              </a:solidFill>
            </a:endParaRPr>
          </a:p>
        </p:txBody>
      </p:sp>
      <p:pic>
        <p:nvPicPr>
          <p:cNvPr id="28" name="Picture 2">
            <a:extLst>
              <a:ext uri="{FF2B5EF4-FFF2-40B4-BE49-F238E27FC236}">
                <a16:creationId xmlns:a16="http://schemas.microsoft.com/office/drawing/2014/main" id="{B3FCD5A5-EE49-B9A6-AE7B-CC10CDE18CA7}"/>
              </a:ext>
            </a:extLst>
          </p:cNvPr>
          <p:cNvPicPr>
            <a:picLocks noChangeAspect="1" noChangeArrowheads="1"/>
          </p:cNvPicPr>
          <p:nvPr/>
        </p:nvPicPr>
        <p:blipFill>
          <a:blip r:embed="rId17" cstate="email">
            <a:alphaModFix/>
            <a:extLst>
              <a:ext uri="{28A0092B-C50C-407E-A947-70E740481C1C}">
                <a14:useLocalDpi xmlns:a14="http://schemas.microsoft.com/office/drawing/2010/main"/>
              </a:ext>
            </a:extLst>
          </a:blip>
          <a:srcRect/>
          <a:stretch>
            <a:fillRect/>
          </a:stretch>
        </p:blipFill>
        <p:spPr bwMode="auto">
          <a:xfrm>
            <a:off x="-77934" y="6456675"/>
            <a:ext cx="2600417" cy="59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97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A7E0B4-457E-4CAA-6174-5525402D4DED}"/>
              </a:ext>
            </a:extLst>
          </p:cNvPr>
          <p:cNvSpPr txBox="1"/>
          <p:nvPr/>
        </p:nvSpPr>
        <p:spPr>
          <a:xfrm>
            <a:off x="-1" y="15429"/>
            <a:ext cx="7772401" cy="954107"/>
          </a:xfrm>
          <a:prstGeom prst="rect">
            <a:avLst/>
          </a:prstGeom>
          <a:noFill/>
        </p:spPr>
        <p:txBody>
          <a:bodyPr wrap="square" rtlCol="0">
            <a:spAutoFit/>
          </a:bodyPr>
          <a:lstStyle/>
          <a:p>
            <a:pPr algn="ctr">
              <a:defRPr/>
            </a:pPr>
            <a:r>
              <a:rPr lang="en-US" sz="2800" b="1" spc="-135" dirty="0">
                <a:latin typeface="Futura" panose="020B0602020204020303" pitchFamily="34" charset="-79"/>
                <a:cs typeface="Futura" panose="020B0602020204020303" pitchFamily="34" charset="-79"/>
              </a:rPr>
              <a:t>PARTIDA ROBLE FINO/ELEGANTE/FAMILIA </a:t>
            </a:r>
          </a:p>
          <a:p>
            <a:pPr algn="ctr">
              <a:defRPr/>
            </a:pPr>
            <a:r>
              <a:rPr lang="en-US" sz="2800" b="1" spc="-135" dirty="0">
                <a:latin typeface="Futura" panose="020B0602020204020303" pitchFamily="34" charset="-79"/>
                <a:cs typeface="Futura" panose="020B0602020204020303" pitchFamily="34" charset="-79"/>
              </a:rPr>
              <a:t>COMPETITIVE SET</a:t>
            </a:r>
          </a:p>
        </p:txBody>
      </p:sp>
      <p:pic>
        <p:nvPicPr>
          <p:cNvPr id="16" name="Picture 15">
            <a:extLst>
              <a:ext uri="{FF2B5EF4-FFF2-40B4-BE49-F238E27FC236}">
                <a16:creationId xmlns:a16="http://schemas.microsoft.com/office/drawing/2014/main" id="{978E82BC-DAA7-A398-5696-193030BA6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931" y="835433"/>
            <a:ext cx="1594672" cy="2141665"/>
          </a:xfrm>
          <a:prstGeom prst="rect">
            <a:avLst/>
          </a:prstGeom>
        </p:spPr>
      </p:pic>
      <p:pic>
        <p:nvPicPr>
          <p:cNvPr id="17" name="Picture 16">
            <a:extLst>
              <a:ext uri="{FF2B5EF4-FFF2-40B4-BE49-F238E27FC236}">
                <a16:creationId xmlns:a16="http://schemas.microsoft.com/office/drawing/2014/main" id="{552A238E-9E67-D76A-1794-BB612A6B723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72152" y="1221947"/>
            <a:ext cx="1594672" cy="1678720"/>
          </a:xfrm>
          <a:prstGeom prst="rect">
            <a:avLst/>
          </a:prstGeom>
        </p:spPr>
      </p:pic>
      <p:pic>
        <p:nvPicPr>
          <p:cNvPr id="18" name="Picture 17">
            <a:extLst>
              <a:ext uri="{FF2B5EF4-FFF2-40B4-BE49-F238E27FC236}">
                <a16:creationId xmlns:a16="http://schemas.microsoft.com/office/drawing/2014/main" id="{E990EF76-0889-A6C2-74DF-EF47AED317D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133999" y="1203850"/>
            <a:ext cx="1467408" cy="1938689"/>
          </a:xfrm>
          <a:prstGeom prst="rect">
            <a:avLst/>
          </a:prstGeom>
        </p:spPr>
      </p:pic>
      <p:pic>
        <p:nvPicPr>
          <p:cNvPr id="19" name="Picture 18">
            <a:extLst>
              <a:ext uri="{FF2B5EF4-FFF2-40B4-BE49-F238E27FC236}">
                <a16:creationId xmlns:a16="http://schemas.microsoft.com/office/drawing/2014/main" id="{4760F67F-7DDA-F11F-E79B-63A1E5045E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8565" y="1356590"/>
            <a:ext cx="985429" cy="1529114"/>
          </a:xfrm>
          <a:prstGeom prst="rect">
            <a:avLst/>
          </a:prstGeom>
        </p:spPr>
      </p:pic>
      <p:pic>
        <p:nvPicPr>
          <p:cNvPr id="20" name="Picture 19">
            <a:extLst>
              <a:ext uri="{FF2B5EF4-FFF2-40B4-BE49-F238E27FC236}">
                <a16:creationId xmlns:a16="http://schemas.microsoft.com/office/drawing/2014/main" id="{CC52B23A-36CF-1F2A-3D83-DD906BCE76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54433" y="1329135"/>
            <a:ext cx="345843" cy="1543485"/>
          </a:xfrm>
          <a:prstGeom prst="rect">
            <a:avLst/>
          </a:prstGeom>
        </p:spPr>
      </p:pic>
      <p:pic>
        <p:nvPicPr>
          <p:cNvPr id="21" name="Picture 20">
            <a:extLst>
              <a:ext uri="{FF2B5EF4-FFF2-40B4-BE49-F238E27FC236}">
                <a16:creationId xmlns:a16="http://schemas.microsoft.com/office/drawing/2014/main" id="{DCA78EEF-BFD2-B6F2-E708-DD171A71D76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2373" y="3273319"/>
            <a:ext cx="1727790" cy="1727790"/>
          </a:xfrm>
          <a:prstGeom prst="rect">
            <a:avLst/>
          </a:prstGeom>
        </p:spPr>
      </p:pic>
      <p:pic>
        <p:nvPicPr>
          <p:cNvPr id="22" name="Picture 21">
            <a:extLst>
              <a:ext uri="{FF2B5EF4-FFF2-40B4-BE49-F238E27FC236}">
                <a16:creationId xmlns:a16="http://schemas.microsoft.com/office/drawing/2014/main" id="{6FEAA4F7-DFE7-5B08-6C8E-D5E0DE889E7B}"/>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544946" y="3442082"/>
            <a:ext cx="986285" cy="1627214"/>
          </a:xfrm>
          <a:prstGeom prst="rect">
            <a:avLst/>
          </a:prstGeom>
        </p:spPr>
      </p:pic>
      <p:pic>
        <p:nvPicPr>
          <p:cNvPr id="24" name="Picture 23">
            <a:extLst>
              <a:ext uri="{FF2B5EF4-FFF2-40B4-BE49-F238E27FC236}">
                <a16:creationId xmlns:a16="http://schemas.microsoft.com/office/drawing/2014/main" id="{92A5605A-8D35-F060-975D-51A73601AC3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43638" y="3357303"/>
            <a:ext cx="1711993" cy="1711993"/>
          </a:xfrm>
          <a:prstGeom prst="rect">
            <a:avLst/>
          </a:prstGeom>
        </p:spPr>
      </p:pic>
      <p:pic>
        <p:nvPicPr>
          <p:cNvPr id="25" name="Picture 24">
            <a:extLst>
              <a:ext uri="{FF2B5EF4-FFF2-40B4-BE49-F238E27FC236}">
                <a16:creationId xmlns:a16="http://schemas.microsoft.com/office/drawing/2014/main" id="{F714C3DF-A069-523F-77E6-45887BC46C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87571" y="3164296"/>
            <a:ext cx="1905000" cy="1905000"/>
          </a:xfrm>
          <a:prstGeom prst="rect">
            <a:avLst/>
          </a:prstGeom>
        </p:spPr>
      </p:pic>
      <p:pic>
        <p:nvPicPr>
          <p:cNvPr id="27" name="Picture 26">
            <a:extLst>
              <a:ext uri="{FF2B5EF4-FFF2-40B4-BE49-F238E27FC236}">
                <a16:creationId xmlns:a16="http://schemas.microsoft.com/office/drawing/2014/main" id="{9B443FCF-744A-64C5-57BA-19AD5E3FCE8B}"/>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3382834" y="3178601"/>
            <a:ext cx="680417" cy="1905000"/>
          </a:xfrm>
          <a:prstGeom prst="rect">
            <a:avLst/>
          </a:prstGeom>
        </p:spPr>
      </p:pic>
      <p:pic>
        <p:nvPicPr>
          <p:cNvPr id="23" name="Picture 22">
            <a:extLst>
              <a:ext uri="{FF2B5EF4-FFF2-40B4-BE49-F238E27FC236}">
                <a16:creationId xmlns:a16="http://schemas.microsoft.com/office/drawing/2014/main" id="{B7D8CD3A-4F93-D1FD-F90F-70DA12E647FA}"/>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5416891" y="3149991"/>
            <a:ext cx="680417" cy="1905000"/>
          </a:xfrm>
          <a:prstGeom prst="rect">
            <a:avLst/>
          </a:prstGeom>
        </p:spPr>
      </p:pic>
      <p:pic>
        <p:nvPicPr>
          <p:cNvPr id="38" name="Picture 37">
            <a:extLst>
              <a:ext uri="{FF2B5EF4-FFF2-40B4-BE49-F238E27FC236}">
                <a16:creationId xmlns:a16="http://schemas.microsoft.com/office/drawing/2014/main" id="{0C0AB4A7-F651-3BB5-AA7F-4404643EF17D}"/>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7067889" y="1317725"/>
            <a:ext cx="579131" cy="1695310"/>
          </a:xfrm>
          <a:prstGeom prst="rect">
            <a:avLst/>
          </a:prstGeom>
        </p:spPr>
      </p:pic>
      <p:sp>
        <p:nvSpPr>
          <p:cNvPr id="39" name="Oval 38">
            <a:extLst>
              <a:ext uri="{FF2B5EF4-FFF2-40B4-BE49-F238E27FC236}">
                <a16:creationId xmlns:a16="http://schemas.microsoft.com/office/drawing/2014/main" id="{2AB5A5D6-CDE2-E9BD-6891-3B3F41584B69}"/>
              </a:ext>
            </a:extLst>
          </p:cNvPr>
          <p:cNvSpPr/>
          <p:nvPr/>
        </p:nvSpPr>
        <p:spPr>
          <a:xfrm>
            <a:off x="1251903" y="4351222"/>
            <a:ext cx="739146" cy="685601"/>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spc="-155" dirty="0">
                <a:solidFill>
                  <a:schemeClr val="bg1"/>
                </a:solidFill>
                <a:latin typeface="Futura" panose="020B0602020204020303" pitchFamily="34" charset="-79"/>
                <a:cs typeface="Futura" panose="020B0602020204020303" pitchFamily="34" charset="-79"/>
              </a:rPr>
              <a:t>$399</a:t>
            </a:r>
          </a:p>
        </p:txBody>
      </p:sp>
      <p:sp>
        <p:nvSpPr>
          <p:cNvPr id="40" name="Oval 39">
            <a:extLst>
              <a:ext uri="{FF2B5EF4-FFF2-40B4-BE49-F238E27FC236}">
                <a16:creationId xmlns:a16="http://schemas.microsoft.com/office/drawing/2014/main" id="{F76891BB-4102-9086-373E-2DA158BCEFB6}"/>
              </a:ext>
            </a:extLst>
          </p:cNvPr>
          <p:cNvSpPr/>
          <p:nvPr/>
        </p:nvSpPr>
        <p:spPr>
          <a:xfrm>
            <a:off x="-27079" y="1792906"/>
            <a:ext cx="739146" cy="685601"/>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spc="-155" dirty="0">
                <a:solidFill>
                  <a:schemeClr val="bg1"/>
                </a:solidFill>
                <a:latin typeface="Futura" panose="020B0602020204020303" pitchFamily="34" charset="-79"/>
                <a:cs typeface="Futura" panose="020B0602020204020303" pitchFamily="34" charset="-79"/>
              </a:rPr>
              <a:t>$119</a:t>
            </a:r>
          </a:p>
        </p:txBody>
      </p:sp>
      <p:sp>
        <p:nvSpPr>
          <p:cNvPr id="42" name="Oval 41">
            <a:extLst>
              <a:ext uri="{FF2B5EF4-FFF2-40B4-BE49-F238E27FC236}">
                <a16:creationId xmlns:a16="http://schemas.microsoft.com/office/drawing/2014/main" id="{7EDDB15E-5EE4-FC49-E6CA-8522B0A62C1B}"/>
              </a:ext>
            </a:extLst>
          </p:cNvPr>
          <p:cNvSpPr/>
          <p:nvPr/>
        </p:nvSpPr>
        <p:spPr>
          <a:xfrm>
            <a:off x="1686488" y="1650689"/>
            <a:ext cx="739146" cy="685601"/>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spc="-155" dirty="0">
                <a:solidFill>
                  <a:schemeClr val="bg1"/>
                </a:solidFill>
                <a:latin typeface="Futura" panose="020B0602020204020303" pitchFamily="34" charset="-79"/>
                <a:cs typeface="Futura" panose="020B0602020204020303" pitchFamily="34" charset="-79"/>
              </a:rPr>
              <a:t>$129</a:t>
            </a:r>
          </a:p>
        </p:txBody>
      </p:sp>
      <p:pic>
        <p:nvPicPr>
          <p:cNvPr id="43" name="Picture 42">
            <a:extLst>
              <a:ext uri="{FF2B5EF4-FFF2-40B4-BE49-F238E27FC236}">
                <a16:creationId xmlns:a16="http://schemas.microsoft.com/office/drawing/2014/main" id="{9F3B377E-D3B1-6403-172C-67B531AF0EA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78930" y="5178428"/>
            <a:ext cx="1594673" cy="1594673"/>
          </a:xfrm>
          <a:prstGeom prst="rect">
            <a:avLst/>
          </a:prstGeom>
        </p:spPr>
      </p:pic>
      <p:pic>
        <p:nvPicPr>
          <p:cNvPr id="44" name="Picture 43" descr="A bottle of alcohol with yellow liquid&#10;&#10;Description automatically generated">
            <a:extLst>
              <a:ext uri="{FF2B5EF4-FFF2-40B4-BE49-F238E27FC236}">
                <a16:creationId xmlns:a16="http://schemas.microsoft.com/office/drawing/2014/main" id="{1657FE2E-E8EE-A561-D04D-C892AA22244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24139" y="6888577"/>
            <a:ext cx="1594673" cy="1594673"/>
          </a:xfrm>
          <a:prstGeom prst="rect">
            <a:avLst/>
          </a:prstGeom>
        </p:spPr>
      </p:pic>
      <p:pic>
        <p:nvPicPr>
          <p:cNvPr id="45" name="Picture 44" descr="A bottle of alcohol with yellow liquid with Cabo Wabo in the background&#10;&#10;Description automatically generated">
            <a:extLst>
              <a:ext uri="{FF2B5EF4-FFF2-40B4-BE49-F238E27FC236}">
                <a16:creationId xmlns:a16="http://schemas.microsoft.com/office/drawing/2014/main" id="{46655FF2-9A8F-ABB1-DA00-F58F80A3544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6499" y="6853554"/>
            <a:ext cx="1592398" cy="1592398"/>
          </a:xfrm>
          <a:prstGeom prst="rect">
            <a:avLst/>
          </a:prstGeom>
        </p:spPr>
      </p:pic>
      <p:pic>
        <p:nvPicPr>
          <p:cNvPr id="46" name="Picture 45">
            <a:extLst>
              <a:ext uri="{FF2B5EF4-FFF2-40B4-BE49-F238E27FC236}">
                <a16:creationId xmlns:a16="http://schemas.microsoft.com/office/drawing/2014/main" id="{C91194E7-A51E-BAEF-1ECD-D16891D91CA2}"/>
              </a:ext>
            </a:extLst>
          </p:cNvPr>
          <p:cNvPicPr>
            <a:picLocks noChangeAspect="1"/>
          </p:cNvPicPr>
          <p:nvPr/>
        </p:nvPicPr>
        <p:blipFill>
          <a:blip r:embed="rId19" cstate="email">
            <a:extLst>
              <a:ext uri="{BEBA8EAE-BF5A-486C-A8C5-ECC9F3942E4B}">
                <a14:imgProps xmlns:a14="http://schemas.microsoft.com/office/drawing/2010/main">
                  <a14:imgLayer r:embed="rId20">
                    <a14:imgEffect>
                      <a14:backgroundRemoval t="10000" b="90500" l="10000" r="90000">
                        <a14:foregroundMark x1="34750" y1="91417" x2="48500" y2="91417"/>
                        <a14:foregroundMark x1="48500" y1="91417" x2="60250" y2="91167"/>
                        <a14:foregroundMark x1="60250" y1="91167" x2="67000" y2="79750"/>
                        <a14:foregroundMark x1="71732" y1="53954" x2="72167" y2="51583"/>
                        <a14:foregroundMark x1="67000" y1="79750" x2="71635" y2="54485"/>
                        <a14:foregroundMark x1="68980" y1="47748" x2="63700" y2="41396"/>
                        <a14:foregroundMark x1="70536" y1="49621" x2="69358" y2="48204"/>
                        <a14:foregroundMark x1="71381" y1="50637" x2="71084" y2="50279"/>
                        <a14:foregroundMark x1="72167" y1="51583" x2="72137" y2="51547"/>
                        <a14:foregroundMark x1="56379" y1="31357" x2="54833" y2="20167"/>
                        <a14:foregroundMark x1="54833" y1="20167" x2="31250" y2="51167"/>
                        <a14:foregroundMark x1="31250" y1="51167" x2="28750" y2="62917"/>
                        <a14:foregroundMark x1="28750" y1="62917" x2="34583" y2="89833"/>
                        <a14:foregroundMark x1="34583" y1="89833" x2="35417" y2="90500"/>
                        <a14:foregroundMark x1="43000" y1="48500" x2="48000" y2="59833"/>
                        <a14:foregroundMark x1="48000" y1="59833" x2="58833" y2="52333"/>
                        <a14:foregroundMark x1="58833" y1="52333" x2="47417" y2="57167"/>
                        <a14:foregroundMark x1="47417" y1="57167" x2="47583" y2="60750"/>
                        <a14:foregroundMark x1="45167" y1="39417" x2="47833" y2="38833"/>
                        <a14:foregroundMark x1="49417" y1="38500" x2="51500" y2="36333"/>
                        <a14:foregroundMark x1="50917" y1="37917" x2="54250" y2="39750"/>
                        <a14:foregroundMark x1="54250" y1="37250" x2="57000" y2="41583"/>
                        <a14:foregroundMark x1="55167" y1="36333" x2="58250" y2="40917"/>
                        <a14:foregroundMark x1="57333" y1="38833" x2="59417" y2="42167"/>
                        <a14:foregroundMark x1="57583" y1="39750" x2="57583" y2="39750"/>
                        <a14:foregroundMark x1="57583" y1="40333" x2="57583" y2="40333"/>
                        <a14:foregroundMark x1="57917" y1="40000" x2="57917" y2="40000"/>
                        <a14:foregroundMark x1="57917" y1="40000" x2="57917" y2="40000"/>
                        <a14:foregroundMark x1="57000" y1="40333" x2="58500" y2="41833"/>
                        <a14:foregroundMark x1="57000" y1="38833" x2="58833" y2="40667"/>
                        <a14:backgroundMark x1="71917" y1="53417" x2="71583" y2="48500"/>
                        <a14:backgroundMark x1="71583" y1="54333" x2="70083" y2="45833"/>
                        <a14:backgroundMark x1="70083" y1="50083" x2="65417" y2="39333"/>
                        <a14:backgroundMark x1="65417" y1="39333" x2="62500" y2="36083"/>
                        <a14:backgroundMark x1="59083" y1="39417" x2="58250" y2="35167"/>
                        <a14:backgroundMark x1="63667" y1="42417" x2="58250" y2="31917"/>
                        <a14:backgroundMark x1="58250" y1="31917" x2="57583" y2="28750"/>
                        <a14:backgroundMark x1="59750" y1="38833" x2="57333" y2="30250"/>
                        <a14:backgroundMark x1="55750" y1="31833" x2="64333" y2="40917"/>
                      </a14:backgroundRemoval>
                    </a14:imgEffect>
                  </a14:imgLayer>
                </a14:imgProps>
              </a:ext>
              <a:ext uri="{28A0092B-C50C-407E-A947-70E740481C1C}">
                <a14:useLocalDpi xmlns:a14="http://schemas.microsoft.com/office/drawing/2010/main"/>
              </a:ext>
            </a:extLst>
          </a:blip>
          <a:stretch>
            <a:fillRect/>
          </a:stretch>
        </p:blipFill>
        <p:spPr>
          <a:xfrm>
            <a:off x="367371" y="8280110"/>
            <a:ext cx="1885713" cy="1885713"/>
          </a:xfrm>
          <a:prstGeom prst="rect">
            <a:avLst/>
          </a:prstGeom>
        </p:spPr>
      </p:pic>
      <p:pic>
        <p:nvPicPr>
          <p:cNvPr id="47" name="Picture 46">
            <a:extLst>
              <a:ext uri="{FF2B5EF4-FFF2-40B4-BE49-F238E27FC236}">
                <a16:creationId xmlns:a16="http://schemas.microsoft.com/office/drawing/2014/main" id="{292352C9-FAEB-39F9-09E5-1EB4369E57B6}"/>
              </a:ext>
            </a:extLst>
          </p:cNvPr>
          <p:cNvPicPr>
            <a:picLocks noChangeAspect="1"/>
          </p:cNvPicPr>
          <p:nvPr/>
        </p:nvPicPr>
        <p:blipFill>
          <a:blip r:embed="rId21" cstate="email">
            <a:alphaModFix/>
            <a:extLst>
              <a:ext uri="{BEBA8EAE-BF5A-486C-A8C5-ECC9F3942E4B}">
                <a14:imgProps xmlns:a14="http://schemas.microsoft.com/office/drawing/2010/main">
                  <a14:imgLayer r:embed="rId22">
                    <a14:imgEffect>
                      <a14:backgroundRemoval t="4250" b="99250" l="10000" r="90000">
                        <a14:foregroundMark x1="39583" y1="28353" x2="36250" y2="33750"/>
                        <a14:foregroundMark x1="36250" y1="33750" x2="35375" y2="49125"/>
                        <a14:foregroundMark x1="42250" y1="5625" x2="52000" y2="5500"/>
                        <a14:foregroundMark x1="52000" y1="5500" x2="52500" y2="26000"/>
                        <a14:foregroundMark x1="53875" y1="5625" x2="53875" y2="16375"/>
                        <a14:foregroundMark x1="53000" y1="4250" x2="51375" y2="4500"/>
                        <a14:foregroundMark x1="54125" y1="5875" x2="50875" y2="6625"/>
                        <a14:foregroundMark x1="43875" y1="19250" x2="43875" y2="36500"/>
                        <a14:foregroundMark x1="49500" y1="19875" x2="46625" y2="40750"/>
                        <a14:foregroundMark x1="53875" y1="23125" x2="54375" y2="35750"/>
                        <a14:foregroundMark x1="57125" y1="29250" x2="63875" y2="36125"/>
                        <a14:foregroundMark x1="63875" y1="36125" x2="64375" y2="41625"/>
                        <a14:foregroundMark x1="63250" y1="31125" x2="66250" y2="40000"/>
                        <a14:foregroundMark x1="66250" y1="34625" x2="66250" y2="41625"/>
                        <a14:foregroundMark x1="66500" y1="34125" x2="66500" y2="40250"/>
                        <a14:foregroundMark x1="31250" y1="38375" x2="36375" y2="30625"/>
                        <a14:foregroundMark x1="66250" y1="34625" x2="66500" y2="40250"/>
                        <a14:foregroundMark x1="67250" y1="35125" x2="67250" y2="39500"/>
                        <a14:foregroundMark x1="45250" y1="25750" x2="45250" y2="25750"/>
                        <a14:foregroundMark x1="45000" y1="25250" x2="46875" y2="27125"/>
                        <a14:foregroundMark x1="32875" y1="61750" x2="42625" y2="64500"/>
                        <a14:foregroundMark x1="42625" y1="64500" x2="52125" y2="63375"/>
                        <a14:foregroundMark x1="52125" y1="63375" x2="62375" y2="65250"/>
                        <a14:foregroundMark x1="62375" y1="65250" x2="52500" y2="61000"/>
                        <a14:foregroundMark x1="52500" y1="61000" x2="36625" y2="59875"/>
                        <a14:foregroundMark x1="31500" y1="88875" x2="36125" y2="97375"/>
                        <a14:foregroundMark x1="36125" y1="97375" x2="37950" y2="97491"/>
                        <a14:foregroundMark x1="65820" y1="96406" x2="67875" y2="78125"/>
                        <a14:foregroundMark x1="65691" y1="97550" x2="65813" y2="96467"/>
                        <a14:foregroundMark x1="67875" y1="78125" x2="50375" y2="73500"/>
                        <a14:foregroundMark x1="50375" y1="73500" x2="38000" y2="75375"/>
                        <a14:foregroundMark x1="38000" y1="75375" x2="31948" y2="78625"/>
                        <a14:backgroundMark x1="44009" y1="18636" x2="44062" y2="19250"/>
                        <a14:backgroundMark x1="54740" y1="5625" x2="54750" y2="5375"/>
                        <a14:backgroundMark x1="54750" y1="5375" x2="53756" y2="5321"/>
                        <a14:backgroundMark x1="36625" y1="99375" x2="46625" y2="97750"/>
                        <a14:backgroundMark x1="46625" y1="97750" x2="64625" y2="98250"/>
                        <a14:backgroundMark x1="64625" y1="98000" x2="64625" y2="98000"/>
                        <a14:backgroundMark x1="62500" y1="99125" x2="67875" y2="99625"/>
                        <a14:backgroundMark x1="40125" y1="27125" x2="41750" y2="17750"/>
                        <a14:backgroundMark x1="41750" y1="17750" x2="40125" y2="10750"/>
                        <a14:backgroundMark x1="41500" y1="18500" x2="41250" y2="25000"/>
                        <a14:backgroundMark x1="40375" y1="26875" x2="42625" y2="25000"/>
                        <a14:backgroundMark x1="41250" y1="5875" x2="41750" y2="19875"/>
                        <a14:backgroundMark x1="30000" y1="79500" x2="31000" y2="88875"/>
                        <a14:backgroundMark x1="31000" y1="88875" x2="31000" y2="88875"/>
                        <a14:backgroundMark x1="30500" y1="78625" x2="30500" y2="81625"/>
                      </a14:backgroundRemoval>
                    </a14:imgEffect>
                  </a14:imgLayer>
                </a14:imgProps>
              </a:ext>
              <a:ext uri="{28A0092B-C50C-407E-A947-70E740481C1C}">
                <a14:useLocalDpi xmlns:a14="http://schemas.microsoft.com/office/drawing/2010/main"/>
              </a:ext>
            </a:extLst>
          </a:blip>
          <a:stretch>
            <a:fillRect/>
          </a:stretch>
        </p:blipFill>
        <p:spPr>
          <a:xfrm>
            <a:off x="2898081" y="5198880"/>
            <a:ext cx="1594672" cy="1594672"/>
          </a:xfrm>
          <a:prstGeom prst="rect">
            <a:avLst/>
          </a:prstGeom>
        </p:spPr>
      </p:pic>
      <p:pic>
        <p:nvPicPr>
          <p:cNvPr id="48" name="Picture 47">
            <a:extLst>
              <a:ext uri="{FF2B5EF4-FFF2-40B4-BE49-F238E27FC236}">
                <a16:creationId xmlns:a16="http://schemas.microsoft.com/office/drawing/2014/main" id="{95CA3B31-AF80-24E2-55BA-8A98643AF719}"/>
              </a:ext>
            </a:extLst>
          </p:cNvPr>
          <p:cNvPicPr>
            <a:picLocks noChangeAspect="1"/>
          </p:cNvPicPr>
          <p:nvPr/>
        </p:nvPicPr>
        <p:blipFill>
          <a:blip r:embed="rId23" cstate="email">
            <a:alphaModFix/>
            <a:extLst>
              <a:ext uri="{BEBA8EAE-BF5A-486C-A8C5-ECC9F3942E4B}">
                <a14:imgProps xmlns:a14="http://schemas.microsoft.com/office/drawing/2010/main">
                  <a14:imgLayer r:embed="rId24">
                    <a14:imgEffect>
                      <a14:backgroundRemoval t="3000" b="97333" l="9802" r="89965">
                        <a14:foregroundMark x1="40957" y1="3000" x2="54609" y2="4500"/>
                        <a14:foregroundMark x1="47258" y1="15083" x2="47258" y2="15083"/>
                        <a14:foregroundMark x1="47258" y1="14333" x2="50408" y2="11333"/>
                        <a14:foregroundMark x1="49358" y1="17333" x2="49358" y2="11333"/>
                        <a14:foregroundMark x1="50408" y1="17333" x2="51459" y2="9833"/>
                        <a14:foregroundMark x1="39907" y1="92833" x2="59977" y2="93583"/>
                        <a14:foregroundMark x1="38740" y1="97333" x2="57876" y2="95833"/>
                      </a14:backgroundRemoval>
                    </a14:imgEffect>
                  </a14:imgLayer>
                </a14:imgProps>
              </a:ext>
              <a:ext uri="{28A0092B-C50C-407E-A947-70E740481C1C}">
                <a14:useLocalDpi xmlns:a14="http://schemas.microsoft.com/office/drawing/2010/main"/>
              </a:ext>
            </a:extLst>
          </a:blip>
          <a:srcRect l="-4789" r="-1"/>
          <a:stretch/>
        </p:blipFill>
        <p:spPr>
          <a:xfrm>
            <a:off x="3981090" y="5188470"/>
            <a:ext cx="1135371" cy="1518892"/>
          </a:xfrm>
          <a:prstGeom prst="rect">
            <a:avLst/>
          </a:prstGeom>
        </p:spPr>
      </p:pic>
      <p:pic>
        <p:nvPicPr>
          <p:cNvPr id="49" name="Picture 48">
            <a:extLst>
              <a:ext uri="{FF2B5EF4-FFF2-40B4-BE49-F238E27FC236}">
                <a16:creationId xmlns:a16="http://schemas.microsoft.com/office/drawing/2014/main" id="{7F35287E-65C9-97A4-3196-E5864C9B009A}"/>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4884157" y="5146574"/>
            <a:ext cx="1288182" cy="1720125"/>
          </a:xfrm>
          <a:prstGeom prst="rect">
            <a:avLst/>
          </a:prstGeom>
        </p:spPr>
      </p:pic>
      <p:pic>
        <p:nvPicPr>
          <p:cNvPr id="50" name="Picture 49">
            <a:extLst>
              <a:ext uri="{FF2B5EF4-FFF2-40B4-BE49-F238E27FC236}">
                <a16:creationId xmlns:a16="http://schemas.microsoft.com/office/drawing/2014/main" id="{BA28481E-9981-751D-99D8-BF19F5568322}"/>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304157" y="5371324"/>
            <a:ext cx="1046164" cy="1336038"/>
          </a:xfrm>
          <a:prstGeom prst="rect">
            <a:avLst/>
          </a:prstGeom>
        </p:spPr>
      </p:pic>
      <p:pic>
        <p:nvPicPr>
          <p:cNvPr id="51" name="Picture 50">
            <a:extLst>
              <a:ext uri="{FF2B5EF4-FFF2-40B4-BE49-F238E27FC236}">
                <a16:creationId xmlns:a16="http://schemas.microsoft.com/office/drawing/2014/main" id="{C350E2D6-BE27-7341-17D3-65BBF75E7529}"/>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424048" y="7064393"/>
            <a:ext cx="1310636" cy="1310636"/>
          </a:xfrm>
          <a:prstGeom prst="rect">
            <a:avLst/>
          </a:prstGeom>
        </p:spPr>
      </p:pic>
      <p:pic>
        <p:nvPicPr>
          <p:cNvPr id="52" name="Picture 51">
            <a:extLst>
              <a:ext uri="{FF2B5EF4-FFF2-40B4-BE49-F238E27FC236}">
                <a16:creationId xmlns:a16="http://schemas.microsoft.com/office/drawing/2014/main" id="{59F186A6-C28D-5496-E852-80918CA8755F}"/>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5841496" y="7082065"/>
            <a:ext cx="736525" cy="1263364"/>
          </a:xfrm>
          <a:prstGeom prst="rect">
            <a:avLst/>
          </a:prstGeom>
        </p:spPr>
      </p:pic>
      <p:pic>
        <p:nvPicPr>
          <p:cNvPr id="53" name="Picture 52">
            <a:extLst>
              <a:ext uri="{FF2B5EF4-FFF2-40B4-BE49-F238E27FC236}">
                <a16:creationId xmlns:a16="http://schemas.microsoft.com/office/drawing/2014/main" id="{3DBB5886-8592-D12C-8C81-BFE4678CC312}"/>
              </a:ext>
            </a:extLst>
          </p:cNvPr>
          <p:cNvPicPr>
            <a:picLocks noChangeAspect="1"/>
          </p:cNvPicPr>
          <p:nvPr/>
        </p:nvPicPr>
        <p:blipFill>
          <a:blip r:embed="rId29" cstate="email">
            <a:extLst>
              <a:ext uri="{28A0092B-C50C-407E-A947-70E740481C1C}">
                <a14:useLocalDpi xmlns:a14="http://schemas.microsoft.com/office/drawing/2010/main"/>
              </a:ext>
            </a:extLst>
          </a:blip>
          <a:srcRect/>
          <a:stretch/>
        </p:blipFill>
        <p:spPr>
          <a:xfrm>
            <a:off x="3058229" y="6780966"/>
            <a:ext cx="729836" cy="1765014"/>
          </a:xfrm>
          <a:prstGeom prst="rect">
            <a:avLst/>
          </a:prstGeom>
        </p:spPr>
      </p:pic>
      <p:pic>
        <p:nvPicPr>
          <p:cNvPr id="54" name="Picture 53">
            <a:extLst>
              <a:ext uri="{FF2B5EF4-FFF2-40B4-BE49-F238E27FC236}">
                <a16:creationId xmlns:a16="http://schemas.microsoft.com/office/drawing/2014/main" id="{A50737FC-A9B4-C4CD-B1C9-2B7B5CD0B6E8}"/>
              </a:ext>
            </a:extLst>
          </p:cNvPr>
          <p:cNvPicPr>
            <a:picLocks noChangeAspect="1"/>
          </p:cNvPicPr>
          <p:nvPr/>
        </p:nvPicPr>
        <p:blipFill>
          <a:blip r:embed="rId30" cstate="email">
            <a:extLst>
              <a:ext uri="{28A0092B-C50C-407E-A947-70E740481C1C}">
                <a14:useLocalDpi xmlns:a14="http://schemas.microsoft.com/office/drawing/2010/main"/>
              </a:ext>
            </a:extLst>
          </a:blip>
          <a:srcRect/>
          <a:stretch/>
        </p:blipFill>
        <p:spPr>
          <a:xfrm>
            <a:off x="3788064" y="6757598"/>
            <a:ext cx="552488" cy="1750094"/>
          </a:xfrm>
          <a:prstGeom prst="rect">
            <a:avLst/>
          </a:prstGeom>
        </p:spPr>
      </p:pic>
      <p:pic>
        <p:nvPicPr>
          <p:cNvPr id="55" name="Picture 54">
            <a:extLst>
              <a:ext uri="{FF2B5EF4-FFF2-40B4-BE49-F238E27FC236}">
                <a16:creationId xmlns:a16="http://schemas.microsoft.com/office/drawing/2014/main" id="{18F45365-E5C1-F534-4264-3686BAD5D777}"/>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4185316" y="7103910"/>
            <a:ext cx="1194933" cy="1288182"/>
          </a:xfrm>
          <a:prstGeom prst="rect">
            <a:avLst/>
          </a:prstGeom>
        </p:spPr>
      </p:pic>
      <p:pic>
        <p:nvPicPr>
          <p:cNvPr id="56" name="Picture 55">
            <a:extLst>
              <a:ext uri="{FF2B5EF4-FFF2-40B4-BE49-F238E27FC236}">
                <a16:creationId xmlns:a16="http://schemas.microsoft.com/office/drawing/2014/main" id="{58E7FC0D-3C2F-E5C0-0574-EFDA99958B58}"/>
              </a:ext>
            </a:extLst>
          </p:cNvPr>
          <p:cNvPicPr>
            <a:picLocks noChangeAspect="1"/>
          </p:cNvPicPr>
          <p:nvPr/>
        </p:nvPicPr>
        <p:blipFill>
          <a:blip r:embed="rId32" cstate="email">
            <a:extLst>
              <a:ext uri="{28A0092B-C50C-407E-A947-70E740481C1C}">
                <a14:useLocalDpi xmlns:a14="http://schemas.microsoft.com/office/drawing/2010/main"/>
              </a:ext>
            </a:extLst>
          </a:blip>
          <a:srcRect/>
          <a:stretch/>
        </p:blipFill>
        <p:spPr>
          <a:xfrm>
            <a:off x="5038835" y="7017442"/>
            <a:ext cx="763816" cy="1392610"/>
          </a:xfrm>
          <a:prstGeom prst="rect">
            <a:avLst/>
          </a:prstGeom>
        </p:spPr>
      </p:pic>
      <p:pic>
        <p:nvPicPr>
          <p:cNvPr id="57" name="Picture 56">
            <a:extLst>
              <a:ext uri="{FF2B5EF4-FFF2-40B4-BE49-F238E27FC236}">
                <a16:creationId xmlns:a16="http://schemas.microsoft.com/office/drawing/2014/main" id="{3E894DAE-8BC4-03A3-C198-7FFE94B10F92}"/>
              </a:ext>
            </a:extLst>
          </p:cNvPr>
          <p:cNvPicPr>
            <a:picLocks noChangeAspect="1"/>
          </p:cNvPicPr>
          <p:nvPr/>
        </p:nvPicPr>
        <p:blipFill>
          <a:blip r:embed="rId33" cstate="email">
            <a:extLst>
              <a:ext uri="{28A0092B-C50C-407E-A947-70E740481C1C}">
                <a14:useLocalDpi xmlns:a14="http://schemas.microsoft.com/office/drawing/2010/main"/>
              </a:ext>
            </a:extLst>
          </a:blip>
          <a:srcRect/>
          <a:stretch/>
        </p:blipFill>
        <p:spPr>
          <a:xfrm>
            <a:off x="3420392" y="8630500"/>
            <a:ext cx="770608" cy="1427900"/>
          </a:xfrm>
          <a:prstGeom prst="rect">
            <a:avLst/>
          </a:prstGeom>
        </p:spPr>
      </p:pic>
      <p:pic>
        <p:nvPicPr>
          <p:cNvPr id="58" name="Picture 57">
            <a:extLst>
              <a:ext uri="{FF2B5EF4-FFF2-40B4-BE49-F238E27FC236}">
                <a16:creationId xmlns:a16="http://schemas.microsoft.com/office/drawing/2014/main" id="{62C58388-199A-A8FE-C285-9C3C54E03955}"/>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4945097" y="8743473"/>
            <a:ext cx="1452186" cy="1316043"/>
          </a:xfrm>
          <a:prstGeom prst="rect">
            <a:avLst/>
          </a:prstGeom>
        </p:spPr>
      </p:pic>
      <p:pic>
        <p:nvPicPr>
          <p:cNvPr id="59" name="Picture 58">
            <a:extLst>
              <a:ext uri="{FF2B5EF4-FFF2-40B4-BE49-F238E27FC236}">
                <a16:creationId xmlns:a16="http://schemas.microsoft.com/office/drawing/2014/main" id="{EA35AFD7-ED1D-E9D8-5497-5DB9628D2CE2}"/>
              </a:ext>
            </a:extLst>
          </p:cNvPr>
          <p:cNvPicPr>
            <a:picLocks noChangeAspect="1"/>
          </p:cNvPicPr>
          <p:nvPr/>
        </p:nvPicPr>
        <p:blipFill>
          <a:blip r:embed="rId35" cstate="email">
            <a:extLst>
              <a:ext uri="{28A0092B-C50C-407E-A947-70E740481C1C}">
                <a14:useLocalDpi xmlns:a14="http://schemas.microsoft.com/office/drawing/2010/main"/>
              </a:ext>
            </a:extLst>
          </a:blip>
          <a:srcRect/>
          <a:stretch/>
        </p:blipFill>
        <p:spPr>
          <a:xfrm>
            <a:off x="4438884" y="8536145"/>
            <a:ext cx="552488" cy="1497204"/>
          </a:xfrm>
          <a:prstGeom prst="rect">
            <a:avLst/>
          </a:prstGeom>
        </p:spPr>
      </p:pic>
      <p:sp>
        <p:nvSpPr>
          <p:cNvPr id="60" name="Oval 59">
            <a:extLst>
              <a:ext uri="{FF2B5EF4-FFF2-40B4-BE49-F238E27FC236}">
                <a16:creationId xmlns:a16="http://schemas.microsoft.com/office/drawing/2014/main" id="{ADC393A8-6379-E120-1171-00558D40E7EB}"/>
              </a:ext>
            </a:extLst>
          </p:cNvPr>
          <p:cNvSpPr/>
          <p:nvPr/>
        </p:nvSpPr>
        <p:spPr>
          <a:xfrm>
            <a:off x="312098" y="5575359"/>
            <a:ext cx="739146" cy="685601"/>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155" dirty="0">
                <a:solidFill>
                  <a:schemeClr val="bg1"/>
                </a:solidFill>
                <a:latin typeface="Futura" panose="020B0602020204020303" pitchFamily="34" charset="-79"/>
                <a:cs typeface="Futura" panose="020B0602020204020303" pitchFamily="34" charset="-79"/>
              </a:rPr>
              <a:t>$43</a:t>
            </a:r>
          </a:p>
        </p:txBody>
      </p:sp>
      <p:sp>
        <p:nvSpPr>
          <p:cNvPr id="61" name="Oval 60">
            <a:extLst>
              <a:ext uri="{FF2B5EF4-FFF2-40B4-BE49-F238E27FC236}">
                <a16:creationId xmlns:a16="http://schemas.microsoft.com/office/drawing/2014/main" id="{A4798964-A90E-D094-AC26-972FB3B5C453}"/>
              </a:ext>
            </a:extLst>
          </p:cNvPr>
          <p:cNvSpPr/>
          <p:nvPr/>
        </p:nvSpPr>
        <p:spPr>
          <a:xfrm>
            <a:off x="3035" y="6820972"/>
            <a:ext cx="739146" cy="685601"/>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155" dirty="0">
                <a:solidFill>
                  <a:schemeClr val="bg1"/>
                </a:solidFill>
                <a:latin typeface="Futura" panose="020B0602020204020303" pitchFamily="34" charset="-79"/>
                <a:cs typeface="Futura" panose="020B0602020204020303" pitchFamily="34" charset="-79"/>
              </a:rPr>
              <a:t>$47</a:t>
            </a:r>
          </a:p>
        </p:txBody>
      </p:sp>
      <p:sp>
        <p:nvSpPr>
          <p:cNvPr id="62" name="Oval 61">
            <a:extLst>
              <a:ext uri="{FF2B5EF4-FFF2-40B4-BE49-F238E27FC236}">
                <a16:creationId xmlns:a16="http://schemas.microsoft.com/office/drawing/2014/main" id="{C53FD9C3-6771-B0E9-8EA7-0385B83BB9AB}"/>
              </a:ext>
            </a:extLst>
          </p:cNvPr>
          <p:cNvSpPr/>
          <p:nvPr/>
        </p:nvSpPr>
        <p:spPr>
          <a:xfrm>
            <a:off x="327951" y="8749187"/>
            <a:ext cx="739146" cy="685601"/>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155" dirty="0">
                <a:solidFill>
                  <a:schemeClr val="bg1"/>
                </a:solidFill>
                <a:latin typeface="Futura" panose="020B0602020204020303" pitchFamily="34" charset="-79"/>
                <a:cs typeface="Futura" panose="020B0602020204020303" pitchFamily="34" charset="-79"/>
              </a:rPr>
              <a:t>$60</a:t>
            </a:r>
          </a:p>
        </p:txBody>
      </p:sp>
      <p:sp>
        <p:nvSpPr>
          <p:cNvPr id="63" name="Oval 62">
            <a:extLst>
              <a:ext uri="{FF2B5EF4-FFF2-40B4-BE49-F238E27FC236}">
                <a16:creationId xmlns:a16="http://schemas.microsoft.com/office/drawing/2014/main" id="{5BEF7185-E73F-74FF-B2FA-BA7AD2699CF1}"/>
              </a:ext>
            </a:extLst>
          </p:cNvPr>
          <p:cNvSpPr/>
          <p:nvPr/>
        </p:nvSpPr>
        <p:spPr>
          <a:xfrm>
            <a:off x="1633094" y="7064393"/>
            <a:ext cx="739146" cy="685601"/>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155" dirty="0">
                <a:solidFill>
                  <a:schemeClr val="bg1"/>
                </a:solidFill>
                <a:latin typeface="Futura" panose="020B0602020204020303" pitchFamily="34" charset="-79"/>
                <a:cs typeface="Futura" panose="020B0602020204020303" pitchFamily="34" charset="-79"/>
              </a:rPr>
              <a:t>$55</a:t>
            </a:r>
          </a:p>
        </p:txBody>
      </p:sp>
      <p:grpSp>
        <p:nvGrpSpPr>
          <p:cNvPr id="1024" name="object 7">
            <a:extLst>
              <a:ext uri="{FF2B5EF4-FFF2-40B4-BE49-F238E27FC236}">
                <a16:creationId xmlns:a16="http://schemas.microsoft.com/office/drawing/2014/main" id="{B412DDB5-B5E8-4A8F-0FDD-4180E4B61B7F}"/>
              </a:ext>
            </a:extLst>
          </p:cNvPr>
          <p:cNvGrpSpPr/>
          <p:nvPr/>
        </p:nvGrpSpPr>
        <p:grpSpPr>
          <a:xfrm>
            <a:off x="466141" y="5076755"/>
            <a:ext cx="6847840" cy="12700"/>
            <a:chOff x="454558" y="8985421"/>
            <a:chExt cx="6847840" cy="12700"/>
          </a:xfrm>
        </p:grpSpPr>
        <p:sp>
          <p:nvSpPr>
            <p:cNvPr id="1025" name="object 8">
              <a:extLst>
                <a:ext uri="{FF2B5EF4-FFF2-40B4-BE49-F238E27FC236}">
                  <a16:creationId xmlns:a16="http://schemas.microsoft.com/office/drawing/2014/main" id="{D0E695D3-E1F6-D1EA-421B-589487527174}"/>
                </a:ext>
              </a:extLst>
            </p:cNvPr>
            <p:cNvSpPr/>
            <p:nvPr/>
          </p:nvSpPr>
          <p:spPr>
            <a:xfrm>
              <a:off x="473570" y="8991771"/>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sz="1200"/>
            </a:p>
          </p:txBody>
        </p:sp>
        <p:sp>
          <p:nvSpPr>
            <p:cNvPr id="1027" name="object 9">
              <a:extLst>
                <a:ext uri="{FF2B5EF4-FFF2-40B4-BE49-F238E27FC236}">
                  <a16:creationId xmlns:a16="http://schemas.microsoft.com/office/drawing/2014/main" id="{546F95B5-C9BD-F7F5-DAC7-9586FA86D4A2}"/>
                </a:ext>
              </a:extLst>
            </p:cNvPr>
            <p:cNvSpPr/>
            <p:nvPr/>
          </p:nvSpPr>
          <p:spPr>
            <a:xfrm>
              <a:off x="454558" y="8991771"/>
              <a:ext cx="6847840" cy="0"/>
            </a:xfrm>
            <a:custGeom>
              <a:avLst/>
              <a:gdLst/>
              <a:ahLst/>
              <a:cxnLst/>
              <a:rect l="l" t="t" r="r" b="b"/>
              <a:pathLst>
                <a:path w="6847840">
                  <a:moveTo>
                    <a:pt x="6847357" y="0"/>
                  </a:moveTo>
                  <a:lnTo>
                    <a:pt x="6847357" y="0"/>
                  </a:lnTo>
                </a:path>
                <a:path w="6847840">
                  <a:moveTo>
                    <a:pt x="0" y="0"/>
                  </a:moveTo>
                  <a:lnTo>
                    <a:pt x="0" y="0"/>
                  </a:lnTo>
                </a:path>
              </a:pathLst>
            </a:custGeom>
            <a:ln w="12700">
              <a:solidFill>
                <a:srgbClr val="020302"/>
              </a:solidFill>
            </a:ln>
          </p:spPr>
          <p:txBody>
            <a:bodyPr wrap="square" lIns="0" tIns="0" rIns="0" bIns="0" rtlCol="0"/>
            <a:lstStyle/>
            <a:p>
              <a:endParaRPr sz="1200"/>
            </a:p>
          </p:txBody>
        </p:sp>
      </p:grpSp>
      <p:grpSp>
        <p:nvGrpSpPr>
          <p:cNvPr id="1028" name="object 7">
            <a:extLst>
              <a:ext uri="{FF2B5EF4-FFF2-40B4-BE49-F238E27FC236}">
                <a16:creationId xmlns:a16="http://schemas.microsoft.com/office/drawing/2014/main" id="{68F327C8-2FE7-2C0F-B214-24CB3408FBBF}"/>
              </a:ext>
            </a:extLst>
          </p:cNvPr>
          <p:cNvGrpSpPr/>
          <p:nvPr/>
        </p:nvGrpSpPr>
        <p:grpSpPr>
          <a:xfrm>
            <a:off x="456578" y="3125175"/>
            <a:ext cx="6847840" cy="12700"/>
            <a:chOff x="454558" y="8985421"/>
            <a:chExt cx="6847840" cy="12700"/>
          </a:xfrm>
        </p:grpSpPr>
        <p:sp>
          <p:nvSpPr>
            <p:cNvPr id="1029" name="object 8">
              <a:extLst>
                <a:ext uri="{FF2B5EF4-FFF2-40B4-BE49-F238E27FC236}">
                  <a16:creationId xmlns:a16="http://schemas.microsoft.com/office/drawing/2014/main" id="{4EDEF9E4-CDCC-2BA6-5EBE-BE6F3FD1EDD6}"/>
                </a:ext>
              </a:extLst>
            </p:cNvPr>
            <p:cNvSpPr/>
            <p:nvPr/>
          </p:nvSpPr>
          <p:spPr>
            <a:xfrm>
              <a:off x="473570" y="8991771"/>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sz="1200"/>
            </a:p>
          </p:txBody>
        </p:sp>
        <p:sp>
          <p:nvSpPr>
            <p:cNvPr id="1030" name="object 9">
              <a:extLst>
                <a:ext uri="{FF2B5EF4-FFF2-40B4-BE49-F238E27FC236}">
                  <a16:creationId xmlns:a16="http://schemas.microsoft.com/office/drawing/2014/main" id="{0CD26B42-DE58-3F2D-791D-D4610DFB8F2F}"/>
                </a:ext>
              </a:extLst>
            </p:cNvPr>
            <p:cNvSpPr/>
            <p:nvPr/>
          </p:nvSpPr>
          <p:spPr>
            <a:xfrm>
              <a:off x="454558" y="8991771"/>
              <a:ext cx="6847840" cy="0"/>
            </a:xfrm>
            <a:custGeom>
              <a:avLst/>
              <a:gdLst/>
              <a:ahLst/>
              <a:cxnLst/>
              <a:rect l="l" t="t" r="r" b="b"/>
              <a:pathLst>
                <a:path w="6847840">
                  <a:moveTo>
                    <a:pt x="6847357" y="0"/>
                  </a:moveTo>
                  <a:lnTo>
                    <a:pt x="6847357" y="0"/>
                  </a:lnTo>
                </a:path>
                <a:path w="6847840">
                  <a:moveTo>
                    <a:pt x="0" y="0"/>
                  </a:moveTo>
                  <a:lnTo>
                    <a:pt x="0" y="0"/>
                  </a:lnTo>
                </a:path>
              </a:pathLst>
            </a:custGeom>
            <a:ln w="12700">
              <a:solidFill>
                <a:srgbClr val="020302"/>
              </a:solidFill>
            </a:ln>
          </p:spPr>
          <p:txBody>
            <a:bodyPr wrap="square" lIns="0" tIns="0" rIns="0" bIns="0" rtlCol="0"/>
            <a:lstStyle/>
            <a:p>
              <a:endParaRPr sz="1200"/>
            </a:p>
          </p:txBody>
        </p:sp>
      </p:grpSp>
      <p:sp>
        <p:nvSpPr>
          <p:cNvPr id="41" name="Oval 40">
            <a:extLst>
              <a:ext uri="{FF2B5EF4-FFF2-40B4-BE49-F238E27FC236}">
                <a16:creationId xmlns:a16="http://schemas.microsoft.com/office/drawing/2014/main" id="{6178CC90-3B32-BE21-D7F6-8D42AB3DFEA3}"/>
              </a:ext>
            </a:extLst>
          </p:cNvPr>
          <p:cNvSpPr/>
          <p:nvPr/>
        </p:nvSpPr>
        <p:spPr>
          <a:xfrm>
            <a:off x="903448" y="2465251"/>
            <a:ext cx="739146" cy="685601"/>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spc="-155" dirty="0">
                <a:solidFill>
                  <a:schemeClr val="bg1"/>
                </a:solidFill>
                <a:latin typeface="Futura" panose="020B0602020204020303" pitchFamily="34" charset="-79"/>
                <a:cs typeface="Futura" panose="020B0602020204020303" pitchFamily="34" charset="-79"/>
              </a:rPr>
              <a:t>$149</a:t>
            </a:r>
          </a:p>
        </p:txBody>
      </p:sp>
      <p:grpSp>
        <p:nvGrpSpPr>
          <p:cNvPr id="1031" name="object 7">
            <a:extLst>
              <a:ext uri="{FF2B5EF4-FFF2-40B4-BE49-F238E27FC236}">
                <a16:creationId xmlns:a16="http://schemas.microsoft.com/office/drawing/2014/main" id="{571F7426-3E5F-CDFB-6030-F25D8E284006}"/>
              </a:ext>
            </a:extLst>
          </p:cNvPr>
          <p:cNvGrpSpPr/>
          <p:nvPr/>
        </p:nvGrpSpPr>
        <p:grpSpPr>
          <a:xfrm>
            <a:off x="447015" y="6787810"/>
            <a:ext cx="6847840" cy="12700"/>
            <a:chOff x="454558" y="8985421"/>
            <a:chExt cx="6847840" cy="12700"/>
          </a:xfrm>
        </p:grpSpPr>
        <p:sp>
          <p:nvSpPr>
            <p:cNvPr id="1032" name="object 8">
              <a:extLst>
                <a:ext uri="{FF2B5EF4-FFF2-40B4-BE49-F238E27FC236}">
                  <a16:creationId xmlns:a16="http://schemas.microsoft.com/office/drawing/2014/main" id="{A05A6B95-7EF8-6C2F-2D6C-AA7231D15744}"/>
                </a:ext>
              </a:extLst>
            </p:cNvPr>
            <p:cNvSpPr/>
            <p:nvPr/>
          </p:nvSpPr>
          <p:spPr>
            <a:xfrm>
              <a:off x="473570" y="8991771"/>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sz="1200"/>
            </a:p>
          </p:txBody>
        </p:sp>
        <p:sp>
          <p:nvSpPr>
            <p:cNvPr id="1033" name="object 9">
              <a:extLst>
                <a:ext uri="{FF2B5EF4-FFF2-40B4-BE49-F238E27FC236}">
                  <a16:creationId xmlns:a16="http://schemas.microsoft.com/office/drawing/2014/main" id="{8332431C-DEAE-AEA2-3B9B-ACFFFA356104}"/>
                </a:ext>
              </a:extLst>
            </p:cNvPr>
            <p:cNvSpPr/>
            <p:nvPr/>
          </p:nvSpPr>
          <p:spPr>
            <a:xfrm>
              <a:off x="454558" y="8991771"/>
              <a:ext cx="6847840" cy="0"/>
            </a:xfrm>
            <a:custGeom>
              <a:avLst/>
              <a:gdLst/>
              <a:ahLst/>
              <a:cxnLst/>
              <a:rect l="l" t="t" r="r" b="b"/>
              <a:pathLst>
                <a:path w="6847840">
                  <a:moveTo>
                    <a:pt x="6847357" y="0"/>
                  </a:moveTo>
                  <a:lnTo>
                    <a:pt x="6847357" y="0"/>
                  </a:lnTo>
                </a:path>
                <a:path w="6847840">
                  <a:moveTo>
                    <a:pt x="0" y="0"/>
                  </a:moveTo>
                  <a:lnTo>
                    <a:pt x="0" y="0"/>
                  </a:lnTo>
                </a:path>
              </a:pathLst>
            </a:custGeom>
            <a:ln w="12700">
              <a:solidFill>
                <a:srgbClr val="020302"/>
              </a:solidFill>
            </a:ln>
          </p:spPr>
          <p:txBody>
            <a:bodyPr wrap="square" lIns="0" tIns="0" rIns="0" bIns="0" rtlCol="0"/>
            <a:lstStyle/>
            <a:p>
              <a:endParaRPr sz="1200"/>
            </a:p>
          </p:txBody>
        </p:sp>
      </p:grpSp>
      <p:grpSp>
        <p:nvGrpSpPr>
          <p:cNvPr id="1034" name="object 7">
            <a:extLst>
              <a:ext uri="{FF2B5EF4-FFF2-40B4-BE49-F238E27FC236}">
                <a16:creationId xmlns:a16="http://schemas.microsoft.com/office/drawing/2014/main" id="{DC388E4E-3014-306B-23C0-F09CA720BBAF}"/>
              </a:ext>
            </a:extLst>
          </p:cNvPr>
          <p:cNvGrpSpPr/>
          <p:nvPr/>
        </p:nvGrpSpPr>
        <p:grpSpPr>
          <a:xfrm>
            <a:off x="466027" y="8484155"/>
            <a:ext cx="6847840" cy="12700"/>
            <a:chOff x="454558" y="8985421"/>
            <a:chExt cx="6847840" cy="12700"/>
          </a:xfrm>
        </p:grpSpPr>
        <p:sp>
          <p:nvSpPr>
            <p:cNvPr id="1035" name="object 8">
              <a:extLst>
                <a:ext uri="{FF2B5EF4-FFF2-40B4-BE49-F238E27FC236}">
                  <a16:creationId xmlns:a16="http://schemas.microsoft.com/office/drawing/2014/main" id="{8809A420-9BEB-8D61-937D-757E137FF962}"/>
                </a:ext>
              </a:extLst>
            </p:cNvPr>
            <p:cNvSpPr/>
            <p:nvPr/>
          </p:nvSpPr>
          <p:spPr>
            <a:xfrm>
              <a:off x="473570" y="8991771"/>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sz="1200"/>
            </a:p>
          </p:txBody>
        </p:sp>
        <p:sp>
          <p:nvSpPr>
            <p:cNvPr id="1036" name="object 9">
              <a:extLst>
                <a:ext uri="{FF2B5EF4-FFF2-40B4-BE49-F238E27FC236}">
                  <a16:creationId xmlns:a16="http://schemas.microsoft.com/office/drawing/2014/main" id="{C156D2B7-E092-88A2-3201-038204143D0D}"/>
                </a:ext>
              </a:extLst>
            </p:cNvPr>
            <p:cNvSpPr/>
            <p:nvPr/>
          </p:nvSpPr>
          <p:spPr>
            <a:xfrm>
              <a:off x="454558" y="8991771"/>
              <a:ext cx="6847840" cy="0"/>
            </a:xfrm>
            <a:custGeom>
              <a:avLst/>
              <a:gdLst/>
              <a:ahLst/>
              <a:cxnLst/>
              <a:rect l="l" t="t" r="r" b="b"/>
              <a:pathLst>
                <a:path w="6847840">
                  <a:moveTo>
                    <a:pt x="6847357" y="0"/>
                  </a:moveTo>
                  <a:lnTo>
                    <a:pt x="6847357" y="0"/>
                  </a:lnTo>
                </a:path>
                <a:path w="6847840">
                  <a:moveTo>
                    <a:pt x="0" y="0"/>
                  </a:moveTo>
                  <a:lnTo>
                    <a:pt x="0" y="0"/>
                  </a:lnTo>
                </a:path>
              </a:pathLst>
            </a:custGeom>
            <a:ln w="12700">
              <a:solidFill>
                <a:srgbClr val="020302"/>
              </a:solidFill>
            </a:ln>
          </p:spPr>
          <p:txBody>
            <a:bodyPr wrap="square" lIns="0" tIns="0" rIns="0" bIns="0" rtlCol="0"/>
            <a:lstStyle/>
            <a:p>
              <a:endParaRPr sz="1200"/>
            </a:p>
          </p:txBody>
        </p:sp>
      </p:grpSp>
      <p:grpSp>
        <p:nvGrpSpPr>
          <p:cNvPr id="1037" name="object 7">
            <a:extLst>
              <a:ext uri="{FF2B5EF4-FFF2-40B4-BE49-F238E27FC236}">
                <a16:creationId xmlns:a16="http://schemas.microsoft.com/office/drawing/2014/main" id="{8ED6AADD-244F-0982-D934-E5F98C08EBD4}"/>
              </a:ext>
            </a:extLst>
          </p:cNvPr>
          <p:cNvGrpSpPr/>
          <p:nvPr/>
        </p:nvGrpSpPr>
        <p:grpSpPr>
          <a:xfrm rot="16200000">
            <a:off x="-2320919" y="5273103"/>
            <a:ext cx="9296400" cy="274194"/>
            <a:chOff x="454558" y="8985421"/>
            <a:chExt cx="6847840" cy="12700"/>
          </a:xfrm>
        </p:grpSpPr>
        <p:sp>
          <p:nvSpPr>
            <p:cNvPr id="1038" name="object 8">
              <a:extLst>
                <a:ext uri="{FF2B5EF4-FFF2-40B4-BE49-F238E27FC236}">
                  <a16:creationId xmlns:a16="http://schemas.microsoft.com/office/drawing/2014/main" id="{26F478C6-3941-CC86-9D77-EF3F7F273B0C}"/>
                </a:ext>
              </a:extLst>
            </p:cNvPr>
            <p:cNvSpPr/>
            <p:nvPr/>
          </p:nvSpPr>
          <p:spPr>
            <a:xfrm>
              <a:off x="473570" y="8991771"/>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sz="1200"/>
            </a:p>
          </p:txBody>
        </p:sp>
        <p:sp>
          <p:nvSpPr>
            <p:cNvPr id="1039" name="object 9">
              <a:extLst>
                <a:ext uri="{FF2B5EF4-FFF2-40B4-BE49-F238E27FC236}">
                  <a16:creationId xmlns:a16="http://schemas.microsoft.com/office/drawing/2014/main" id="{F36D07A9-6F45-DB5C-B103-FD93975DC980}"/>
                </a:ext>
              </a:extLst>
            </p:cNvPr>
            <p:cNvSpPr/>
            <p:nvPr/>
          </p:nvSpPr>
          <p:spPr>
            <a:xfrm>
              <a:off x="454558" y="8991771"/>
              <a:ext cx="6847840" cy="0"/>
            </a:xfrm>
            <a:custGeom>
              <a:avLst/>
              <a:gdLst/>
              <a:ahLst/>
              <a:cxnLst/>
              <a:rect l="l" t="t" r="r" b="b"/>
              <a:pathLst>
                <a:path w="6847840">
                  <a:moveTo>
                    <a:pt x="6847357" y="0"/>
                  </a:moveTo>
                  <a:lnTo>
                    <a:pt x="6847357" y="0"/>
                  </a:lnTo>
                </a:path>
                <a:path w="6847840">
                  <a:moveTo>
                    <a:pt x="0" y="0"/>
                  </a:moveTo>
                  <a:lnTo>
                    <a:pt x="0" y="0"/>
                  </a:lnTo>
                </a:path>
              </a:pathLst>
            </a:custGeom>
            <a:ln w="12700">
              <a:solidFill>
                <a:srgbClr val="020302"/>
              </a:solidFill>
            </a:ln>
          </p:spPr>
          <p:txBody>
            <a:bodyPr wrap="square" lIns="0" tIns="0" rIns="0" bIns="0" rtlCol="0"/>
            <a:lstStyle/>
            <a:p>
              <a:endParaRPr sz="1200"/>
            </a:p>
          </p:txBody>
        </p:sp>
      </p:grpSp>
    </p:spTree>
    <p:extLst>
      <p:ext uri="{BB962C8B-B14F-4D97-AF65-F5344CB8AC3E}">
        <p14:creationId xmlns:p14="http://schemas.microsoft.com/office/powerpoint/2010/main" val="353913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FDC45-A839-0B8F-8646-09F4DBA3BEE1}"/>
              </a:ext>
            </a:extLst>
          </p:cNvPr>
          <p:cNvSpPr txBox="1"/>
          <p:nvPr/>
        </p:nvSpPr>
        <p:spPr>
          <a:xfrm>
            <a:off x="-4482" y="152400"/>
            <a:ext cx="7772400" cy="1077218"/>
          </a:xfrm>
          <a:prstGeom prst="rect">
            <a:avLst/>
          </a:prstGeom>
          <a:noFill/>
        </p:spPr>
        <p:txBody>
          <a:bodyPr wrap="square" rtlCol="0">
            <a:spAutoFit/>
          </a:bodyPr>
          <a:lstStyle/>
          <a:p>
            <a:pPr algn="ctr">
              <a:defRPr/>
            </a:pPr>
            <a:r>
              <a:rPr lang="en-US" sz="3200" b="1" spc="-135" dirty="0">
                <a:latin typeface="Futura" panose="020B0602020204020303" pitchFamily="34" charset="-79"/>
                <a:cs typeface="Futura" panose="020B0602020204020303" pitchFamily="34" charset="-79"/>
              </a:rPr>
              <a:t>BRAND STANDARDS OFF-PREMISE</a:t>
            </a:r>
          </a:p>
          <a:p>
            <a:pPr algn="ctr">
              <a:defRPr/>
            </a:pPr>
            <a:r>
              <a:rPr lang="en-US" sz="3200" b="1" spc="-135" dirty="0">
                <a:latin typeface="Futura" panose="020B0602020204020303" pitchFamily="34" charset="-79"/>
                <a:cs typeface="Futura" panose="020B0602020204020303" pitchFamily="34" charset="-79"/>
              </a:rPr>
              <a:t>Roble Fino + Elegante</a:t>
            </a:r>
          </a:p>
        </p:txBody>
      </p:sp>
      <p:sp>
        <p:nvSpPr>
          <p:cNvPr id="3" name="object 23">
            <a:extLst>
              <a:ext uri="{FF2B5EF4-FFF2-40B4-BE49-F238E27FC236}">
                <a16:creationId xmlns:a16="http://schemas.microsoft.com/office/drawing/2014/main" id="{5159A9A7-50B2-24BD-16C3-63BC49111265}"/>
              </a:ext>
            </a:extLst>
          </p:cNvPr>
          <p:cNvSpPr/>
          <p:nvPr/>
        </p:nvSpPr>
        <p:spPr>
          <a:xfrm flipV="1">
            <a:off x="121313" y="4364589"/>
            <a:ext cx="4071570" cy="45719"/>
          </a:xfrm>
          <a:custGeom>
            <a:avLst/>
            <a:gdLst/>
            <a:ahLst/>
            <a:cxnLst/>
            <a:rect l="l" t="t" r="r" b="b"/>
            <a:pathLst>
              <a:path w="2484120">
                <a:moveTo>
                  <a:pt x="0" y="0"/>
                </a:moveTo>
                <a:lnTo>
                  <a:pt x="2484107" y="0"/>
                </a:lnTo>
              </a:path>
            </a:pathLst>
          </a:custGeom>
          <a:ln w="24574">
            <a:solidFill>
              <a:srgbClr val="221E1F"/>
            </a:solidFill>
          </a:ln>
        </p:spPr>
        <p:txBody>
          <a:bodyPr wrap="square" lIns="0" tIns="0" rIns="0" bIns="0" rtlCol="0"/>
          <a:lstStyle/>
          <a:p>
            <a:endParaRPr/>
          </a:p>
        </p:txBody>
      </p:sp>
      <p:grpSp>
        <p:nvGrpSpPr>
          <p:cNvPr id="4" name="object 25">
            <a:extLst>
              <a:ext uri="{FF2B5EF4-FFF2-40B4-BE49-F238E27FC236}">
                <a16:creationId xmlns:a16="http://schemas.microsoft.com/office/drawing/2014/main" id="{C9C3A2B1-1FFD-88D5-BEED-C7DA7754FBF6}"/>
              </a:ext>
            </a:extLst>
          </p:cNvPr>
          <p:cNvGrpSpPr/>
          <p:nvPr/>
        </p:nvGrpSpPr>
        <p:grpSpPr>
          <a:xfrm>
            <a:off x="112756" y="1969049"/>
            <a:ext cx="4199720" cy="1542999"/>
            <a:chOff x="594344" y="3705672"/>
            <a:chExt cx="4199720" cy="1542999"/>
          </a:xfrm>
        </p:grpSpPr>
        <p:sp>
          <p:nvSpPr>
            <p:cNvPr id="5" name="object 27">
              <a:extLst>
                <a:ext uri="{FF2B5EF4-FFF2-40B4-BE49-F238E27FC236}">
                  <a16:creationId xmlns:a16="http://schemas.microsoft.com/office/drawing/2014/main" id="{22FD234A-A6A2-1A56-ADE9-DF8F7C7A9DA1}"/>
                </a:ext>
              </a:extLst>
            </p:cNvPr>
            <p:cNvSpPr/>
            <p:nvPr/>
          </p:nvSpPr>
          <p:spPr>
            <a:xfrm>
              <a:off x="594344" y="5182894"/>
              <a:ext cx="4071570" cy="65777"/>
            </a:xfrm>
            <a:custGeom>
              <a:avLst/>
              <a:gdLst/>
              <a:ahLst/>
              <a:cxnLst/>
              <a:rect l="l" t="t" r="r" b="b"/>
              <a:pathLst>
                <a:path w="2484120">
                  <a:moveTo>
                    <a:pt x="0" y="0"/>
                  </a:moveTo>
                  <a:lnTo>
                    <a:pt x="2484107" y="0"/>
                  </a:lnTo>
                </a:path>
              </a:pathLst>
            </a:custGeom>
            <a:ln w="24574">
              <a:solidFill>
                <a:srgbClr val="221E1F"/>
              </a:solidFill>
            </a:ln>
          </p:spPr>
          <p:txBody>
            <a:bodyPr wrap="square" lIns="0" tIns="0" rIns="0" bIns="0" rtlCol="0"/>
            <a:lstStyle/>
            <a:p>
              <a:endParaRPr/>
            </a:p>
          </p:txBody>
        </p:sp>
        <p:sp>
          <p:nvSpPr>
            <p:cNvPr id="6" name="object 30">
              <a:extLst>
                <a:ext uri="{FF2B5EF4-FFF2-40B4-BE49-F238E27FC236}">
                  <a16:creationId xmlns:a16="http://schemas.microsoft.com/office/drawing/2014/main" id="{9D049261-F16C-8356-E011-BE19D1556955}"/>
                </a:ext>
              </a:extLst>
            </p:cNvPr>
            <p:cNvSpPr/>
            <p:nvPr/>
          </p:nvSpPr>
          <p:spPr>
            <a:xfrm>
              <a:off x="1171988" y="3705672"/>
              <a:ext cx="952998" cy="151654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28">
              <a:extLst>
                <a:ext uri="{FF2B5EF4-FFF2-40B4-BE49-F238E27FC236}">
                  <a16:creationId xmlns:a16="http://schemas.microsoft.com/office/drawing/2014/main" id="{7F56B8B0-9D1D-99BF-DFB7-6E8F086A7225}"/>
                </a:ext>
              </a:extLst>
            </p:cNvPr>
            <p:cNvSpPr/>
            <p:nvPr/>
          </p:nvSpPr>
          <p:spPr>
            <a:xfrm>
              <a:off x="3841066" y="4112267"/>
              <a:ext cx="952998" cy="107991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pic>
        <p:nvPicPr>
          <p:cNvPr id="8" name="Picture 7">
            <a:extLst>
              <a:ext uri="{FF2B5EF4-FFF2-40B4-BE49-F238E27FC236}">
                <a16:creationId xmlns:a16="http://schemas.microsoft.com/office/drawing/2014/main" id="{EB701269-2B12-3BC5-080A-ED9F32F1CD8D}"/>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69378" y="2053711"/>
            <a:ext cx="1323419" cy="1366109"/>
          </a:xfrm>
          <a:prstGeom prst="rect">
            <a:avLst/>
          </a:prstGeom>
        </p:spPr>
      </p:pic>
      <p:pic>
        <p:nvPicPr>
          <p:cNvPr id="9" name="Picture 8">
            <a:extLst>
              <a:ext uri="{FF2B5EF4-FFF2-40B4-BE49-F238E27FC236}">
                <a16:creationId xmlns:a16="http://schemas.microsoft.com/office/drawing/2014/main" id="{048D2F05-AB01-A0C6-1267-D198F78248E7}"/>
              </a:ext>
            </a:extLst>
          </p:cNvPr>
          <p:cNvPicPr>
            <a:picLocks noChangeAspect="1"/>
          </p:cNvPicPr>
          <p:nvPr/>
        </p:nvPicPr>
        <p:blipFill>
          <a:blip r:embed="rId5" cstate="email">
            <a:alphaModFix amt="50000"/>
            <a:extLst>
              <a:ext uri="{28A0092B-C50C-407E-A947-70E740481C1C}">
                <a14:useLocalDpi xmlns:a14="http://schemas.microsoft.com/office/drawing/2010/main"/>
              </a:ext>
            </a:extLst>
          </a:blip>
          <a:stretch>
            <a:fillRect/>
          </a:stretch>
        </p:blipFill>
        <p:spPr>
          <a:xfrm>
            <a:off x="-69629" y="2042037"/>
            <a:ext cx="759939" cy="1391438"/>
          </a:xfrm>
          <a:prstGeom prst="rect">
            <a:avLst/>
          </a:prstGeom>
        </p:spPr>
      </p:pic>
      <p:sp>
        <p:nvSpPr>
          <p:cNvPr id="10" name="object 21">
            <a:extLst>
              <a:ext uri="{FF2B5EF4-FFF2-40B4-BE49-F238E27FC236}">
                <a16:creationId xmlns:a16="http://schemas.microsoft.com/office/drawing/2014/main" id="{846244BB-7FEB-03F4-DB36-B53ACC0E87C3}"/>
              </a:ext>
            </a:extLst>
          </p:cNvPr>
          <p:cNvSpPr/>
          <p:nvPr/>
        </p:nvSpPr>
        <p:spPr>
          <a:xfrm>
            <a:off x="203561" y="3576966"/>
            <a:ext cx="2302510" cy="795655"/>
          </a:xfrm>
          <a:custGeom>
            <a:avLst/>
            <a:gdLst/>
            <a:ahLst/>
            <a:cxnLst/>
            <a:rect l="l" t="t" r="r" b="b"/>
            <a:pathLst>
              <a:path w="2302510" h="795654">
                <a:moveTo>
                  <a:pt x="232143" y="290233"/>
                </a:moveTo>
                <a:lnTo>
                  <a:pt x="211772" y="238404"/>
                </a:lnTo>
                <a:lnTo>
                  <a:pt x="190842" y="223735"/>
                </a:lnTo>
                <a:lnTo>
                  <a:pt x="173570" y="213982"/>
                </a:lnTo>
                <a:lnTo>
                  <a:pt x="160870" y="201688"/>
                </a:lnTo>
                <a:lnTo>
                  <a:pt x="153035" y="185458"/>
                </a:lnTo>
                <a:lnTo>
                  <a:pt x="150266" y="164020"/>
                </a:lnTo>
                <a:lnTo>
                  <a:pt x="150215" y="92646"/>
                </a:lnTo>
                <a:lnTo>
                  <a:pt x="151980" y="92646"/>
                </a:lnTo>
                <a:lnTo>
                  <a:pt x="153416" y="91236"/>
                </a:lnTo>
                <a:lnTo>
                  <a:pt x="153416" y="1422"/>
                </a:lnTo>
                <a:lnTo>
                  <a:pt x="151980" y="0"/>
                </a:lnTo>
                <a:lnTo>
                  <a:pt x="80175" y="0"/>
                </a:lnTo>
                <a:lnTo>
                  <a:pt x="78740" y="1422"/>
                </a:lnTo>
                <a:lnTo>
                  <a:pt x="78740" y="91236"/>
                </a:lnTo>
                <a:lnTo>
                  <a:pt x="80175" y="92646"/>
                </a:lnTo>
                <a:lnTo>
                  <a:pt x="81927" y="92646"/>
                </a:lnTo>
                <a:lnTo>
                  <a:pt x="81927" y="167500"/>
                </a:lnTo>
                <a:lnTo>
                  <a:pt x="78663" y="187350"/>
                </a:lnTo>
                <a:lnTo>
                  <a:pt x="70726" y="202463"/>
                </a:lnTo>
                <a:lnTo>
                  <a:pt x="58318" y="214287"/>
                </a:lnTo>
                <a:lnTo>
                  <a:pt x="41656" y="223583"/>
                </a:lnTo>
                <a:lnTo>
                  <a:pt x="25171" y="233514"/>
                </a:lnTo>
                <a:lnTo>
                  <a:pt x="11950" y="250202"/>
                </a:lnTo>
                <a:lnTo>
                  <a:pt x="3175" y="270383"/>
                </a:lnTo>
                <a:lnTo>
                  <a:pt x="0" y="290233"/>
                </a:lnTo>
                <a:lnTo>
                  <a:pt x="0" y="752513"/>
                </a:lnTo>
                <a:lnTo>
                  <a:pt x="3365" y="769213"/>
                </a:lnTo>
                <a:lnTo>
                  <a:pt x="12573" y="782764"/>
                </a:lnTo>
                <a:lnTo>
                  <a:pt x="26212" y="792060"/>
                </a:lnTo>
                <a:lnTo>
                  <a:pt x="42938" y="795375"/>
                </a:lnTo>
                <a:lnTo>
                  <a:pt x="189217" y="795375"/>
                </a:lnTo>
                <a:lnTo>
                  <a:pt x="205930" y="792060"/>
                </a:lnTo>
                <a:lnTo>
                  <a:pt x="219570" y="782764"/>
                </a:lnTo>
                <a:lnTo>
                  <a:pt x="228777" y="769213"/>
                </a:lnTo>
                <a:lnTo>
                  <a:pt x="232143" y="752513"/>
                </a:lnTo>
                <a:lnTo>
                  <a:pt x="232143" y="290233"/>
                </a:lnTo>
                <a:close/>
              </a:path>
              <a:path w="2302510" h="795654">
                <a:moveTo>
                  <a:pt x="489280" y="290233"/>
                </a:moveTo>
                <a:lnTo>
                  <a:pt x="468909" y="238404"/>
                </a:lnTo>
                <a:lnTo>
                  <a:pt x="447979" y="223735"/>
                </a:lnTo>
                <a:lnTo>
                  <a:pt x="430707" y="213982"/>
                </a:lnTo>
                <a:lnTo>
                  <a:pt x="418007" y="201688"/>
                </a:lnTo>
                <a:lnTo>
                  <a:pt x="410171" y="185458"/>
                </a:lnTo>
                <a:lnTo>
                  <a:pt x="407403" y="164020"/>
                </a:lnTo>
                <a:lnTo>
                  <a:pt x="407352" y="92646"/>
                </a:lnTo>
                <a:lnTo>
                  <a:pt x="409117" y="92646"/>
                </a:lnTo>
                <a:lnTo>
                  <a:pt x="410552" y="91236"/>
                </a:lnTo>
                <a:lnTo>
                  <a:pt x="410552" y="1422"/>
                </a:lnTo>
                <a:lnTo>
                  <a:pt x="409117" y="0"/>
                </a:lnTo>
                <a:lnTo>
                  <a:pt x="337312" y="0"/>
                </a:lnTo>
                <a:lnTo>
                  <a:pt x="335876" y="1422"/>
                </a:lnTo>
                <a:lnTo>
                  <a:pt x="335876" y="91236"/>
                </a:lnTo>
                <a:lnTo>
                  <a:pt x="337312" y="92646"/>
                </a:lnTo>
                <a:lnTo>
                  <a:pt x="339064" y="92646"/>
                </a:lnTo>
                <a:lnTo>
                  <a:pt x="339064" y="167500"/>
                </a:lnTo>
                <a:lnTo>
                  <a:pt x="335800" y="187350"/>
                </a:lnTo>
                <a:lnTo>
                  <a:pt x="327863" y="202463"/>
                </a:lnTo>
                <a:lnTo>
                  <a:pt x="315455" y="214287"/>
                </a:lnTo>
                <a:lnTo>
                  <a:pt x="298792" y="223583"/>
                </a:lnTo>
                <a:lnTo>
                  <a:pt x="282308" y="233514"/>
                </a:lnTo>
                <a:lnTo>
                  <a:pt x="269087" y="250202"/>
                </a:lnTo>
                <a:lnTo>
                  <a:pt x="260311" y="270383"/>
                </a:lnTo>
                <a:lnTo>
                  <a:pt x="257136" y="290233"/>
                </a:lnTo>
                <a:lnTo>
                  <a:pt x="257136" y="752513"/>
                </a:lnTo>
                <a:lnTo>
                  <a:pt x="260502" y="769213"/>
                </a:lnTo>
                <a:lnTo>
                  <a:pt x="269709" y="782764"/>
                </a:lnTo>
                <a:lnTo>
                  <a:pt x="283349" y="792060"/>
                </a:lnTo>
                <a:lnTo>
                  <a:pt x="300075" y="795375"/>
                </a:lnTo>
                <a:lnTo>
                  <a:pt x="446366" y="795375"/>
                </a:lnTo>
                <a:lnTo>
                  <a:pt x="463067" y="792060"/>
                </a:lnTo>
                <a:lnTo>
                  <a:pt x="476707" y="782764"/>
                </a:lnTo>
                <a:lnTo>
                  <a:pt x="485914" y="769213"/>
                </a:lnTo>
                <a:lnTo>
                  <a:pt x="489280" y="752513"/>
                </a:lnTo>
                <a:lnTo>
                  <a:pt x="489280" y="290233"/>
                </a:lnTo>
                <a:close/>
              </a:path>
              <a:path w="2302510" h="795654">
                <a:moveTo>
                  <a:pt x="746366" y="290233"/>
                </a:moveTo>
                <a:lnTo>
                  <a:pt x="726198" y="238404"/>
                </a:lnTo>
                <a:lnTo>
                  <a:pt x="705396" y="223735"/>
                </a:lnTo>
                <a:lnTo>
                  <a:pt x="688378" y="213982"/>
                </a:lnTo>
                <a:lnTo>
                  <a:pt x="675779" y="201688"/>
                </a:lnTo>
                <a:lnTo>
                  <a:pt x="667905" y="185458"/>
                </a:lnTo>
                <a:lnTo>
                  <a:pt x="665226" y="164020"/>
                </a:lnTo>
                <a:lnTo>
                  <a:pt x="665226" y="92646"/>
                </a:lnTo>
                <a:lnTo>
                  <a:pt x="666953" y="92646"/>
                </a:lnTo>
                <a:lnTo>
                  <a:pt x="668375" y="91236"/>
                </a:lnTo>
                <a:lnTo>
                  <a:pt x="668375" y="1422"/>
                </a:lnTo>
                <a:lnTo>
                  <a:pt x="666953" y="0"/>
                </a:lnTo>
                <a:lnTo>
                  <a:pt x="595744" y="0"/>
                </a:lnTo>
                <a:lnTo>
                  <a:pt x="594321" y="1422"/>
                </a:lnTo>
                <a:lnTo>
                  <a:pt x="594321" y="91236"/>
                </a:lnTo>
                <a:lnTo>
                  <a:pt x="595744" y="92646"/>
                </a:lnTo>
                <a:lnTo>
                  <a:pt x="597471" y="92646"/>
                </a:lnTo>
                <a:lnTo>
                  <a:pt x="597471" y="167500"/>
                </a:lnTo>
                <a:lnTo>
                  <a:pt x="594156" y="187350"/>
                </a:lnTo>
                <a:lnTo>
                  <a:pt x="586282" y="202463"/>
                </a:lnTo>
                <a:lnTo>
                  <a:pt x="573989" y="214287"/>
                </a:lnTo>
                <a:lnTo>
                  <a:pt x="557479" y="223583"/>
                </a:lnTo>
                <a:lnTo>
                  <a:pt x="541134" y="233514"/>
                </a:lnTo>
                <a:lnTo>
                  <a:pt x="528027" y="250202"/>
                </a:lnTo>
                <a:lnTo>
                  <a:pt x="519328" y="270383"/>
                </a:lnTo>
                <a:lnTo>
                  <a:pt x="516166" y="290233"/>
                </a:lnTo>
                <a:lnTo>
                  <a:pt x="516166" y="752513"/>
                </a:lnTo>
                <a:lnTo>
                  <a:pt x="519506" y="769213"/>
                </a:lnTo>
                <a:lnTo>
                  <a:pt x="528650" y="782764"/>
                </a:lnTo>
                <a:lnTo>
                  <a:pt x="542188" y="792060"/>
                </a:lnTo>
                <a:lnTo>
                  <a:pt x="558749" y="795375"/>
                </a:lnTo>
                <a:lnTo>
                  <a:pt x="703821" y="795375"/>
                </a:lnTo>
                <a:lnTo>
                  <a:pt x="720369" y="792060"/>
                </a:lnTo>
                <a:lnTo>
                  <a:pt x="733920" y="782764"/>
                </a:lnTo>
                <a:lnTo>
                  <a:pt x="743051" y="769213"/>
                </a:lnTo>
                <a:lnTo>
                  <a:pt x="746366" y="752513"/>
                </a:lnTo>
                <a:lnTo>
                  <a:pt x="746366" y="290233"/>
                </a:lnTo>
                <a:close/>
              </a:path>
              <a:path w="2302510" h="795654">
                <a:moveTo>
                  <a:pt x="1005408" y="290233"/>
                </a:moveTo>
                <a:lnTo>
                  <a:pt x="985240" y="238404"/>
                </a:lnTo>
                <a:lnTo>
                  <a:pt x="964438" y="223735"/>
                </a:lnTo>
                <a:lnTo>
                  <a:pt x="947420" y="213982"/>
                </a:lnTo>
                <a:lnTo>
                  <a:pt x="934808" y="201688"/>
                </a:lnTo>
                <a:lnTo>
                  <a:pt x="926934" y="185458"/>
                </a:lnTo>
                <a:lnTo>
                  <a:pt x="924255" y="164020"/>
                </a:lnTo>
                <a:lnTo>
                  <a:pt x="924255" y="92646"/>
                </a:lnTo>
                <a:lnTo>
                  <a:pt x="925995" y="92646"/>
                </a:lnTo>
                <a:lnTo>
                  <a:pt x="927404" y="91236"/>
                </a:lnTo>
                <a:lnTo>
                  <a:pt x="927404" y="1422"/>
                </a:lnTo>
                <a:lnTo>
                  <a:pt x="925995" y="0"/>
                </a:lnTo>
                <a:lnTo>
                  <a:pt x="854786" y="0"/>
                </a:lnTo>
                <a:lnTo>
                  <a:pt x="853351" y="1422"/>
                </a:lnTo>
                <a:lnTo>
                  <a:pt x="853351" y="91236"/>
                </a:lnTo>
                <a:lnTo>
                  <a:pt x="854786" y="92646"/>
                </a:lnTo>
                <a:lnTo>
                  <a:pt x="856500" y="92646"/>
                </a:lnTo>
                <a:lnTo>
                  <a:pt x="856500" y="167500"/>
                </a:lnTo>
                <a:lnTo>
                  <a:pt x="853198" y="187350"/>
                </a:lnTo>
                <a:lnTo>
                  <a:pt x="845312" y="202463"/>
                </a:lnTo>
                <a:lnTo>
                  <a:pt x="833018" y="214287"/>
                </a:lnTo>
                <a:lnTo>
                  <a:pt x="816495" y="223583"/>
                </a:lnTo>
                <a:lnTo>
                  <a:pt x="800100" y="233514"/>
                </a:lnTo>
                <a:lnTo>
                  <a:pt x="787019" y="250202"/>
                </a:lnTo>
                <a:lnTo>
                  <a:pt x="778357" y="270383"/>
                </a:lnTo>
                <a:lnTo>
                  <a:pt x="775208" y="290233"/>
                </a:lnTo>
                <a:lnTo>
                  <a:pt x="775208" y="752513"/>
                </a:lnTo>
                <a:lnTo>
                  <a:pt x="778510" y="769213"/>
                </a:lnTo>
                <a:lnTo>
                  <a:pt x="787654" y="782764"/>
                </a:lnTo>
                <a:lnTo>
                  <a:pt x="801204" y="792060"/>
                </a:lnTo>
                <a:lnTo>
                  <a:pt x="817740" y="795375"/>
                </a:lnTo>
                <a:lnTo>
                  <a:pt x="962863" y="795375"/>
                </a:lnTo>
                <a:lnTo>
                  <a:pt x="979411" y="792060"/>
                </a:lnTo>
                <a:lnTo>
                  <a:pt x="992949" y="782764"/>
                </a:lnTo>
                <a:lnTo>
                  <a:pt x="1002093" y="769213"/>
                </a:lnTo>
                <a:lnTo>
                  <a:pt x="1005408" y="752513"/>
                </a:lnTo>
                <a:lnTo>
                  <a:pt x="1005408" y="290233"/>
                </a:lnTo>
                <a:close/>
              </a:path>
              <a:path w="2302510" h="795654">
                <a:moveTo>
                  <a:pt x="1264424" y="290233"/>
                </a:moveTo>
                <a:lnTo>
                  <a:pt x="1244257" y="238404"/>
                </a:lnTo>
                <a:lnTo>
                  <a:pt x="1223454" y="223735"/>
                </a:lnTo>
                <a:lnTo>
                  <a:pt x="1206436" y="213982"/>
                </a:lnTo>
                <a:lnTo>
                  <a:pt x="1193838" y="201688"/>
                </a:lnTo>
                <a:lnTo>
                  <a:pt x="1185964" y="185458"/>
                </a:lnTo>
                <a:lnTo>
                  <a:pt x="1183284" y="164020"/>
                </a:lnTo>
                <a:lnTo>
                  <a:pt x="1183284" y="92646"/>
                </a:lnTo>
                <a:lnTo>
                  <a:pt x="1185011" y="92646"/>
                </a:lnTo>
                <a:lnTo>
                  <a:pt x="1186434" y="91236"/>
                </a:lnTo>
                <a:lnTo>
                  <a:pt x="1186434" y="1422"/>
                </a:lnTo>
                <a:lnTo>
                  <a:pt x="1185011" y="0"/>
                </a:lnTo>
                <a:lnTo>
                  <a:pt x="1113802" y="0"/>
                </a:lnTo>
                <a:lnTo>
                  <a:pt x="1112380" y="1422"/>
                </a:lnTo>
                <a:lnTo>
                  <a:pt x="1112380" y="91236"/>
                </a:lnTo>
                <a:lnTo>
                  <a:pt x="1113802" y="92646"/>
                </a:lnTo>
                <a:lnTo>
                  <a:pt x="1115529" y="92646"/>
                </a:lnTo>
                <a:lnTo>
                  <a:pt x="1115529" y="167500"/>
                </a:lnTo>
                <a:lnTo>
                  <a:pt x="1112215" y="187350"/>
                </a:lnTo>
                <a:lnTo>
                  <a:pt x="1104341" y="202463"/>
                </a:lnTo>
                <a:lnTo>
                  <a:pt x="1092047" y="214287"/>
                </a:lnTo>
                <a:lnTo>
                  <a:pt x="1075512" y="223583"/>
                </a:lnTo>
                <a:lnTo>
                  <a:pt x="1059129" y="233514"/>
                </a:lnTo>
                <a:lnTo>
                  <a:pt x="1046035" y="250202"/>
                </a:lnTo>
                <a:lnTo>
                  <a:pt x="1037386" y="270383"/>
                </a:lnTo>
                <a:lnTo>
                  <a:pt x="1034237" y="290233"/>
                </a:lnTo>
                <a:lnTo>
                  <a:pt x="1034237" y="752513"/>
                </a:lnTo>
                <a:lnTo>
                  <a:pt x="1037526" y="769213"/>
                </a:lnTo>
                <a:lnTo>
                  <a:pt x="1046670" y="782764"/>
                </a:lnTo>
                <a:lnTo>
                  <a:pt x="1060234" y="792060"/>
                </a:lnTo>
                <a:lnTo>
                  <a:pt x="1076769" y="795375"/>
                </a:lnTo>
                <a:lnTo>
                  <a:pt x="1221879" y="795375"/>
                </a:lnTo>
                <a:lnTo>
                  <a:pt x="1238427" y="792060"/>
                </a:lnTo>
                <a:lnTo>
                  <a:pt x="1251978" y="782764"/>
                </a:lnTo>
                <a:lnTo>
                  <a:pt x="1261122" y="769213"/>
                </a:lnTo>
                <a:lnTo>
                  <a:pt x="1264424" y="752513"/>
                </a:lnTo>
                <a:lnTo>
                  <a:pt x="1264424" y="290233"/>
                </a:lnTo>
                <a:close/>
              </a:path>
              <a:path w="2302510" h="795654">
                <a:moveTo>
                  <a:pt x="1523466" y="290233"/>
                </a:moveTo>
                <a:lnTo>
                  <a:pt x="1503299" y="238404"/>
                </a:lnTo>
                <a:lnTo>
                  <a:pt x="1482496" y="223735"/>
                </a:lnTo>
                <a:lnTo>
                  <a:pt x="1465478" y="213982"/>
                </a:lnTo>
                <a:lnTo>
                  <a:pt x="1452867" y="201688"/>
                </a:lnTo>
                <a:lnTo>
                  <a:pt x="1444993" y="185458"/>
                </a:lnTo>
                <a:lnTo>
                  <a:pt x="1442313" y="164020"/>
                </a:lnTo>
                <a:lnTo>
                  <a:pt x="1442313" y="92646"/>
                </a:lnTo>
                <a:lnTo>
                  <a:pt x="1444040" y="92646"/>
                </a:lnTo>
                <a:lnTo>
                  <a:pt x="1445450" y="91236"/>
                </a:lnTo>
                <a:lnTo>
                  <a:pt x="1445450" y="1422"/>
                </a:lnTo>
                <a:lnTo>
                  <a:pt x="1444040" y="0"/>
                </a:lnTo>
                <a:lnTo>
                  <a:pt x="1372831" y="0"/>
                </a:lnTo>
                <a:lnTo>
                  <a:pt x="1371396" y="1422"/>
                </a:lnTo>
                <a:lnTo>
                  <a:pt x="1371396" y="91236"/>
                </a:lnTo>
                <a:lnTo>
                  <a:pt x="1372831" y="92646"/>
                </a:lnTo>
                <a:lnTo>
                  <a:pt x="1374571" y="92646"/>
                </a:lnTo>
                <a:lnTo>
                  <a:pt x="1374571" y="167500"/>
                </a:lnTo>
                <a:lnTo>
                  <a:pt x="1371257" y="187350"/>
                </a:lnTo>
                <a:lnTo>
                  <a:pt x="1363383" y="202463"/>
                </a:lnTo>
                <a:lnTo>
                  <a:pt x="1351089" y="214287"/>
                </a:lnTo>
                <a:lnTo>
                  <a:pt x="1334554" y="223583"/>
                </a:lnTo>
                <a:lnTo>
                  <a:pt x="1318158" y="233514"/>
                </a:lnTo>
                <a:lnTo>
                  <a:pt x="1305077" y="250202"/>
                </a:lnTo>
                <a:lnTo>
                  <a:pt x="1296416" y="270383"/>
                </a:lnTo>
                <a:lnTo>
                  <a:pt x="1293266" y="290233"/>
                </a:lnTo>
                <a:lnTo>
                  <a:pt x="1293266" y="752513"/>
                </a:lnTo>
                <a:lnTo>
                  <a:pt x="1296568" y="769213"/>
                </a:lnTo>
                <a:lnTo>
                  <a:pt x="1305712" y="782764"/>
                </a:lnTo>
                <a:lnTo>
                  <a:pt x="1319263" y="792060"/>
                </a:lnTo>
                <a:lnTo>
                  <a:pt x="1335798" y="795375"/>
                </a:lnTo>
                <a:lnTo>
                  <a:pt x="1480921" y="795375"/>
                </a:lnTo>
                <a:lnTo>
                  <a:pt x="1497469" y="792060"/>
                </a:lnTo>
                <a:lnTo>
                  <a:pt x="1511007" y="782764"/>
                </a:lnTo>
                <a:lnTo>
                  <a:pt x="1520151" y="769213"/>
                </a:lnTo>
                <a:lnTo>
                  <a:pt x="1523466" y="752513"/>
                </a:lnTo>
                <a:lnTo>
                  <a:pt x="1523466" y="290233"/>
                </a:lnTo>
                <a:close/>
              </a:path>
              <a:path w="2302510" h="795654">
                <a:moveTo>
                  <a:pt x="1782495" y="290233"/>
                </a:moveTo>
                <a:lnTo>
                  <a:pt x="1762315" y="238404"/>
                </a:lnTo>
                <a:lnTo>
                  <a:pt x="1741512" y="223735"/>
                </a:lnTo>
                <a:lnTo>
                  <a:pt x="1724494" y="213982"/>
                </a:lnTo>
                <a:lnTo>
                  <a:pt x="1711896" y="201688"/>
                </a:lnTo>
                <a:lnTo>
                  <a:pt x="1704022" y="185458"/>
                </a:lnTo>
                <a:lnTo>
                  <a:pt x="1701342" y="164020"/>
                </a:lnTo>
                <a:lnTo>
                  <a:pt x="1701342" y="92646"/>
                </a:lnTo>
                <a:lnTo>
                  <a:pt x="1703082" y="92646"/>
                </a:lnTo>
                <a:lnTo>
                  <a:pt x="1704492" y="91236"/>
                </a:lnTo>
                <a:lnTo>
                  <a:pt x="1704492" y="1422"/>
                </a:lnTo>
                <a:lnTo>
                  <a:pt x="1703082" y="0"/>
                </a:lnTo>
                <a:lnTo>
                  <a:pt x="1631861" y="0"/>
                </a:lnTo>
                <a:lnTo>
                  <a:pt x="1630438" y="1422"/>
                </a:lnTo>
                <a:lnTo>
                  <a:pt x="1630438" y="91236"/>
                </a:lnTo>
                <a:lnTo>
                  <a:pt x="1631861" y="92646"/>
                </a:lnTo>
                <a:lnTo>
                  <a:pt x="1633588" y="92646"/>
                </a:lnTo>
                <a:lnTo>
                  <a:pt x="1633588" y="167500"/>
                </a:lnTo>
                <a:lnTo>
                  <a:pt x="1630273" y="187350"/>
                </a:lnTo>
                <a:lnTo>
                  <a:pt x="1622399" y="202463"/>
                </a:lnTo>
                <a:lnTo>
                  <a:pt x="1610106" y="214287"/>
                </a:lnTo>
                <a:lnTo>
                  <a:pt x="1593570" y="223583"/>
                </a:lnTo>
                <a:lnTo>
                  <a:pt x="1577187" y="233514"/>
                </a:lnTo>
                <a:lnTo>
                  <a:pt x="1564106" y="250202"/>
                </a:lnTo>
                <a:lnTo>
                  <a:pt x="1555445" y="270383"/>
                </a:lnTo>
                <a:lnTo>
                  <a:pt x="1552295" y="290233"/>
                </a:lnTo>
                <a:lnTo>
                  <a:pt x="1552295" y="752513"/>
                </a:lnTo>
                <a:lnTo>
                  <a:pt x="1555597" y="769213"/>
                </a:lnTo>
                <a:lnTo>
                  <a:pt x="1564728" y="782764"/>
                </a:lnTo>
                <a:lnTo>
                  <a:pt x="1578292" y="792060"/>
                </a:lnTo>
                <a:lnTo>
                  <a:pt x="1594827" y="795375"/>
                </a:lnTo>
                <a:lnTo>
                  <a:pt x="1739938" y="795375"/>
                </a:lnTo>
                <a:lnTo>
                  <a:pt x="1756486" y="792060"/>
                </a:lnTo>
                <a:lnTo>
                  <a:pt x="1770037" y="782764"/>
                </a:lnTo>
                <a:lnTo>
                  <a:pt x="1779181" y="769213"/>
                </a:lnTo>
                <a:lnTo>
                  <a:pt x="1782495" y="752513"/>
                </a:lnTo>
                <a:lnTo>
                  <a:pt x="1782495" y="290233"/>
                </a:lnTo>
                <a:close/>
              </a:path>
              <a:path w="2302510" h="795654">
                <a:moveTo>
                  <a:pt x="2041525" y="290233"/>
                </a:moveTo>
                <a:lnTo>
                  <a:pt x="2021357" y="238404"/>
                </a:lnTo>
                <a:lnTo>
                  <a:pt x="2000554" y="223735"/>
                </a:lnTo>
                <a:lnTo>
                  <a:pt x="1983536" y="213982"/>
                </a:lnTo>
                <a:lnTo>
                  <a:pt x="1970938" y="201688"/>
                </a:lnTo>
                <a:lnTo>
                  <a:pt x="1963051" y="185458"/>
                </a:lnTo>
                <a:lnTo>
                  <a:pt x="1960372" y="164020"/>
                </a:lnTo>
                <a:lnTo>
                  <a:pt x="1960372" y="92646"/>
                </a:lnTo>
                <a:lnTo>
                  <a:pt x="1962099" y="92646"/>
                </a:lnTo>
                <a:lnTo>
                  <a:pt x="1963521" y="91236"/>
                </a:lnTo>
                <a:lnTo>
                  <a:pt x="1963521" y="1422"/>
                </a:lnTo>
                <a:lnTo>
                  <a:pt x="1962099" y="0"/>
                </a:lnTo>
                <a:lnTo>
                  <a:pt x="1890890" y="0"/>
                </a:lnTo>
                <a:lnTo>
                  <a:pt x="1889467" y="1422"/>
                </a:lnTo>
                <a:lnTo>
                  <a:pt x="1889467" y="91236"/>
                </a:lnTo>
                <a:lnTo>
                  <a:pt x="1890890" y="92646"/>
                </a:lnTo>
                <a:lnTo>
                  <a:pt x="1892630" y="92646"/>
                </a:lnTo>
                <a:lnTo>
                  <a:pt x="1892630" y="167500"/>
                </a:lnTo>
                <a:lnTo>
                  <a:pt x="1889315" y="187350"/>
                </a:lnTo>
                <a:lnTo>
                  <a:pt x="1881441" y="202463"/>
                </a:lnTo>
                <a:lnTo>
                  <a:pt x="1869147" y="214287"/>
                </a:lnTo>
                <a:lnTo>
                  <a:pt x="1852612" y="223583"/>
                </a:lnTo>
                <a:lnTo>
                  <a:pt x="1836229" y="233514"/>
                </a:lnTo>
                <a:lnTo>
                  <a:pt x="1823135" y="250202"/>
                </a:lnTo>
                <a:lnTo>
                  <a:pt x="1814474" y="270383"/>
                </a:lnTo>
                <a:lnTo>
                  <a:pt x="1811324" y="290233"/>
                </a:lnTo>
                <a:lnTo>
                  <a:pt x="1811324" y="752513"/>
                </a:lnTo>
                <a:lnTo>
                  <a:pt x="1814626" y="769213"/>
                </a:lnTo>
                <a:lnTo>
                  <a:pt x="1823770" y="782764"/>
                </a:lnTo>
                <a:lnTo>
                  <a:pt x="1837334" y="792060"/>
                </a:lnTo>
                <a:lnTo>
                  <a:pt x="1853857" y="795375"/>
                </a:lnTo>
                <a:lnTo>
                  <a:pt x="1998980" y="795375"/>
                </a:lnTo>
                <a:lnTo>
                  <a:pt x="2015528" y="792060"/>
                </a:lnTo>
                <a:lnTo>
                  <a:pt x="2029066" y="782764"/>
                </a:lnTo>
                <a:lnTo>
                  <a:pt x="2038210" y="769213"/>
                </a:lnTo>
                <a:lnTo>
                  <a:pt x="2041525" y="752513"/>
                </a:lnTo>
                <a:lnTo>
                  <a:pt x="2041525" y="290233"/>
                </a:lnTo>
                <a:close/>
              </a:path>
              <a:path w="2302510" h="795654">
                <a:moveTo>
                  <a:pt x="2302433" y="290233"/>
                </a:moveTo>
                <a:lnTo>
                  <a:pt x="2282113" y="238404"/>
                </a:lnTo>
                <a:lnTo>
                  <a:pt x="2261158" y="223735"/>
                </a:lnTo>
                <a:lnTo>
                  <a:pt x="2243988" y="213982"/>
                </a:lnTo>
                <a:lnTo>
                  <a:pt x="2231225" y="201688"/>
                </a:lnTo>
                <a:lnTo>
                  <a:pt x="2223351" y="185458"/>
                </a:lnTo>
                <a:lnTo>
                  <a:pt x="2220671" y="164020"/>
                </a:lnTo>
                <a:lnTo>
                  <a:pt x="2220506" y="92646"/>
                </a:lnTo>
                <a:lnTo>
                  <a:pt x="2222398" y="92646"/>
                </a:lnTo>
                <a:lnTo>
                  <a:pt x="2223820" y="91236"/>
                </a:lnTo>
                <a:lnTo>
                  <a:pt x="2223820" y="1422"/>
                </a:lnTo>
                <a:lnTo>
                  <a:pt x="2222398" y="0"/>
                </a:lnTo>
                <a:lnTo>
                  <a:pt x="2150554" y="0"/>
                </a:lnTo>
                <a:lnTo>
                  <a:pt x="2149132" y="1422"/>
                </a:lnTo>
                <a:lnTo>
                  <a:pt x="2149132" y="91236"/>
                </a:lnTo>
                <a:lnTo>
                  <a:pt x="2150554" y="92646"/>
                </a:lnTo>
                <a:lnTo>
                  <a:pt x="2152281" y="92646"/>
                </a:lnTo>
                <a:lnTo>
                  <a:pt x="2152281" y="167500"/>
                </a:lnTo>
                <a:lnTo>
                  <a:pt x="2148967" y="187350"/>
                </a:lnTo>
                <a:lnTo>
                  <a:pt x="2141093" y="202463"/>
                </a:lnTo>
                <a:lnTo>
                  <a:pt x="2128647" y="214287"/>
                </a:lnTo>
                <a:lnTo>
                  <a:pt x="2111946" y="223583"/>
                </a:lnTo>
                <a:lnTo>
                  <a:pt x="2095563" y="233514"/>
                </a:lnTo>
                <a:lnTo>
                  <a:pt x="2082317" y="250202"/>
                </a:lnTo>
                <a:lnTo>
                  <a:pt x="2073503" y="270383"/>
                </a:lnTo>
                <a:lnTo>
                  <a:pt x="2070354" y="290233"/>
                </a:lnTo>
                <a:lnTo>
                  <a:pt x="2070354" y="752513"/>
                </a:lnTo>
                <a:lnTo>
                  <a:pt x="2073656" y="769213"/>
                </a:lnTo>
                <a:lnTo>
                  <a:pt x="2082952" y="782764"/>
                </a:lnTo>
                <a:lnTo>
                  <a:pt x="2096503" y="792060"/>
                </a:lnTo>
                <a:lnTo>
                  <a:pt x="2113356" y="795375"/>
                </a:lnTo>
                <a:lnTo>
                  <a:pt x="2259584" y="795375"/>
                </a:lnTo>
                <a:lnTo>
                  <a:pt x="2276284" y="792060"/>
                </a:lnTo>
                <a:lnTo>
                  <a:pt x="2290000" y="782764"/>
                </a:lnTo>
                <a:lnTo>
                  <a:pt x="2299119" y="769213"/>
                </a:lnTo>
                <a:lnTo>
                  <a:pt x="2302433" y="752513"/>
                </a:lnTo>
                <a:lnTo>
                  <a:pt x="2302433" y="290233"/>
                </a:lnTo>
                <a:close/>
              </a:path>
            </a:pathLst>
          </a:custGeom>
          <a:solidFill>
            <a:srgbClr val="DBDCDC"/>
          </a:solidFill>
        </p:spPr>
        <p:txBody>
          <a:bodyPr wrap="square" lIns="0" tIns="0" rIns="0" bIns="0" rtlCol="0"/>
          <a:lstStyle/>
          <a:p>
            <a:endParaRPr/>
          </a:p>
        </p:txBody>
      </p:sp>
      <p:pic>
        <p:nvPicPr>
          <p:cNvPr id="11" name="Picture 2" descr="Product Image">
            <a:extLst>
              <a:ext uri="{FF2B5EF4-FFF2-40B4-BE49-F238E27FC236}">
                <a16:creationId xmlns:a16="http://schemas.microsoft.com/office/drawing/2014/main" id="{7C967805-8F9B-7536-DF7B-6D9A2A08024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706071" y="1533854"/>
            <a:ext cx="736030" cy="18961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roduct Image">
            <a:extLst>
              <a:ext uri="{FF2B5EF4-FFF2-40B4-BE49-F238E27FC236}">
                <a16:creationId xmlns:a16="http://schemas.microsoft.com/office/drawing/2014/main" id="{652AC27E-D2EF-F8F4-E3C0-AD72D880AFB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391558" y="1543145"/>
            <a:ext cx="699363" cy="18775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roduct Image">
            <a:extLst>
              <a:ext uri="{FF2B5EF4-FFF2-40B4-BE49-F238E27FC236}">
                <a16:creationId xmlns:a16="http://schemas.microsoft.com/office/drawing/2014/main" id="{FE27FE5C-4673-A723-D00B-D583CD25305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117320" y="1561430"/>
            <a:ext cx="628356" cy="1877534"/>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21">
            <a:extLst>
              <a:ext uri="{FF2B5EF4-FFF2-40B4-BE49-F238E27FC236}">
                <a16:creationId xmlns:a16="http://schemas.microsoft.com/office/drawing/2014/main" id="{F3684E45-8930-A771-A51A-9075A365308D}"/>
              </a:ext>
            </a:extLst>
          </p:cNvPr>
          <p:cNvSpPr/>
          <p:nvPr/>
        </p:nvSpPr>
        <p:spPr>
          <a:xfrm>
            <a:off x="2552636" y="3563232"/>
            <a:ext cx="2302510" cy="795655"/>
          </a:xfrm>
          <a:custGeom>
            <a:avLst/>
            <a:gdLst/>
            <a:ahLst/>
            <a:cxnLst/>
            <a:rect l="l" t="t" r="r" b="b"/>
            <a:pathLst>
              <a:path w="2302510" h="795654">
                <a:moveTo>
                  <a:pt x="232143" y="290233"/>
                </a:moveTo>
                <a:lnTo>
                  <a:pt x="211772" y="238404"/>
                </a:lnTo>
                <a:lnTo>
                  <a:pt x="190842" y="223735"/>
                </a:lnTo>
                <a:lnTo>
                  <a:pt x="173570" y="213982"/>
                </a:lnTo>
                <a:lnTo>
                  <a:pt x="160870" y="201688"/>
                </a:lnTo>
                <a:lnTo>
                  <a:pt x="153035" y="185458"/>
                </a:lnTo>
                <a:lnTo>
                  <a:pt x="150266" y="164020"/>
                </a:lnTo>
                <a:lnTo>
                  <a:pt x="150215" y="92646"/>
                </a:lnTo>
                <a:lnTo>
                  <a:pt x="151980" y="92646"/>
                </a:lnTo>
                <a:lnTo>
                  <a:pt x="153416" y="91236"/>
                </a:lnTo>
                <a:lnTo>
                  <a:pt x="153416" y="1422"/>
                </a:lnTo>
                <a:lnTo>
                  <a:pt x="151980" y="0"/>
                </a:lnTo>
                <a:lnTo>
                  <a:pt x="80175" y="0"/>
                </a:lnTo>
                <a:lnTo>
                  <a:pt x="78740" y="1422"/>
                </a:lnTo>
                <a:lnTo>
                  <a:pt x="78740" y="91236"/>
                </a:lnTo>
                <a:lnTo>
                  <a:pt x="80175" y="92646"/>
                </a:lnTo>
                <a:lnTo>
                  <a:pt x="81927" y="92646"/>
                </a:lnTo>
                <a:lnTo>
                  <a:pt x="81927" y="167500"/>
                </a:lnTo>
                <a:lnTo>
                  <a:pt x="78663" y="187350"/>
                </a:lnTo>
                <a:lnTo>
                  <a:pt x="70726" y="202463"/>
                </a:lnTo>
                <a:lnTo>
                  <a:pt x="58318" y="214287"/>
                </a:lnTo>
                <a:lnTo>
                  <a:pt x="41656" y="223583"/>
                </a:lnTo>
                <a:lnTo>
                  <a:pt x="25171" y="233514"/>
                </a:lnTo>
                <a:lnTo>
                  <a:pt x="11950" y="250202"/>
                </a:lnTo>
                <a:lnTo>
                  <a:pt x="3175" y="270383"/>
                </a:lnTo>
                <a:lnTo>
                  <a:pt x="0" y="290233"/>
                </a:lnTo>
                <a:lnTo>
                  <a:pt x="0" y="752513"/>
                </a:lnTo>
                <a:lnTo>
                  <a:pt x="3365" y="769213"/>
                </a:lnTo>
                <a:lnTo>
                  <a:pt x="12573" y="782764"/>
                </a:lnTo>
                <a:lnTo>
                  <a:pt x="26212" y="792060"/>
                </a:lnTo>
                <a:lnTo>
                  <a:pt x="42938" y="795375"/>
                </a:lnTo>
                <a:lnTo>
                  <a:pt x="189217" y="795375"/>
                </a:lnTo>
                <a:lnTo>
                  <a:pt x="205930" y="792060"/>
                </a:lnTo>
                <a:lnTo>
                  <a:pt x="219570" y="782764"/>
                </a:lnTo>
                <a:lnTo>
                  <a:pt x="228777" y="769213"/>
                </a:lnTo>
                <a:lnTo>
                  <a:pt x="232143" y="752513"/>
                </a:lnTo>
                <a:lnTo>
                  <a:pt x="232143" y="290233"/>
                </a:lnTo>
                <a:close/>
              </a:path>
              <a:path w="2302510" h="795654">
                <a:moveTo>
                  <a:pt x="489280" y="290233"/>
                </a:moveTo>
                <a:lnTo>
                  <a:pt x="468909" y="238404"/>
                </a:lnTo>
                <a:lnTo>
                  <a:pt x="447979" y="223735"/>
                </a:lnTo>
                <a:lnTo>
                  <a:pt x="430707" y="213982"/>
                </a:lnTo>
                <a:lnTo>
                  <a:pt x="418007" y="201688"/>
                </a:lnTo>
                <a:lnTo>
                  <a:pt x="410171" y="185458"/>
                </a:lnTo>
                <a:lnTo>
                  <a:pt x="407403" y="164020"/>
                </a:lnTo>
                <a:lnTo>
                  <a:pt x="407352" y="92646"/>
                </a:lnTo>
                <a:lnTo>
                  <a:pt x="409117" y="92646"/>
                </a:lnTo>
                <a:lnTo>
                  <a:pt x="410552" y="91236"/>
                </a:lnTo>
                <a:lnTo>
                  <a:pt x="410552" y="1422"/>
                </a:lnTo>
                <a:lnTo>
                  <a:pt x="409117" y="0"/>
                </a:lnTo>
                <a:lnTo>
                  <a:pt x="337312" y="0"/>
                </a:lnTo>
                <a:lnTo>
                  <a:pt x="335876" y="1422"/>
                </a:lnTo>
                <a:lnTo>
                  <a:pt x="335876" y="91236"/>
                </a:lnTo>
                <a:lnTo>
                  <a:pt x="337312" y="92646"/>
                </a:lnTo>
                <a:lnTo>
                  <a:pt x="339064" y="92646"/>
                </a:lnTo>
                <a:lnTo>
                  <a:pt x="339064" y="167500"/>
                </a:lnTo>
                <a:lnTo>
                  <a:pt x="335800" y="187350"/>
                </a:lnTo>
                <a:lnTo>
                  <a:pt x="327863" y="202463"/>
                </a:lnTo>
                <a:lnTo>
                  <a:pt x="315455" y="214287"/>
                </a:lnTo>
                <a:lnTo>
                  <a:pt x="298792" y="223583"/>
                </a:lnTo>
                <a:lnTo>
                  <a:pt x="282308" y="233514"/>
                </a:lnTo>
                <a:lnTo>
                  <a:pt x="269087" y="250202"/>
                </a:lnTo>
                <a:lnTo>
                  <a:pt x="260311" y="270383"/>
                </a:lnTo>
                <a:lnTo>
                  <a:pt x="257136" y="290233"/>
                </a:lnTo>
                <a:lnTo>
                  <a:pt x="257136" y="752513"/>
                </a:lnTo>
                <a:lnTo>
                  <a:pt x="260502" y="769213"/>
                </a:lnTo>
                <a:lnTo>
                  <a:pt x="269709" y="782764"/>
                </a:lnTo>
                <a:lnTo>
                  <a:pt x="283349" y="792060"/>
                </a:lnTo>
                <a:lnTo>
                  <a:pt x="300075" y="795375"/>
                </a:lnTo>
                <a:lnTo>
                  <a:pt x="446366" y="795375"/>
                </a:lnTo>
                <a:lnTo>
                  <a:pt x="463067" y="792060"/>
                </a:lnTo>
                <a:lnTo>
                  <a:pt x="476707" y="782764"/>
                </a:lnTo>
                <a:lnTo>
                  <a:pt x="485914" y="769213"/>
                </a:lnTo>
                <a:lnTo>
                  <a:pt x="489280" y="752513"/>
                </a:lnTo>
                <a:lnTo>
                  <a:pt x="489280" y="290233"/>
                </a:lnTo>
                <a:close/>
              </a:path>
              <a:path w="2302510" h="795654">
                <a:moveTo>
                  <a:pt x="746366" y="290233"/>
                </a:moveTo>
                <a:lnTo>
                  <a:pt x="726198" y="238404"/>
                </a:lnTo>
                <a:lnTo>
                  <a:pt x="705396" y="223735"/>
                </a:lnTo>
                <a:lnTo>
                  <a:pt x="688378" y="213982"/>
                </a:lnTo>
                <a:lnTo>
                  <a:pt x="675779" y="201688"/>
                </a:lnTo>
                <a:lnTo>
                  <a:pt x="667905" y="185458"/>
                </a:lnTo>
                <a:lnTo>
                  <a:pt x="665226" y="164020"/>
                </a:lnTo>
                <a:lnTo>
                  <a:pt x="665226" y="92646"/>
                </a:lnTo>
                <a:lnTo>
                  <a:pt x="666953" y="92646"/>
                </a:lnTo>
                <a:lnTo>
                  <a:pt x="668375" y="91236"/>
                </a:lnTo>
                <a:lnTo>
                  <a:pt x="668375" y="1422"/>
                </a:lnTo>
                <a:lnTo>
                  <a:pt x="666953" y="0"/>
                </a:lnTo>
                <a:lnTo>
                  <a:pt x="595744" y="0"/>
                </a:lnTo>
                <a:lnTo>
                  <a:pt x="594321" y="1422"/>
                </a:lnTo>
                <a:lnTo>
                  <a:pt x="594321" y="91236"/>
                </a:lnTo>
                <a:lnTo>
                  <a:pt x="595744" y="92646"/>
                </a:lnTo>
                <a:lnTo>
                  <a:pt x="597471" y="92646"/>
                </a:lnTo>
                <a:lnTo>
                  <a:pt x="597471" y="167500"/>
                </a:lnTo>
                <a:lnTo>
                  <a:pt x="594156" y="187350"/>
                </a:lnTo>
                <a:lnTo>
                  <a:pt x="586282" y="202463"/>
                </a:lnTo>
                <a:lnTo>
                  <a:pt x="573989" y="214287"/>
                </a:lnTo>
                <a:lnTo>
                  <a:pt x="557479" y="223583"/>
                </a:lnTo>
                <a:lnTo>
                  <a:pt x="541134" y="233514"/>
                </a:lnTo>
                <a:lnTo>
                  <a:pt x="528027" y="250202"/>
                </a:lnTo>
                <a:lnTo>
                  <a:pt x="519328" y="270383"/>
                </a:lnTo>
                <a:lnTo>
                  <a:pt x="516166" y="290233"/>
                </a:lnTo>
                <a:lnTo>
                  <a:pt x="516166" y="752513"/>
                </a:lnTo>
                <a:lnTo>
                  <a:pt x="519506" y="769213"/>
                </a:lnTo>
                <a:lnTo>
                  <a:pt x="528650" y="782764"/>
                </a:lnTo>
                <a:lnTo>
                  <a:pt x="542188" y="792060"/>
                </a:lnTo>
                <a:lnTo>
                  <a:pt x="558749" y="795375"/>
                </a:lnTo>
                <a:lnTo>
                  <a:pt x="703821" y="795375"/>
                </a:lnTo>
                <a:lnTo>
                  <a:pt x="720369" y="792060"/>
                </a:lnTo>
                <a:lnTo>
                  <a:pt x="733920" y="782764"/>
                </a:lnTo>
                <a:lnTo>
                  <a:pt x="743051" y="769213"/>
                </a:lnTo>
                <a:lnTo>
                  <a:pt x="746366" y="752513"/>
                </a:lnTo>
                <a:lnTo>
                  <a:pt x="746366" y="290233"/>
                </a:lnTo>
                <a:close/>
              </a:path>
              <a:path w="2302510" h="795654">
                <a:moveTo>
                  <a:pt x="1005408" y="290233"/>
                </a:moveTo>
                <a:lnTo>
                  <a:pt x="985240" y="238404"/>
                </a:lnTo>
                <a:lnTo>
                  <a:pt x="964438" y="223735"/>
                </a:lnTo>
                <a:lnTo>
                  <a:pt x="947420" y="213982"/>
                </a:lnTo>
                <a:lnTo>
                  <a:pt x="934808" y="201688"/>
                </a:lnTo>
                <a:lnTo>
                  <a:pt x="926934" y="185458"/>
                </a:lnTo>
                <a:lnTo>
                  <a:pt x="924255" y="164020"/>
                </a:lnTo>
                <a:lnTo>
                  <a:pt x="924255" y="92646"/>
                </a:lnTo>
                <a:lnTo>
                  <a:pt x="925995" y="92646"/>
                </a:lnTo>
                <a:lnTo>
                  <a:pt x="927404" y="91236"/>
                </a:lnTo>
                <a:lnTo>
                  <a:pt x="927404" y="1422"/>
                </a:lnTo>
                <a:lnTo>
                  <a:pt x="925995" y="0"/>
                </a:lnTo>
                <a:lnTo>
                  <a:pt x="854786" y="0"/>
                </a:lnTo>
                <a:lnTo>
                  <a:pt x="853351" y="1422"/>
                </a:lnTo>
                <a:lnTo>
                  <a:pt x="853351" y="91236"/>
                </a:lnTo>
                <a:lnTo>
                  <a:pt x="854786" y="92646"/>
                </a:lnTo>
                <a:lnTo>
                  <a:pt x="856500" y="92646"/>
                </a:lnTo>
                <a:lnTo>
                  <a:pt x="856500" y="167500"/>
                </a:lnTo>
                <a:lnTo>
                  <a:pt x="853198" y="187350"/>
                </a:lnTo>
                <a:lnTo>
                  <a:pt x="845312" y="202463"/>
                </a:lnTo>
                <a:lnTo>
                  <a:pt x="833018" y="214287"/>
                </a:lnTo>
                <a:lnTo>
                  <a:pt x="816495" y="223583"/>
                </a:lnTo>
                <a:lnTo>
                  <a:pt x="800100" y="233514"/>
                </a:lnTo>
                <a:lnTo>
                  <a:pt x="787019" y="250202"/>
                </a:lnTo>
                <a:lnTo>
                  <a:pt x="778357" y="270383"/>
                </a:lnTo>
                <a:lnTo>
                  <a:pt x="775208" y="290233"/>
                </a:lnTo>
                <a:lnTo>
                  <a:pt x="775208" y="752513"/>
                </a:lnTo>
                <a:lnTo>
                  <a:pt x="778510" y="769213"/>
                </a:lnTo>
                <a:lnTo>
                  <a:pt x="787654" y="782764"/>
                </a:lnTo>
                <a:lnTo>
                  <a:pt x="801204" y="792060"/>
                </a:lnTo>
                <a:lnTo>
                  <a:pt x="817740" y="795375"/>
                </a:lnTo>
                <a:lnTo>
                  <a:pt x="962863" y="795375"/>
                </a:lnTo>
                <a:lnTo>
                  <a:pt x="979411" y="792060"/>
                </a:lnTo>
                <a:lnTo>
                  <a:pt x="992949" y="782764"/>
                </a:lnTo>
                <a:lnTo>
                  <a:pt x="1002093" y="769213"/>
                </a:lnTo>
                <a:lnTo>
                  <a:pt x="1005408" y="752513"/>
                </a:lnTo>
                <a:lnTo>
                  <a:pt x="1005408" y="290233"/>
                </a:lnTo>
                <a:close/>
              </a:path>
              <a:path w="2302510" h="795654">
                <a:moveTo>
                  <a:pt x="1264424" y="290233"/>
                </a:moveTo>
                <a:lnTo>
                  <a:pt x="1244257" y="238404"/>
                </a:lnTo>
                <a:lnTo>
                  <a:pt x="1223454" y="223735"/>
                </a:lnTo>
                <a:lnTo>
                  <a:pt x="1206436" y="213982"/>
                </a:lnTo>
                <a:lnTo>
                  <a:pt x="1193838" y="201688"/>
                </a:lnTo>
                <a:lnTo>
                  <a:pt x="1185964" y="185458"/>
                </a:lnTo>
                <a:lnTo>
                  <a:pt x="1183284" y="164020"/>
                </a:lnTo>
                <a:lnTo>
                  <a:pt x="1183284" y="92646"/>
                </a:lnTo>
                <a:lnTo>
                  <a:pt x="1185011" y="92646"/>
                </a:lnTo>
                <a:lnTo>
                  <a:pt x="1186434" y="91236"/>
                </a:lnTo>
                <a:lnTo>
                  <a:pt x="1186434" y="1422"/>
                </a:lnTo>
                <a:lnTo>
                  <a:pt x="1185011" y="0"/>
                </a:lnTo>
                <a:lnTo>
                  <a:pt x="1113802" y="0"/>
                </a:lnTo>
                <a:lnTo>
                  <a:pt x="1112380" y="1422"/>
                </a:lnTo>
                <a:lnTo>
                  <a:pt x="1112380" y="91236"/>
                </a:lnTo>
                <a:lnTo>
                  <a:pt x="1113802" y="92646"/>
                </a:lnTo>
                <a:lnTo>
                  <a:pt x="1115529" y="92646"/>
                </a:lnTo>
                <a:lnTo>
                  <a:pt x="1115529" y="167500"/>
                </a:lnTo>
                <a:lnTo>
                  <a:pt x="1112215" y="187350"/>
                </a:lnTo>
                <a:lnTo>
                  <a:pt x="1104341" y="202463"/>
                </a:lnTo>
                <a:lnTo>
                  <a:pt x="1092047" y="214287"/>
                </a:lnTo>
                <a:lnTo>
                  <a:pt x="1075512" y="223583"/>
                </a:lnTo>
                <a:lnTo>
                  <a:pt x="1059129" y="233514"/>
                </a:lnTo>
                <a:lnTo>
                  <a:pt x="1046035" y="250202"/>
                </a:lnTo>
                <a:lnTo>
                  <a:pt x="1037386" y="270383"/>
                </a:lnTo>
                <a:lnTo>
                  <a:pt x="1034237" y="290233"/>
                </a:lnTo>
                <a:lnTo>
                  <a:pt x="1034237" y="752513"/>
                </a:lnTo>
                <a:lnTo>
                  <a:pt x="1037526" y="769213"/>
                </a:lnTo>
                <a:lnTo>
                  <a:pt x="1046670" y="782764"/>
                </a:lnTo>
                <a:lnTo>
                  <a:pt x="1060234" y="792060"/>
                </a:lnTo>
                <a:lnTo>
                  <a:pt x="1076769" y="795375"/>
                </a:lnTo>
                <a:lnTo>
                  <a:pt x="1221879" y="795375"/>
                </a:lnTo>
                <a:lnTo>
                  <a:pt x="1238427" y="792060"/>
                </a:lnTo>
                <a:lnTo>
                  <a:pt x="1251978" y="782764"/>
                </a:lnTo>
                <a:lnTo>
                  <a:pt x="1261122" y="769213"/>
                </a:lnTo>
                <a:lnTo>
                  <a:pt x="1264424" y="752513"/>
                </a:lnTo>
                <a:lnTo>
                  <a:pt x="1264424" y="290233"/>
                </a:lnTo>
                <a:close/>
              </a:path>
              <a:path w="2302510" h="795654">
                <a:moveTo>
                  <a:pt x="1523466" y="290233"/>
                </a:moveTo>
                <a:lnTo>
                  <a:pt x="1503299" y="238404"/>
                </a:lnTo>
                <a:lnTo>
                  <a:pt x="1482496" y="223735"/>
                </a:lnTo>
                <a:lnTo>
                  <a:pt x="1465478" y="213982"/>
                </a:lnTo>
                <a:lnTo>
                  <a:pt x="1452867" y="201688"/>
                </a:lnTo>
                <a:lnTo>
                  <a:pt x="1444993" y="185458"/>
                </a:lnTo>
                <a:lnTo>
                  <a:pt x="1442313" y="164020"/>
                </a:lnTo>
                <a:lnTo>
                  <a:pt x="1442313" y="92646"/>
                </a:lnTo>
                <a:lnTo>
                  <a:pt x="1444040" y="92646"/>
                </a:lnTo>
                <a:lnTo>
                  <a:pt x="1445450" y="91236"/>
                </a:lnTo>
                <a:lnTo>
                  <a:pt x="1445450" y="1422"/>
                </a:lnTo>
                <a:lnTo>
                  <a:pt x="1444040" y="0"/>
                </a:lnTo>
                <a:lnTo>
                  <a:pt x="1372831" y="0"/>
                </a:lnTo>
                <a:lnTo>
                  <a:pt x="1371396" y="1422"/>
                </a:lnTo>
                <a:lnTo>
                  <a:pt x="1371396" y="91236"/>
                </a:lnTo>
                <a:lnTo>
                  <a:pt x="1372831" y="92646"/>
                </a:lnTo>
                <a:lnTo>
                  <a:pt x="1374571" y="92646"/>
                </a:lnTo>
                <a:lnTo>
                  <a:pt x="1374571" y="167500"/>
                </a:lnTo>
                <a:lnTo>
                  <a:pt x="1371257" y="187350"/>
                </a:lnTo>
                <a:lnTo>
                  <a:pt x="1363383" y="202463"/>
                </a:lnTo>
                <a:lnTo>
                  <a:pt x="1351089" y="214287"/>
                </a:lnTo>
                <a:lnTo>
                  <a:pt x="1334554" y="223583"/>
                </a:lnTo>
                <a:lnTo>
                  <a:pt x="1318158" y="233514"/>
                </a:lnTo>
                <a:lnTo>
                  <a:pt x="1305077" y="250202"/>
                </a:lnTo>
                <a:lnTo>
                  <a:pt x="1296416" y="270383"/>
                </a:lnTo>
                <a:lnTo>
                  <a:pt x="1293266" y="290233"/>
                </a:lnTo>
                <a:lnTo>
                  <a:pt x="1293266" y="752513"/>
                </a:lnTo>
                <a:lnTo>
                  <a:pt x="1296568" y="769213"/>
                </a:lnTo>
                <a:lnTo>
                  <a:pt x="1305712" y="782764"/>
                </a:lnTo>
                <a:lnTo>
                  <a:pt x="1319263" y="792060"/>
                </a:lnTo>
                <a:lnTo>
                  <a:pt x="1335798" y="795375"/>
                </a:lnTo>
                <a:lnTo>
                  <a:pt x="1480921" y="795375"/>
                </a:lnTo>
                <a:lnTo>
                  <a:pt x="1497469" y="792060"/>
                </a:lnTo>
                <a:lnTo>
                  <a:pt x="1511007" y="782764"/>
                </a:lnTo>
                <a:lnTo>
                  <a:pt x="1520151" y="769213"/>
                </a:lnTo>
                <a:lnTo>
                  <a:pt x="1523466" y="752513"/>
                </a:lnTo>
                <a:lnTo>
                  <a:pt x="1523466" y="290233"/>
                </a:lnTo>
                <a:close/>
              </a:path>
              <a:path w="2302510" h="795654">
                <a:moveTo>
                  <a:pt x="1782495" y="290233"/>
                </a:moveTo>
                <a:lnTo>
                  <a:pt x="1762315" y="238404"/>
                </a:lnTo>
                <a:lnTo>
                  <a:pt x="1741512" y="223735"/>
                </a:lnTo>
                <a:lnTo>
                  <a:pt x="1724494" y="213982"/>
                </a:lnTo>
                <a:lnTo>
                  <a:pt x="1711896" y="201688"/>
                </a:lnTo>
                <a:lnTo>
                  <a:pt x="1704022" y="185458"/>
                </a:lnTo>
                <a:lnTo>
                  <a:pt x="1701342" y="164020"/>
                </a:lnTo>
                <a:lnTo>
                  <a:pt x="1701342" y="92646"/>
                </a:lnTo>
                <a:lnTo>
                  <a:pt x="1703082" y="92646"/>
                </a:lnTo>
                <a:lnTo>
                  <a:pt x="1704492" y="91236"/>
                </a:lnTo>
                <a:lnTo>
                  <a:pt x="1704492" y="1422"/>
                </a:lnTo>
                <a:lnTo>
                  <a:pt x="1703082" y="0"/>
                </a:lnTo>
                <a:lnTo>
                  <a:pt x="1631861" y="0"/>
                </a:lnTo>
                <a:lnTo>
                  <a:pt x="1630438" y="1422"/>
                </a:lnTo>
                <a:lnTo>
                  <a:pt x="1630438" y="91236"/>
                </a:lnTo>
                <a:lnTo>
                  <a:pt x="1631861" y="92646"/>
                </a:lnTo>
                <a:lnTo>
                  <a:pt x="1633588" y="92646"/>
                </a:lnTo>
                <a:lnTo>
                  <a:pt x="1633588" y="167500"/>
                </a:lnTo>
                <a:lnTo>
                  <a:pt x="1630273" y="187350"/>
                </a:lnTo>
                <a:lnTo>
                  <a:pt x="1622399" y="202463"/>
                </a:lnTo>
                <a:lnTo>
                  <a:pt x="1610106" y="214287"/>
                </a:lnTo>
                <a:lnTo>
                  <a:pt x="1593570" y="223583"/>
                </a:lnTo>
                <a:lnTo>
                  <a:pt x="1577187" y="233514"/>
                </a:lnTo>
                <a:lnTo>
                  <a:pt x="1564106" y="250202"/>
                </a:lnTo>
                <a:lnTo>
                  <a:pt x="1555445" y="270383"/>
                </a:lnTo>
                <a:lnTo>
                  <a:pt x="1552295" y="290233"/>
                </a:lnTo>
                <a:lnTo>
                  <a:pt x="1552295" y="752513"/>
                </a:lnTo>
                <a:lnTo>
                  <a:pt x="1555597" y="769213"/>
                </a:lnTo>
                <a:lnTo>
                  <a:pt x="1564728" y="782764"/>
                </a:lnTo>
                <a:lnTo>
                  <a:pt x="1578292" y="792060"/>
                </a:lnTo>
                <a:lnTo>
                  <a:pt x="1594827" y="795375"/>
                </a:lnTo>
                <a:lnTo>
                  <a:pt x="1739938" y="795375"/>
                </a:lnTo>
                <a:lnTo>
                  <a:pt x="1756486" y="792060"/>
                </a:lnTo>
                <a:lnTo>
                  <a:pt x="1770037" y="782764"/>
                </a:lnTo>
                <a:lnTo>
                  <a:pt x="1779181" y="769213"/>
                </a:lnTo>
                <a:lnTo>
                  <a:pt x="1782495" y="752513"/>
                </a:lnTo>
                <a:lnTo>
                  <a:pt x="1782495" y="290233"/>
                </a:lnTo>
                <a:close/>
              </a:path>
              <a:path w="2302510" h="795654">
                <a:moveTo>
                  <a:pt x="2041525" y="290233"/>
                </a:moveTo>
                <a:lnTo>
                  <a:pt x="2021357" y="238404"/>
                </a:lnTo>
                <a:lnTo>
                  <a:pt x="2000554" y="223735"/>
                </a:lnTo>
                <a:lnTo>
                  <a:pt x="1983536" y="213982"/>
                </a:lnTo>
                <a:lnTo>
                  <a:pt x="1970938" y="201688"/>
                </a:lnTo>
                <a:lnTo>
                  <a:pt x="1963051" y="185458"/>
                </a:lnTo>
                <a:lnTo>
                  <a:pt x="1960372" y="164020"/>
                </a:lnTo>
                <a:lnTo>
                  <a:pt x="1960372" y="92646"/>
                </a:lnTo>
                <a:lnTo>
                  <a:pt x="1962099" y="92646"/>
                </a:lnTo>
                <a:lnTo>
                  <a:pt x="1963521" y="91236"/>
                </a:lnTo>
                <a:lnTo>
                  <a:pt x="1963521" y="1422"/>
                </a:lnTo>
                <a:lnTo>
                  <a:pt x="1962099" y="0"/>
                </a:lnTo>
                <a:lnTo>
                  <a:pt x="1890890" y="0"/>
                </a:lnTo>
                <a:lnTo>
                  <a:pt x="1889467" y="1422"/>
                </a:lnTo>
                <a:lnTo>
                  <a:pt x="1889467" y="91236"/>
                </a:lnTo>
                <a:lnTo>
                  <a:pt x="1890890" y="92646"/>
                </a:lnTo>
                <a:lnTo>
                  <a:pt x="1892630" y="92646"/>
                </a:lnTo>
                <a:lnTo>
                  <a:pt x="1892630" y="167500"/>
                </a:lnTo>
                <a:lnTo>
                  <a:pt x="1889315" y="187350"/>
                </a:lnTo>
                <a:lnTo>
                  <a:pt x="1881441" y="202463"/>
                </a:lnTo>
                <a:lnTo>
                  <a:pt x="1869147" y="214287"/>
                </a:lnTo>
                <a:lnTo>
                  <a:pt x="1852612" y="223583"/>
                </a:lnTo>
                <a:lnTo>
                  <a:pt x="1836229" y="233514"/>
                </a:lnTo>
                <a:lnTo>
                  <a:pt x="1823135" y="250202"/>
                </a:lnTo>
                <a:lnTo>
                  <a:pt x="1814474" y="270383"/>
                </a:lnTo>
                <a:lnTo>
                  <a:pt x="1811324" y="290233"/>
                </a:lnTo>
                <a:lnTo>
                  <a:pt x="1811324" y="752513"/>
                </a:lnTo>
                <a:lnTo>
                  <a:pt x="1814626" y="769213"/>
                </a:lnTo>
                <a:lnTo>
                  <a:pt x="1823770" y="782764"/>
                </a:lnTo>
                <a:lnTo>
                  <a:pt x="1837334" y="792060"/>
                </a:lnTo>
                <a:lnTo>
                  <a:pt x="1853857" y="795375"/>
                </a:lnTo>
                <a:lnTo>
                  <a:pt x="1998980" y="795375"/>
                </a:lnTo>
                <a:lnTo>
                  <a:pt x="2015528" y="792060"/>
                </a:lnTo>
                <a:lnTo>
                  <a:pt x="2029066" y="782764"/>
                </a:lnTo>
                <a:lnTo>
                  <a:pt x="2038210" y="769213"/>
                </a:lnTo>
                <a:lnTo>
                  <a:pt x="2041525" y="752513"/>
                </a:lnTo>
                <a:lnTo>
                  <a:pt x="2041525" y="290233"/>
                </a:lnTo>
                <a:close/>
              </a:path>
              <a:path w="2302510" h="795654">
                <a:moveTo>
                  <a:pt x="2302433" y="290233"/>
                </a:moveTo>
                <a:lnTo>
                  <a:pt x="2282113" y="238404"/>
                </a:lnTo>
                <a:lnTo>
                  <a:pt x="2261158" y="223735"/>
                </a:lnTo>
                <a:lnTo>
                  <a:pt x="2243988" y="213982"/>
                </a:lnTo>
                <a:lnTo>
                  <a:pt x="2231225" y="201688"/>
                </a:lnTo>
                <a:lnTo>
                  <a:pt x="2223351" y="185458"/>
                </a:lnTo>
                <a:lnTo>
                  <a:pt x="2220671" y="164020"/>
                </a:lnTo>
                <a:lnTo>
                  <a:pt x="2220506" y="92646"/>
                </a:lnTo>
                <a:lnTo>
                  <a:pt x="2222398" y="92646"/>
                </a:lnTo>
                <a:lnTo>
                  <a:pt x="2223820" y="91236"/>
                </a:lnTo>
                <a:lnTo>
                  <a:pt x="2223820" y="1422"/>
                </a:lnTo>
                <a:lnTo>
                  <a:pt x="2222398" y="0"/>
                </a:lnTo>
                <a:lnTo>
                  <a:pt x="2150554" y="0"/>
                </a:lnTo>
                <a:lnTo>
                  <a:pt x="2149132" y="1422"/>
                </a:lnTo>
                <a:lnTo>
                  <a:pt x="2149132" y="91236"/>
                </a:lnTo>
                <a:lnTo>
                  <a:pt x="2150554" y="92646"/>
                </a:lnTo>
                <a:lnTo>
                  <a:pt x="2152281" y="92646"/>
                </a:lnTo>
                <a:lnTo>
                  <a:pt x="2152281" y="167500"/>
                </a:lnTo>
                <a:lnTo>
                  <a:pt x="2148967" y="187350"/>
                </a:lnTo>
                <a:lnTo>
                  <a:pt x="2141093" y="202463"/>
                </a:lnTo>
                <a:lnTo>
                  <a:pt x="2128647" y="214287"/>
                </a:lnTo>
                <a:lnTo>
                  <a:pt x="2111946" y="223583"/>
                </a:lnTo>
                <a:lnTo>
                  <a:pt x="2095563" y="233514"/>
                </a:lnTo>
                <a:lnTo>
                  <a:pt x="2082317" y="250202"/>
                </a:lnTo>
                <a:lnTo>
                  <a:pt x="2073503" y="270383"/>
                </a:lnTo>
                <a:lnTo>
                  <a:pt x="2070354" y="290233"/>
                </a:lnTo>
                <a:lnTo>
                  <a:pt x="2070354" y="752513"/>
                </a:lnTo>
                <a:lnTo>
                  <a:pt x="2073656" y="769213"/>
                </a:lnTo>
                <a:lnTo>
                  <a:pt x="2082952" y="782764"/>
                </a:lnTo>
                <a:lnTo>
                  <a:pt x="2096503" y="792060"/>
                </a:lnTo>
                <a:lnTo>
                  <a:pt x="2113356" y="795375"/>
                </a:lnTo>
                <a:lnTo>
                  <a:pt x="2259584" y="795375"/>
                </a:lnTo>
                <a:lnTo>
                  <a:pt x="2276284" y="792060"/>
                </a:lnTo>
                <a:lnTo>
                  <a:pt x="2290000" y="782764"/>
                </a:lnTo>
                <a:lnTo>
                  <a:pt x="2299119" y="769213"/>
                </a:lnTo>
                <a:lnTo>
                  <a:pt x="2302433" y="752513"/>
                </a:lnTo>
                <a:lnTo>
                  <a:pt x="2302433" y="290233"/>
                </a:lnTo>
                <a:close/>
              </a:path>
            </a:pathLst>
          </a:custGeom>
          <a:solidFill>
            <a:srgbClr val="DBDCDC"/>
          </a:solidFill>
        </p:spPr>
        <p:txBody>
          <a:bodyPr wrap="square" lIns="0" tIns="0" rIns="0" bIns="0" rtlCol="0"/>
          <a:lstStyle/>
          <a:p>
            <a:endParaRPr/>
          </a:p>
        </p:txBody>
      </p:sp>
      <p:pic>
        <p:nvPicPr>
          <p:cNvPr id="15" name="Picture 14" descr="A close up of a blue object&#10;&#10;Description automatically generated">
            <a:extLst>
              <a:ext uri="{FF2B5EF4-FFF2-40B4-BE49-F238E27FC236}">
                <a16:creationId xmlns:a16="http://schemas.microsoft.com/office/drawing/2014/main" id="{C983C4E3-A4A8-BA9D-8F9E-17AAB67D386D}"/>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251127" y="1729426"/>
            <a:ext cx="3521273" cy="3467420"/>
          </a:xfrm>
          <a:prstGeom prst="rect">
            <a:avLst/>
          </a:prstGeom>
        </p:spPr>
      </p:pic>
      <p:sp>
        <p:nvSpPr>
          <p:cNvPr id="16" name="TextBox 15">
            <a:extLst>
              <a:ext uri="{FF2B5EF4-FFF2-40B4-BE49-F238E27FC236}">
                <a16:creationId xmlns:a16="http://schemas.microsoft.com/office/drawing/2014/main" id="{52107855-1F87-240C-9D4B-3E2BB0566E07}"/>
              </a:ext>
            </a:extLst>
          </p:cNvPr>
          <p:cNvSpPr txBox="1"/>
          <p:nvPr/>
        </p:nvSpPr>
        <p:spPr>
          <a:xfrm>
            <a:off x="4431107" y="1770938"/>
            <a:ext cx="3341294" cy="3311163"/>
          </a:xfrm>
          <a:prstGeom prst="rect">
            <a:avLst/>
          </a:prstGeom>
          <a:noFill/>
        </p:spPr>
        <p:txBody>
          <a:bodyPr wrap="square">
            <a:spAutoFit/>
          </a:bodyPr>
          <a:lstStyle/>
          <a:p>
            <a:pPr marL="12700">
              <a:lnSpc>
                <a:spcPct val="100000"/>
              </a:lnSpc>
            </a:pPr>
            <a:r>
              <a:rPr lang="en-US" sz="1600" b="1" spc="-135" dirty="0">
                <a:solidFill>
                  <a:schemeClr val="bg1"/>
                </a:solidFill>
                <a:latin typeface="Futura" panose="020B0602020204020303" pitchFamily="34" charset="-79"/>
                <a:cs typeface="Futura" panose="020B0602020204020303" pitchFamily="34" charset="-79"/>
              </a:rPr>
              <a:t>TOP SHELF</a:t>
            </a:r>
            <a:r>
              <a:rPr lang="en-US" sz="1600" b="1" spc="-50" dirty="0">
                <a:solidFill>
                  <a:schemeClr val="bg1"/>
                </a:solidFill>
                <a:latin typeface="Futura" panose="020B0602020204020303" pitchFamily="34" charset="-79"/>
                <a:cs typeface="Futura" panose="020B0602020204020303" pitchFamily="34" charset="-79"/>
              </a:rPr>
              <a:t> </a:t>
            </a:r>
            <a:r>
              <a:rPr lang="en-US" sz="1600" b="1" spc="-155" dirty="0">
                <a:solidFill>
                  <a:schemeClr val="bg1"/>
                </a:solidFill>
                <a:latin typeface="Futura" panose="020B0602020204020303" pitchFamily="34" charset="-79"/>
                <a:cs typeface="Futura" panose="020B0602020204020303" pitchFamily="34" charset="-79"/>
              </a:rPr>
              <a:t>STRATEGY</a:t>
            </a:r>
          </a:p>
          <a:p>
            <a:pPr marL="355600" indent="-342900">
              <a:lnSpc>
                <a:spcPct val="100000"/>
              </a:lnSpc>
              <a:buFont typeface="Arial" panose="020B0604020202020204" pitchFamily="34" charset="0"/>
              <a:buChar char="•"/>
            </a:pPr>
            <a:r>
              <a:rPr lang="en-US" sz="1400" b="1" dirty="0">
                <a:solidFill>
                  <a:schemeClr val="bg1"/>
                </a:solidFill>
              </a:rPr>
              <a:t>Priority #1 Roble Fino line</a:t>
            </a:r>
          </a:p>
          <a:p>
            <a:pPr marL="369571" indent="-342900">
              <a:lnSpc>
                <a:spcPct val="100000"/>
              </a:lnSpc>
              <a:spcBef>
                <a:spcPts val="495"/>
              </a:spcBef>
              <a:buFont typeface="Arial" panose="020B0604020202020204" pitchFamily="34" charset="0"/>
              <a:buChar char="•"/>
              <a:tabLst>
                <a:tab pos="144145" algn="l"/>
              </a:tabLst>
            </a:pPr>
            <a:r>
              <a:rPr lang="en-US" sz="1400" b="1" dirty="0">
                <a:solidFill>
                  <a:schemeClr val="bg1"/>
                </a:solidFill>
              </a:rPr>
              <a:t>$100+ tequila section </a:t>
            </a:r>
          </a:p>
          <a:p>
            <a:pPr marL="369571" indent="-342900">
              <a:lnSpc>
                <a:spcPct val="100000"/>
              </a:lnSpc>
              <a:spcBef>
                <a:spcPts val="80"/>
              </a:spcBef>
              <a:buFont typeface="Arial" panose="020B0604020202020204" pitchFamily="34" charset="0"/>
              <a:buChar char="•"/>
              <a:tabLst>
                <a:tab pos="144145" algn="l"/>
              </a:tabLst>
            </a:pPr>
            <a:r>
              <a:rPr lang="en-US" sz="1400" b="1" dirty="0">
                <a:solidFill>
                  <a:schemeClr val="bg1"/>
                </a:solidFill>
              </a:rPr>
              <a:t>Top shelf-level, marques blocked together</a:t>
            </a:r>
          </a:p>
          <a:p>
            <a:pPr marL="369571" indent="-342900">
              <a:lnSpc>
                <a:spcPct val="100000"/>
              </a:lnSpc>
              <a:spcBef>
                <a:spcPts val="80"/>
              </a:spcBef>
              <a:buFont typeface="Arial" panose="020B0604020202020204" pitchFamily="34" charset="0"/>
              <a:buChar char="•"/>
              <a:tabLst>
                <a:tab pos="144145" algn="l"/>
              </a:tabLst>
            </a:pPr>
            <a:r>
              <a:rPr lang="en-US" sz="1400" b="1" dirty="0">
                <a:solidFill>
                  <a:schemeClr val="bg1"/>
                </a:solidFill>
              </a:rPr>
              <a:t>Adjacent to </a:t>
            </a:r>
            <a:r>
              <a:rPr lang="en-US" sz="1400" b="1" dirty="0" err="1">
                <a:solidFill>
                  <a:schemeClr val="bg1"/>
                </a:solidFill>
              </a:rPr>
              <a:t>Clase</a:t>
            </a:r>
            <a:r>
              <a:rPr lang="en-US" sz="1400" b="1" dirty="0">
                <a:solidFill>
                  <a:schemeClr val="bg1"/>
                </a:solidFill>
              </a:rPr>
              <a:t> </a:t>
            </a:r>
            <a:r>
              <a:rPr lang="en-US" sz="1400" b="1" dirty="0" err="1">
                <a:solidFill>
                  <a:schemeClr val="bg1"/>
                </a:solidFill>
              </a:rPr>
              <a:t>azul</a:t>
            </a:r>
            <a:r>
              <a:rPr lang="en-US" sz="1400" b="1" dirty="0">
                <a:solidFill>
                  <a:schemeClr val="bg1"/>
                </a:solidFill>
              </a:rPr>
              <a:t>, </a:t>
            </a:r>
            <a:r>
              <a:rPr lang="en-US" sz="1400" b="1" dirty="0" err="1">
                <a:solidFill>
                  <a:schemeClr val="bg1"/>
                </a:solidFill>
              </a:rPr>
              <a:t>Cincoro</a:t>
            </a:r>
            <a:r>
              <a:rPr lang="en-US" sz="1400" b="1" dirty="0">
                <a:solidFill>
                  <a:schemeClr val="bg1"/>
                </a:solidFill>
              </a:rPr>
              <a:t>, 1942 or Komos</a:t>
            </a:r>
          </a:p>
          <a:p>
            <a:pPr marL="143510" indent="-116839">
              <a:lnSpc>
                <a:spcPct val="100000"/>
              </a:lnSpc>
              <a:spcBef>
                <a:spcPts val="80"/>
              </a:spcBef>
              <a:buChar char="•"/>
              <a:tabLst>
                <a:tab pos="144145" algn="l"/>
              </a:tabLst>
            </a:pPr>
            <a:endParaRPr lang="en-US" sz="1400" b="1" dirty="0">
              <a:solidFill>
                <a:schemeClr val="bg1"/>
              </a:solidFill>
            </a:endParaRPr>
          </a:p>
          <a:p>
            <a:pPr marL="26671">
              <a:lnSpc>
                <a:spcPct val="100000"/>
              </a:lnSpc>
              <a:spcBef>
                <a:spcPts val="80"/>
              </a:spcBef>
              <a:tabLst>
                <a:tab pos="144145" algn="l"/>
              </a:tabLst>
            </a:pPr>
            <a:r>
              <a:rPr lang="en-US" sz="1600" b="1" spc="-155" dirty="0">
                <a:solidFill>
                  <a:schemeClr val="bg1"/>
                </a:solidFill>
                <a:latin typeface="Futura" panose="020B0602020204020303" pitchFamily="34" charset="-79"/>
                <a:cs typeface="Futura" panose="020B0602020204020303" pitchFamily="34" charset="-79"/>
              </a:rPr>
              <a:t>Reason to Believe</a:t>
            </a:r>
          </a:p>
          <a:p>
            <a:pPr marL="483871" indent="-457200">
              <a:lnSpc>
                <a:spcPct val="100000"/>
              </a:lnSpc>
              <a:spcBef>
                <a:spcPts val="80"/>
              </a:spcBef>
              <a:buFont typeface="Arial" panose="020B0604020202020204" pitchFamily="34" charset="0"/>
              <a:buChar char="•"/>
              <a:tabLst>
                <a:tab pos="144145" algn="l"/>
              </a:tabLst>
            </a:pPr>
            <a:r>
              <a:rPr lang="en-US" sz="1400" b="1" dirty="0" err="1">
                <a:solidFill>
                  <a:schemeClr val="bg1"/>
                </a:solidFill>
              </a:rPr>
              <a:t>Partida</a:t>
            </a:r>
            <a:r>
              <a:rPr lang="en-US" sz="1400" b="1" dirty="0">
                <a:solidFill>
                  <a:schemeClr val="bg1"/>
                </a:solidFill>
              </a:rPr>
              <a:t> Roble Fino is one of the only $100+ tequila that is Additive Free </a:t>
            </a:r>
          </a:p>
          <a:p>
            <a:pPr marL="483871" indent="-457200">
              <a:lnSpc>
                <a:spcPct val="100000"/>
              </a:lnSpc>
              <a:spcBef>
                <a:spcPts val="80"/>
              </a:spcBef>
              <a:buFont typeface="Arial" panose="020B0604020202020204" pitchFamily="34" charset="0"/>
              <a:buChar char="•"/>
              <a:tabLst>
                <a:tab pos="144145" algn="l"/>
              </a:tabLst>
            </a:pPr>
            <a:r>
              <a:rPr lang="en-US" sz="1400" b="1" dirty="0">
                <a:solidFill>
                  <a:schemeClr val="bg1"/>
                </a:solidFill>
              </a:rPr>
              <a:t>Roble Fino </a:t>
            </a:r>
            <a:r>
              <a:rPr lang="en-US" sz="1400" b="1" dirty="0" err="1">
                <a:solidFill>
                  <a:schemeClr val="bg1"/>
                </a:solidFill>
              </a:rPr>
              <a:t>Cristalino</a:t>
            </a:r>
            <a:r>
              <a:rPr lang="en-US" sz="1400" b="1" dirty="0">
                <a:solidFill>
                  <a:schemeClr val="bg1"/>
                </a:solidFill>
              </a:rPr>
              <a:t> is the only Double aged </a:t>
            </a:r>
            <a:r>
              <a:rPr lang="en-US" sz="1400" b="1" dirty="0" err="1">
                <a:solidFill>
                  <a:schemeClr val="bg1"/>
                </a:solidFill>
              </a:rPr>
              <a:t>Cristalino</a:t>
            </a:r>
            <a:r>
              <a:rPr lang="en-US" sz="1400" b="1" dirty="0">
                <a:solidFill>
                  <a:schemeClr val="bg1"/>
                </a:solidFill>
              </a:rPr>
              <a:t> on the market</a:t>
            </a:r>
          </a:p>
        </p:txBody>
      </p:sp>
      <p:pic>
        <p:nvPicPr>
          <p:cNvPr id="17" name="Picture 16">
            <a:extLst>
              <a:ext uri="{FF2B5EF4-FFF2-40B4-BE49-F238E27FC236}">
                <a16:creationId xmlns:a16="http://schemas.microsoft.com/office/drawing/2014/main" id="{D623A353-7703-0161-2CA8-44531E644D1A}"/>
              </a:ext>
            </a:extLst>
          </p:cNvPr>
          <p:cNvPicPr>
            <a:picLocks noChangeAspect="1"/>
          </p:cNvPicPr>
          <p:nvPr/>
        </p:nvPicPr>
        <p:blipFill>
          <a:blip r:embed="rId10"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239316" y="3239287"/>
            <a:ext cx="721772" cy="721772"/>
          </a:xfrm>
          <a:prstGeom prst="rect">
            <a:avLst/>
          </a:prstGeom>
        </p:spPr>
      </p:pic>
      <p:sp>
        <p:nvSpPr>
          <p:cNvPr id="18" name="TextBox 17">
            <a:extLst>
              <a:ext uri="{FF2B5EF4-FFF2-40B4-BE49-F238E27FC236}">
                <a16:creationId xmlns:a16="http://schemas.microsoft.com/office/drawing/2014/main" id="{87DA445D-8EC7-B9F5-FB17-BCB33DC09D5E}"/>
              </a:ext>
            </a:extLst>
          </p:cNvPr>
          <p:cNvSpPr txBox="1"/>
          <p:nvPr/>
        </p:nvSpPr>
        <p:spPr>
          <a:xfrm>
            <a:off x="-69629" y="5350459"/>
            <a:ext cx="7842029" cy="1077218"/>
          </a:xfrm>
          <a:prstGeom prst="rect">
            <a:avLst/>
          </a:prstGeom>
          <a:noFill/>
        </p:spPr>
        <p:txBody>
          <a:bodyPr wrap="square" rtlCol="0">
            <a:spAutoFit/>
          </a:bodyPr>
          <a:lstStyle/>
          <a:p>
            <a:pPr algn="ctr">
              <a:defRPr/>
            </a:pPr>
            <a:r>
              <a:rPr lang="en-US" sz="3200" b="1" spc="-135" dirty="0">
                <a:latin typeface="Futura" panose="020B0602020204020303" pitchFamily="34" charset="-79"/>
                <a:cs typeface="Futura" panose="020B0602020204020303" pitchFamily="34" charset="-79"/>
              </a:rPr>
              <a:t>BRAND STANDARDS OFF-PREMISE</a:t>
            </a:r>
          </a:p>
          <a:p>
            <a:pPr algn="ctr">
              <a:defRPr/>
            </a:pPr>
            <a:r>
              <a:rPr lang="en-US" sz="3200" b="1" spc="-135" dirty="0">
                <a:latin typeface="Futura" panose="020B0602020204020303" pitchFamily="34" charset="-79"/>
                <a:cs typeface="Futura" panose="020B0602020204020303" pitchFamily="34" charset="-79"/>
              </a:rPr>
              <a:t> Familia range</a:t>
            </a:r>
          </a:p>
        </p:txBody>
      </p:sp>
      <p:pic>
        <p:nvPicPr>
          <p:cNvPr id="19" name="Picture 18" descr="A close up of a blue object&#10;&#10;Description automatically generated">
            <a:extLst>
              <a:ext uri="{FF2B5EF4-FFF2-40B4-BE49-F238E27FC236}">
                <a16:creationId xmlns:a16="http://schemas.microsoft.com/office/drawing/2014/main" id="{E0047A5E-432F-BAE7-9720-218949ECCB5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684967" y="6434916"/>
            <a:ext cx="4567796" cy="3623484"/>
          </a:xfrm>
          <a:prstGeom prst="rect">
            <a:avLst/>
          </a:prstGeom>
        </p:spPr>
      </p:pic>
      <p:sp>
        <p:nvSpPr>
          <p:cNvPr id="20" name="TextBox 19">
            <a:extLst>
              <a:ext uri="{FF2B5EF4-FFF2-40B4-BE49-F238E27FC236}">
                <a16:creationId xmlns:a16="http://schemas.microsoft.com/office/drawing/2014/main" id="{63A02889-7E5B-C34C-3EE6-604278EDD65F}"/>
              </a:ext>
            </a:extLst>
          </p:cNvPr>
          <p:cNvSpPr txBox="1"/>
          <p:nvPr/>
        </p:nvSpPr>
        <p:spPr>
          <a:xfrm>
            <a:off x="2360872" y="6524434"/>
            <a:ext cx="4567796" cy="3613810"/>
          </a:xfrm>
          <a:prstGeom prst="rect">
            <a:avLst/>
          </a:prstGeom>
          <a:noFill/>
        </p:spPr>
        <p:txBody>
          <a:bodyPr wrap="square">
            <a:spAutoFit/>
          </a:bodyPr>
          <a:lstStyle/>
          <a:p>
            <a:pPr marL="12700">
              <a:lnSpc>
                <a:spcPct val="100000"/>
              </a:lnSpc>
            </a:pPr>
            <a:r>
              <a:rPr lang="en-US" sz="1600" b="1" spc="-135" dirty="0">
                <a:solidFill>
                  <a:schemeClr val="bg1"/>
                </a:solidFill>
                <a:latin typeface="Futura" panose="020B0602020204020303" pitchFamily="34" charset="-79"/>
                <a:cs typeface="Futura" panose="020B0602020204020303" pitchFamily="34" charset="-79"/>
              </a:rPr>
              <a:t>SHELF</a:t>
            </a:r>
            <a:r>
              <a:rPr lang="en-US" sz="1600" b="1" spc="-50" dirty="0">
                <a:solidFill>
                  <a:schemeClr val="bg1"/>
                </a:solidFill>
                <a:latin typeface="Futura" panose="020B0602020204020303" pitchFamily="34" charset="-79"/>
                <a:cs typeface="Futura" panose="020B0602020204020303" pitchFamily="34" charset="-79"/>
              </a:rPr>
              <a:t> </a:t>
            </a:r>
            <a:r>
              <a:rPr lang="en-US" sz="1600" b="1" spc="-155" dirty="0">
                <a:solidFill>
                  <a:schemeClr val="bg1"/>
                </a:solidFill>
                <a:latin typeface="Futura" panose="020B0602020204020303" pitchFamily="34" charset="-79"/>
                <a:cs typeface="Futura" panose="020B0602020204020303" pitchFamily="34" charset="-79"/>
              </a:rPr>
              <a:t>STRATEGY                                                </a:t>
            </a:r>
            <a:r>
              <a:rPr lang="en-US" sz="2000" b="1" spc="-155" dirty="0">
                <a:solidFill>
                  <a:schemeClr val="bg1"/>
                </a:solidFill>
                <a:latin typeface="Futura" panose="020B0602020204020303" pitchFamily="34" charset="-79"/>
                <a:cs typeface="Futura" panose="020B0602020204020303" pitchFamily="34" charset="-79"/>
              </a:rPr>
              <a:t>Two options</a:t>
            </a:r>
            <a:endParaRPr lang="en-US" sz="1600" b="1" spc="-155" dirty="0">
              <a:solidFill>
                <a:schemeClr val="bg1"/>
              </a:solidFill>
              <a:latin typeface="Futura" panose="020B0602020204020303" pitchFamily="34" charset="-79"/>
              <a:cs typeface="Futura" panose="020B0602020204020303" pitchFamily="34" charset="-79"/>
            </a:endParaRPr>
          </a:p>
          <a:p>
            <a:pPr marL="12700">
              <a:lnSpc>
                <a:spcPct val="100000"/>
              </a:lnSpc>
            </a:pPr>
            <a:endParaRPr lang="en-US" sz="1600" b="1" spc="-155" dirty="0">
              <a:solidFill>
                <a:schemeClr val="bg1"/>
              </a:solidFill>
              <a:latin typeface="Futura" panose="020B0602020204020303" pitchFamily="34" charset="-79"/>
              <a:cs typeface="Futura" panose="020B0602020204020303" pitchFamily="34" charset="-79"/>
            </a:endParaRPr>
          </a:p>
          <a:p>
            <a:pPr marL="12700">
              <a:lnSpc>
                <a:spcPct val="100000"/>
              </a:lnSpc>
            </a:pPr>
            <a:r>
              <a:rPr lang="en-US" sz="1600" b="1" spc="-155" dirty="0">
                <a:solidFill>
                  <a:schemeClr val="bg1"/>
                </a:solidFill>
                <a:latin typeface="Futura" panose="020B0602020204020303" pitchFamily="34" charset="-79"/>
                <a:cs typeface="Futura" panose="020B0602020204020303" pitchFamily="34" charset="-79"/>
              </a:rPr>
              <a:t>Option Uno: </a:t>
            </a:r>
            <a:r>
              <a:rPr lang="en-US" sz="1400" b="1" spc="-155" dirty="0">
                <a:solidFill>
                  <a:schemeClr val="bg1"/>
                </a:solidFill>
                <a:latin typeface="Futura" panose="020B0602020204020303" pitchFamily="34" charset="-79"/>
                <a:cs typeface="Futura" panose="020B0602020204020303" pitchFamily="34" charset="-79"/>
              </a:rPr>
              <a:t>(The current broad option) </a:t>
            </a:r>
            <a:endParaRPr lang="en-US" sz="1400" b="1" dirty="0">
              <a:solidFill>
                <a:schemeClr val="bg1"/>
              </a:solidFill>
              <a:latin typeface="Futura" panose="020B0602020204020303" pitchFamily="34" charset="-79"/>
              <a:cs typeface="Futura" panose="020B0602020204020303" pitchFamily="34" charset="-79"/>
            </a:endParaRPr>
          </a:p>
          <a:p>
            <a:pPr marL="369571" indent="-342900">
              <a:lnSpc>
                <a:spcPct val="100000"/>
              </a:lnSpc>
              <a:spcBef>
                <a:spcPts val="495"/>
              </a:spcBef>
              <a:buFont typeface="Arial" panose="020B0604020202020204" pitchFamily="34" charset="0"/>
              <a:buChar char="•"/>
              <a:tabLst>
                <a:tab pos="144145" algn="l"/>
              </a:tabLst>
            </a:pPr>
            <a:r>
              <a:rPr lang="en-US" sz="1400" b="1" dirty="0">
                <a:solidFill>
                  <a:schemeClr val="bg1"/>
                </a:solidFill>
              </a:rPr>
              <a:t>$40+ tequila section</a:t>
            </a:r>
          </a:p>
          <a:p>
            <a:pPr marL="369571" indent="-342900">
              <a:lnSpc>
                <a:spcPct val="100000"/>
              </a:lnSpc>
              <a:spcBef>
                <a:spcPts val="80"/>
              </a:spcBef>
              <a:buFont typeface="Arial" panose="020B0604020202020204" pitchFamily="34" charset="0"/>
              <a:buChar char="•"/>
              <a:tabLst>
                <a:tab pos="144145" algn="l"/>
              </a:tabLst>
            </a:pPr>
            <a:r>
              <a:rPr lang="en-US" sz="1400" b="1" dirty="0">
                <a:solidFill>
                  <a:schemeClr val="bg1"/>
                </a:solidFill>
              </a:rPr>
              <a:t>Eye-level, marques blocked together</a:t>
            </a:r>
          </a:p>
          <a:p>
            <a:pPr marL="369571" indent="-342900">
              <a:lnSpc>
                <a:spcPct val="100000"/>
              </a:lnSpc>
              <a:spcBef>
                <a:spcPts val="80"/>
              </a:spcBef>
              <a:buFont typeface="Arial" panose="020B0604020202020204" pitchFamily="34" charset="0"/>
              <a:buChar char="•"/>
              <a:tabLst>
                <a:tab pos="144145" algn="l"/>
              </a:tabLst>
            </a:pPr>
            <a:r>
              <a:rPr lang="en-US" sz="1400" b="1" dirty="0">
                <a:solidFill>
                  <a:schemeClr val="bg1"/>
                </a:solidFill>
              </a:rPr>
              <a:t>Adjacent to Don Julio</a:t>
            </a:r>
          </a:p>
          <a:p>
            <a:pPr marL="143510" indent="-116839">
              <a:lnSpc>
                <a:spcPct val="100000"/>
              </a:lnSpc>
              <a:spcBef>
                <a:spcPts val="80"/>
              </a:spcBef>
              <a:buChar char="•"/>
              <a:tabLst>
                <a:tab pos="144145" algn="l"/>
              </a:tabLst>
            </a:pPr>
            <a:endParaRPr lang="en-US" b="1" dirty="0">
              <a:solidFill>
                <a:schemeClr val="bg1"/>
              </a:solidFill>
            </a:endParaRPr>
          </a:p>
          <a:p>
            <a:pPr marL="143510" indent="-116839">
              <a:lnSpc>
                <a:spcPct val="100000"/>
              </a:lnSpc>
              <a:spcBef>
                <a:spcPts val="80"/>
              </a:spcBef>
              <a:buChar char="•"/>
              <a:tabLst>
                <a:tab pos="144145" algn="l"/>
              </a:tabLst>
            </a:pPr>
            <a:endParaRPr lang="en-US" b="1" dirty="0">
              <a:solidFill>
                <a:schemeClr val="bg1"/>
              </a:solidFill>
            </a:endParaRPr>
          </a:p>
          <a:p>
            <a:pPr marL="26671">
              <a:lnSpc>
                <a:spcPct val="100000"/>
              </a:lnSpc>
              <a:spcBef>
                <a:spcPts val="80"/>
              </a:spcBef>
              <a:tabLst>
                <a:tab pos="144145" algn="l"/>
              </a:tabLst>
            </a:pPr>
            <a:r>
              <a:rPr lang="en-US" sz="1600" b="1" spc="-155" dirty="0">
                <a:solidFill>
                  <a:schemeClr val="bg1"/>
                </a:solidFill>
                <a:latin typeface="Futura" panose="020B0602020204020303" pitchFamily="34" charset="-79"/>
                <a:cs typeface="Futura" panose="020B0602020204020303" pitchFamily="34" charset="-79"/>
              </a:rPr>
              <a:t>Option Dos: </a:t>
            </a:r>
            <a:r>
              <a:rPr lang="en-US" sz="1400" b="1" spc="-155" dirty="0">
                <a:solidFill>
                  <a:schemeClr val="bg1"/>
                </a:solidFill>
                <a:latin typeface="Futura" panose="020B0602020204020303" pitchFamily="34" charset="-79"/>
                <a:cs typeface="Futura" panose="020B0602020204020303" pitchFamily="34" charset="-79"/>
              </a:rPr>
              <a:t>( The big opportunity)</a:t>
            </a:r>
          </a:p>
          <a:p>
            <a:pPr marL="483871" indent="-457200">
              <a:lnSpc>
                <a:spcPct val="100000"/>
              </a:lnSpc>
              <a:spcBef>
                <a:spcPts val="80"/>
              </a:spcBef>
              <a:buFont typeface="Arial" panose="020B0604020202020204" pitchFamily="34" charset="0"/>
              <a:buChar char="•"/>
              <a:tabLst>
                <a:tab pos="144145" algn="l"/>
              </a:tabLst>
            </a:pPr>
            <a:r>
              <a:rPr lang="en-US" sz="1400" b="1" dirty="0">
                <a:solidFill>
                  <a:schemeClr val="bg1"/>
                </a:solidFill>
              </a:rPr>
              <a:t>$40+ Additive Free section</a:t>
            </a:r>
          </a:p>
          <a:p>
            <a:pPr marL="483871" indent="-457200">
              <a:lnSpc>
                <a:spcPct val="100000"/>
              </a:lnSpc>
              <a:spcBef>
                <a:spcPts val="80"/>
              </a:spcBef>
              <a:buFont typeface="Arial" panose="020B0604020202020204" pitchFamily="34" charset="0"/>
              <a:buChar char="•"/>
              <a:tabLst>
                <a:tab pos="144145" algn="l"/>
              </a:tabLst>
            </a:pPr>
            <a:r>
              <a:rPr lang="en-US" sz="1400" b="1" dirty="0">
                <a:solidFill>
                  <a:schemeClr val="bg1"/>
                </a:solidFill>
              </a:rPr>
              <a:t>Adjacent to Lalo, Fortaleza or </a:t>
            </a:r>
            <a:r>
              <a:rPr lang="en-US" sz="1400" b="1" dirty="0" err="1">
                <a:solidFill>
                  <a:schemeClr val="bg1"/>
                </a:solidFill>
              </a:rPr>
              <a:t>Ocho</a:t>
            </a:r>
            <a:r>
              <a:rPr lang="en-US" sz="1400" b="1" dirty="0">
                <a:solidFill>
                  <a:schemeClr val="bg1"/>
                </a:solidFill>
              </a:rPr>
              <a:t> </a:t>
            </a:r>
          </a:p>
          <a:p>
            <a:pPr marL="26671">
              <a:lnSpc>
                <a:spcPct val="100000"/>
              </a:lnSpc>
              <a:spcBef>
                <a:spcPts val="80"/>
              </a:spcBef>
              <a:tabLst>
                <a:tab pos="144145" algn="l"/>
              </a:tabLst>
            </a:pPr>
            <a:endParaRPr lang="en-US" sz="2800" b="1" spc="-155" dirty="0">
              <a:solidFill>
                <a:schemeClr val="bg1"/>
              </a:solidFill>
              <a:latin typeface="Futura" panose="020B0602020204020303" pitchFamily="34" charset="-79"/>
              <a:cs typeface="Futura" panose="020B0602020204020303" pitchFamily="34" charset="-79"/>
            </a:endParaRPr>
          </a:p>
        </p:txBody>
      </p:sp>
      <p:grpSp>
        <p:nvGrpSpPr>
          <p:cNvPr id="21" name="object 13">
            <a:extLst>
              <a:ext uri="{FF2B5EF4-FFF2-40B4-BE49-F238E27FC236}">
                <a16:creationId xmlns:a16="http://schemas.microsoft.com/office/drawing/2014/main" id="{061A9547-A1C8-B818-C657-990D5B87EABC}"/>
              </a:ext>
            </a:extLst>
          </p:cNvPr>
          <p:cNvGrpSpPr/>
          <p:nvPr/>
        </p:nvGrpSpPr>
        <p:grpSpPr>
          <a:xfrm>
            <a:off x="-877110" y="7840120"/>
            <a:ext cx="3462996" cy="2411097"/>
            <a:chOff x="276221" y="5679127"/>
            <a:chExt cx="2852359" cy="2187118"/>
          </a:xfrm>
        </p:grpSpPr>
        <p:sp>
          <p:nvSpPr>
            <p:cNvPr id="22" name="object 14">
              <a:extLst>
                <a:ext uri="{FF2B5EF4-FFF2-40B4-BE49-F238E27FC236}">
                  <a16:creationId xmlns:a16="http://schemas.microsoft.com/office/drawing/2014/main" id="{1C8D6024-07DF-3ACD-5DDC-C28478BA9EB0}"/>
                </a:ext>
              </a:extLst>
            </p:cNvPr>
            <p:cNvSpPr/>
            <p:nvPr/>
          </p:nvSpPr>
          <p:spPr>
            <a:xfrm>
              <a:off x="276221" y="6401334"/>
              <a:ext cx="2018664" cy="1443355"/>
            </a:xfrm>
            <a:custGeom>
              <a:avLst/>
              <a:gdLst/>
              <a:ahLst/>
              <a:cxnLst/>
              <a:rect l="l" t="t" r="r" b="b"/>
              <a:pathLst>
                <a:path w="2018664" h="1443354">
                  <a:moveTo>
                    <a:pt x="203504" y="1000302"/>
                  </a:moveTo>
                  <a:lnTo>
                    <a:pt x="185648" y="954862"/>
                  </a:lnTo>
                  <a:lnTo>
                    <a:pt x="167309" y="942009"/>
                  </a:lnTo>
                  <a:lnTo>
                    <a:pt x="152146" y="933437"/>
                  </a:lnTo>
                  <a:lnTo>
                    <a:pt x="141008" y="922667"/>
                  </a:lnTo>
                  <a:lnTo>
                    <a:pt x="134150" y="908443"/>
                  </a:lnTo>
                  <a:lnTo>
                    <a:pt x="131724" y="889660"/>
                  </a:lnTo>
                  <a:lnTo>
                    <a:pt x="131686" y="827087"/>
                  </a:lnTo>
                  <a:lnTo>
                    <a:pt x="133223" y="827087"/>
                  </a:lnTo>
                  <a:lnTo>
                    <a:pt x="134493" y="825842"/>
                  </a:lnTo>
                  <a:lnTo>
                    <a:pt x="134493" y="747115"/>
                  </a:lnTo>
                  <a:lnTo>
                    <a:pt x="133223" y="745858"/>
                  </a:lnTo>
                  <a:lnTo>
                    <a:pt x="70269" y="745858"/>
                  </a:lnTo>
                  <a:lnTo>
                    <a:pt x="69024" y="747115"/>
                  </a:lnTo>
                  <a:lnTo>
                    <a:pt x="69024" y="825842"/>
                  </a:lnTo>
                  <a:lnTo>
                    <a:pt x="70269" y="827087"/>
                  </a:lnTo>
                  <a:lnTo>
                    <a:pt x="71818" y="827087"/>
                  </a:lnTo>
                  <a:lnTo>
                    <a:pt x="71818" y="892695"/>
                  </a:lnTo>
                  <a:lnTo>
                    <a:pt x="68961" y="910094"/>
                  </a:lnTo>
                  <a:lnTo>
                    <a:pt x="62001" y="923353"/>
                  </a:lnTo>
                  <a:lnTo>
                    <a:pt x="51104" y="933716"/>
                  </a:lnTo>
                  <a:lnTo>
                    <a:pt x="36512" y="941870"/>
                  </a:lnTo>
                  <a:lnTo>
                    <a:pt x="22059" y="950569"/>
                  </a:lnTo>
                  <a:lnTo>
                    <a:pt x="10477" y="965212"/>
                  </a:lnTo>
                  <a:lnTo>
                    <a:pt x="2794" y="982891"/>
                  </a:lnTo>
                  <a:lnTo>
                    <a:pt x="0" y="1000302"/>
                  </a:lnTo>
                  <a:lnTo>
                    <a:pt x="0" y="1405585"/>
                  </a:lnTo>
                  <a:lnTo>
                    <a:pt x="2946" y="1420190"/>
                  </a:lnTo>
                  <a:lnTo>
                    <a:pt x="11010" y="1432128"/>
                  </a:lnTo>
                  <a:lnTo>
                    <a:pt x="22974" y="1440154"/>
                  </a:lnTo>
                  <a:lnTo>
                    <a:pt x="37630" y="1443126"/>
                  </a:lnTo>
                  <a:lnTo>
                    <a:pt x="165874" y="1443126"/>
                  </a:lnTo>
                  <a:lnTo>
                    <a:pt x="180530" y="1440154"/>
                  </a:lnTo>
                  <a:lnTo>
                    <a:pt x="192481" y="1432128"/>
                  </a:lnTo>
                  <a:lnTo>
                    <a:pt x="200545" y="1420190"/>
                  </a:lnTo>
                  <a:lnTo>
                    <a:pt x="203504" y="1405585"/>
                  </a:lnTo>
                  <a:lnTo>
                    <a:pt x="203504" y="1000302"/>
                  </a:lnTo>
                  <a:close/>
                </a:path>
                <a:path w="2018664" h="1443354">
                  <a:moveTo>
                    <a:pt x="203504" y="254419"/>
                  </a:moveTo>
                  <a:lnTo>
                    <a:pt x="185648" y="208978"/>
                  </a:lnTo>
                  <a:lnTo>
                    <a:pt x="167309" y="196126"/>
                  </a:lnTo>
                  <a:lnTo>
                    <a:pt x="152146" y="187566"/>
                  </a:lnTo>
                  <a:lnTo>
                    <a:pt x="141008" y="176784"/>
                  </a:lnTo>
                  <a:lnTo>
                    <a:pt x="134150" y="162560"/>
                  </a:lnTo>
                  <a:lnTo>
                    <a:pt x="131724" y="143776"/>
                  </a:lnTo>
                  <a:lnTo>
                    <a:pt x="131686" y="81216"/>
                  </a:lnTo>
                  <a:lnTo>
                    <a:pt x="133223" y="81216"/>
                  </a:lnTo>
                  <a:lnTo>
                    <a:pt x="134493" y="79971"/>
                  </a:lnTo>
                  <a:lnTo>
                    <a:pt x="134493" y="1244"/>
                  </a:lnTo>
                  <a:lnTo>
                    <a:pt x="133223" y="0"/>
                  </a:lnTo>
                  <a:lnTo>
                    <a:pt x="70269" y="0"/>
                  </a:lnTo>
                  <a:lnTo>
                    <a:pt x="69024" y="1244"/>
                  </a:lnTo>
                  <a:lnTo>
                    <a:pt x="69024" y="79971"/>
                  </a:lnTo>
                  <a:lnTo>
                    <a:pt x="70269" y="81216"/>
                  </a:lnTo>
                  <a:lnTo>
                    <a:pt x="71818" y="81216"/>
                  </a:lnTo>
                  <a:lnTo>
                    <a:pt x="71818" y="146812"/>
                  </a:lnTo>
                  <a:lnTo>
                    <a:pt x="68961" y="164223"/>
                  </a:lnTo>
                  <a:lnTo>
                    <a:pt x="62001" y="177482"/>
                  </a:lnTo>
                  <a:lnTo>
                    <a:pt x="51104" y="187833"/>
                  </a:lnTo>
                  <a:lnTo>
                    <a:pt x="36512" y="195986"/>
                  </a:lnTo>
                  <a:lnTo>
                    <a:pt x="22059" y="204698"/>
                  </a:lnTo>
                  <a:lnTo>
                    <a:pt x="10477" y="219329"/>
                  </a:lnTo>
                  <a:lnTo>
                    <a:pt x="2794" y="237020"/>
                  </a:lnTo>
                  <a:lnTo>
                    <a:pt x="0" y="254419"/>
                  </a:lnTo>
                  <a:lnTo>
                    <a:pt x="0" y="659676"/>
                  </a:lnTo>
                  <a:lnTo>
                    <a:pt x="2946" y="674306"/>
                  </a:lnTo>
                  <a:lnTo>
                    <a:pt x="11010" y="686193"/>
                  </a:lnTo>
                  <a:lnTo>
                    <a:pt x="22974" y="694334"/>
                  </a:lnTo>
                  <a:lnTo>
                    <a:pt x="37630" y="697242"/>
                  </a:lnTo>
                  <a:lnTo>
                    <a:pt x="165874" y="697242"/>
                  </a:lnTo>
                  <a:lnTo>
                    <a:pt x="180530" y="694334"/>
                  </a:lnTo>
                  <a:lnTo>
                    <a:pt x="192481" y="686193"/>
                  </a:lnTo>
                  <a:lnTo>
                    <a:pt x="200545" y="674306"/>
                  </a:lnTo>
                  <a:lnTo>
                    <a:pt x="203504" y="659676"/>
                  </a:lnTo>
                  <a:lnTo>
                    <a:pt x="203504" y="254419"/>
                  </a:lnTo>
                  <a:close/>
                </a:path>
                <a:path w="2018664" h="1443354">
                  <a:moveTo>
                    <a:pt x="428917" y="1000302"/>
                  </a:moveTo>
                  <a:lnTo>
                    <a:pt x="411060" y="954862"/>
                  </a:lnTo>
                  <a:lnTo>
                    <a:pt x="392722" y="942009"/>
                  </a:lnTo>
                  <a:lnTo>
                    <a:pt x="377571" y="933437"/>
                  </a:lnTo>
                  <a:lnTo>
                    <a:pt x="366433" y="922667"/>
                  </a:lnTo>
                  <a:lnTo>
                    <a:pt x="359562" y="908443"/>
                  </a:lnTo>
                  <a:lnTo>
                    <a:pt x="357136" y="889660"/>
                  </a:lnTo>
                  <a:lnTo>
                    <a:pt x="357098" y="827087"/>
                  </a:lnTo>
                  <a:lnTo>
                    <a:pt x="358648" y="827087"/>
                  </a:lnTo>
                  <a:lnTo>
                    <a:pt x="359905" y="825842"/>
                  </a:lnTo>
                  <a:lnTo>
                    <a:pt x="359905" y="747115"/>
                  </a:lnTo>
                  <a:lnTo>
                    <a:pt x="358648" y="745858"/>
                  </a:lnTo>
                  <a:lnTo>
                    <a:pt x="295694" y="745858"/>
                  </a:lnTo>
                  <a:lnTo>
                    <a:pt x="294436" y="747115"/>
                  </a:lnTo>
                  <a:lnTo>
                    <a:pt x="294436" y="825842"/>
                  </a:lnTo>
                  <a:lnTo>
                    <a:pt x="295694" y="827087"/>
                  </a:lnTo>
                  <a:lnTo>
                    <a:pt x="297230" y="827087"/>
                  </a:lnTo>
                  <a:lnTo>
                    <a:pt x="297230" y="892695"/>
                  </a:lnTo>
                  <a:lnTo>
                    <a:pt x="294386" y="910094"/>
                  </a:lnTo>
                  <a:lnTo>
                    <a:pt x="287413" y="923353"/>
                  </a:lnTo>
                  <a:lnTo>
                    <a:pt x="276529" y="933716"/>
                  </a:lnTo>
                  <a:lnTo>
                    <a:pt x="261937" y="941870"/>
                  </a:lnTo>
                  <a:lnTo>
                    <a:pt x="247484" y="950569"/>
                  </a:lnTo>
                  <a:lnTo>
                    <a:pt x="235889" y="965212"/>
                  </a:lnTo>
                  <a:lnTo>
                    <a:pt x="228206" y="982891"/>
                  </a:lnTo>
                  <a:lnTo>
                    <a:pt x="225412" y="1000302"/>
                  </a:lnTo>
                  <a:lnTo>
                    <a:pt x="225412" y="1405585"/>
                  </a:lnTo>
                  <a:lnTo>
                    <a:pt x="228358" y="1420190"/>
                  </a:lnTo>
                  <a:lnTo>
                    <a:pt x="236435" y="1432128"/>
                  </a:lnTo>
                  <a:lnTo>
                    <a:pt x="248386" y="1440154"/>
                  </a:lnTo>
                  <a:lnTo>
                    <a:pt x="263055" y="1443126"/>
                  </a:lnTo>
                  <a:lnTo>
                    <a:pt x="391299" y="1443126"/>
                  </a:lnTo>
                  <a:lnTo>
                    <a:pt x="405942" y="1440154"/>
                  </a:lnTo>
                  <a:lnTo>
                    <a:pt x="417906" y="1432128"/>
                  </a:lnTo>
                  <a:lnTo>
                    <a:pt x="425970" y="1420190"/>
                  </a:lnTo>
                  <a:lnTo>
                    <a:pt x="428917" y="1405585"/>
                  </a:lnTo>
                  <a:lnTo>
                    <a:pt x="428917" y="1000302"/>
                  </a:lnTo>
                  <a:close/>
                </a:path>
                <a:path w="2018664" h="1443354">
                  <a:moveTo>
                    <a:pt x="428917" y="254419"/>
                  </a:moveTo>
                  <a:lnTo>
                    <a:pt x="411060" y="208978"/>
                  </a:lnTo>
                  <a:lnTo>
                    <a:pt x="392722" y="196126"/>
                  </a:lnTo>
                  <a:lnTo>
                    <a:pt x="377571" y="187566"/>
                  </a:lnTo>
                  <a:lnTo>
                    <a:pt x="366433" y="176784"/>
                  </a:lnTo>
                  <a:lnTo>
                    <a:pt x="359562" y="162560"/>
                  </a:lnTo>
                  <a:lnTo>
                    <a:pt x="357136" y="143776"/>
                  </a:lnTo>
                  <a:lnTo>
                    <a:pt x="357098" y="81216"/>
                  </a:lnTo>
                  <a:lnTo>
                    <a:pt x="358648" y="81216"/>
                  </a:lnTo>
                  <a:lnTo>
                    <a:pt x="359905" y="79971"/>
                  </a:lnTo>
                  <a:lnTo>
                    <a:pt x="359905" y="1244"/>
                  </a:lnTo>
                  <a:lnTo>
                    <a:pt x="358648" y="0"/>
                  </a:lnTo>
                  <a:lnTo>
                    <a:pt x="295694" y="0"/>
                  </a:lnTo>
                  <a:lnTo>
                    <a:pt x="294436" y="1244"/>
                  </a:lnTo>
                  <a:lnTo>
                    <a:pt x="294436" y="79971"/>
                  </a:lnTo>
                  <a:lnTo>
                    <a:pt x="295694" y="81216"/>
                  </a:lnTo>
                  <a:lnTo>
                    <a:pt x="297230" y="81216"/>
                  </a:lnTo>
                  <a:lnTo>
                    <a:pt x="297230" y="146812"/>
                  </a:lnTo>
                  <a:lnTo>
                    <a:pt x="294386" y="164223"/>
                  </a:lnTo>
                  <a:lnTo>
                    <a:pt x="287413" y="177482"/>
                  </a:lnTo>
                  <a:lnTo>
                    <a:pt x="276529" y="187833"/>
                  </a:lnTo>
                  <a:lnTo>
                    <a:pt x="261937" y="195986"/>
                  </a:lnTo>
                  <a:lnTo>
                    <a:pt x="247484" y="204698"/>
                  </a:lnTo>
                  <a:lnTo>
                    <a:pt x="235889" y="219329"/>
                  </a:lnTo>
                  <a:lnTo>
                    <a:pt x="228206" y="237020"/>
                  </a:lnTo>
                  <a:lnTo>
                    <a:pt x="225412" y="254419"/>
                  </a:lnTo>
                  <a:lnTo>
                    <a:pt x="225412" y="659676"/>
                  </a:lnTo>
                  <a:lnTo>
                    <a:pt x="228358" y="674306"/>
                  </a:lnTo>
                  <a:lnTo>
                    <a:pt x="236435" y="686193"/>
                  </a:lnTo>
                  <a:lnTo>
                    <a:pt x="248386" y="694334"/>
                  </a:lnTo>
                  <a:lnTo>
                    <a:pt x="263055" y="697242"/>
                  </a:lnTo>
                  <a:lnTo>
                    <a:pt x="391299" y="697242"/>
                  </a:lnTo>
                  <a:lnTo>
                    <a:pt x="405942" y="694334"/>
                  </a:lnTo>
                  <a:lnTo>
                    <a:pt x="417906" y="686193"/>
                  </a:lnTo>
                  <a:lnTo>
                    <a:pt x="425970" y="674306"/>
                  </a:lnTo>
                  <a:lnTo>
                    <a:pt x="428917" y="659676"/>
                  </a:lnTo>
                  <a:lnTo>
                    <a:pt x="428917" y="254419"/>
                  </a:lnTo>
                  <a:close/>
                </a:path>
                <a:path w="2018664" h="1443354">
                  <a:moveTo>
                    <a:pt x="654291" y="1000302"/>
                  </a:moveTo>
                  <a:lnTo>
                    <a:pt x="636612" y="954862"/>
                  </a:lnTo>
                  <a:lnTo>
                    <a:pt x="618375" y="942009"/>
                  </a:lnTo>
                  <a:lnTo>
                    <a:pt x="603465" y="933437"/>
                  </a:lnTo>
                  <a:lnTo>
                    <a:pt x="592416" y="922667"/>
                  </a:lnTo>
                  <a:lnTo>
                    <a:pt x="585508" y="908443"/>
                  </a:lnTo>
                  <a:lnTo>
                    <a:pt x="583158" y="889660"/>
                  </a:lnTo>
                  <a:lnTo>
                    <a:pt x="583158" y="827087"/>
                  </a:lnTo>
                  <a:lnTo>
                    <a:pt x="584669" y="827087"/>
                  </a:lnTo>
                  <a:lnTo>
                    <a:pt x="585927" y="825842"/>
                  </a:lnTo>
                  <a:lnTo>
                    <a:pt x="585927" y="747115"/>
                  </a:lnTo>
                  <a:lnTo>
                    <a:pt x="584669" y="745858"/>
                  </a:lnTo>
                  <a:lnTo>
                    <a:pt x="522236" y="745858"/>
                  </a:lnTo>
                  <a:lnTo>
                    <a:pt x="520992" y="747115"/>
                  </a:lnTo>
                  <a:lnTo>
                    <a:pt x="520992" y="825842"/>
                  </a:lnTo>
                  <a:lnTo>
                    <a:pt x="522236" y="827087"/>
                  </a:lnTo>
                  <a:lnTo>
                    <a:pt x="523760" y="827087"/>
                  </a:lnTo>
                  <a:lnTo>
                    <a:pt x="523760" y="892695"/>
                  </a:lnTo>
                  <a:lnTo>
                    <a:pt x="520865" y="910094"/>
                  </a:lnTo>
                  <a:lnTo>
                    <a:pt x="513956" y="923353"/>
                  </a:lnTo>
                  <a:lnTo>
                    <a:pt x="503174" y="933716"/>
                  </a:lnTo>
                  <a:lnTo>
                    <a:pt x="488708" y="941870"/>
                  </a:lnTo>
                  <a:lnTo>
                    <a:pt x="474383" y="950569"/>
                  </a:lnTo>
                  <a:lnTo>
                    <a:pt x="462889" y="965212"/>
                  </a:lnTo>
                  <a:lnTo>
                    <a:pt x="455256" y="982891"/>
                  </a:lnTo>
                  <a:lnTo>
                    <a:pt x="452488" y="1000302"/>
                  </a:lnTo>
                  <a:lnTo>
                    <a:pt x="452488" y="1405585"/>
                  </a:lnTo>
                  <a:lnTo>
                    <a:pt x="455409" y="1420190"/>
                  </a:lnTo>
                  <a:lnTo>
                    <a:pt x="463423" y="1432128"/>
                  </a:lnTo>
                  <a:lnTo>
                    <a:pt x="475297" y="1440154"/>
                  </a:lnTo>
                  <a:lnTo>
                    <a:pt x="489826" y="1443126"/>
                  </a:lnTo>
                  <a:lnTo>
                    <a:pt x="616991" y="1443126"/>
                  </a:lnTo>
                  <a:lnTo>
                    <a:pt x="631507" y="1440154"/>
                  </a:lnTo>
                  <a:lnTo>
                    <a:pt x="643369" y="1432128"/>
                  </a:lnTo>
                  <a:lnTo>
                    <a:pt x="651383" y="1420190"/>
                  </a:lnTo>
                  <a:lnTo>
                    <a:pt x="654291" y="1405585"/>
                  </a:lnTo>
                  <a:lnTo>
                    <a:pt x="654291" y="1000302"/>
                  </a:lnTo>
                  <a:close/>
                </a:path>
                <a:path w="2018664" h="1443354">
                  <a:moveTo>
                    <a:pt x="654291" y="254419"/>
                  </a:moveTo>
                  <a:lnTo>
                    <a:pt x="636612" y="208978"/>
                  </a:lnTo>
                  <a:lnTo>
                    <a:pt x="618375" y="196126"/>
                  </a:lnTo>
                  <a:lnTo>
                    <a:pt x="603465" y="187566"/>
                  </a:lnTo>
                  <a:lnTo>
                    <a:pt x="592416" y="176784"/>
                  </a:lnTo>
                  <a:lnTo>
                    <a:pt x="585508" y="162560"/>
                  </a:lnTo>
                  <a:lnTo>
                    <a:pt x="583158" y="143776"/>
                  </a:lnTo>
                  <a:lnTo>
                    <a:pt x="583158" y="81216"/>
                  </a:lnTo>
                  <a:lnTo>
                    <a:pt x="584669" y="81216"/>
                  </a:lnTo>
                  <a:lnTo>
                    <a:pt x="585927" y="79971"/>
                  </a:lnTo>
                  <a:lnTo>
                    <a:pt x="585927" y="1244"/>
                  </a:lnTo>
                  <a:lnTo>
                    <a:pt x="584669" y="0"/>
                  </a:lnTo>
                  <a:lnTo>
                    <a:pt x="522236" y="0"/>
                  </a:lnTo>
                  <a:lnTo>
                    <a:pt x="520992" y="1244"/>
                  </a:lnTo>
                  <a:lnTo>
                    <a:pt x="520992" y="79971"/>
                  </a:lnTo>
                  <a:lnTo>
                    <a:pt x="522236" y="81216"/>
                  </a:lnTo>
                  <a:lnTo>
                    <a:pt x="523760" y="81216"/>
                  </a:lnTo>
                  <a:lnTo>
                    <a:pt x="523760" y="146812"/>
                  </a:lnTo>
                  <a:lnTo>
                    <a:pt x="520865" y="164223"/>
                  </a:lnTo>
                  <a:lnTo>
                    <a:pt x="513956" y="177482"/>
                  </a:lnTo>
                  <a:lnTo>
                    <a:pt x="503174" y="187833"/>
                  </a:lnTo>
                  <a:lnTo>
                    <a:pt x="488708" y="195986"/>
                  </a:lnTo>
                  <a:lnTo>
                    <a:pt x="474383" y="204698"/>
                  </a:lnTo>
                  <a:lnTo>
                    <a:pt x="462889" y="219329"/>
                  </a:lnTo>
                  <a:lnTo>
                    <a:pt x="455256" y="237020"/>
                  </a:lnTo>
                  <a:lnTo>
                    <a:pt x="452488" y="254419"/>
                  </a:lnTo>
                  <a:lnTo>
                    <a:pt x="452488" y="659676"/>
                  </a:lnTo>
                  <a:lnTo>
                    <a:pt x="455409" y="674306"/>
                  </a:lnTo>
                  <a:lnTo>
                    <a:pt x="463423" y="686193"/>
                  </a:lnTo>
                  <a:lnTo>
                    <a:pt x="475297" y="694334"/>
                  </a:lnTo>
                  <a:lnTo>
                    <a:pt x="489826" y="697242"/>
                  </a:lnTo>
                  <a:lnTo>
                    <a:pt x="616991" y="697242"/>
                  </a:lnTo>
                  <a:lnTo>
                    <a:pt x="631507" y="694334"/>
                  </a:lnTo>
                  <a:lnTo>
                    <a:pt x="643369" y="686193"/>
                  </a:lnTo>
                  <a:lnTo>
                    <a:pt x="651383" y="674306"/>
                  </a:lnTo>
                  <a:lnTo>
                    <a:pt x="654291" y="659676"/>
                  </a:lnTo>
                  <a:lnTo>
                    <a:pt x="654291" y="254419"/>
                  </a:lnTo>
                  <a:close/>
                </a:path>
                <a:path w="2018664" h="1443354">
                  <a:moveTo>
                    <a:pt x="881367" y="1000302"/>
                  </a:moveTo>
                  <a:lnTo>
                    <a:pt x="863688" y="954862"/>
                  </a:lnTo>
                  <a:lnTo>
                    <a:pt x="845451" y="942009"/>
                  </a:lnTo>
                  <a:lnTo>
                    <a:pt x="830541" y="933437"/>
                  </a:lnTo>
                  <a:lnTo>
                    <a:pt x="819492" y="922667"/>
                  </a:lnTo>
                  <a:lnTo>
                    <a:pt x="812584" y="908443"/>
                  </a:lnTo>
                  <a:lnTo>
                    <a:pt x="810234" y="889660"/>
                  </a:lnTo>
                  <a:lnTo>
                    <a:pt x="810234" y="827087"/>
                  </a:lnTo>
                  <a:lnTo>
                    <a:pt x="811758" y="827087"/>
                  </a:lnTo>
                  <a:lnTo>
                    <a:pt x="813015" y="825842"/>
                  </a:lnTo>
                  <a:lnTo>
                    <a:pt x="813015" y="747115"/>
                  </a:lnTo>
                  <a:lnTo>
                    <a:pt x="811758" y="745858"/>
                  </a:lnTo>
                  <a:lnTo>
                    <a:pt x="749325" y="745858"/>
                  </a:lnTo>
                  <a:lnTo>
                    <a:pt x="748080" y="747115"/>
                  </a:lnTo>
                  <a:lnTo>
                    <a:pt x="748080" y="825842"/>
                  </a:lnTo>
                  <a:lnTo>
                    <a:pt x="749325" y="827087"/>
                  </a:lnTo>
                  <a:lnTo>
                    <a:pt x="750836" y="827087"/>
                  </a:lnTo>
                  <a:lnTo>
                    <a:pt x="750836" y="892695"/>
                  </a:lnTo>
                  <a:lnTo>
                    <a:pt x="747941" y="910094"/>
                  </a:lnTo>
                  <a:lnTo>
                    <a:pt x="741032" y="923353"/>
                  </a:lnTo>
                  <a:lnTo>
                    <a:pt x="730262" y="933716"/>
                  </a:lnTo>
                  <a:lnTo>
                    <a:pt x="715759" y="941870"/>
                  </a:lnTo>
                  <a:lnTo>
                    <a:pt x="701395" y="950569"/>
                  </a:lnTo>
                  <a:lnTo>
                    <a:pt x="689927" y="965212"/>
                  </a:lnTo>
                  <a:lnTo>
                    <a:pt x="682332" y="982891"/>
                  </a:lnTo>
                  <a:lnTo>
                    <a:pt x="679564" y="1000302"/>
                  </a:lnTo>
                  <a:lnTo>
                    <a:pt x="679564" y="1405585"/>
                  </a:lnTo>
                  <a:lnTo>
                    <a:pt x="682459" y="1420190"/>
                  </a:lnTo>
                  <a:lnTo>
                    <a:pt x="690473" y="1432128"/>
                  </a:lnTo>
                  <a:lnTo>
                    <a:pt x="702360" y="1440154"/>
                  </a:lnTo>
                  <a:lnTo>
                    <a:pt x="716851" y="1443126"/>
                  </a:lnTo>
                  <a:lnTo>
                    <a:pt x="844067" y="1443126"/>
                  </a:lnTo>
                  <a:lnTo>
                    <a:pt x="858583" y="1440154"/>
                  </a:lnTo>
                  <a:lnTo>
                    <a:pt x="870458" y="1432128"/>
                  </a:lnTo>
                  <a:lnTo>
                    <a:pt x="878471" y="1420190"/>
                  </a:lnTo>
                  <a:lnTo>
                    <a:pt x="881367" y="1405585"/>
                  </a:lnTo>
                  <a:lnTo>
                    <a:pt x="881367" y="1000302"/>
                  </a:lnTo>
                  <a:close/>
                </a:path>
                <a:path w="2018664" h="1443354">
                  <a:moveTo>
                    <a:pt x="881367" y="254419"/>
                  </a:moveTo>
                  <a:lnTo>
                    <a:pt x="863688" y="208978"/>
                  </a:lnTo>
                  <a:lnTo>
                    <a:pt x="845451" y="196126"/>
                  </a:lnTo>
                  <a:lnTo>
                    <a:pt x="830541" y="187566"/>
                  </a:lnTo>
                  <a:lnTo>
                    <a:pt x="819492" y="176784"/>
                  </a:lnTo>
                  <a:lnTo>
                    <a:pt x="812584" y="162560"/>
                  </a:lnTo>
                  <a:lnTo>
                    <a:pt x="810234" y="143776"/>
                  </a:lnTo>
                  <a:lnTo>
                    <a:pt x="810234" y="81216"/>
                  </a:lnTo>
                  <a:lnTo>
                    <a:pt x="811758" y="81216"/>
                  </a:lnTo>
                  <a:lnTo>
                    <a:pt x="813015" y="79971"/>
                  </a:lnTo>
                  <a:lnTo>
                    <a:pt x="813015" y="1244"/>
                  </a:lnTo>
                  <a:lnTo>
                    <a:pt x="811758" y="0"/>
                  </a:lnTo>
                  <a:lnTo>
                    <a:pt x="749325" y="0"/>
                  </a:lnTo>
                  <a:lnTo>
                    <a:pt x="748080" y="1244"/>
                  </a:lnTo>
                  <a:lnTo>
                    <a:pt x="748080" y="79971"/>
                  </a:lnTo>
                  <a:lnTo>
                    <a:pt x="749325" y="81216"/>
                  </a:lnTo>
                  <a:lnTo>
                    <a:pt x="750836" y="81216"/>
                  </a:lnTo>
                  <a:lnTo>
                    <a:pt x="750836" y="146812"/>
                  </a:lnTo>
                  <a:lnTo>
                    <a:pt x="747941" y="164223"/>
                  </a:lnTo>
                  <a:lnTo>
                    <a:pt x="741032" y="177482"/>
                  </a:lnTo>
                  <a:lnTo>
                    <a:pt x="730262" y="187833"/>
                  </a:lnTo>
                  <a:lnTo>
                    <a:pt x="715759" y="195986"/>
                  </a:lnTo>
                  <a:lnTo>
                    <a:pt x="701395" y="204698"/>
                  </a:lnTo>
                  <a:lnTo>
                    <a:pt x="689927" y="219329"/>
                  </a:lnTo>
                  <a:lnTo>
                    <a:pt x="682332" y="237020"/>
                  </a:lnTo>
                  <a:lnTo>
                    <a:pt x="679564" y="254419"/>
                  </a:lnTo>
                  <a:lnTo>
                    <a:pt x="679564" y="659676"/>
                  </a:lnTo>
                  <a:lnTo>
                    <a:pt x="682459" y="674306"/>
                  </a:lnTo>
                  <a:lnTo>
                    <a:pt x="690473" y="686193"/>
                  </a:lnTo>
                  <a:lnTo>
                    <a:pt x="702360" y="694334"/>
                  </a:lnTo>
                  <a:lnTo>
                    <a:pt x="716851" y="697242"/>
                  </a:lnTo>
                  <a:lnTo>
                    <a:pt x="844067" y="697242"/>
                  </a:lnTo>
                  <a:lnTo>
                    <a:pt x="858583" y="694334"/>
                  </a:lnTo>
                  <a:lnTo>
                    <a:pt x="870458" y="686193"/>
                  </a:lnTo>
                  <a:lnTo>
                    <a:pt x="878471" y="674306"/>
                  </a:lnTo>
                  <a:lnTo>
                    <a:pt x="881367" y="659676"/>
                  </a:lnTo>
                  <a:lnTo>
                    <a:pt x="881367" y="254419"/>
                  </a:lnTo>
                  <a:close/>
                </a:path>
                <a:path w="2018664" h="1443354">
                  <a:moveTo>
                    <a:pt x="1108456" y="1000302"/>
                  </a:moveTo>
                  <a:lnTo>
                    <a:pt x="1090764" y="954862"/>
                  </a:lnTo>
                  <a:lnTo>
                    <a:pt x="1072527" y="942009"/>
                  </a:lnTo>
                  <a:lnTo>
                    <a:pt x="1057617" y="933437"/>
                  </a:lnTo>
                  <a:lnTo>
                    <a:pt x="1046568" y="922667"/>
                  </a:lnTo>
                  <a:lnTo>
                    <a:pt x="1039660" y="908443"/>
                  </a:lnTo>
                  <a:lnTo>
                    <a:pt x="1037310" y="889660"/>
                  </a:lnTo>
                  <a:lnTo>
                    <a:pt x="1037310" y="827087"/>
                  </a:lnTo>
                  <a:lnTo>
                    <a:pt x="1038821" y="827087"/>
                  </a:lnTo>
                  <a:lnTo>
                    <a:pt x="1040079" y="825842"/>
                  </a:lnTo>
                  <a:lnTo>
                    <a:pt x="1040079" y="747115"/>
                  </a:lnTo>
                  <a:lnTo>
                    <a:pt x="1038821" y="745858"/>
                  </a:lnTo>
                  <a:lnTo>
                    <a:pt x="976401" y="745858"/>
                  </a:lnTo>
                  <a:lnTo>
                    <a:pt x="975144" y="747115"/>
                  </a:lnTo>
                  <a:lnTo>
                    <a:pt x="975144" y="825842"/>
                  </a:lnTo>
                  <a:lnTo>
                    <a:pt x="976401" y="827087"/>
                  </a:lnTo>
                  <a:lnTo>
                    <a:pt x="977912" y="827087"/>
                  </a:lnTo>
                  <a:lnTo>
                    <a:pt x="977912" y="892695"/>
                  </a:lnTo>
                  <a:lnTo>
                    <a:pt x="975017" y="910094"/>
                  </a:lnTo>
                  <a:lnTo>
                    <a:pt x="968108" y="923353"/>
                  </a:lnTo>
                  <a:lnTo>
                    <a:pt x="957338" y="933716"/>
                  </a:lnTo>
                  <a:lnTo>
                    <a:pt x="942835" y="941870"/>
                  </a:lnTo>
                  <a:lnTo>
                    <a:pt x="928471" y="950569"/>
                  </a:lnTo>
                  <a:lnTo>
                    <a:pt x="917003" y="965212"/>
                  </a:lnTo>
                  <a:lnTo>
                    <a:pt x="909408" y="982891"/>
                  </a:lnTo>
                  <a:lnTo>
                    <a:pt x="906640" y="1000302"/>
                  </a:lnTo>
                  <a:lnTo>
                    <a:pt x="906640" y="1405585"/>
                  </a:lnTo>
                  <a:lnTo>
                    <a:pt x="909535" y="1420190"/>
                  </a:lnTo>
                  <a:lnTo>
                    <a:pt x="917549" y="1432128"/>
                  </a:lnTo>
                  <a:lnTo>
                    <a:pt x="929436" y="1440154"/>
                  </a:lnTo>
                  <a:lnTo>
                    <a:pt x="943927" y="1443126"/>
                  </a:lnTo>
                  <a:lnTo>
                    <a:pt x="1071156" y="1443126"/>
                  </a:lnTo>
                  <a:lnTo>
                    <a:pt x="1085659" y="1440154"/>
                  </a:lnTo>
                  <a:lnTo>
                    <a:pt x="1097534" y="1432128"/>
                  </a:lnTo>
                  <a:lnTo>
                    <a:pt x="1105547" y="1420190"/>
                  </a:lnTo>
                  <a:lnTo>
                    <a:pt x="1108456" y="1405585"/>
                  </a:lnTo>
                  <a:lnTo>
                    <a:pt x="1108456" y="1000302"/>
                  </a:lnTo>
                  <a:close/>
                </a:path>
                <a:path w="2018664" h="1443354">
                  <a:moveTo>
                    <a:pt x="1108456" y="254419"/>
                  </a:moveTo>
                  <a:lnTo>
                    <a:pt x="1090764" y="208978"/>
                  </a:lnTo>
                  <a:lnTo>
                    <a:pt x="1072527" y="196126"/>
                  </a:lnTo>
                  <a:lnTo>
                    <a:pt x="1057617" y="187566"/>
                  </a:lnTo>
                  <a:lnTo>
                    <a:pt x="1046568" y="176784"/>
                  </a:lnTo>
                  <a:lnTo>
                    <a:pt x="1039660" y="162560"/>
                  </a:lnTo>
                  <a:lnTo>
                    <a:pt x="1037310" y="143776"/>
                  </a:lnTo>
                  <a:lnTo>
                    <a:pt x="1037310" y="81216"/>
                  </a:lnTo>
                  <a:lnTo>
                    <a:pt x="1038821" y="81216"/>
                  </a:lnTo>
                  <a:lnTo>
                    <a:pt x="1040079" y="79971"/>
                  </a:lnTo>
                  <a:lnTo>
                    <a:pt x="1040079" y="1244"/>
                  </a:lnTo>
                  <a:lnTo>
                    <a:pt x="1038821" y="0"/>
                  </a:lnTo>
                  <a:lnTo>
                    <a:pt x="976401" y="0"/>
                  </a:lnTo>
                  <a:lnTo>
                    <a:pt x="975144" y="1244"/>
                  </a:lnTo>
                  <a:lnTo>
                    <a:pt x="975144" y="79971"/>
                  </a:lnTo>
                  <a:lnTo>
                    <a:pt x="976401" y="81216"/>
                  </a:lnTo>
                  <a:lnTo>
                    <a:pt x="977912" y="81216"/>
                  </a:lnTo>
                  <a:lnTo>
                    <a:pt x="977912" y="146812"/>
                  </a:lnTo>
                  <a:lnTo>
                    <a:pt x="975017" y="164223"/>
                  </a:lnTo>
                  <a:lnTo>
                    <a:pt x="968108" y="177482"/>
                  </a:lnTo>
                  <a:lnTo>
                    <a:pt x="957338" y="187833"/>
                  </a:lnTo>
                  <a:lnTo>
                    <a:pt x="942835" y="195986"/>
                  </a:lnTo>
                  <a:lnTo>
                    <a:pt x="928471" y="204698"/>
                  </a:lnTo>
                  <a:lnTo>
                    <a:pt x="917003" y="219329"/>
                  </a:lnTo>
                  <a:lnTo>
                    <a:pt x="909408" y="237020"/>
                  </a:lnTo>
                  <a:lnTo>
                    <a:pt x="906640" y="254419"/>
                  </a:lnTo>
                  <a:lnTo>
                    <a:pt x="906640" y="659676"/>
                  </a:lnTo>
                  <a:lnTo>
                    <a:pt x="909535" y="674306"/>
                  </a:lnTo>
                  <a:lnTo>
                    <a:pt x="917549" y="686193"/>
                  </a:lnTo>
                  <a:lnTo>
                    <a:pt x="929436" y="694334"/>
                  </a:lnTo>
                  <a:lnTo>
                    <a:pt x="943927" y="697242"/>
                  </a:lnTo>
                  <a:lnTo>
                    <a:pt x="1071156" y="697242"/>
                  </a:lnTo>
                  <a:lnTo>
                    <a:pt x="1085659" y="694334"/>
                  </a:lnTo>
                  <a:lnTo>
                    <a:pt x="1097534" y="686193"/>
                  </a:lnTo>
                  <a:lnTo>
                    <a:pt x="1105547" y="674306"/>
                  </a:lnTo>
                  <a:lnTo>
                    <a:pt x="1108456" y="659676"/>
                  </a:lnTo>
                  <a:lnTo>
                    <a:pt x="1108456" y="254419"/>
                  </a:lnTo>
                  <a:close/>
                </a:path>
                <a:path w="2018664" h="1443354">
                  <a:moveTo>
                    <a:pt x="1335532" y="1000302"/>
                  </a:moveTo>
                  <a:lnTo>
                    <a:pt x="1317840" y="954862"/>
                  </a:lnTo>
                  <a:lnTo>
                    <a:pt x="1299603" y="942009"/>
                  </a:lnTo>
                  <a:lnTo>
                    <a:pt x="1284693" y="933437"/>
                  </a:lnTo>
                  <a:lnTo>
                    <a:pt x="1273644" y="922667"/>
                  </a:lnTo>
                  <a:lnTo>
                    <a:pt x="1266736" y="908443"/>
                  </a:lnTo>
                  <a:lnTo>
                    <a:pt x="1264386" y="889660"/>
                  </a:lnTo>
                  <a:lnTo>
                    <a:pt x="1264386" y="827087"/>
                  </a:lnTo>
                  <a:lnTo>
                    <a:pt x="1265910" y="827087"/>
                  </a:lnTo>
                  <a:lnTo>
                    <a:pt x="1267155" y="825842"/>
                  </a:lnTo>
                  <a:lnTo>
                    <a:pt x="1267155" y="747115"/>
                  </a:lnTo>
                  <a:lnTo>
                    <a:pt x="1265910" y="745858"/>
                  </a:lnTo>
                  <a:lnTo>
                    <a:pt x="1203477" y="745858"/>
                  </a:lnTo>
                  <a:lnTo>
                    <a:pt x="1202220" y="747115"/>
                  </a:lnTo>
                  <a:lnTo>
                    <a:pt x="1202220" y="825842"/>
                  </a:lnTo>
                  <a:lnTo>
                    <a:pt x="1203477" y="827087"/>
                  </a:lnTo>
                  <a:lnTo>
                    <a:pt x="1204988" y="827087"/>
                  </a:lnTo>
                  <a:lnTo>
                    <a:pt x="1204988" y="892695"/>
                  </a:lnTo>
                  <a:lnTo>
                    <a:pt x="1202093" y="910094"/>
                  </a:lnTo>
                  <a:lnTo>
                    <a:pt x="1195197" y="923353"/>
                  </a:lnTo>
                  <a:lnTo>
                    <a:pt x="1184414" y="933716"/>
                  </a:lnTo>
                  <a:lnTo>
                    <a:pt x="1169911" y="941870"/>
                  </a:lnTo>
                  <a:lnTo>
                    <a:pt x="1155547" y="950569"/>
                  </a:lnTo>
                  <a:lnTo>
                    <a:pt x="1144079" y="965212"/>
                  </a:lnTo>
                  <a:lnTo>
                    <a:pt x="1136484" y="982891"/>
                  </a:lnTo>
                  <a:lnTo>
                    <a:pt x="1133729" y="1000302"/>
                  </a:lnTo>
                  <a:lnTo>
                    <a:pt x="1133729" y="1405585"/>
                  </a:lnTo>
                  <a:lnTo>
                    <a:pt x="1136611" y="1420190"/>
                  </a:lnTo>
                  <a:lnTo>
                    <a:pt x="1144625" y="1432128"/>
                  </a:lnTo>
                  <a:lnTo>
                    <a:pt x="1156512" y="1440154"/>
                  </a:lnTo>
                  <a:lnTo>
                    <a:pt x="1171016" y="1443126"/>
                  </a:lnTo>
                  <a:lnTo>
                    <a:pt x="1298232" y="1443126"/>
                  </a:lnTo>
                  <a:lnTo>
                    <a:pt x="1312735" y="1440154"/>
                  </a:lnTo>
                  <a:lnTo>
                    <a:pt x="1324610" y="1432128"/>
                  </a:lnTo>
                  <a:lnTo>
                    <a:pt x="1332623" y="1420190"/>
                  </a:lnTo>
                  <a:lnTo>
                    <a:pt x="1335532" y="1405585"/>
                  </a:lnTo>
                  <a:lnTo>
                    <a:pt x="1335532" y="1000302"/>
                  </a:lnTo>
                  <a:close/>
                </a:path>
                <a:path w="2018664" h="1443354">
                  <a:moveTo>
                    <a:pt x="1335532" y="254419"/>
                  </a:moveTo>
                  <a:lnTo>
                    <a:pt x="1317840" y="208978"/>
                  </a:lnTo>
                  <a:lnTo>
                    <a:pt x="1299603" y="196126"/>
                  </a:lnTo>
                  <a:lnTo>
                    <a:pt x="1284693" y="187566"/>
                  </a:lnTo>
                  <a:lnTo>
                    <a:pt x="1273644" y="176784"/>
                  </a:lnTo>
                  <a:lnTo>
                    <a:pt x="1266736" y="162560"/>
                  </a:lnTo>
                  <a:lnTo>
                    <a:pt x="1264386" y="143776"/>
                  </a:lnTo>
                  <a:lnTo>
                    <a:pt x="1264386" y="81216"/>
                  </a:lnTo>
                  <a:lnTo>
                    <a:pt x="1265910" y="81216"/>
                  </a:lnTo>
                  <a:lnTo>
                    <a:pt x="1267155" y="79971"/>
                  </a:lnTo>
                  <a:lnTo>
                    <a:pt x="1267155" y="1244"/>
                  </a:lnTo>
                  <a:lnTo>
                    <a:pt x="1265910" y="0"/>
                  </a:lnTo>
                  <a:lnTo>
                    <a:pt x="1203477" y="0"/>
                  </a:lnTo>
                  <a:lnTo>
                    <a:pt x="1202220" y="1244"/>
                  </a:lnTo>
                  <a:lnTo>
                    <a:pt x="1202220" y="79971"/>
                  </a:lnTo>
                  <a:lnTo>
                    <a:pt x="1203477" y="81216"/>
                  </a:lnTo>
                  <a:lnTo>
                    <a:pt x="1204988" y="81216"/>
                  </a:lnTo>
                  <a:lnTo>
                    <a:pt x="1204988" y="146812"/>
                  </a:lnTo>
                  <a:lnTo>
                    <a:pt x="1202093" y="164223"/>
                  </a:lnTo>
                  <a:lnTo>
                    <a:pt x="1195197" y="177482"/>
                  </a:lnTo>
                  <a:lnTo>
                    <a:pt x="1184414" y="187833"/>
                  </a:lnTo>
                  <a:lnTo>
                    <a:pt x="1169911" y="195986"/>
                  </a:lnTo>
                  <a:lnTo>
                    <a:pt x="1155547" y="204698"/>
                  </a:lnTo>
                  <a:lnTo>
                    <a:pt x="1144079" y="219329"/>
                  </a:lnTo>
                  <a:lnTo>
                    <a:pt x="1136484" y="237020"/>
                  </a:lnTo>
                  <a:lnTo>
                    <a:pt x="1133729" y="254419"/>
                  </a:lnTo>
                  <a:lnTo>
                    <a:pt x="1133729" y="659676"/>
                  </a:lnTo>
                  <a:lnTo>
                    <a:pt x="1136611" y="674306"/>
                  </a:lnTo>
                  <a:lnTo>
                    <a:pt x="1144625" y="686193"/>
                  </a:lnTo>
                  <a:lnTo>
                    <a:pt x="1156512" y="694334"/>
                  </a:lnTo>
                  <a:lnTo>
                    <a:pt x="1171016" y="697242"/>
                  </a:lnTo>
                  <a:lnTo>
                    <a:pt x="1298232" y="697242"/>
                  </a:lnTo>
                  <a:lnTo>
                    <a:pt x="1312735" y="694334"/>
                  </a:lnTo>
                  <a:lnTo>
                    <a:pt x="1324610" y="686193"/>
                  </a:lnTo>
                  <a:lnTo>
                    <a:pt x="1332623" y="674306"/>
                  </a:lnTo>
                  <a:lnTo>
                    <a:pt x="1335532" y="659676"/>
                  </a:lnTo>
                  <a:lnTo>
                    <a:pt x="1335532" y="254419"/>
                  </a:lnTo>
                  <a:close/>
                </a:path>
                <a:path w="2018664" h="1443354">
                  <a:moveTo>
                    <a:pt x="1562608" y="1000302"/>
                  </a:moveTo>
                  <a:lnTo>
                    <a:pt x="1544916" y="954862"/>
                  </a:lnTo>
                  <a:lnTo>
                    <a:pt x="1526679" y="942009"/>
                  </a:lnTo>
                  <a:lnTo>
                    <a:pt x="1511769" y="933437"/>
                  </a:lnTo>
                  <a:lnTo>
                    <a:pt x="1500720" y="922667"/>
                  </a:lnTo>
                  <a:lnTo>
                    <a:pt x="1493824" y="908443"/>
                  </a:lnTo>
                  <a:lnTo>
                    <a:pt x="1491462" y="889660"/>
                  </a:lnTo>
                  <a:lnTo>
                    <a:pt x="1491462" y="827087"/>
                  </a:lnTo>
                  <a:lnTo>
                    <a:pt x="1492986" y="827087"/>
                  </a:lnTo>
                  <a:lnTo>
                    <a:pt x="1494231" y="825842"/>
                  </a:lnTo>
                  <a:lnTo>
                    <a:pt x="1494231" y="747115"/>
                  </a:lnTo>
                  <a:lnTo>
                    <a:pt x="1492986" y="745858"/>
                  </a:lnTo>
                  <a:lnTo>
                    <a:pt x="1430553" y="745858"/>
                  </a:lnTo>
                  <a:lnTo>
                    <a:pt x="1429308" y="747115"/>
                  </a:lnTo>
                  <a:lnTo>
                    <a:pt x="1429308" y="825842"/>
                  </a:lnTo>
                  <a:lnTo>
                    <a:pt x="1430553" y="827087"/>
                  </a:lnTo>
                  <a:lnTo>
                    <a:pt x="1432064" y="827087"/>
                  </a:lnTo>
                  <a:lnTo>
                    <a:pt x="1432064" y="892695"/>
                  </a:lnTo>
                  <a:lnTo>
                    <a:pt x="1429169" y="910094"/>
                  </a:lnTo>
                  <a:lnTo>
                    <a:pt x="1422273" y="923353"/>
                  </a:lnTo>
                  <a:lnTo>
                    <a:pt x="1411490" y="933716"/>
                  </a:lnTo>
                  <a:lnTo>
                    <a:pt x="1397000" y="941870"/>
                  </a:lnTo>
                  <a:lnTo>
                    <a:pt x="1382623" y="950569"/>
                  </a:lnTo>
                  <a:lnTo>
                    <a:pt x="1371155" y="965212"/>
                  </a:lnTo>
                  <a:lnTo>
                    <a:pt x="1363560" y="982891"/>
                  </a:lnTo>
                  <a:lnTo>
                    <a:pt x="1360805" y="1000302"/>
                  </a:lnTo>
                  <a:lnTo>
                    <a:pt x="1360805" y="1405585"/>
                  </a:lnTo>
                  <a:lnTo>
                    <a:pt x="1363700" y="1420190"/>
                  </a:lnTo>
                  <a:lnTo>
                    <a:pt x="1371701" y="1432128"/>
                  </a:lnTo>
                  <a:lnTo>
                    <a:pt x="1383588" y="1440154"/>
                  </a:lnTo>
                  <a:lnTo>
                    <a:pt x="1398092" y="1443126"/>
                  </a:lnTo>
                  <a:lnTo>
                    <a:pt x="1525308" y="1443126"/>
                  </a:lnTo>
                  <a:lnTo>
                    <a:pt x="1539811" y="1440154"/>
                  </a:lnTo>
                  <a:lnTo>
                    <a:pt x="1551686" y="1432128"/>
                  </a:lnTo>
                  <a:lnTo>
                    <a:pt x="1559699" y="1420190"/>
                  </a:lnTo>
                  <a:lnTo>
                    <a:pt x="1562608" y="1405585"/>
                  </a:lnTo>
                  <a:lnTo>
                    <a:pt x="1562608" y="1000302"/>
                  </a:lnTo>
                  <a:close/>
                </a:path>
                <a:path w="2018664" h="1443354">
                  <a:moveTo>
                    <a:pt x="1562608" y="254419"/>
                  </a:moveTo>
                  <a:lnTo>
                    <a:pt x="1544916" y="208978"/>
                  </a:lnTo>
                  <a:lnTo>
                    <a:pt x="1526679" y="196126"/>
                  </a:lnTo>
                  <a:lnTo>
                    <a:pt x="1511769" y="187566"/>
                  </a:lnTo>
                  <a:lnTo>
                    <a:pt x="1500720" y="176784"/>
                  </a:lnTo>
                  <a:lnTo>
                    <a:pt x="1493824" y="162560"/>
                  </a:lnTo>
                  <a:lnTo>
                    <a:pt x="1491462" y="143776"/>
                  </a:lnTo>
                  <a:lnTo>
                    <a:pt x="1491462" y="81216"/>
                  </a:lnTo>
                  <a:lnTo>
                    <a:pt x="1492986" y="81216"/>
                  </a:lnTo>
                  <a:lnTo>
                    <a:pt x="1494231" y="79971"/>
                  </a:lnTo>
                  <a:lnTo>
                    <a:pt x="1494231" y="1244"/>
                  </a:lnTo>
                  <a:lnTo>
                    <a:pt x="1492986" y="0"/>
                  </a:lnTo>
                  <a:lnTo>
                    <a:pt x="1430553" y="0"/>
                  </a:lnTo>
                  <a:lnTo>
                    <a:pt x="1429308" y="1244"/>
                  </a:lnTo>
                  <a:lnTo>
                    <a:pt x="1429308" y="79971"/>
                  </a:lnTo>
                  <a:lnTo>
                    <a:pt x="1430553" y="81216"/>
                  </a:lnTo>
                  <a:lnTo>
                    <a:pt x="1432064" y="81216"/>
                  </a:lnTo>
                  <a:lnTo>
                    <a:pt x="1432064" y="146812"/>
                  </a:lnTo>
                  <a:lnTo>
                    <a:pt x="1429169" y="164223"/>
                  </a:lnTo>
                  <a:lnTo>
                    <a:pt x="1422273" y="177482"/>
                  </a:lnTo>
                  <a:lnTo>
                    <a:pt x="1411490" y="187833"/>
                  </a:lnTo>
                  <a:lnTo>
                    <a:pt x="1397000" y="195986"/>
                  </a:lnTo>
                  <a:lnTo>
                    <a:pt x="1382623" y="204698"/>
                  </a:lnTo>
                  <a:lnTo>
                    <a:pt x="1371155" y="219329"/>
                  </a:lnTo>
                  <a:lnTo>
                    <a:pt x="1363560" y="237020"/>
                  </a:lnTo>
                  <a:lnTo>
                    <a:pt x="1360805" y="254419"/>
                  </a:lnTo>
                  <a:lnTo>
                    <a:pt x="1360805" y="659676"/>
                  </a:lnTo>
                  <a:lnTo>
                    <a:pt x="1363700" y="674306"/>
                  </a:lnTo>
                  <a:lnTo>
                    <a:pt x="1371701" y="686193"/>
                  </a:lnTo>
                  <a:lnTo>
                    <a:pt x="1383588" y="694334"/>
                  </a:lnTo>
                  <a:lnTo>
                    <a:pt x="1398092" y="697242"/>
                  </a:lnTo>
                  <a:lnTo>
                    <a:pt x="1525308" y="697242"/>
                  </a:lnTo>
                  <a:lnTo>
                    <a:pt x="1539811" y="694334"/>
                  </a:lnTo>
                  <a:lnTo>
                    <a:pt x="1551686" y="686193"/>
                  </a:lnTo>
                  <a:lnTo>
                    <a:pt x="1559699" y="674306"/>
                  </a:lnTo>
                  <a:lnTo>
                    <a:pt x="1562608" y="659676"/>
                  </a:lnTo>
                  <a:lnTo>
                    <a:pt x="1562608" y="254419"/>
                  </a:lnTo>
                  <a:close/>
                </a:path>
                <a:path w="2018664" h="1443354">
                  <a:moveTo>
                    <a:pt x="1789684" y="1000302"/>
                  </a:moveTo>
                  <a:lnTo>
                    <a:pt x="1771992" y="954862"/>
                  </a:lnTo>
                  <a:lnTo>
                    <a:pt x="1753755" y="942009"/>
                  </a:lnTo>
                  <a:lnTo>
                    <a:pt x="1738845" y="933437"/>
                  </a:lnTo>
                  <a:lnTo>
                    <a:pt x="1727796" y="922667"/>
                  </a:lnTo>
                  <a:lnTo>
                    <a:pt x="1720900" y="908443"/>
                  </a:lnTo>
                  <a:lnTo>
                    <a:pt x="1718538" y="889660"/>
                  </a:lnTo>
                  <a:lnTo>
                    <a:pt x="1718538" y="827087"/>
                  </a:lnTo>
                  <a:lnTo>
                    <a:pt x="1720062" y="827087"/>
                  </a:lnTo>
                  <a:lnTo>
                    <a:pt x="1721307" y="825842"/>
                  </a:lnTo>
                  <a:lnTo>
                    <a:pt x="1721307" y="747115"/>
                  </a:lnTo>
                  <a:lnTo>
                    <a:pt x="1720062" y="745858"/>
                  </a:lnTo>
                  <a:lnTo>
                    <a:pt x="1657629" y="745858"/>
                  </a:lnTo>
                  <a:lnTo>
                    <a:pt x="1656384" y="747115"/>
                  </a:lnTo>
                  <a:lnTo>
                    <a:pt x="1656384" y="825842"/>
                  </a:lnTo>
                  <a:lnTo>
                    <a:pt x="1657629" y="827087"/>
                  </a:lnTo>
                  <a:lnTo>
                    <a:pt x="1659140" y="827087"/>
                  </a:lnTo>
                  <a:lnTo>
                    <a:pt x="1659140" y="892695"/>
                  </a:lnTo>
                  <a:lnTo>
                    <a:pt x="1656257" y="910094"/>
                  </a:lnTo>
                  <a:lnTo>
                    <a:pt x="1649349" y="923353"/>
                  </a:lnTo>
                  <a:lnTo>
                    <a:pt x="1638566" y="933716"/>
                  </a:lnTo>
                  <a:lnTo>
                    <a:pt x="1624076" y="941870"/>
                  </a:lnTo>
                  <a:lnTo>
                    <a:pt x="1609699" y="950569"/>
                  </a:lnTo>
                  <a:lnTo>
                    <a:pt x="1598231" y="965212"/>
                  </a:lnTo>
                  <a:lnTo>
                    <a:pt x="1590649" y="982891"/>
                  </a:lnTo>
                  <a:lnTo>
                    <a:pt x="1587881" y="1000302"/>
                  </a:lnTo>
                  <a:lnTo>
                    <a:pt x="1587881" y="1405585"/>
                  </a:lnTo>
                  <a:lnTo>
                    <a:pt x="1590776" y="1420190"/>
                  </a:lnTo>
                  <a:lnTo>
                    <a:pt x="1598790" y="1432128"/>
                  </a:lnTo>
                  <a:lnTo>
                    <a:pt x="1610664" y="1440154"/>
                  </a:lnTo>
                  <a:lnTo>
                    <a:pt x="1625168" y="1443126"/>
                  </a:lnTo>
                  <a:lnTo>
                    <a:pt x="1752384" y="1443126"/>
                  </a:lnTo>
                  <a:lnTo>
                    <a:pt x="1766887" y="1440154"/>
                  </a:lnTo>
                  <a:lnTo>
                    <a:pt x="1778762" y="1432128"/>
                  </a:lnTo>
                  <a:lnTo>
                    <a:pt x="1786775" y="1420190"/>
                  </a:lnTo>
                  <a:lnTo>
                    <a:pt x="1789684" y="1405585"/>
                  </a:lnTo>
                  <a:lnTo>
                    <a:pt x="1789684" y="1000302"/>
                  </a:lnTo>
                  <a:close/>
                </a:path>
                <a:path w="2018664" h="1443354">
                  <a:moveTo>
                    <a:pt x="1789684" y="254419"/>
                  </a:moveTo>
                  <a:lnTo>
                    <a:pt x="1771992" y="208978"/>
                  </a:lnTo>
                  <a:lnTo>
                    <a:pt x="1753755" y="196126"/>
                  </a:lnTo>
                  <a:lnTo>
                    <a:pt x="1738845" y="187566"/>
                  </a:lnTo>
                  <a:lnTo>
                    <a:pt x="1727796" y="176784"/>
                  </a:lnTo>
                  <a:lnTo>
                    <a:pt x="1720900" y="162560"/>
                  </a:lnTo>
                  <a:lnTo>
                    <a:pt x="1718538" y="143776"/>
                  </a:lnTo>
                  <a:lnTo>
                    <a:pt x="1718538" y="81216"/>
                  </a:lnTo>
                  <a:lnTo>
                    <a:pt x="1720062" y="81216"/>
                  </a:lnTo>
                  <a:lnTo>
                    <a:pt x="1721307" y="79971"/>
                  </a:lnTo>
                  <a:lnTo>
                    <a:pt x="1721307" y="1244"/>
                  </a:lnTo>
                  <a:lnTo>
                    <a:pt x="1720062" y="0"/>
                  </a:lnTo>
                  <a:lnTo>
                    <a:pt x="1657629" y="0"/>
                  </a:lnTo>
                  <a:lnTo>
                    <a:pt x="1656384" y="1244"/>
                  </a:lnTo>
                  <a:lnTo>
                    <a:pt x="1656384" y="79971"/>
                  </a:lnTo>
                  <a:lnTo>
                    <a:pt x="1657629" y="81216"/>
                  </a:lnTo>
                  <a:lnTo>
                    <a:pt x="1659140" y="81216"/>
                  </a:lnTo>
                  <a:lnTo>
                    <a:pt x="1659140" y="146812"/>
                  </a:lnTo>
                  <a:lnTo>
                    <a:pt x="1656257" y="164223"/>
                  </a:lnTo>
                  <a:lnTo>
                    <a:pt x="1649349" y="177482"/>
                  </a:lnTo>
                  <a:lnTo>
                    <a:pt x="1638566" y="187833"/>
                  </a:lnTo>
                  <a:lnTo>
                    <a:pt x="1624076" y="195986"/>
                  </a:lnTo>
                  <a:lnTo>
                    <a:pt x="1609699" y="204698"/>
                  </a:lnTo>
                  <a:lnTo>
                    <a:pt x="1598231" y="219329"/>
                  </a:lnTo>
                  <a:lnTo>
                    <a:pt x="1590649" y="237020"/>
                  </a:lnTo>
                  <a:lnTo>
                    <a:pt x="1587881" y="254419"/>
                  </a:lnTo>
                  <a:lnTo>
                    <a:pt x="1587881" y="659676"/>
                  </a:lnTo>
                  <a:lnTo>
                    <a:pt x="1590776" y="674306"/>
                  </a:lnTo>
                  <a:lnTo>
                    <a:pt x="1598790" y="686193"/>
                  </a:lnTo>
                  <a:lnTo>
                    <a:pt x="1610664" y="694334"/>
                  </a:lnTo>
                  <a:lnTo>
                    <a:pt x="1625168" y="697242"/>
                  </a:lnTo>
                  <a:lnTo>
                    <a:pt x="1752384" y="697242"/>
                  </a:lnTo>
                  <a:lnTo>
                    <a:pt x="1766887" y="694334"/>
                  </a:lnTo>
                  <a:lnTo>
                    <a:pt x="1778762" y="686193"/>
                  </a:lnTo>
                  <a:lnTo>
                    <a:pt x="1786775" y="674306"/>
                  </a:lnTo>
                  <a:lnTo>
                    <a:pt x="1789684" y="659676"/>
                  </a:lnTo>
                  <a:lnTo>
                    <a:pt x="1789684" y="254419"/>
                  </a:lnTo>
                  <a:close/>
                </a:path>
                <a:path w="2018664" h="1443354">
                  <a:moveTo>
                    <a:pt x="2018411" y="1000302"/>
                  </a:moveTo>
                  <a:lnTo>
                    <a:pt x="2000592" y="954862"/>
                  </a:lnTo>
                  <a:lnTo>
                    <a:pt x="1982228" y="942009"/>
                  </a:lnTo>
                  <a:lnTo>
                    <a:pt x="1967166" y="933437"/>
                  </a:lnTo>
                  <a:lnTo>
                    <a:pt x="1955977" y="922667"/>
                  </a:lnTo>
                  <a:lnTo>
                    <a:pt x="1949069" y="908443"/>
                  </a:lnTo>
                  <a:lnTo>
                    <a:pt x="1946732" y="889660"/>
                  </a:lnTo>
                  <a:lnTo>
                    <a:pt x="1946579" y="827087"/>
                  </a:lnTo>
                  <a:lnTo>
                    <a:pt x="1948243" y="827087"/>
                  </a:lnTo>
                  <a:lnTo>
                    <a:pt x="1949488" y="825842"/>
                  </a:lnTo>
                  <a:lnTo>
                    <a:pt x="1949488" y="747115"/>
                  </a:lnTo>
                  <a:lnTo>
                    <a:pt x="1948243" y="745858"/>
                  </a:lnTo>
                  <a:lnTo>
                    <a:pt x="1885264" y="745858"/>
                  </a:lnTo>
                  <a:lnTo>
                    <a:pt x="1884006" y="747115"/>
                  </a:lnTo>
                  <a:lnTo>
                    <a:pt x="1884006" y="825842"/>
                  </a:lnTo>
                  <a:lnTo>
                    <a:pt x="1885264" y="827087"/>
                  </a:lnTo>
                  <a:lnTo>
                    <a:pt x="1886775" y="827087"/>
                  </a:lnTo>
                  <a:lnTo>
                    <a:pt x="1886775" y="892695"/>
                  </a:lnTo>
                  <a:lnTo>
                    <a:pt x="1883879" y="910094"/>
                  </a:lnTo>
                  <a:lnTo>
                    <a:pt x="1876971" y="923353"/>
                  </a:lnTo>
                  <a:lnTo>
                    <a:pt x="1866061" y="933716"/>
                  </a:lnTo>
                  <a:lnTo>
                    <a:pt x="1851418" y="941870"/>
                  </a:lnTo>
                  <a:lnTo>
                    <a:pt x="1837055" y="950569"/>
                  </a:lnTo>
                  <a:lnTo>
                    <a:pt x="1825447" y="965212"/>
                  </a:lnTo>
                  <a:lnTo>
                    <a:pt x="1817725" y="982891"/>
                  </a:lnTo>
                  <a:lnTo>
                    <a:pt x="1814957" y="1000302"/>
                  </a:lnTo>
                  <a:lnTo>
                    <a:pt x="1814957" y="1405585"/>
                  </a:lnTo>
                  <a:lnTo>
                    <a:pt x="1817852" y="1420190"/>
                  </a:lnTo>
                  <a:lnTo>
                    <a:pt x="1826006" y="1432128"/>
                  </a:lnTo>
                  <a:lnTo>
                    <a:pt x="1837880" y="1440154"/>
                  </a:lnTo>
                  <a:lnTo>
                    <a:pt x="1852650" y="1443126"/>
                  </a:lnTo>
                  <a:lnTo>
                    <a:pt x="1980831" y="1443126"/>
                  </a:lnTo>
                  <a:lnTo>
                    <a:pt x="1995487" y="1440154"/>
                  </a:lnTo>
                  <a:lnTo>
                    <a:pt x="2007501" y="1432128"/>
                  </a:lnTo>
                  <a:lnTo>
                    <a:pt x="2015515" y="1420190"/>
                  </a:lnTo>
                  <a:lnTo>
                    <a:pt x="2018411" y="1405585"/>
                  </a:lnTo>
                  <a:lnTo>
                    <a:pt x="2018411" y="1000302"/>
                  </a:lnTo>
                  <a:close/>
                </a:path>
                <a:path w="2018664" h="1443354">
                  <a:moveTo>
                    <a:pt x="2018411" y="254419"/>
                  </a:moveTo>
                  <a:lnTo>
                    <a:pt x="2000592" y="208978"/>
                  </a:lnTo>
                  <a:lnTo>
                    <a:pt x="1982228" y="196126"/>
                  </a:lnTo>
                  <a:lnTo>
                    <a:pt x="1967166" y="187566"/>
                  </a:lnTo>
                  <a:lnTo>
                    <a:pt x="1955977" y="176784"/>
                  </a:lnTo>
                  <a:lnTo>
                    <a:pt x="1949069" y="162560"/>
                  </a:lnTo>
                  <a:lnTo>
                    <a:pt x="1946732" y="143776"/>
                  </a:lnTo>
                  <a:lnTo>
                    <a:pt x="1946579" y="81216"/>
                  </a:lnTo>
                  <a:lnTo>
                    <a:pt x="1948243" y="81216"/>
                  </a:lnTo>
                  <a:lnTo>
                    <a:pt x="1949488" y="79971"/>
                  </a:lnTo>
                  <a:lnTo>
                    <a:pt x="1949488" y="1244"/>
                  </a:lnTo>
                  <a:lnTo>
                    <a:pt x="1948243" y="0"/>
                  </a:lnTo>
                  <a:lnTo>
                    <a:pt x="1885264" y="0"/>
                  </a:lnTo>
                  <a:lnTo>
                    <a:pt x="1884006" y="1244"/>
                  </a:lnTo>
                  <a:lnTo>
                    <a:pt x="1884006" y="79971"/>
                  </a:lnTo>
                  <a:lnTo>
                    <a:pt x="1885264" y="81216"/>
                  </a:lnTo>
                  <a:lnTo>
                    <a:pt x="1886775" y="81216"/>
                  </a:lnTo>
                  <a:lnTo>
                    <a:pt x="1886775" y="146812"/>
                  </a:lnTo>
                  <a:lnTo>
                    <a:pt x="1883879" y="164223"/>
                  </a:lnTo>
                  <a:lnTo>
                    <a:pt x="1876971" y="177482"/>
                  </a:lnTo>
                  <a:lnTo>
                    <a:pt x="1866061" y="187833"/>
                  </a:lnTo>
                  <a:lnTo>
                    <a:pt x="1851418" y="195986"/>
                  </a:lnTo>
                  <a:lnTo>
                    <a:pt x="1837055" y="204698"/>
                  </a:lnTo>
                  <a:lnTo>
                    <a:pt x="1825447" y="219329"/>
                  </a:lnTo>
                  <a:lnTo>
                    <a:pt x="1817725" y="237020"/>
                  </a:lnTo>
                  <a:lnTo>
                    <a:pt x="1814957" y="254419"/>
                  </a:lnTo>
                  <a:lnTo>
                    <a:pt x="1814957" y="659676"/>
                  </a:lnTo>
                  <a:lnTo>
                    <a:pt x="1817852" y="674306"/>
                  </a:lnTo>
                  <a:lnTo>
                    <a:pt x="1826006" y="686193"/>
                  </a:lnTo>
                  <a:lnTo>
                    <a:pt x="1837880" y="694334"/>
                  </a:lnTo>
                  <a:lnTo>
                    <a:pt x="1852650" y="697242"/>
                  </a:lnTo>
                  <a:lnTo>
                    <a:pt x="1980831" y="697242"/>
                  </a:lnTo>
                  <a:lnTo>
                    <a:pt x="1995487" y="694334"/>
                  </a:lnTo>
                  <a:lnTo>
                    <a:pt x="2007501" y="686193"/>
                  </a:lnTo>
                  <a:lnTo>
                    <a:pt x="2015515" y="674306"/>
                  </a:lnTo>
                  <a:lnTo>
                    <a:pt x="2018411" y="659676"/>
                  </a:lnTo>
                  <a:lnTo>
                    <a:pt x="2018411" y="254419"/>
                  </a:lnTo>
                  <a:close/>
                </a:path>
              </a:pathLst>
            </a:custGeom>
            <a:solidFill>
              <a:srgbClr val="DBDCDC"/>
            </a:solidFill>
          </p:spPr>
          <p:txBody>
            <a:bodyPr wrap="square" lIns="0" tIns="0" rIns="0" bIns="0" rtlCol="0"/>
            <a:lstStyle/>
            <a:p>
              <a:endParaRPr dirty="0"/>
            </a:p>
          </p:txBody>
        </p:sp>
        <p:sp>
          <p:nvSpPr>
            <p:cNvPr id="23" name="object 15">
              <a:extLst>
                <a:ext uri="{FF2B5EF4-FFF2-40B4-BE49-F238E27FC236}">
                  <a16:creationId xmlns:a16="http://schemas.microsoft.com/office/drawing/2014/main" id="{6802ED1D-C8A4-0EB9-AAED-3D8C56B9F695}"/>
                </a:ext>
              </a:extLst>
            </p:cNvPr>
            <p:cNvSpPr/>
            <p:nvPr/>
          </p:nvSpPr>
          <p:spPr>
            <a:xfrm flipV="1">
              <a:off x="556243" y="7037430"/>
              <a:ext cx="2156972" cy="41472"/>
            </a:xfrm>
            <a:custGeom>
              <a:avLst/>
              <a:gdLst/>
              <a:ahLst/>
              <a:cxnLst/>
              <a:rect l="l" t="t" r="r" b="b"/>
              <a:pathLst>
                <a:path w="2178050">
                  <a:moveTo>
                    <a:pt x="0" y="0"/>
                  </a:moveTo>
                  <a:lnTo>
                    <a:pt x="2177669" y="0"/>
                  </a:lnTo>
                </a:path>
              </a:pathLst>
            </a:custGeom>
            <a:ln w="21551">
              <a:solidFill>
                <a:srgbClr val="221E1F"/>
              </a:solidFill>
            </a:ln>
          </p:spPr>
          <p:txBody>
            <a:bodyPr wrap="square" lIns="0" tIns="0" rIns="0" bIns="0" rtlCol="0"/>
            <a:lstStyle/>
            <a:p>
              <a:endParaRPr dirty="0"/>
            </a:p>
          </p:txBody>
        </p:sp>
        <p:sp>
          <p:nvSpPr>
            <p:cNvPr id="24" name="object 16">
              <a:extLst>
                <a:ext uri="{FF2B5EF4-FFF2-40B4-BE49-F238E27FC236}">
                  <a16:creationId xmlns:a16="http://schemas.microsoft.com/office/drawing/2014/main" id="{09FB1F9A-23F3-A68E-02A6-7F0FA127829C}"/>
                </a:ext>
              </a:extLst>
            </p:cNvPr>
            <p:cNvSpPr/>
            <p:nvPr/>
          </p:nvSpPr>
          <p:spPr>
            <a:xfrm>
              <a:off x="556242" y="7824773"/>
              <a:ext cx="2516128" cy="41472"/>
            </a:xfrm>
            <a:custGeom>
              <a:avLst/>
              <a:gdLst/>
              <a:ahLst/>
              <a:cxnLst/>
              <a:rect l="l" t="t" r="r" b="b"/>
              <a:pathLst>
                <a:path w="2178050">
                  <a:moveTo>
                    <a:pt x="0" y="0"/>
                  </a:moveTo>
                  <a:lnTo>
                    <a:pt x="2177669" y="0"/>
                  </a:lnTo>
                </a:path>
              </a:pathLst>
            </a:custGeom>
            <a:ln w="21551">
              <a:solidFill>
                <a:srgbClr val="221E1F"/>
              </a:solidFill>
            </a:ln>
          </p:spPr>
          <p:txBody>
            <a:bodyPr wrap="square" lIns="0" tIns="0" rIns="0" bIns="0" rtlCol="0"/>
            <a:lstStyle/>
            <a:p>
              <a:endParaRPr/>
            </a:p>
          </p:txBody>
        </p:sp>
        <p:sp>
          <p:nvSpPr>
            <p:cNvPr id="25" name="object 19">
              <a:extLst>
                <a:ext uri="{FF2B5EF4-FFF2-40B4-BE49-F238E27FC236}">
                  <a16:creationId xmlns:a16="http://schemas.microsoft.com/office/drawing/2014/main" id="{7E5154F1-B576-D894-7081-D64835736D5C}"/>
                </a:ext>
              </a:extLst>
            </p:cNvPr>
            <p:cNvSpPr/>
            <p:nvPr/>
          </p:nvSpPr>
          <p:spPr>
            <a:xfrm>
              <a:off x="2317077" y="5730479"/>
              <a:ext cx="396139" cy="653050"/>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object 20">
              <a:extLst>
                <a:ext uri="{FF2B5EF4-FFF2-40B4-BE49-F238E27FC236}">
                  <a16:creationId xmlns:a16="http://schemas.microsoft.com/office/drawing/2014/main" id="{2513A641-E503-C772-DBAC-9D0721E5DBF7}"/>
                </a:ext>
              </a:extLst>
            </p:cNvPr>
            <p:cNvSpPr/>
            <p:nvPr/>
          </p:nvSpPr>
          <p:spPr>
            <a:xfrm>
              <a:off x="1865341" y="5701474"/>
              <a:ext cx="540340" cy="711060"/>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1">
              <a:extLst>
                <a:ext uri="{FF2B5EF4-FFF2-40B4-BE49-F238E27FC236}">
                  <a16:creationId xmlns:a16="http://schemas.microsoft.com/office/drawing/2014/main" id="{5FCD2053-D092-DD3C-5F99-3BA7AB397920}"/>
                </a:ext>
              </a:extLst>
            </p:cNvPr>
            <p:cNvSpPr/>
            <p:nvPr/>
          </p:nvSpPr>
          <p:spPr>
            <a:xfrm>
              <a:off x="1480186" y="5679127"/>
              <a:ext cx="540340" cy="71106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object 22">
              <a:extLst>
                <a:ext uri="{FF2B5EF4-FFF2-40B4-BE49-F238E27FC236}">
                  <a16:creationId xmlns:a16="http://schemas.microsoft.com/office/drawing/2014/main" id="{4201E30F-F220-16C3-6C34-7352DF623D79}"/>
                </a:ext>
              </a:extLst>
            </p:cNvPr>
            <p:cNvSpPr/>
            <p:nvPr/>
          </p:nvSpPr>
          <p:spPr>
            <a:xfrm flipV="1">
              <a:off x="556244" y="6328859"/>
              <a:ext cx="2572336" cy="41472"/>
            </a:xfrm>
            <a:custGeom>
              <a:avLst/>
              <a:gdLst/>
              <a:ahLst/>
              <a:cxnLst/>
              <a:rect l="l" t="t" r="r" b="b"/>
              <a:pathLst>
                <a:path w="2178050">
                  <a:moveTo>
                    <a:pt x="0" y="0"/>
                  </a:moveTo>
                  <a:lnTo>
                    <a:pt x="2177669" y="0"/>
                  </a:lnTo>
                </a:path>
              </a:pathLst>
            </a:custGeom>
            <a:ln w="21551">
              <a:solidFill>
                <a:srgbClr val="221E1F"/>
              </a:solidFill>
            </a:ln>
          </p:spPr>
          <p:txBody>
            <a:bodyPr wrap="square" lIns="0" tIns="0" rIns="0" bIns="0" rtlCol="0"/>
            <a:lstStyle/>
            <a:p>
              <a:endParaRPr/>
            </a:p>
          </p:txBody>
        </p:sp>
        <p:sp>
          <p:nvSpPr>
            <p:cNvPr id="29" name="object 23">
              <a:extLst>
                <a:ext uri="{FF2B5EF4-FFF2-40B4-BE49-F238E27FC236}">
                  <a16:creationId xmlns:a16="http://schemas.microsoft.com/office/drawing/2014/main" id="{E4095072-8CA2-F090-FC51-A26726BC70B9}"/>
                </a:ext>
              </a:extLst>
            </p:cNvPr>
            <p:cNvSpPr/>
            <p:nvPr/>
          </p:nvSpPr>
          <p:spPr>
            <a:xfrm>
              <a:off x="1179489" y="5769355"/>
              <a:ext cx="363882" cy="574766"/>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object 24">
              <a:extLst>
                <a:ext uri="{FF2B5EF4-FFF2-40B4-BE49-F238E27FC236}">
                  <a16:creationId xmlns:a16="http://schemas.microsoft.com/office/drawing/2014/main" id="{1337D8DA-E3A3-BA4D-A1F6-C063D00EF81D}"/>
                </a:ext>
              </a:extLst>
            </p:cNvPr>
            <p:cNvSpPr/>
            <p:nvPr/>
          </p:nvSpPr>
          <p:spPr>
            <a:xfrm>
              <a:off x="497167" y="5720227"/>
              <a:ext cx="330170" cy="616897"/>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1" name="object 25">
              <a:extLst>
                <a:ext uri="{FF2B5EF4-FFF2-40B4-BE49-F238E27FC236}">
                  <a16:creationId xmlns:a16="http://schemas.microsoft.com/office/drawing/2014/main" id="{A3B04DCB-011A-E4CC-01A1-3A69EEF1C1A9}"/>
                </a:ext>
              </a:extLst>
            </p:cNvPr>
            <p:cNvSpPr/>
            <p:nvPr/>
          </p:nvSpPr>
          <p:spPr>
            <a:xfrm>
              <a:off x="739146" y="5730713"/>
              <a:ext cx="337972" cy="621912"/>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sp>
        <p:nvSpPr>
          <p:cNvPr id="32" name="Oval 31">
            <a:extLst>
              <a:ext uri="{FF2B5EF4-FFF2-40B4-BE49-F238E27FC236}">
                <a16:creationId xmlns:a16="http://schemas.microsoft.com/office/drawing/2014/main" id="{30469CA8-8821-76AD-621D-4A8369BA1DAA}"/>
              </a:ext>
            </a:extLst>
          </p:cNvPr>
          <p:cNvSpPr/>
          <p:nvPr/>
        </p:nvSpPr>
        <p:spPr>
          <a:xfrm>
            <a:off x="121313" y="6260825"/>
            <a:ext cx="739146" cy="685601"/>
          </a:xfrm>
          <a:prstGeom prst="ellipse">
            <a:avLst/>
          </a:prstGeom>
          <a:blipFill dpi="0" rotWithShape="1">
            <a:blip r:embed="rId17"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155">
                <a:solidFill>
                  <a:schemeClr val="bg1"/>
                </a:solidFill>
                <a:latin typeface="Futura" panose="020B0602020204020303" pitchFamily="34" charset="-79"/>
                <a:cs typeface="Futura" panose="020B0602020204020303" pitchFamily="34" charset="-79"/>
              </a:rPr>
              <a:t>1</a:t>
            </a:r>
          </a:p>
        </p:txBody>
      </p:sp>
      <p:sp>
        <p:nvSpPr>
          <p:cNvPr id="33" name="object 17">
            <a:extLst>
              <a:ext uri="{FF2B5EF4-FFF2-40B4-BE49-F238E27FC236}">
                <a16:creationId xmlns:a16="http://schemas.microsoft.com/office/drawing/2014/main" id="{44C334B7-941E-AEBD-874D-0F2E6BAB5B84}"/>
              </a:ext>
            </a:extLst>
          </p:cNvPr>
          <p:cNvSpPr/>
          <p:nvPr/>
        </p:nvSpPr>
        <p:spPr>
          <a:xfrm>
            <a:off x="-962800" y="7089342"/>
            <a:ext cx="2450824" cy="769332"/>
          </a:xfrm>
          <a:custGeom>
            <a:avLst/>
            <a:gdLst/>
            <a:ahLst/>
            <a:cxnLst/>
            <a:rect l="l" t="t" r="r" b="b"/>
            <a:pathLst>
              <a:path w="2018664" h="697864">
                <a:moveTo>
                  <a:pt x="203504" y="254431"/>
                </a:moveTo>
                <a:lnTo>
                  <a:pt x="185648" y="208991"/>
                </a:lnTo>
                <a:lnTo>
                  <a:pt x="167309" y="196138"/>
                </a:lnTo>
                <a:lnTo>
                  <a:pt x="152146" y="187566"/>
                </a:lnTo>
                <a:lnTo>
                  <a:pt x="141008" y="176796"/>
                </a:lnTo>
                <a:lnTo>
                  <a:pt x="134150" y="162572"/>
                </a:lnTo>
                <a:lnTo>
                  <a:pt x="131724" y="143789"/>
                </a:lnTo>
                <a:lnTo>
                  <a:pt x="131686" y="81216"/>
                </a:lnTo>
                <a:lnTo>
                  <a:pt x="133223" y="81216"/>
                </a:lnTo>
                <a:lnTo>
                  <a:pt x="134493" y="79971"/>
                </a:lnTo>
                <a:lnTo>
                  <a:pt x="134493" y="1244"/>
                </a:lnTo>
                <a:lnTo>
                  <a:pt x="133223" y="0"/>
                </a:lnTo>
                <a:lnTo>
                  <a:pt x="70269" y="0"/>
                </a:lnTo>
                <a:lnTo>
                  <a:pt x="69024" y="1244"/>
                </a:lnTo>
                <a:lnTo>
                  <a:pt x="69024" y="79971"/>
                </a:lnTo>
                <a:lnTo>
                  <a:pt x="70269" y="81216"/>
                </a:lnTo>
                <a:lnTo>
                  <a:pt x="71818" y="81216"/>
                </a:lnTo>
                <a:lnTo>
                  <a:pt x="71818" y="146824"/>
                </a:lnTo>
                <a:lnTo>
                  <a:pt x="68961" y="164223"/>
                </a:lnTo>
                <a:lnTo>
                  <a:pt x="62001" y="177482"/>
                </a:lnTo>
                <a:lnTo>
                  <a:pt x="51104" y="187845"/>
                </a:lnTo>
                <a:lnTo>
                  <a:pt x="36512" y="195999"/>
                </a:lnTo>
                <a:lnTo>
                  <a:pt x="22059" y="204698"/>
                </a:lnTo>
                <a:lnTo>
                  <a:pt x="10477" y="219341"/>
                </a:lnTo>
                <a:lnTo>
                  <a:pt x="2794" y="237020"/>
                </a:lnTo>
                <a:lnTo>
                  <a:pt x="0" y="254431"/>
                </a:lnTo>
                <a:lnTo>
                  <a:pt x="0" y="659676"/>
                </a:lnTo>
                <a:lnTo>
                  <a:pt x="2946" y="674319"/>
                </a:lnTo>
                <a:lnTo>
                  <a:pt x="11010" y="686206"/>
                </a:lnTo>
                <a:lnTo>
                  <a:pt x="22974" y="694347"/>
                </a:lnTo>
                <a:lnTo>
                  <a:pt x="37630" y="697255"/>
                </a:lnTo>
                <a:lnTo>
                  <a:pt x="165874" y="697255"/>
                </a:lnTo>
                <a:lnTo>
                  <a:pt x="180530" y="694347"/>
                </a:lnTo>
                <a:lnTo>
                  <a:pt x="192481" y="686206"/>
                </a:lnTo>
                <a:lnTo>
                  <a:pt x="200545" y="674319"/>
                </a:lnTo>
                <a:lnTo>
                  <a:pt x="203504" y="659676"/>
                </a:lnTo>
                <a:lnTo>
                  <a:pt x="203504" y="254431"/>
                </a:lnTo>
                <a:close/>
              </a:path>
              <a:path w="2018664" h="697864">
                <a:moveTo>
                  <a:pt x="428917" y="254431"/>
                </a:moveTo>
                <a:lnTo>
                  <a:pt x="411060" y="208991"/>
                </a:lnTo>
                <a:lnTo>
                  <a:pt x="392722" y="196138"/>
                </a:lnTo>
                <a:lnTo>
                  <a:pt x="377571" y="187566"/>
                </a:lnTo>
                <a:lnTo>
                  <a:pt x="366433" y="176796"/>
                </a:lnTo>
                <a:lnTo>
                  <a:pt x="359562" y="162572"/>
                </a:lnTo>
                <a:lnTo>
                  <a:pt x="357136" y="143789"/>
                </a:lnTo>
                <a:lnTo>
                  <a:pt x="357098" y="81216"/>
                </a:lnTo>
                <a:lnTo>
                  <a:pt x="358648" y="81216"/>
                </a:lnTo>
                <a:lnTo>
                  <a:pt x="359905" y="79971"/>
                </a:lnTo>
                <a:lnTo>
                  <a:pt x="359905" y="1244"/>
                </a:lnTo>
                <a:lnTo>
                  <a:pt x="358648" y="0"/>
                </a:lnTo>
                <a:lnTo>
                  <a:pt x="295694" y="0"/>
                </a:lnTo>
                <a:lnTo>
                  <a:pt x="294436" y="1244"/>
                </a:lnTo>
                <a:lnTo>
                  <a:pt x="294436" y="79971"/>
                </a:lnTo>
                <a:lnTo>
                  <a:pt x="295694" y="81216"/>
                </a:lnTo>
                <a:lnTo>
                  <a:pt x="297230" y="81216"/>
                </a:lnTo>
                <a:lnTo>
                  <a:pt x="297230" y="146824"/>
                </a:lnTo>
                <a:lnTo>
                  <a:pt x="294386" y="164223"/>
                </a:lnTo>
                <a:lnTo>
                  <a:pt x="287413" y="177482"/>
                </a:lnTo>
                <a:lnTo>
                  <a:pt x="276529" y="187845"/>
                </a:lnTo>
                <a:lnTo>
                  <a:pt x="261937" y="195999"/>
                </a:lnTo>
                <a:lnTo>
                  <a:pt x="247484" y="204698"/>
                </a:lnTo>
                <a:lnTo>
                  <a:pt x="235889" y="219341"/>
                </a:lnTo>
                <a:lnTo>
                  <a:pt x="228206" y="237020"/>
                </a:lnTo>
                <a:lnTo>
                  <a:pt x="225412" y="254431"/>
                </a:lnTo>
                <a:lnTo>
                  <a:pt x="225412" y="659676"/>
                </a:lnTo>
                <a:lnTo>
                  <a:pt x="228358" y="674319"/>
                </a:lnTo>
                <a:lnTo>
                  <a:pt x="236435" y="686206"/>
                </a:lnTo>
                <a:lnTo>
                  <a:pt x="248386" y="694347"/>
                </a:lnTo>
                <a:lnTo>
                  <a:pt x="263055" y="697255"/>
                </a:lnTo>
                <a:lnTo>
                  <a:pt x="391299" y="697255"/>
                </a:lnTo>
                <a:lnTo>
                  <a:pt x="405942" y="694347"/>
                </a:lnTo>
                <a:lnTo>
                  <a:pt x="417906" y="686206"/>
                </a:lnTo>
                <a:lnTo>
                  <a:pt x="425970" y="674319"/>
                </a:lnTo>
                <a:lnTo>
                  <a:pt x="428917" y="659676"/>
                </a:lnTo>
                <a:lnTo>
                  <a:pt x="428917" y="254431"/>
                </a:lnTo>
                <a:close/>
              </a:path>
              <a:path w="2018664" h="697864">
                <a:moveTo>
                  <a:pt x="654291" y="254431"/>
                </a:moveTo>
                <a:lnTo>
                  <a:pt x="636612" y="208991"/>
                </a:lnTo>
                <a:lnTo>
                  <a:pt x="618375" y="196138"/>
                </a:lnTo>
                <a:lnTo>
                  <a:pt x="603465" y="187566"/>
                </a:lnTo>
                <a:lnTo>
                  <a:pt x="592416" y="176796"/>
                </a:lnTo>
                <a:lnTo>
                  <a:pt x="585508" y="162572"/>
                </a:lnTo>
                <a:lnTo>
                  <a:pt x="583158" y="143789"/>
                </a:lnTo>
                <a:lnTo>
                  <a:pt x="583158" y="81216"/>
                </a:lnTo>
                <a:lnTo>
                  <a:pt x="584669" y="81216"/>
                </a:lnTo>
                <a:lnTo>
                  <a:pt x="585927" y="79971"/>
                </a:lnTo>
                <a:lnTo>
                  <a:pt x="585927" y="1244"/>
                </a:lnTo>
                <a:lnTo>
                  <a:pt x="584669" y="0"/>
                </a:lnTo>
                <a:lnTo>
                  <a:pt x="522236" y="0"/>
                </a:lnTo>
                <a:lnTo>
                  <a:pt x="520992" y="1244"/>
                </a:lnTo>
                <a:lnTo>
                  <a:pt x="520992" y="79971"/>
                </a:lnTo>
                <a:lnTo>
                  <a:pt x="522236" y="81216"/>
                </a:lnTo>
                <a:lnTo>
                  <a:pt x="523760" y="81216"/>
                </a:lnTo>
                <a:lnTo>
                  <a:pt x="523760" y="146824"/>
                </a:lnTo>
                <a:lnTo>
                  <a:pt x="520865" y="164223"/>
                </a:lnTo>
                <a:lnTo>
                  <a:pt x="513956" y="177482"/>
                </a:lnTo>
                <a:lnTo>
                  <a:pt x="503174" y="187845"/>
                </a:lnTo>
                <a:lnTo>
                  <a:pt x="488708" y="195999"/>
                </a:lnTo>
                <a:lnTo>
                  <a:pt x="474383" y="204698"/>
                </a:lnTo>
                <a:lnTo>
                  <a:pt x="462889" y="219341"/>
                </a:lnTo>
                <a:lnTo>
                  <a:pt x="455256" y="237020"/>
                </a:lnTo>
                <a:lnTo>
                  <a:pt x="452488" y="254431"/>
                </a:lnTo>
                <a:lnTo>
                  <a:pt x="452488" y="659676"/>
                </a:lnTo>
                <a:lnTo>
                  <a:pt x="455409" y="674319"/>
                </a:lnTo>
                <a:lnTo>
                  <a:pt x="463423" y="686206"/>
                </a:lnTo>
                <a:lnTo>
                  <a:pt x="475297" y="694347"/>
                </a:lnTo>
                <a:lnTo>
                  <a:pt x="489826" y="697255"/>
                </a:lnTo>
                <a:lnTo>
                  <a:pt x="616991" y="697255"/>
                </a:lnTo>
                <a:lnTo>
                  <a:pt x="631507" y="694347"/>
                </a:lnTo>
                <a:lnTo>
                  <a:pt x="643369" y="686206"/>
                </a:lnTo>
                <a:lnTo>
                  <a:pt x="651383" y="674319"/>
                </a:lnTo>
                <a:lnTo>
                  <a:pt x="654291" y="659676"/>
                </a:lnTo>
                <a:lnTo>
                  <a:pt x="654291" y="254431"/>
                </a:lnTo>
                <a:close/>
              </a:path>
              <a:path w="2018664" h="697864">
                <a:moveTo>
                  <a:pt x="881367" y="254431"/>
                </a:moveTo>
                <a:lnTo>
                  <a:pt x="863688" y="208991"/>
                </a:lnTo>
                <a:lnTo>
                  <a:pt x="845451" y="196138"/>
                </a:lnTo>
                <a:lnTo>
                  <a:pt x="830541" y="187566"/>
                </a:lnTo>
                <a:lnTo>
                  <a:pt x="819492" y="176796"/>
                </a:lnTo>
                <a:lnTo>
                  <a:pt x="812584" y="162572"/>
                </a:lnTo>
                <a:lnTo>
                  <a:pt x="810234" y="143789"/>
                </a:lnTo>
                <a:lnTo>
                  <a:pt x="810234" y="81216"/>
                </a:lnTo>
                <a:lnTo>
                  <a:pt x="811758" y="81216"/>
                </a:lnTo>
                <a:lnTo>
                  <a:pt x="813015" y="79971"/>
                </a:lnTo>
                <a:lnTo>
                  <a:pt x="813015" y="1244"/>
                </a:lnTo>
                <a:lnTo>
                  <a:pt x="811758" y="0"/>
                </a:lnTo>
                <a:lnTo>
                  <a:pt x="749325" y="0"/>
                </a:lnTo>
                <a:lnTo>
                  <a:pt x="748080" y="1244"/>
                </a:lnTo>
                <a:lnTo>
                  <a:pt x="748080" y="79971"/>
                </a:lnTo>
                <a:lnTo>
                  <a:pt x="749325" y="81216"/>
                </a:lnTo>
                <a:lnTo>
                  <a:pt x="750836" y="81216"/>
                </a:lnTo>
                <a:lnTo>
                  <a:pt x="750836" y="146824"/>
                </a:lnTo>
                <a:lnTo>
                  <a:pt x="747941" y="164223"/>
                </a:lnTo>
                <a:lnTo>
                  <a:pt x="741032" y="177482"/>
                </a:lnTo>
                <a:lnTo>
                  <a:pt x="730262" y="187845"/>
                </a:lnTo>
                <a:lnTo>
                  <a:pt x="715759" y="195999"/>
                </a:lnTo>
                <a:lnTo>
                  <a:pt x="701395" y="204698"/>
                </a:lnTo>
                <a:lnTo>
                  <a:pt x="689927" y="219341"/>
                </a:lnTo>
                <a:lnTo>
                  <a:pt x="682332" y="237020"/>
                </a:lnTo>
                <a:lnTo>
                  <a:pt x="679564" y="254431"/>
                </a:lnTo>
                <a:lnTo>
                  <a:pt x="679564" y="659676"/>
                </a:lnTo>
                <a:lnTo>
                  <a:pt x="682459" y="674319"/>
                </a:lnTo>
                <a:lnTo>
                  <a:pt x="690473" y="686206"/>
                </a:lnTo>
                <a:lnTo>
                  <a:pt x="702360" y="694347"/>
                </a:lnTo>
                <a:lnTo>
                  <a:pt x="716851" y="697255"/>
                </a:lnTo>
                <a:lnTo>
                  <a:pt x="844067" y="697255"/>
                </a:lnTo>
                <a:lnTo>
                  <a:pt x="858583" y="694347"/>
                </a:lnTo>
                <a:lnTo>
                  <a:pt x="870458" y="686206"/>
                </a:lnTo>
                <a:lnTo>
                  <a:pt x="878471" y="674319"/>
                </a:lnTo>
                <a:lnTo>
                  <a:pt x="881367" y="659676"/>
                </a:lnTo>
                <a:lnTo>
                  <a:pt x="881367" y="254431"/>
                </a:lnTo>
                <a:close/>
              </a:path>
              <a:path w="2018664" h="697864">
                <a:moveTo>
                  <a:pt x="1108456" y="254431"/>
                </a:moveTo>
                <a:lnTo>
                  <a:pt x="1090764" y="208991"/>
                </a:lnTo>
                <a:lnTo>
                  <a:pt x="1072527" y="196138"/>
                </a:lnTo>
                <a:lnTo>
                  <a:pt x="1057617" y="187566"/>
                </a:lnTo>
                <a:lnTo>
                  <a:pt x="1046568" y="176796"/>
                </a:lnTo>
                <a:lnTo>
                  <a:pt x="1039660" y="162572"/>
                </a:lnTo>
                <a:lnTo>
                  <a:pt x="1037310" y="143789"/>
                </a:lnTo>
                <a:lnTo>
                  <a:pt x="1037310" y="81216"/>
                </a:lnTo>
                <a:lnTo>
                  <a:pt x="1038821" y="81216"/>
                </a:lnTo>
                <a:lnTo>
                  <a:pt x="1040079" y="79971"/>
                </a:lnTo>
                <a:lnTo>
                  <a:pt x="1040079" y="1244"/>
                </a:lnTo>
                <a:lnTo>
                  <a:pt x="1038821" y="0"/>
                </a:lnTo>
                <a:lnTo>
                  <a:pt x="976401" y="0"/>
                </a:lnTo>
                <a:lnTo>
                  <a:pt x="975144" y="1244"/>
                </a:lnTo>
                <a:lnTo>
                  <a:pt x="975144" y="79971"/>
                </a:lnTo>
                <a:lnTo>
                  <a:pt x="976401" y="81216"/>
                </a:lnTo>
                <a:lnTo>
                  <a:pt x="977912" y="81216"/>
                </a:lnTo>
                <a:lnTo>
                  <a:pt x="977912" y="146824"/>
                </a:lnTo>
                <a:lnTo>
                  <a:pt x="975017" y="164223"/>
                </a:lnTo>
                <a:lnTo>
                  <a:pt x="968108" y="177482"/>
                </a:lnTo>
                <a:lnTo>
                  <a:pt x="957338" y="187845"/>
                </a:lnTo>
                <a:lnTo>
                  <a:pt x="942835" y="195999"/>
                </a:lnTo>
                <a:lnTo>
                  <a:pt x="928471" y="204698"/>
                </a:lnTo>
                <a:lnTo>
                  <a:pt x="917003" y="219341"/>
                </a:lnTo>
                <a:lnTo>
                  <a:pt x="909408" y="237020"/>
                </a:lnTo>
                <a:lnTo>
                  <a:pt x="906640" y="254431"/>
                </a:lnTo>
                <a:lnTo>
                  <a:pt x="906640" y="659676"/>
                </a:lnTo>
                <a:lnTo>
                  <a:pt x="909535" y="674319"/>
                </a:lnTo>
                <a:lnTo>
                  <a:pt x="917549" y="686206"/>
                </a:lnTo>
                <a:lnTo>
                  <a:pt x="929436" y="694347"/>
                </a:lnTo>
                <a:lnTo>
                  <a:pt x="943927" y="697255"/>
                </a:lnTo>
                <a:lnTo>
                  <a:pt x="1071156" y="697255"/>
                </a:lnTo>
                <a:lnTo>
                  <a:pt x="1085659" y="694347"/>
                </a:lnTo>
                <a:lnTo>
                  <a:pt x="1097534" y="686206"/>
                </a:lnTo>
                <a:lnTo>
                  <a:pt x="1105547" y="674319"/>
                </a:lnTo>
                <a:lnTo>
                  <a:pt x="1108456" y="659676"/>
                </a:lnTo>
                <a:lnTo>
                  <a:pt x="1108456" y="254431"/>
                </a:lnTo>
                <a:close/>
              </a:path>
              <a:path w="2018664" h="697864">
                <a:moveTo>
                  <a:pt x="1335532" y="254431"/>
                </a:moveTo>
                <a:lnTo>
                  <a:pt x="1317840" y="208991"/>
                </a:lnTo>
                <a:lnTo>
                  <a:pt x="1299603" y="196138"/>
                </a:lnTo>
                <a:lnTo>
                  <a:pt x="1284693" y="187566"/>
                </a:lnTo>
                <a:lnTo>
                  <a:pt x="1273644" y="176796"/>
                </a:lnTo>
                <a:lnTo>
                  <a:pt x="1266736" y="162572"/>
                </a:lnTo>
                <a:lnTo>
                  <a:pt x="1264386" y="143789"/>
                </a:lnTo>
                <a:lnTo>
                  <a:pt x="1264386" y="81216"/>
                </a:lnTo>
                <a:lnTo>
                  <a:pt x="1265910" y="81216"/>
                </a:lnTo>
                <a:lnTo>
                  <a:pt x="1267155" y="79971"/>
                </a:lnTo>
                <a:lnTo>
                  <a:pt x="1267155" y="1244"/>
                </a:lnTo>
                <a:lnTo>
                  <a:pt x="1265910" y="0"/>
                </a:lnTo>
                <a:lnTo>
                  <a:pt x="1203477" y="0"/>
                </a:lnTo>
                <a:lnTo>
                  <a:pt x="1202220" y="1244"/>
                </a:lnTo>
                <a:lnTo>
                  <a:pt x="1202220" y="79971"/>
                </a:lnTo>
                <a:lnTo>
                  <a:pt x="1203477" y="81216"/>
                </a:lnTo>
                <a:lnTo>
                  <a:pt x="1204988" y="81216"/>
                </a:lnTo>
                <a:lnTo>
                  <a:pt x="1204988" y="146824"/>
                </a:lnTo>
                <a:lnTo>
                  <a:pt x="1202093" y="164223"/>
                </a:lnTo>
                <a:lnTo>
                  <a:pt x="1195197" y="177482"/>
                </a:lnTo>
                <a:lnTo>
                  <a:pt x="1184414" y="187845"/>
                </a:lnTo>
                <a:lnTo>
                  <a:pt x="1169911" y="195999"/>
                </a:lnTo>
                <a:lnTo>
                  <a:pt x="1155547" y="204698"/>
                </a:lnTo>
                <a:lnTo>
                  <a:pt x="1144079" y="219341"/>
                </a:lnTo>
                <a:lnTo>
                  <a:pt x="1136484" y="237020"/>
                </a:lnTo>
                <a:lnTo>
                  <a:pt x="1133729" y="254431"/>
                </a:lnTo>
                <a:lnTo>
                  <a:pt x="1133729" y="659676"/>
                </a:lnTo>
                <a:lnTo>
                  <a:pt x="1136611" y="674319"/>
                </a:lnTo>
                <a:lnTo>
                  <a:pt x="1144625" y="686206"/>
                </a:lnTo>
                <a:lnTo>
                  <a:pt x="1156512" y="694347"/>
                </a:lnTo>
                <a:lnTo>
                  <a:pt x="1171016" y="697255"/>
                </a:lnTo>
                <a:lnTo>
                  <a:pt x="1298232" y="697255"/>
                </a:lnTo>
                <a:lnTo>
                  <a:pt x="1312735" y="694347"/>
                </a:lnTo>
                <a:lnTo>
                  <a:pt x="1324610" y="686206"/>
                </a:lnTo>
                <a:lnTo>
                  <a:pt x="1332623" y="674319"/>
                </a:lnTo>
                <a:lnTo>
                  <a:pt x="1335532" y="659676"/>
                </a:lnTo>
                <a:lnTo>
                  <a:pt x="1335532" y="254431"/>
                </a:lnTo>
                <a:close/>
              </a:path>
              <a:path w="2018664" h="697864">
                <a:moveTo>
                  <a:pt x="1562608" y="254431"/>
                </a:moveTo>
                <a:lnTo>
                  <a:pt x="1544916" y="208991"/>
                </a:lnTo>
                <a:lnTo>
                  <a:pt x="1526679" y="196138"/>
                </a:lnTo>
                <a:lnTo>
                  <a:pt x="1511769" y="187566"/>
                </a:lnTo>
                <a:lnTo>
                  <a:pt x="1500720" y="176796"/>
                </a:lnTo>
                <a:lnTo>
                  <a:pt x="1493824" y="162572"/>
                </a:lnTo>
                <a:lnTo>
                  <a:pt x="1491462" y="143789"/>
                </a:lnTo>
                <a:lnTo>
                  <a:pt x="1491462" y="81216"/>
                </a:lnTo>
                <a:lnTo>
                  <a:pt x="1492986" y="81216"/>
                </a:lnTo>
                <a:lnTo>
                  <a:pt x="1494231" y="79971"/>
                </a:lnTo>
                <a:lnTo>
                  <a:pt x="1494231" y="1244"/>
                </a:lnTo>
                <a:lnTo>
                  <a:pt x="1492986" y="0"/>
                </a:lnTo>
                <a:lnTo>
                  <a:pt x="1430553" y="0"/>
                </a:lnTo>
                <a:lnTo>
                  <a:pt x="1429308" y="1244"/>
                </a:lnTo>
                <a:lnTo>
                  <a:pt x="1429308" y="79971"/>
                </a:lnTo>
                <a:lnTo>
                  <a:pt x="1430553" y="81216"/>
                </a:lnTo>
                <a:lnTo>
                  <a:pt x="1432064" y="81216"/>
                </a:lnTo>
                <a:lnTo>
                  <a:pt x="1432064" y="146824"/>
                </a:lnTo>
                <a:lnTo>
                  <a:pt x="1429169" y="164223"/>
                </a:lnTo>
                <a:lnTo>
                  <a:pt x="1422273" y="177482"/>
                </a:lnTo>
                <a:lnTo>
                  <a:pt x="1411490" y="187845"/>
                </a:lnTo>
                <a:lnTo>
                  <a:pt x="1397000" y="195999"/>
                </a:lnTo>
                <a:lnTo>
                  <a:pt x="1382623" y="204698"/>
                </a:lnTo>
                <a:lnTo>
                  <a:pt x="1371155" y="219341"/>
                </a:lnTo>
                <a:lnTo>
                  <a:pt x="1363560" y="237020"/>
                </a:lnTo>
                <a:lnTo>
                  <a:pt x="1360805" y="254431"/>
                </a:lnTo>
                <a:lnTo>
                  <a:pt x="1360805" y="659676"/>
                </a:lnTo>
                <a:lnTo>
                  <a:pt x="1363700" y="674319"/>
                </a:lnTo>
                <a:lnTo>
                  <a:pt x="1371701" y="686206"/>
                </a:lnTo>
                <a:lnTo>
                  <a:pt x="1383588" y="694347"/>
                </a:lnTo>
                <a:lnTo>
                  <a:pt x="1398092" y="697255"/>
                </a:lnTo>
                <a:lnTo>
                  <a:pt x="1525308" y="697255"/>
                </a:lnTo>
                <a:lnTo>
                  <a:pt x="1539811" y="694347"/>
                </a:lnTo>
                <a:lnTo>
                  <a:pt x="1551686" y="686206"/>
                </a:lnTo>
                <a:lnTo>
                  <a:pt x="1559699" y="674319"/>
                </a:lnTo>
                <a:lnTo>
                  <a:pt x="1562608" y="659676"/>
                </a:lnTo>
                <a:lnTo>
                  <a:pt x="1562608" y="254431"/>
                </a:lnTo>
                <a:close/>
              </a:path>
              <a:path w="2018664" h="697864">
                <a:moveTo>
                  <a:pt x="1789684" y="254431"/>
                </a:moveTo>
                <a:lnTo>
                  <a:pt x="1771992" y="208991"/>
                </a:lnTo>
                <a:lnTo>
                  <a:pt x="1753755" y="196138"/>
                </a:lnTo>
                <a:lnTo>
                  <a:pt x="1738845" y="187566"/>
                </a:lnTo>
                <a:lnTo>
                  <a:pt x="1727796" y="176796"/>
                </a:lnTo>
                <a:lnTo>
                  <a:pt x="1720900" y="162572"/>
                </a:lnTo>
                <a:lnTo>
                  <a:pt x="1718538" y="143789"/>
                </a:lnTo>
                <a:lnTo>
                  <a:pt x="1718538" y="81216"/>
                </a:lnTo>
                <a:lnTo>
                  <a:pt x="1720062" y="81216"/>
                </a:lnTo>
                <a:lnTo>
                  <a:pt x="1721307" y="79971"/>
                </a:lnTo>
                <a:lnTo>
                  <a:pt x="1721307" y="1244"/>
                </a:lnTo>
                <a:lnTo>
                  <a:pt x="1720062" y="0"/>
                </a:lnTo>
                <a:lnTo>
                  <a:pt x="1657629" y="0"/>
                </a:lnTo>
                <a:lnTo>
                  <a:pt x="1656384" y="1244"/>
                </a:lnTo>
                <a:lnTo>
                  <a:pt x="1656384" y="79971"/>
                </a:lnTo>
                <a:lnTo>
                  <a:pt x="1657629" y="81216"/>
                </a:lnTo>
                <a:lnTo>
                  <a:pt x="1659140" y="81216"/>
                </a:lnTo>
                <a:lnTo>
                  <a:pt x="1659140" y="146824"/>
                </a:lnTo>
                <a:lnTo>
                  <a:pt x="1656257" y="164223"/>
                </a:lnTo>
                <a:lnTo>
                  <a:pt x="1649349" y="177482"/>
                </a:lnTo>
                <a:lnTo>
                  <a:pt x="1638566" y="187845"/>
                </a:lnTo>
                <a:lnTo>
                  <a:pt x="1624076" y="195999"/>
                </a:lnTo>
                <a:lnTo>
                  <a:pt x="1609699" y="204698"/>
                </a:lnTo>
                <a:lnTo>
                  <a:pt x="1598231" y="219341"/>
                </a:lnTo>
                <a:lnTo>
                  <a:pt x="1590649" y="237020"/>
                </a:lnTo>
                <a:lnTo>
                  <a:pt x="1587881" y="254431"/>
                </a:lnTo>
                <a:lnTo>
                  <a:pt x="1587881" y="659676"/>
                </a:lnTo>
                <a:lnTo>
                  <a:pt x="1590776" y="674319"/>
                </a:lnTo>
                <a:lnTo>
                  <a:pt x="1598790" y="686206"/>
                </a:lnTo>
                <a:lnTo>
                  <a:pt x="1610664" y="694347"/>
                </a:lnTo>
                <a:lnTo>
                  <a:pt x="1625168" y="697255"/>
                </a:lnTo>
                <a:lnTo>
                  <a:pt x="1752384" y="697255"/>
                </a:lnTo>
                <a:lnTo>
                  <a:pt x="1766887" y="694347"/>
                </a:lnTo>
                <a:lnTo>
                  <a:pt x="1778762" y="686206"/>
                </a:lnTo>
                <a:lnTo>
                  <a:pt x="1786775" y="674319"/>
                </a:lnTo>
                <a:lnTo>
                  <a:pt x="1789684" y="659676"/>
                </a:lnTo>
                <a:lnTo>
                  <a:pt x="1789684" y="254431"/>
                </a:lnTo>
                <a:close/>
              </a:path>
              <a:path w="2018664" h="697864">
                <a:moveTo>
                  <a:pt x="2018411" y="254431"/>
                </a:moveTo>
                <a:lnTo>
                  <a:pt x="2000592" y="208991"/>
                </a:lnTo>
                <a:lnTo>
                  <a:pt x="1982228" y="196138"/>
                </a:lnTo>
                <a:lnTo>
                  <a:pt x="1967166" y="187566"/>
                </a:lnTo>
                <a:lnTo>
                  <a:pt x="1955977" y="176796"/>
                </a:lnTo>
                <a:lnTo>
                  <a:pt x="1949069" y="162572"/>
                </a:lnTo>
                <a:lnTo>
                  <a:pt x="1946732" y="143789"/>
                </a:lnTo>
                <a:lnTo>
                  <a:pt x="1946579" y="81216"/>
                </a:lnTo>
                <a:lnTo>
                  <a:pt x="1948243" y="81216"/>
                </a:lnTo>
                <a:lnTo>
                  <a:pt x="1949488" y="79971"/>
                </a:lnTo>
                <a:lnTo>
                  <a:pt x="1949488" y="1244"/>
                </a:lnTo>
                <a:lnTo>
                  <a:pt x="1948243" y="0"/>
                </a:lnTo>
                <a:lnTo>
                  <a:pt x="1885264" y="0"/>
                </a:lnTo>
                <a:lnTo>
                  <a:pt x="1884006" y="1244"/>
                </a:lnTo>
                <a:lnTo>
                  <a:pt x="1884006" y="79971"/>
                </a:lnTo>
                <a:lnTo>
                  <a:pt x="1885264" y="81216"/>
                </a:lnTo>
                <a:lnTo>
                  <a:pt x="1886775" y="81216"/>
                </a:lnTo>
                <a:lnTo>
                  <a:pt x="1886775" y="146824"/>
                </a:lnTo>
                <a:lnTo>
                  <a:pt x="1883879" y="164223"/>
                </a:lnTo>
                <a:lnTo>
                  <a:pt x="1876971" y="177482"/>
                </a:lnTo>
                <a:lnTo>
                  <a:pt x="1866061" y="187845"/>
                </a:lnTo>
                <a:lnTo>
                  <a:pt x="1851418" y="195999"/>
                </a:lnTo>
                <a:lnTo>
                  <a:pt x="1837055" y="204698"/>
                </a:lnTo>
                <a:lnTo>
                  <a:pt x="1825447" y="219341"/>
                </a:lnTo>
                <a:lnTo>
                  <a:pt x="1817725" y="237020"/>
                </a:lnTo>
                <a:lnTo>
                  <a:pt x="1814957" y="254431"/>
                </a:lnTo>
                <a:lnTo>
                  <a:pt x="1814957" y="659676"/>
                </a:lnTo>
                <a:lnTo>
                  <a:pt x="1817852" y="674319"/>
                </a:lnTo>
                <a:lnTo>
                  <a:pt x="1826006" y="686206"/>
                </a:lnTo>
                <a:lnTo>
                  <a:pt x="1837880" y="694347"/>
                </a:lnTo>
                <a:lnTo>
                  <a:pt x="1852650" y="697255"/>
                </a:lnTo>
                <a:lnTo>
                  <a:pt x="1980831" y="697255"/>
                </a:lnTo>
                <a:lnTo>
                  <a:pt x="1995487" y="694347"/>
                </a:lnTo>
                <a:lnTo>
                  <a:pt x="2007501" y="686206"/>
                </a:lnTo>
                <a:lnTo>
                  <a:pt x="2015515" y="674319"/>
                </a:lnTo>
                <a:lnTo>
                  <a:pt x="2018411" y="659676"/>
                </a:lnTo>
                <a:lnTo>
                  <a:pt x="2018411" y="254431"/>
                </a:lnTo>
                <a:close/>
              </a:path>
            </a:pathLst>
          </a:custGeom>
          <a:solidFill>
            <a:srgbClr val="DBDCDC"/>
          </a:solidFill>
        </p:spPr>
        <p:txBody>
          <a:bodyPr wrap="square" lIns="0" tIns="0" rIns="0" bIns="0" rtlCol="0"/>
          <a:lstStyle/>
          <a:p>
            <a:endParaRPr dirty="0"/>
          </a:p>
        </p:txBody>
      </p:sp>
      <p:sp>
        <p:nvSpPr>
          <p:cNvPr id="34" name="object 18">
            <a:extLst>
              <a:ext uri="{FF2B5EF4-FFF2-40B4-BE49-F238E27FC236}">
                <a16:creationId xmlns:a16="http://schemas.microsoft.com/office/drawing/2014/main" id="{59688C56-1CA9-2C5A-6A12-277ECF3E604F}"/>
              </a:ext>
            </a:extLst>
          </p:cNvPr>
          <p:cNvSpPr/>
          <p:nvPr/>
        </p:nvSpPr>
        <p:spPr>
          <a:xfrm flipV="1">
            <a:off x="-421485" y="7831856"/>
            <a:ext cx="2565526" cy="45719"/>
          </a:xfrm>
          <a:custGeom>
            <a:avLst/>
            <a:gdLst/>
            <a:ahLst/>
            <a:cxnLst/>
            <a:rect l="l" t="t" r="r" b="b"/>
            <a:pathLst>
              <a:path w="2178050">
                <a:moveTo>
                  <a:pt x="0" y="0"/>
                </a:moveTo>
                <a:lnTo>
                  <a:pt x="2177669" y="0"/>
                </a:lnTo>
              </a:path>
            </a:pathLst>
          </a:custGeom>
          <a:ln w="21551">
            <a:solidFill>
              <a:srgbClr val="221E1F"/>
            </a:solidFill>
          </a:ln>
        </p:spPr>
        <p:txBody>
          <a:bodyPr wrap="square" lIns="0" tIns="0" rIns="0" bIns="0" rtlCol="0"/>
          <a:lstStyle/>
          <a:p>
            <a:endParaRPr/>
          </a:p>
        </p:txBody>
      </p:sp>
      <p:pic>
        <p:nvPicPr>
          <p:cNvPr id="35" name="Picture 34">
            <a:extLst>
              <a:ext uri="{FF2B5EF4-FFF2-40B4-BE49-F238E27FC236}">
                <a16:creationId xmlns:a16="http://schemas.microsoft.com/office/drawing/2014/main" id="{121B4584-D54D-45FB-0A9B-2964B64B578B}"/>
              </a:ext>
            </a:extLst>
          </p:cNvPr>
          <p:cNvPicPr>
            <a:picLocks noChangeAspect="1"/>
          </p:cNvPicPr>
          <p:nvPr/>
        </p:nvPicPr>
        <p:blipFill>
          <a:blip r:embed="rId18" cstate="email">
            <a:extLst>
              <a:ext uri="{BEBA8EAE-BF5A-486C-A8C5-ECC9F3942E4B}">
                <a14:imgProps xmlns:a14="http://schemas.microsoft.com/office/drawing/2010/main">
                  <a14:imgLayer r:embed="rId19">
                    <a14:imgEffect>
                      <a14:backgroundRemoval t="10000" b="90500" l="10000" r="90000">
                        <a14:foregroundMark x1="34750" y1="91417" x2="48500" y2="91417"/>
                        <a14:foregroundMark x1="48500" y1="91417" x2="60250" y2="91167"/>
                        <a14:foregroundMark x1="60250" y1="91167" x2="67000" y2="79750"/>
                        <a14:foregroundMark x1="71732" y1="53954" x2="72167" y2="51583"/>
                        <a14:foregroundMark x1="67000" y1="79750" x2="71635" y2="54485"/>
                        <a14:foregroundMark x1="68980" y1="47748" x2="63700" y2="41396"/>
                        <a14:foregroundMark x1="70536" y1="49621" x2="69358" y2="48204"/>
                        <a14:foregroundMark x1="71381" y1="50637" x2="71084" y2="50279"/>
                        <a14:foregroundMark x1="72167" y1="51583" x2="72137" y2="51547"/>
                        <a14:foregroundMark x1="56379" y1="31357" x2="54833" y2="20167"/>
                        <a14:foregroundMark x1="54833" y1="20167" x2="31250" y2="51167"/>
                        <a14:foregroundMark x1="31250" y1="51167" x2="28750" y2="62917"/>
                        <a14:foregroundMark x1="28750" y1="62917" x2="34583" y2="89833"/>
                        <a14:foregroundMark x1="34583" y1="89833" x2="35417" y2="90500"/>
                        <a14:foregroundMark x1="43000" y1="48500" x2="48000" y2="59833"/>
                        <a14:foregroundMark x1="48000" y1="59833" x2="58833" y2="52333"/>
                        <a14:foregroundMark x1="58833" y1="52333" x2="47417" y2="57167"/>
                        <a14:foregroundMark x1="47417" y1="57167" x2="47583" y2="60750"/>
                        <a14:foregroundMark x1="45167" y1="39417" x2="47833" y2="38833"/>
                        <a14:foregroundMark x1="49417" y1="38500" x2="51500" y2="36333"/>
                        <a14:foregroundMark x1="50917" y1="37917" x2="54250" y2="39750"/>
                        <a14:foregroundMark x1="54250" y1="37250" x2="57000" y2="41583"/>
                        <a14:foregroundMark x1="55167" y1="36333" x2="58250" y2="40917"/>
                        <a14:foregroundMark x1="57333" y1="38833" x2="59417" y2="42167"/>
                        <a14:foregroundMark x1="57583" y1="39750" x2="57583" y2="39750"/>
                        <a14:foregroundMark x1="57583" y1="40333" x2="57583" y2="40333"/>
                        <a14:foregroundMark x1="57917" y1="40000" x2="57917" y2="40000"/>
                        <a14:foregroundMark x1="57917" y1="40000" x2="57917" y2="40000"/>
                        <a14:foregroundMark x1="57000" y1="40333" x2="58500" y2="41833"/>
                        <a14:foregroundMark x1="57000" y1="38833" x2="58833" y2="40667"/>
                        <a14:backgroundMark x1="71917" y1="53417" x2="71583" y2="48500"/>
                        <a14:backgroundMark x1="71583" y1="54333" x2="70083" y2="45833"/>
                        <a14:backgroundMark x1="70083" y1="50083" x2="65417" y2="39333"/>
                        <a14:backgroundMark x1="65417" y1="39333" x2="62500" y2="36083"/>
                        <a14:backgroundMark x1="59083" y1="39417" x2="58250" y2="35167"/>
                        <a14:backgroundMark x1="63667" y1="42417" x2="58250" y2="31917"/>
                        <a14:backgroundMark x1="58250" y1="31917" x2="57583" y2="28750"/>
                        <a14:backgroundMark x1="59750" y1="38833" x2="57333" y2="30250"/>
                        <a14:backgroundMark x1="55750" y1="31833" x2="64333" y2="40917"/>
                      </a14:backgroundRemoval>
                    </a14:imgEffect>
                  </a14:imgLayer>
                </a14:imgProps>
              </a:ext>
              <a:ext uri="{28A0092B-C50C-407E-A947-70E740481C1C}">
                <a14:useLocalDpi xmlns:a14="http://schemas.microsoft.com/office/drawing/2010/main"/>
              </a:ext>
            </a:extLst>
          </a:blip>
          <a:stretch>
            <a:fillRect/>
          </a:stretch>
        </p:blipFill>
        <p:spPr>
          <a:xfrm>
            <a:off x="1871988" y="7811533"/>
            <a:ext cx="856512" cy="856512"/>
          </a:xfrm>
          <a:prstGeom prst="rect">
            <a:avLst/>
          </a:prstGeom>
        </p:spPr>
      </p:pic>
      <p:sp>
        <p:nvSpPr>
          <p:cNvPr id="54" name="Oval 53">
            <a:extLst>
              <a:ext uri="{FF2B5EF4-FFF2-40B4-BE49-F238E27FC236}">
                <a16:creationId xmlns:a16="http://schemas.microsoft.com/office/drawing/2014/main" id="{BDD87188-3B54-F88F-03D5-68307EF616E5}"/>
              </a:ext>
            </a:extLst>
          </p:cNvPr>
          <p:cNvSpPr/>
          <p:nvPr/>
        </p:nvSpPr>
        <p:spPr>
          <a:xfrm>
            <a:off x="6624481" y="6192683"/>
            <a:ext cx="725398" cy="685233"/>
          </a:xfrm>
          <a:prstGeom prst="ellipse">
            <a:avLst/>
          </a:prstGeom>
          <a:blipFill dpi="0" rotWithShape="1">
            <a:blip r:embed="rId2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spc="-155">
                <a:solidFill>
                  <a:schemeClr val="bg1"/>
                </a:solidFill>
                <a:latin typeface="Futura" panose="020B0602020204020303" pitchFamily="34" charset="-79"/>
                <a:cs typeface="Futura" panose="020B0602020204020303" pitchFamily="34" charset="-79"/>
              </a:rPr>
              <a:t>2</a:t>
            </a:r>
            <a:endParaRPr lang="en-US" sz="1800" b="1" spc="-155">
              <a:solidFill>
                <a:schemeClr val="bg1"/>
              </a:solidFill>
              <a:latin typeface="Futura" panose="020B0602020204020303" pitchFamily="34" charset="-79"/>
              <a:cs typeface="Futura" panose="020B0602020204020303" pitchFamily="34" charset="-79"/>
            </a:endParaRPr>
          </a:p>
        </p:txBody>
      </p:sp>
      <p:grpSp>
        <p:nvGrpSpPr>
          <p:cNvPr id="55" name="object 13">
            <a:extLst>
              <a:ext uri="{FF2B5EF4-FFF2-40B4-BE49-F238E27FC236}">
                <a16:creationId xmlns:a16="http://schemas.microsoft.com/office/drawing/2014/main" id="{0585937A-131F-007C-DAE8-D94ED324FC3C}"/>
              </a:ext>
            </a:extLst>
          </p:cNvPr>
          <p:cNvGrpSpPr/>
          <p:nvPr/>
        </p:nvGrpSpPr>
        <p:grpSpPr>
          <a:xfrm>
            <a:off x="5559976" y="6769869"/>
            <a:ext cx="2450822" cy="3467420"/>
            <a:chOff x="556244" y="4677770"/>
            <a:chExt cx="2240555" cy="3147004"/>
          </a:xfrm>
        </p:grpSpPr>
        <p:sp>
          <p:nvSpPr>
            <p:cNvPr id="56" name="object 14">
              <a:extLst>
                <a:ext uri="{FF2B5EF4-FFF2-40B4-BE49-F238E27FC236}">
                  <a16:creationId xmlns:a16="http://schemas.microsoft.com/office/drawing/2014/main" id="{1A9FFD04-FDA8-2B97-9580-E30B5CF39BDA}"/>
                </a:ext>
              </a:extLst>
            </p:cNvPr>
            <p:cNvSpPr/>
            <p:nvPr/>
          </p:nvSpPr>
          <p:spPr>
            <a:xfrm>
              <a:off x="628345" y="6370332"/>
              <a:ext cx="2018664" cy="1443355"/>
            </a:xfrm>
            <a:custGeom>
              <a:avLst/>
              <a:gdLst/>
              <a:ahLst/>
              <a:cxnLst/>
              <a:rect l="l" t="t" r="r" b="b"/>
              <a:pathLst>
                <a:path w="2018664" h="1443354">
                  <a:moveTo>
                    <a:pt x="203504" y="1000302"/>
                  </a:moveTo>
                  <a:lnTo>
                    <a:pt x="185648" y="954862"/>
                  </a:lnTo>
                  <a:lnTo>
                    <a:pt x="167309" y="942009"/>
                  </a:lnTo>
                  <a:lnTo>
                    <a:pt x="152146" y="933437"/>
                  </a:lnTo>
                  <a:lnTo>
                    <a:pt x="141008" y="922667"/>
                  </a:lnTo>
                  <a:lnTo>
                    <a:pt x="134150" y="908443"/>
                  </a:lnTo>
                  <a:lnTo>
                    <a:pt x="131724" y="889660"/>
                  </a:lnTo>
                  <a:lnTo>
                    <a:pt x="131686" y="827087"/>
                  </a:lnTo>
                  <a:lnTo>
                    <a:pt x="133223" y="827087"/>
                  </a:lnTo>
                  <a:lnTo>
                    <a:pt x="134493" y="825842"/>
                  </a:lnTo>
                  <a:lnTo>
                    <a:pt x="134493" y="747115"/>
                  </a:lnTo>
                  <a:lnTo>
                    <a:pt x="133223" y="745858"/>
                  </a:lnTo>
                  <a:lnTo>
                    <a:pt x="70269" y="745858"/>
                  </a:lnTo>
                  <a:lnTo>
                    <a:pt x="69024" y="747115"/>
                  </a:lnTo>
                  <a:lnTo>
                    <a:pt x="69024" y="825842"/>
                  </a:lnTo>
                  <a:lnTo>
                    <a:pt x="70269" y="827087"/>
                  </a:lnTo>
                  <a:lnTo>
                    <a:pt x="71818" y="827087"/>
                  </a:lnTo>
                  <a:lnTo>
                    <a:pt x="71818" y="892695"/>
                  </a:lnTo>
                  <a:lnTo>
                    <a:pt x="68961" y="910094"/>
                  </a:lnTo>
                  <a:lnTo>
                    <a:pt x="62001" y="923353"/>
                  </a:lnTo>
                  <a:lnTo>
                    <a:pt x="51104" y="933716"/>
                  </a:lnTo>
                  <a:lnTo>
                    <a:pt x="36512" y="941870"/>
                  </a:lnTo>
                  <a:lnTo>
                    <a:pt x="22059" y="950569"/>
                  </a:lnTo>
                  <a:lnTo>
                    <a:pt x="10477" y="965212"/>
                  </a:lnTo>
                  <a:lnTo>
                    <a:pt x="2794" y="982891"/>
                  </a:lnTo>
                  <a:lnTo>
                    <a:pt x="0" y="1000302"/>
                  </a:lnTo>
                  <a:lnTo>
                    <a:pt x="0" y="1405585"/>
                  </a:lnTo>
                  <a:lnTo>
                    <a:pt x="2946" y="1420190"/>
                  </a:lnTo>
                  <a:lnTo>
                    <a:pt x="11010" y="1432128"/>
                  </a:lnTo>
                  <a:lnTo>
                    <a:pt x="22974" y="1440154"/>
                  </a:lnTo>
                  <a:lnTo>
                    <a:pt x="37630" y="1443126"/>
                  </a:lnTo>
                  <a:lnTo>
                    <a:pt x="165874" y="1443126"/>
                  </a:lnTo>
                  <a:lnTo>
                    <a:pt x="180530" y="1440154"/>
                  </a:lnTo>
                  <a:lnTo>
                    <a:pt x="192481" y="1432128"/>
                  </a:lnTo>
                  <a:lnTo>
                    <a:pt x="200545" y="1420190"/>
                  </a:lnTo>
                  <a:lnTo>
                    <a:pt x="203504" y="1405585"/>
                  </a:lnTo>
                  <a:lnTo>
                    <a:pt x="203504" y="1000302"/>
                  </a:lnTo>
                  <a:close/>
                </a:path>
                <a:path w="2018664" h="1443354">
                  <a:moveTo>
                    <a:pt x="203504" y="254419"/>
                  </a:moveTo>
                  <a:lnTo>
                    <a:pt x="185648" y="208978"/>
                  </a:lnTo>
                  <a:lnTo>
                    <a:pt x="167309" y="196126"/>
                  </a:lnTo>
                  <a:lnTo>
                    <a:pt x="152146" y="187566"/>
                  </a:lnTo>
                  <a:lnTo>
                    <a:pt x="141008" y="176784"/>
                  </a:lnTo>
                  <a:lnTo>
                    <a:pt x="134150" y="162560"/>
                  </a:lnTo>
                  <a:lnTo>
                    <a:pt x="131724" y="143776"/>
                  </a:lnTo>
                  <a:lnTo>
                    <a:pt x="131686" y="81216"/>
                  </a:lnTo>
                  <a:lnTo>
                    <a:pt x="133223" y="81216"/>
                  </a:lnTo>
                  <a:lnTo>
                    <a:pt x="134493" y="79971"/>
                  </a:lnTo>
                  <a:lnTo>
                    <a:pt x="134493" y="1244"/>
                  </a:lnTo>
                  <a:lnTo>
                    <a:pt x="133223" y="0"/>
                  </a:lnTo>
                  <a:lnTo>
                    <a:pt x="70269" y="0"/>
                  </a:lnTo>
                  <a:lnTo>
                    <a:pt x="69024" y="1244"/>
                  </a:lnTo>
                  <a:lnTo>
                    <a:pt x="69024" y="79971"/>
                  </a:lnTo>
                  <a:lnTo>
                    <a:pt x="70269" y="81216"/>
                  </a:lnTo>
                  <a:lnTo>
                    <a:pt x="71818" y="81216"/>
                  </a:lnTo>
                  <a:lnTo>
                    <a:pt x="71818" y="146812"/>
                  </a:lnTo>
                  <a:lnTo>
                    <a:pt x="68961" y="164223"/>
                  </a:lnTo>
                  <a:lnTo>
                    <a:pt x="62001" y="177482"/>
                  </a:lnTo>
                  <a:lnTo>
                    <a:pt x="51104" y="187833"/>
                  </a:lnTo>
                  <a:lnTo>
                    <a:pt x="36512" y="195986"/>
                  </a:lnTo>
                  <a:lnTo>
                    <a:pt x="22059" y="204698"/>
                  </a:lnTo>
                  <a:lnTo>
                    <a:pt x="10477" y="219329"/>
                  </a:lnTo>
                  <a:lnTo>
                    <a:pt x="2794" y="237020"/>
                  </a:lnTo>
                  <a:lnTo>
                    <a:pt x="0" y="254419"/>
                  </a:lnTo>
                  <a:lnTo>
                    <a:pt x="0" y="659676"/>
                  </a:lnTo>
                  <a:lnTo>
                    <a:pt x="2946" y="674306"/>
                  </a:lnTo>
                  <a:lnTo>
                    <a:pt x="11010" y="686193"/>
                  </a:lnTo>
                  <a:lnTo>
                    <a:pt x="22974" y="694334"/>
                  </a:lnTo>
                  <a:lnTo>
                    <a:pt x="37630" y="697242"/>
                  </a:lnTo>
                  <a:lnTo>
                    <a:pt x="165874" y="697242"/>
                  </a:lnTo>
                  <a:lnTo>
                    <a:pt x="180530" y="694334"/>
                  </a:lnTo>
                  <a:lnTo>
                    <a:pt x="192481" y="686193"/>
                  </a:lnTo>
                  <a:lnTo>
                    <a:pt x="200545" y="674306"/>
                  </a:lnTo>
                  <a:lnTo>
                    <a:pt x="203504" y="659676"/>
                  </a:lnTo>
                  <a:lnTo>
                    <a:pt x="203504" y="254419"/>
                  </a:lnTo>
                  <a:close/>
                </a:path>
                <a:path w="2018664" h="1443354">
                  <a:moveTo>
                    <a:pt x="428917" y="1000302"/>
                  </a:moveTo>
                  <a:lnTo>
                    <a:pt x="411060" y="954862"/>
                  </a:lnTo>
                  <a:lnTo>
                    <a:pt x="392722" y="942009"/>
                  </a:lnTo>
                  <a:lnTo>
                    <a:pt x="377571" y="933437"/>
                  </a:lnTo>
                  <a:lnTo>
                    <a:pt x="366433" y="922667"/>
                  </a:lnTo>
                  <a:lnTo>
                    <a:pt x="359562" y="908443"/>
                  </a:lnTo>
                  <a:lnTo>
                    <a:pt x="357136" y="889660"/>
                  </a:lnTo>
                  <a:lnTo>
                    <a:pt x="357098" y="827087"/>
                  </a:lnTo>
                  <a:lnTo>
                    <a:pt x="358648" y="827087"/>
                  </a:lnTo>
                  <a:lnTo>
                    <a:pt x="359905" y="825842"/>
                  </a:lnTo>
                  <a:lnTo>
                    <a:pt x="359905" y="747115"/>
                  </a:lnTo>
                  <a:lnTo>
                    <a:pt x="358648" y="745858"/>
                  </a:lnTo>
                  <a:lnTo>
                    <a:pt x="295694" y="745858"/>
                  </a:lnTo>
                  <a:lnTo>
                    <a:pt x="294436" y="747115"/>
                  </a:lnTo>
                  <a:lnTo>
                    <a:pt x="294436" y="825842"/>
                  </a:lnTo>
                  <a:lnTo>
                    <a:pt x="295694" y="827087"/>
                  </a:lnTo>
                  <a:lnTo>
                    <a:pt x="297230" y="827087"/>
                  </a:lnTo>
                  <a:lnTo>
                    <a:pt x="297230" y="892695"/>
                  </a:lnTo>
                  <a:lnTo>
                    <a:pt x="294386" y="910094"/>
                  </a:lnTo>
                  <a:lnTo>
                    <a:pt x="287413" y="923353"/>
                  </a:lnTo>
                  <a:lnTo>
                    <a:pt x="276529" y="933716"/>
                  </a:lnTo>
                  <a:lnTo>
                    <a:pt x="261937" y="941870"/>
                  </a:lnTo>
                  <a:lnTo>
                    <a:pt x="247484" y="950569"/>
                  </a:lnTo>
                  <a:lnTo>
                    <a:pt x="235889" y="965212"/>
                  </a:lnTo>
                  <a:lnTo>
                    <a:pt x="228206" y="982891"/>
                  </a:lnTo>
                  <a:lnTo>
                    <a:pt x="225412" y="1000302"/>
                  </a:lnTo>
                  <a:lnTo>
                    <a:pt x="225412" y="1405585"/>
                  </a:lnTo>
                  <a:lnTo>
                    <a:pt x="228358" y="1420190"/>
                  </a:lnTo>
                  <a:lnTo>
                    <a:pt x="236435" y="1432128"/>
                  </a:lnTo>
                  <a:lnTo>
                    <a:pt x="248386" y="1440154"/>
                  </a:lnTo>
                  <a:lnTo>
                    <a:pt x="263055" y="1443126"/>
                  </a:lnTo>
                  <a:lnTo>
                    <a:pt x="391299" y="1443126"/>
                  </a:lnTo>
                  <a:lnTo>
                    <a:pt x="405942" y="1440154"/>
                  </a:lnTo>
                  <a:lnTo>
                    <a:pt x="417906" y="1432128"/>
                  </a:lnTo>
                  <a:lnTo>
                    <a:pt x="425970" y="1420190"/>
                  </a:lnTo>
                  <a:lnTo>
                    <a:pt x="428917" y="1405585"/>
                  </a:lnTo>
                  <a:lnTo>
                    <a:pt x="428917" y="1000302"/>
                  </a:lnTo>
                  <a:close/>
                </a:path>
                <a:path w="2018664" h="1443354">
                  <a:moveTo>
                    <a:pt x="428917" y="254419"/>
                  </a:moveTo>
                  <a:lnTo>
                    <a:pt x="411060" y="208978"/>
                  </a:lnTo>
                  <a:lnTo>
                    <a:pt x="392722" y="196126"/>
                  </a:lnTo>
                  <a:lnTo>
                    <a:pt x="377571" y="187566"/>
                  </a:lnTo>
                  <a:lnTo>
                    <a:pt x="366433" y="176784"/>
                  </a:lnTo>
                  <a:lnTo>
                    <a:pt x="359562" y="162560"/>
                  </a:lnTo>
                  <a:lnTo>
                    <a:pt x="357136" y="143776"/>
                  </a:lnTo>
                  <a:lnTo>
                    <a:pt x="357098" y="81216"/>
                  </a:lnTo>
                  <a:lnTo>
                    <a:pt x="358648" y="81216"/>
                  </a:lnTo>
                  <a:lnTo>
                    <a:pt x="359905" y="79971"/>
                  </a:lnTo>
                  <a:lnTo>
                    <a:pt x="359905" y="1244"/>
                  </a:lnTo>
                  <a:lnTo>
                    <a:pt x="358648" y="0"/>
                  </a:lnTo>
                  <a:lnTo>
                    <a:pt x="295694" y="0"/>
                  </a:lnTo>
                  <a:lnTo>
                    <a:pt x="294436" y="1244"/>
                  </a:lnTo>
                  <a:lnTo>
                    <a:pt x="294436" y="79971"/>
                  </a:lnTo>
                  <a:lnTo>
                    <a:pt x="295694" y="81216"/>
                  </a:lnTo>
                  <a:lnTo>
                    <a:pt x="297230" y="81216"/>
                  </a:lnTo>
                  <a:lnTo>
                    <a:pt x="297230" y="146812"/>
                  </a:lnTo>
                  <a:lnTo>
                    <a:pt x="294386" y="164223"/>
                  </a:lnTo>
                  <a:lnTo>
                    <a:pt x="287413" y="177482"/>
                  </a:lnTo>
                  <a:lnTo>
                    <a:pt x="276529" y="187833"/>
                  </a:lnTo>
                  <a:lnTo>
                    <a:pt x="261937" y="195986"/>
                  </a:lnTo>
                  <a:lnTo>
                    <a:pt x="247484" y="204698"/>
                  </a:lnTo>
                  <a:lnTo>
                    <a:pt x="235889" y="219329"/>
                  </a:lnTo>
                  <a:lnTo>
                    <a:pt x="228206" y="237020"/>
                  </a:lnTo>
                  <a:lnTo>
                    <a:pt x="225412" y="254419"/>
                  </a:lnTo>
                  <a:lnTo>
                    <a:pt x="225412" y="659676"/>
                  </a:lnTo>
                  <a:lnTo>
                    <a:pt x="228358" y="674306"/>
                  </a:lnTo>
                  <a:lnTo>
                    <a:pt x="236435" y="686193"/>
                  </a:lnTo>
                  <a:lnTo>
                    <a:pt x="248386" y="694334"/>
                  </a:lnTo>
                  <a:lnTo>
                    <a:pt x="263055" y="697242"/>
                  </a:lnTo>
                  <a:lnTo>
                    <a:pt x="391299" y="697242"/>
                  </a:lnTo>
                  <a:lnTo>
                    <a:pt x="405942" y="694334"/>
                  </a:lnTo>
                  <a:lnTo>
                    <a:pt x="417906" y="686193"/>
                  </a:lnTo>
                  <a:lnTo>
                    <a:pt x="425970" y="674306"/>
                  </a:lnTo>
                  <a:lnTo>
                    <a:pt x="428917" y="659676"/>
                  </a:lnTo>
                  <a:lnTo>
                    <a:pt x="428917" y="254419"/>
                  </a:lnTo>
                  <a:close/>
                </a:path>
                <a:path w="2018664" h="1443354">
                  <a:moveTo>
                    <a:pt x="654291" y="1000302"/>
                  </a:moveTo>
                  <a:lnTo>
                    <a:pt x="636612" y="954862"/>
                  </a:lnTo>
                  <a:lnTo>
                    <a:pt x="618375" y="942009"/>
                  </a:lnTo>
                  <a:lnTo>
                    <a:pt x="603465" y="933437"/>
                  </a:lnTo>
                  <a:lnTo>
                    <a:pt x="592416" y="922667"/>
                  </a:lnTo>
                  <a:lnTo>
                    <a:pt x="585508" y="908443"/>
                  </a:lnTo>
                  <a:lnTo>
                    <a:pt x="583158" y="889660"/>
                  </a:lnTo>
                  <a:lnTo>
                    <a:pt x="583158" y="827087"/>
                  </a:lnTo>
                  <a:lnTo>
                    <a:pt x="584669" y="827087"/>
                  </a:lnTo>
                  <a:lnTo>
                    <a:pt x="585927" y="825842"/>
                  </a:lnTo>
                  <a:lnTo>
                    <a:pt x="585927" y="747115"/>
                  </a:lnTo>
                  <a:lnTo>
                    <a:pt x="584669" y="745858"/>
                  </a:lnTo>
                  <a:lnTo>
                    <a:pt x="522236" y="745858"/>
                  </a:lnTo>
                  <a:lnTo>
                    <a:pt x="520992" y="747115"/>
                  </a:lnTo>
                  <a:lnTo>
                    <a:pt x="520992" y="825842"/>
                  </a:lnTo>
                  <a:lnTo>
                    <a:pt x="522236" y="827087"/>
                  </a:lnTo>
                  <a:lnTo>
                    <a:pt x="523760" y="827087"/>
                  </a:lnTo>
                  <a:lnTo>
                    <a:pt x="523760" y="892695"/>
                  </a:lnTo>
                  <a:lnTo>
                    <a:pt x="520865" y="910094"/>
                  </a:lnTo>
                  <a:lnTo>
                    <a:pt x="513956" y="923353"/>
                  </a:lnTo>
                  <a:lnTo>
                    <a:pt x="503174" y="933716"/>
                  </a:lnTo>
                  <a:lnTo>
                    <a:pt x="488708" y="941870"/>
                  </a:lnTo>
                  <a:lnTo>
                    <a:pt x="474383" y="950569"/>
                  </a:lnTo>
                  <a:lnTo>
                    <a:pt x="462889" y="965212"/>
                  </a:lnTo>
                  <a:lnTo>
                    <a:pt x="455256" y="982891"/>
                  </a:lnTo>
                  <a:lnTo>
                    <a:pt x="452488" y="1000302"/>
                  </a:lnTo>
                  <a:lnTo>
                    <a:pt x="452488" y="1405585"/>
                  </a:lnTo>
                  <a:lnTo>
                    <a:pt x="455409" y="1420190"/>
                  </a:lnTo>
                  <a:lnTo>
                    <a:pt x="463423" y="1432128"/>
                  </a:lnTo>
                  <a:lnTo>
                    <a:pt x="475297" y="1440154"/>
                  </a:lnTo>
                  <a:lnTo>
                    <a:pt x="489826" y="1443126"/>
                  </a:lnTo>
                  <a:lnTo>
                    <a:pt x="616991" y="1443126"/>
                  </a:lnTo>
                  <a:lnTo>
                    <a:pt x="631507" y="1440154"/>
                  </a:lnTo>
                  <a:lnTo>
                    <a:pt x="643369" y="1432128"/>
                  </a:lnTo>
                  <a:lnTo>
                    <a:pt x="651383" y="1420190"/>
                  </a:lnTo>
                  <a:lnTo>
                    <a:pt x="654291" y="1405585"/>
                  </a:lnTo>
                  <a:lnTo>
                    <a:pt x="654291" y="1000302"/>
                  </a:lnTo>
                  <a:close/>
                </a:path>
                <a:path w="2018664" h="1443354">
                  <a:moveTo>
                    <a:pt x="654291" y="254419"/>
                  </a:moveTo>
                  <a:lnTo>
                    <a:pt x="636612" y="208978"/>
                  </a:lnTo>
                  <a:lnTo>
                    <a:pt x="618375" y="196126"/>
                  </a:lnTo>
                  <a:lnTo>
                    <a:pt x="603465" y="187566"/>
                  </a:lnTo>
                  <a:lnTo>
                    <a:pt x="592416" y="176784"/>
                  </a:lnTo>
                  <a:lnTo>
                    <a:pt x="585508" y="162560"/>
                  </a:lnTo>
                  <a:lnTo>
                    <a:pt x="583158" y="143776"/>
                  </a:lnTo>
                  <a:lnTo>
                    <a:pt x="583158" y="81216"/>
                  </a:lnTo>
                  <a:lnTo>
                    <a:pt x="584669" y="81216"/>
                  </a:lnTo>
                  <a:lnTo>
                    <a:pt x="585927" y="79971"/>
                  </a:lnTo>
                  <a:lnTo>
                    <a:pt x="585927" y="1244"/>
                  </a:lnTo>
                  <a:lnTo>
                    <a:pt x="584669" y="0"/>
                  </a:lnTo>
                  <a:lnTo>
                    <a:pt x="522236" y="0"/>
                  </a:lnTo>
                  <a:lnTo>
                    <a:pt x="520992" y="1244"/>
                  </a:lnTo>
                  <a:lnTo>
                    <a:pt x="520992" y="79971"/>
                  </a:lnTo>
                  <a:lnTo>
                    <a:pt x="522236" y="81216"/>
                  </a:lnTo>
                  <a:lnTo>
                    <a:pt x="523760" y="81216"/>
                  </a:lnTo>
                  <a:lnTo>
                    <a:pt x="523760" y="146812"/>
                  </a:lnTo>
                  <a:lnTo>
                    <a:pt x="520865" y="164223"/>
                  </a:lnTo>
                  <a:lnTo>
                    <a:pt x="513956" y="177482"/>
                  </a:lnTo>
                  <a:lnTo>
                    <a:pt x="503174" y="187833"/>
                  </a:lnTo>
                  <a:lnTo>
                    <a:pt x="488708" y="195986"/>
                  </a:lnTo>
                  <a:lnTo>
                    <a:pt x="474383" y="204698"/>
                  </a:lnTo>
                  <a:lnTo>
                    <a:pt x="462889" y="219329"/>
                  </a:lnTo>
                  <a:lnTo>
                    <a:pt x="455256" y="237020"/>
                  </a:lnTo>
                  <a:lnTo>
                    <a:pt x="452488" y="254419"/>
                  </a:lnTo>
                  <a:lnTo>
                    <a:pt x="452488" y="659676"/>
                  </a:lnTo>
                  <a:lnTo>
                    <a:pt x="455409" y="674306"/>
                  </a:lnTo>
                  <a:lnTo>
                    <a:pt x="463423" y="686193"/>
                  </a:lnTo>
                  <a:lnTo>
                    <a:pt x="475297" y="694334"/>
                  </a:lnTo>
                  <a:lnTo>
                    <a:pt x="489826" y="697242"/>
                  </a:lnTo>
                  <a:lnTo>
                    <a:pt x="616991" y="697242"/>
                  </a:lnTo>
                  <a:lnTo>
                    <a:pt x="631507" y="694334"/>
                  </a:lnTo>
                  <a:lnTo>
                    <a:pt x="643369" y="686193"/>
                  </a:lnTo>
                  <a:lnTo>
                    <a:pt x="651383" y="674306"/>
                  </a:lnTo>
                  <a:lnTo>
                    <a:pt x="654291" y="659676"/>
                  </a:lnTo>
                  <a:lnTo>
                    <a:pt x="654291" y="254419"/>
                  </a:lnTo>
                  <a:close/>
                </a:path>
                <a:path w="2018664" h="1443354">
                  <a:moveTo>
                    <a:pt x="881367" y="1000302"/>
                  </a:moveTo>
                  <a:lnTo>
                    <a:pt x="863688" y="954862"/>
                  </a:lnTo>
                  <a:lnTo>
                    <a:pt x="845451" y="942009"/>
                  </a:lnTo>
                  <a:lnTo>
                    <a:pt x="830541" y="933437"/>
                  </a:lnTo>
                  <a:lnTo>
                    <a:pt x="819492" y="922667"/>
                  </a:lnTo>
                  <a:lnTo>
                    <a:pt x="812584" y="908443"/>
                  </a:lnTo>
                  <a:lnTo>
                    <a:pt x="810234" y="889660"/>
                  </a:lnTo>
                  <a:lnTo>
                    <a:pt x="810234" y="827087"/>
                  </a:lnTo>
                  <a:lnTo>
                    <a:pt x="811758" y="827087"/>
                  </a:lnTo>
                  <a:lnTo>
                    <a:pt x="813015" y="825842"/>
                  </a:lnTo>
                  <a:lnTo>
                    <a:pt x="813015" y="747115"/>
                  </a:lnTo>
                  <a:lnTo>
                    <a:pt x="811758" y="745858"/>
                  </a:lnTo>
                  <a:lnTo>
                    <a:pt x="749325" y="745858"/>
                  </a:lnTo>
                  <a:lnTo>
                    <a:pt x="748080" y="747115"/>
                  </a:lnTo>
                  <a:lnTo>
                    <a:pt x="748080" y="825842"/>
                  </a:lnTo>
                  <a:lnTo>
                    <a:pt x="749325" y="827087"/>
                  </a:lnTo>
                  <a:lnTo>
                    <a:pt x="750836" y="827087"/>
                  </a:lnTo>
                  <a:lnTo>
                    <a:pt x="750836" y="892695"/>
                  </a:lnTo>
                  <a:lnTo>
                    <a:pt x="747941" y="910094"/>
                  </a:lnTo>
                  <a:lnTo>
                    <a:pt x="741032" y="923353"/>
                  </a:lnTo>
                  <a:lnTo>
                    <a:pt x="730262" y="933716"/>
                  </a:lnTo>
                  <a:lnTo>
                    <a:pt x="715759" y="941870"/>
                  </a:lnTo>
                  <a:lnTo>
                    <a:pt x="701395" y="950569"/>
                  </a:lnTo>
                  <a:lnTo>
                    <a:pt x="689927" y="965212"/>
                  </a:lnTo>
                  <a:lnTo>
                    <a:pt x="682332" y="982891"/>
                  </a:lnTo>
                  <a:lnTo>
                    <a:pt x="679564" y="1000302"/>
                  </a:lnTo>
                  <a:lnTo>
                    <a:pt x="679564" y="1405585"/>
                  </a:lnTo>
                  <a:lnTo>
                    <a:pt x="682459" y="1420190"/>
                  </a:lnTo>
                  <a:lnTo>
                    <a:pt x="690473" y="1432128"/>
                  </a:lnTo>
                  <a:lnTo>
                    <a:pt x="702360" y="1440154"/>
                  </a:lnTo>
                  <a:lnTo>
                    <a:pt x="716851" y="1443126"/>
                  </a:lnTo>
                  <a:lnTo>
                    <a:pt x="844067" y="1443126"/>
                  </a:lnTo>
                  <a:lnTo>
                    <a:pt x="858583" y="1440154"/>
                  </a:lnTo>
                  <a:lnTo>
                    <a:pt x="870458" y="1432128"/>
                  </a:lnTo>
                  <a:lnTo>
                    <a:pt x="878471" y="1420190"/>
                  </a:lnTo>
                  <a:lnTo>
                    <a:pt x="881367" y="1405585"/>
                  </a:lnTo>
                  <a:lnTo>
                    <a:pt x="881367" y="1000302"/>
                  </a:lnTo>
                  <a:close/>
                </a:path>
                <a:path w="2018664" h="1443354">
                  <a:moveTo>
                    <a:pt x="881367" y="254419"/>
                  </a:moveTo>
                  <a:lnTo>
                    <a:pt x="863688" y="208978"/>
                  </a:lnTo>
                  <a:lnTo>
                    <a:pt x="845451" y="196126"/>
                  </a:lnTo>
                  <a:lnTo>
                    <a:pt x="830541" y="187566"/>
                  </a:lnTo>
                  <a:lnTo>
                    <a:pt x="819492" y="176784"/>
                  </a:lnTo>
                  <a:lnTo>
                    <a:pt x="812584" y="162560"/>
                  </a:lnTo>
                  <a:lnTo>
                    <a:pt x="810234" y="143776"/>
                  </a:lnTo>
                  <a:lnTo>
                    <a:pt x="810234" y="81216"/>
                  </a:lnTo>
                  <a:lnTo>
                    <a:pt x="811758" y="81216"/>
                  </a:lnTo>
                  <a:lnTo>
                    <a:pt x="813015" y="79971"/>
                  </a:lnTo>
                  <a:lnTo>
                    <a:pt x="813015" y="1244"/>
                  </a:lnTo>
                  <a:lnTo>
                    <a:pt x="811758" y="0"/>
                  </a:lnTo>
                  <a:lnTo>
                    <a:pt x="749325" y="0"/>
                  </a:lnTo>
                  <a:lnTo>
                    <a:pt x="748080" y="1244"/>
                  </a:lnTo>
                  <a:lnTo>
                    <a:pt x="748080" y="79971"/>
                  </a:lnTo>
                  <a:lnTo>
                    <a:pt x="749325" y="81216"/>
                  </a:lnTo>
                  <a:lnTo>
                    <a:pt x="750836" y="81216"/>
                  </a:lnTo>
                  <a:lnTo>
                    <a:pt x="750836" y="146812"/>
                  </a:lnTo>
                  <a:lnTo>
                    <a:pt x="747941" y="164223"/>
                  </a:lnTo>
                  <a:lnTo>
                    <a:pt x="741032" y="177482"/>
                  </a:lnTo>
                  <a:lnTo>
                    <a:pt x="730262" y="187833"/>
                  </a:lnTo>
                  <a:lnTo>
                    <a:pt x="715759" y="195986"/>
                  </a:lnTo>
                  <a:lnTo>
                    <a:pt x="701395" y="204698"/>
                  </a:lnTo>
                  <a:lnTo>
                    <a:pt x="689927" y="219329"/>
                  </a:lnTo>
                  <a:lnTo>
                    <a:pt x="682332" y="237020"/>
                  </a:lnTo>
                  <a:lnTo>
                    <a:pt x="679564" y="254419"/>
                  </a:lnTo>
                  <a:lnTo>
                    <a:pt x="679564" y="659676"/>
                  </a:lnTo>
                  <a:lnTo>
                    <a:pt x="682459" y="674306"/>
                  </a:lnTo>
                  <a:lnTo>
                    <a:pt x="690473" y="686193"/>
                  </a:lnTo>
                  <a:lnTo>
                    <a:pt x="702360" y="694334"/>
                  </a:lnTo>
                  <a:lnTo>
                    <a:pt x="716851" y="697242"/>
                  </a:lnTo>
                  <a:lnTo>
                    <a:pt x="844067" y="697242"/>
                  </a:lnTo>
                  <a:lnTo>
                    <a:pt x="858583" y="694334"/>
                  </a:lnTo>
                  <a:lnTo>
                    <a:pt x="870458" y="686193"/>
                  </a:lnTo>
                  <a:lnTo>
                    <a:pt x="878471" y="674306"/>
                  </a:lnTo>
                  <a:lnTo>
                    <a:pt x="881367" y="659676"/>
                  </a:lnTo>
                  <a:lnTo>
                    <a:pt x="881367" y="254419"/>
                  </a:lnTo>
                  <a:close/>
                </a:path>
                <a:path w="2018664" h="1443354">
                  <a:moveTo>
                    <a:pt x="1108456" y="1000302"/>
                  </a:moveTo>
                  <a:lnTo>
                    <a:pt x="1090764" y="954862"/>
                  </a:lnTo>
                  <a:lnTo>
                    <a:pt x="1072527" y="942009"/>
                  </a:lnTo>
                  <a:lnTo>
                    <a:pt x="1057617" y="933437"/>
                  </a:lnTo>
                  <a:lnTo>
                    <a:pt x="1046568" y="922667"/>
                  </a:lnTo>
                  <a:lnTo>
                    <a:pt x="1039660" y="908443"/>
                  </a:lnTo>
                  <a:lnTo>
                    <a:pt x="1037310" y="889660"/>
                  </a:lnTo>
                  <a:lnTo>
                    <a:pt x="1037310" y="827087"/>
                  </a:lnTo>
                  <a:lnTo>
                    <a:pt x="1038821" y="827087"/>
                  </a:lnTo>
                  <a:lnTo>
                    <a:pt x="1040079" y="825842"/>
                  </a:lnTo>
                  <a:lnTo>
                    <a:pt x="1040079" y="747115"/>
                  </a:lnTo>
                  <a:lnTo>
                    <a:pt x="1038821" y="745858"/>
                  </a:lnTo>
                  <a:lnTo>
                    <a:pt x="976401" y="745858"/>
                  </a:lnTo>
                  <a:lnTo>
                    <a:pt x="975144" y="747115"/>
                  </a:lnTo>
                  <a:lnTo>
                    <a:pt x="975144" y="825842"/>
                  </a:lnTo>
                  <a:lnTo>
                    <a:pt x="976401" y="827087"/>
                  </a:lnTo>
                  <a:lnTo>
                    <a:pt x="977912" y="827087"/>
                  </a:lnTo>
                  <a:lnTo>
                    <a:pt x="977912" y="892695"/>
                  </a:lnTo>
                  <a:lnTo>
                    <a:pt x="975017" y="910094"/>
                  </a:lnTo>
                  <a:lnTo>
                    <a:pt x="968108" y="923353"/>
                  </a:lnTo>
                  <a:lnTo>
                    <a:pt x="957338" y="933716"/>
                  </a:lnTo>
                  <a:lnTo>
                    <a:pt x="942835" y="941870"/>
                  </a:lnTo>
                  <a:lnTo>
                    <a:pt x="928471" y="950569"/>
                  </a:lnTo>
                  <a:lnTo>
                    <a:pt x="917003" y="965212"/>
                  </a:lnTo>
                  <a:lnTo>
                    <a:pt x="909408" y="982891"/>
                  </a:lnTo>
                  <a:lnTo>
                    <a:pt x="906640" y="1000302"/>
                  </a:lnTo>
                  <a:lnTo>
                    <a:pt x="906640" y="1405585"/>
                  </a:lnTo>
                  <a:lnTo>
                    <a:pt x="909535" y="1420190"/>
                  </a:lnTo>
                  <a:lnTo>
                    <a:pt x="917549" y="1432128"/>
                  </a:lnTo>
                  <a:lnTo>
                    <a:pt x="929436" y="1440154"/>
                  </a:lnTo>
                  <a:lnTo>
                    <a:pt x="943927" y="1443126"/>
                  </a:lnTo>
                  <a:lnTo>
                    <a:pt x="1071156" y="1443126"/>
                  </a:lnTo>
                  <a:lnTo>
                    <a:pt x="1085659" y="1440154"/>
                  </a:lnTo>
                  <a:lnTo>
                    <a:pt x="1097534" y="1432128"/>
                  </a:lnTo>
                  <a:lnTo>
                    <a:pt x="1105547" y="1420190"/>
                  </a:lnTo>
                  <a:lnTo>
                    <a:pt x="1108456" y="1405585"/>
                  </a:lnTo>
                  <a:lnTo>
                    <a:pt x="1108456" y="1000302"/>
                  </a:lnTo>
                  <a:close/>
                </a:path>
                <a:path w="2018664" h="1443354">
                  <a:moveTo>
                    <a:pt x="1108456" y="254419"/>
                  </a:moveTo>
                  <a:lnTo>
                    <a:pt x="1090764" y="208978"/>
                  </a:lnTo>
                  <a:lnTo>
                    <a:pt x="1072527" y="196126"/>
                  </a:lnTo>
                  <a:lnTo>
                    <a:pt x="1057617" y="187566"/>
                  </a:lnTo>
                  <a:lnTo>
                    <a:pt x="1046568" y="176784"/>
                  </a:lnTo>
                  <a:lnTo>
                    <a:pt x="1039660" y="162560"/>
                  </a:lnTo>
                  <a:lnTo>
                    <a:pt x="1037310" y="143776"/>
                  </a:lnTo>
                  <a:lnTo>
                    <a:pt x="1037310" y="81216"/>
                  </a:lnTo>
                  <a:lnTo>
                    <a:pt x="1038821" y="81216"/>
                  </a:lnTo>
                  <a:lnTo>
                    <a:pt x="1040079" y="79971"/>
                  </a:lnTo>
                  <a:lnTo>
                    <a:pt x="1040079" y="1244"/>
                  </a:lnTo>
                  <a:lnTo>
                    <a:pt x="1038821" y="0"/>
                  </a:lnTo>
                  <a:lnTo>
                    <a:pt x="976401" y="0"/>
                  </a:lnTo>
                  <a:lnTo>
                    <a:pt x="975144" y="1244"/>
                  </a:lnTo>
                  <a:lnTo>
                    <a:pt x="975144" y="79971"/>
                  </a:lnTo>
                  <a:lnTo>
                    <a:pt x="976401" y="81216"/>
                  </a:lnTo>
                  <a:lnTo>
                    <a:pt x="977912" y="81216"/>
                  </a:lnTo>
                  <a:lnTo>
                    <a:pt x="977912" y="146812"/>
                  </a:lnTo>
                  <a:lnTo>
                    <a:pt x="975017" y="164223"/>
                  </a:lnTo>
                  <a:lnTo>
                    <a:pt x="968108" y="177482"/>
                  </a:lnTo>
                  <a:lnTo>
                    <a:pt x="957338" y="187833"/>
                  </a:lnTo>
                  <a:lnTo>
                    <a:pt x="942835" y="195986"/>
                  </a:lnTo>
                  <a:lnTo>
                    <a:pt x="928471" y="204698"/>
                  </a:lnTo>
                  <a:lnTo>
                    <a:pt x="917003" y="219329"/>
                  </a:lnTo>
                  <a:lnTo>
                    <a:pt x="909408" y="237020"/>
                  </a:lnTo>
                  <a:lnTo>
                    <a:pt x="906640" y="254419"/>
                  </a:lnTo>
                  <a:lnTo>
                    <a:pt x="906640" y="659676"/>
                  </a:lnTo>
                  <a:lnTo>
                    <a:pt x="909535" y="674306"/>
                  </a:lnTo>
                  <a:lnTo>
                    <a:pt x="917549" y="686193"/>
                  </a:lnTo>
                  <a:lnTo>
                    <a:pt x="929436" y="694334"/>
                  </a:lnTo>
                  <a:lnTo>
                    <a:pt x="943927" y="697242"/>
                  </a:lnTo>
                  <a:lnTo>
                    <a:pt x="1071156" y="697242"/>
                  </a:lnTo>
                  <a:lnTo>
                    <a:pt x="1085659" y="694334"/>
                  </a:lnTo>
                  <a:lnTo>
                    <a:pt x="1097534" y="686193"/>
                  </a:lnTo>
                  <a:lnTo>
                    <a:pt x="1105547" y="674306"/>
                  </a:lnTo>
                  <a:lnTo>
                    <a:pt x="1108456" y="659676"/>
                  </a:lnTo>
                  <a:lnTo>
                    <a:pt x="1108456" y="254419"/>
                  </a:lnTo>
                  <a:close/>
                </a:path>
                <a:path w="2018664" h="1443354">
                  <a:moveTo>
                    <a:pt x="1335532" y="1000302"/>
                  </a:moveTo>
                  <a:lnTo>
                    <a:pt x="1317840" y="954862"/>
                  </a:lnTo>
                  <a:lnTo>
                    <a:pt x="1299603" y="942009"/>
                  </a:lnTo>
                  <a:lnTo>
                    <a:pt x="1284693" y="933437"/>
                  </a:lnTo>
                  <a:lnTo>
                    <a:pt x="1273644" y="922667"/>
                  </a:lnTo>
                  <a:lnTo>
                    <a:pt x="1266736" y="908443"/>
                  </a:lnTo>
                  <a:lnTo>
                    <a:pt x="1264386" y="889660"/>
                  </a:lnTo>
                  <a:lnTo>
                    <a:pt x="1264386" y="827087"/>
                  </a:lnTo>
                  <a:lnTo>
                    <a:pt x="1265910" y="827087"/>
                  </a:lnTo>
                  <a:lnTo>
                    <a:pt x="1267155" y="825842"/>
                  </a:lnTo>
                  <a:lnTo>
                    <a:pt x="1267155" y="747115"/>
                  </a:lnTo>
                  <a:lnTo>
                    <a:pt x="1265910" y="745858"/>
                  </a:lnTo>
                  <a:lnTo>
                    <a:pt x="1203477" y="745858"/>
                  </a:lnTo>
                  <a:lnTo>
                    <a:pt x="1202220" y="747115"/>
                  </a:lnTo>
                  <a:lnTo>
                    <a:pt x="1202220" y="825842"/>
                  </a:lnTo>
                  <a:lnTo>
                    <a:pt x="1203477" y="827087"/>
                  </a:lnTo>
                  <a:lnTo>
                    <a:pt x="1204988" y="827087"/>
                  </a:lnTo>
                  <a:lnTo>
                    <a:pt x="1204988" y="892695"/>
                  </a:lnTo>
                  <a:lnTo>
                    <a:pt x="1202093" y="910094"/>
                  </a:lnTo>
                  <a:lnTo>
                    <a:pt x="1195197" y="923353"/>
                  </a:lnTo>
                  <a:lnTo>
                    <a:pt x="1184414" y="933716"/>
                  </a:lnTo>
                  <a:lnTo>
                    <a:pt x="1169911" y="941870"/>
                  </a:lnTo>
                  <a:lnTo>
                    <a:pt x="1155547" y="950569"/>
                  </a:lnTo>
                  <a:lnTo>
                    <a:pt x="1144079" y="965212"/>
                  </a:lnTo>
                  <a:lnTo>
                    <a:pt x="1136484" y="982891"/>
                  </a:lnTo>
                  <a:lnTo>
                    <a:pt x="1133729" y="1000302"/>
                  </a:lnTo>
                  <a:lnTo>
                    <a:pt x="1133729" y="1405585"/>
                  </a:lnTo>
                  <a:lnTo>
                    <a:pt x="1136611" y="1420190"/>
                  </a:lnTo>
                  <a:lnTo>
                    <a:pt x="1144625" y="1432128"/>
                  </a:lnTo>
                  <a:lnTo>
                    <a:pt x="1156512" y="1440154"/>
                  </a:lnTo>
                  <a:lnTo>
                    <a:pt x="1171016" y="1443126"/>
                  </a:lnTo>
                  <a:lnTo>
                    <a:pt x="1298232" y="1443126"/>
                  </a:lnTo>
                  <a:lnTo>
                    <a:pt x="1312735" y="1440154"/>
                  </a:lnTo>
                  <a:lnTo>
                    <a:pt x="1324610" y="1432128"/>
                  </a:lnTo>
                  <a:lnTo>
                    <a:pt x="1332623" y="1420190"/>
                  </a:lnTo>
                  <a:lnTo>
                    <a:pt x="1335532" y="1405585"/>
                  </a:lnTo>
                  <a:lnTo>
                    <a:pt x="1335532" y="1000302"/>
                  </a:lnTo>
                  <a:close/>
                </a:path>
                <a:path w="2018664" h="1443354">
                  <a:moveTo>
                    <a:pt x="1335532" y="254419"/>
                  </a:moveTo>
                  <a:lnTo>
                    <a:pt x="1317840" y="208978"/>
                  </a:lnTo>
                  <a:lnTo>
                    <a:pt x="1299603" y="196126"/>
                  </a:lnTo>
                  <a:lnTo>
                    <a:pt x="1284693" y="187566"/>
                  </a:lnTo>
                  <a:lnTo>
                    <a:pt x="1273644" y="176784"/>
                  </a:lnTo>
                  <a:lnTo>
                    <a:pt x="1266736" y="162560"/>
                  </a:lnTo>
                  <a:lnTo>
                    <a:pt x="1264386" y="143776"/>
                  </a:lnTo>
                  <a:lnTo>
                    <a:pt x="1264386" y="81216"/>
                  </a:lnTo>
                  <a:lnTo>
                    <a:pt x="1265910" y="81216"/>
                  </a:lnTo>
                  <a:lnTo>
                    <a:pt x="1267155" y="79971"/>
                  </a:lnTo>
                  <a:lnTo>
                    <a:pt x="1267155" y="1244"/>
                  </a:lnTo>
                  <a:lnTo>
                    <a:pt x="1265910" y="0"/>
                  </a:lnTo>
                  <a:lnTo>
                    <a:pt x="1203477" y="0"/>
                  </a:lnTo>
                  <a:lnTo>
                    <a:pt x="1202220" y="1244"/>
                  </a:lnTo>
                  <a:lnTo>
                    <a:pt x="1202220" y="79971"/>
                  </a:lnTo>
                  <a:lnTo>
                    <a:pt x="1203477" y="81216"/>
                  </a:lnTo>
                  <a:lnTo>
                    <a:pt x="1204988" y="81216"/>
                  </a:lnTo>
                  <a:lnTo>
                    <a:pt x="1204988" y="146812"/>
                  </a:lnTo>
                  <a:lnTo>
                    <a:pt x="1202093" y="164223"/>
                  </a:lnTo>
                  <a:lnTo>
                    <a:pt x="1195197" y="177482"/>
                  </a:lnTo>
                  <a:lnTo>
                    <a:pt x="1184414" y="187833"/>
                  </a:lnTo>
                  <a:lnTo>
                    <a:pt x="1169911" y="195986"/>
                  </a:lnTo>
                  <a:lnTo>
                    <a:pt x="1155547" y="204698"/>
                  </a:lnTo>
                  <a:lnTo>
                    <a:pt x="1144079" y="219329"/>
                  </a:lnTo>
                  <a:lnTo>
                    <a:pt x="1136484" y="237020"/>
                  </a:lnTo>
                  <a:lnTo>
                    <a:pt x="1133729" y="254419"/>
                  </a:lnTo>
                  <a:lnTo>
                    <a:pt x="1133729" y="659676"/>
                  </a:lnTo>
                  <a:lnTo>
                    <a:pt x="1136611" y="674306"/>
                  </a:lnTo>
                  <a:lnTo>
                    <a:pt x="1144625" y="686193"/>
                  </a:lnTo>
                  <a:lnTo>
                    <a:pt x="1156512" y="694334"/>
                  </a:lnTo>
                  <a:lnTo>
                    <a:pt x="1171016" y="697242"/>
                  </a:lnTo>
                  <a:lnTo>
                    <a:pt x="1298232" y="697242"/>
                  </a:lnTo>
                  <a:lnTo>
                    <a:pt x="1312735" y="694334"/>
                  </a:lnTo>
                  <a:lnTo>
                    <a:pt x="1324610" y="686193"/>
                  </a:lnTo>
                  <a:lnTo>
                    <a:pt x="1332623" y="674306"/>
                  </a:lnTo>
                  <a:lnTo>
                    <a:pt x="1335532" y="659676"/>
                  </a:lnTo>
                  <a:lnTo>
                    <a:pt x="1335532" y="254419"/>
                  </a:lnTo>
                  <a:close/>
                </a:path>
                <a:path w="2018664" h="1443354">
                  <a:moveTo>
                    <a:pt x="1562608" y="1000302"/>
                  </a:moveTo>
                  <a:lnTo>
                    <a:pt x="1544916" y="954862"/>
                  </a:lnTo>
                  <a:lnTo>
                    <a:pt x="1526679" y="942009"/>
                  </a:lnTo>
                  <a:lnTo>
                    <a:pt x="1511769" y="933437"/>
                  </a:lnTo>
                  <a:lnTo>
                    <a:pt x="1500720" y="922667"/>
                  </a:lnTo>
                  <a:lnTo>
                    <a:pt x="1493824" y="908443"/>
                  </a:lnTo>
                  <a:lnTo>
                    <a:pt x="1491462" y="889660"/>
                  </a:lnTo>
                  <a:lnTo>
                    <a:pt x="1491462" y="827087"/>
                  </a:lnTo>
                  <a:lnTo>
                    <a:pt x="1492986" y="827087"/>
                  </a:lnTo>
                  <a:lnTo>
                    <a:pt x="1494231" y="825842"/>
                  </a:lnTo>
                  <a:lnTo>
                    <a:pt x="1494231" y="747115"/>
                  </a:lnTo>
                  <a:lnTo>
                    <a:pt x="1492986" y="745858"/>
                  </a:lnTo>
                  <a:lnTo>
                    <a:pt x="1430553" y="745858"/>
                  </a:lnTo>
                  <a:lnTo>
                    <a:pt x="1429308" y="747115"/>
                  </a:lnTo>
                  <a:lnTo>
                    <a:pt x="1429308" y="825842"/>
                  </a:lnTo>
                  <a:lnTo>
                    <a:pt x="1430553" y="827087"/>
                  </a:lnTo>
                  <a:lnTo>
                    <a:pt x="1432064" y="827087"/>
                  </a:lnTo>
                  <a:lnTo>
                    <a:pt x="1432064" y="892695"/>
                  </a:lnTo>
                  <a:lnTo>
                    <a:pt x="1429169" y="910094"/>
                  </a:lnTo>
                  <a:lnTo>
                    <a:pt x="1422273" y="923353"/>
                  </a:lnTo>
                  <a:lnTo>
                    <a:pt x="1411490" y="933716"/>
                  </a:lnTo>
                  <a:lnTo>
                    <a:pt x="1397000" y="941870"/>
                  </a:lnTo>
                  <a:lnTo>
                    <a:pt x="1382623" y="950569"/>
                  </a:lnTo>
                  <a:lnTo>
                    <a:pt x="1371155" y="965212"/>
                  </a:lnTo>
                  <a:lnTo>
                    <a:pt x="1363560" y="982891"/>
                  </a:lnTo>
                  <a:lnTo>
                    <a:pt x="1360805" y="1000302"/>
                  </a:lnTo>
                  <a:lnTo>
                    <a:pt x="1360805" y="1405585"/>
                  </a:lnTo>
                  <a:lnTo>
                    <a:pt x="1363700" y="1420190"/>
                  </a:lnTo>
                  <a:lnTo>
                    <a:pt x="1371701" y="1432128"/>
                  </a:lnTo>
                  <a:lnTo>
                    <a:pt x="1383588" y="1440154"/>
                  </a:lnTo>
                  <a:lnTo>
                    <a:pt x="1398092" y="1443126"/>
                  </a:lnTo>
                  <a:lnTo>
                    <a:pt x="1525308" y="1443126"/>
                  </a:lnTo>
                  <a:lnTo>
                    <a:pt x="1539811" y="1440154"/>
                  </a:lnTo>
                  <a:lnTo>
                    <a:pt x="1551686" y="1432128"/>
                  </a:lnTo>
                  <a:lnTo>
                    <a:pt x="1559699" y="1420190"/>
                  </a:lnTo>
                  <a:lnTo>
                    <a:pt x="1562608" y="1405585"/>
                  </a:lnTo>
                  <a:lnTo>
                    <a:pt x="1562608" y="1000302"/>
                  </a:lnTo>
                  <a:close/>
                </a:path>
                <a:path w="2018664" h="1443354">
                  <a:moveTo>
                    <a:pt x="1562608" y="254419"/>
                  </a:moveTo>
                  <a:lnTo>
                    <a:pt x="1544916" y="208978"/>
                  </a:lnTo>
                  <a:lnTo>
                    <a:pt x="1526679" y="196126"/>
                  </a:lnTo>
                  <a:lnTo>
                    <a:pt x="1511769" y="187566"/>
                  </a:lnTo>
                  <a:lnTo>
                    <a:pt x="1500720" y="176784"/>
                  </a:lnTo>
                  <a:lnTo>
                    <a:pt x="1493824" y="162560"/>
                  </a:lnTo>
                  <a:lnTo>
                    <a:pt x="1491462" y="143776"/>
                  </a:lnTo>
                  <a:lnTo>
                    <a:pt x="1491462" y="81216"/>
                  </a:lnTo>
                  <a:lnTo>
                    <a:pt x="1492986" y="81216"/>
                  </a:lnTo>
                  <a:lnTo>
                    <a:pt x="1494231" y="79971"/>
                  </a:lnTo>
                  <a:lnTo>
                    <a:pt x="1494231" y="1244"/>
                  </a:lnTo>
                  <a:lnTo>
                    <a:pt x="1492986" y="0"/>
                  </a:lnTo>
                  <a:lnTo>
                    <a:pt x="1430553" y="0"/>
                  </a:lnTo>
                  <a:lnTo>
                    <a:pt x="1429308" y="1244"/>
                  </a:lnTo>
                  <a:lnTo>
                    <a:pt x="1429308" y="79971"/>
                  </a:lnTo>
                  <a:lnTo>
                    <a:pt x="1430553" y="81216"/>
                  </a:lnTo>
                  <a:lnTo>
                    <a:pt x="1432064" y="81216"/>
                  </a:lnTo>
                  <a:lnTo>
                    <a:pt x="1432064" y="146812"/>
                  </a:lnTo>
                  <a:lnTo>
                    <a:pt x="1429169" y="164223"/>
                  </a:lnTo>
                  <a:lnTo>
                    <a:pt x="1422273" y="177482"/>
                  </a:lnTo>
                  <a:lnTo>
                    <a:pt x="1411490" y="187833"/>
                  </a:lnTo>
                  <a:lnTo>
                    <a:pt x="1397000" y="195986"/>
                  </a:lnTo>
                  <a:lnTo>
                    <a:pt x="1382623" y="204698"/>
                  </a:lnTo>
                  <a:lnTo>
                    <a:pt x="1371155" y="219329"/>
                  </a:lnTo>
                  <a:lnTo>
                    <a:pt x="1363560" y="237020"/>
                  </a:lnTo>
                  <a:lnTo>
                    <a:pt x="1360805" y="254419"/>
                  </a:lnTo>
                  <a:lnTo>
                    <a:pt x="1360805" y="659676"/>
                  </a:lnTo>
                  <a:lnTo>
                    <a:pt x="1363700" y="674306"/>
                  </a:lnTo>
                  <a:lnTo>
                    <a:pt x="1371701" y="686193"/>
                  </a:lnTo>
                  <a:lnTo>
                    <a:pt x="1383588" y="694334"/>
                  </a:lnTo>
                  <a:lnTo>
                    <a:pt x="1398092" y="697242"/>
                  </a:lnTo>
                  <a:lnTo>
                    <a:pt x="1525308" y="697242"/>
                  </a:lnTo>
                  <a:lnTo>
                    <a:pt x="1539811" y="694334"/>
                  </a:lnTo>
                  <a:lnTo>
                    <a:pt x="1551686" y="686193"/>
                  </a:lnTo>
                  <a:lnTo>
                    <a:pt x="1559699" y="674306"/>
                  </a:lnTo>
                  <a:lnTo>
                    <a:pt x="1562608" y="659676"/>
                  </a:lnTo>
                  <a:lnTo>
                    <a:pt x="1562608" y="254419"/>
                  </a:lnTo>
                  <a:close/>
                </a:path>
                <a:path w="2018664" h="1443354">
                  <a:moveTo>
                    <a:pt x="1789684" y="1000302"/>
                  </a:moveTo>
                  <a:lnTo>
                    <a:pt x="1771992" y="954862"/>
                  </a:lnTo>
                  <a:lnTo>
                    <a:pt x="1753755" y="942009"/>
                  </a:lnTo>
                  <a:lnTo>
                    <a:pt x="1738845" y="933437"/>
                  </a:lnTo>
                  <a:lnTo>
                    <a:pt x="1727796" y="922667"/>
                  </a:lnTo>
                  <a:lnTo>
                    <a:pt x="1720900" y="908443"/>
                  </a:lnTo>
                  <a:lnTo>
                    <a:pt x="1718538" y="889660"/>
                  </a:lnTo>
                  <a:lnTo>
                    <a:pt x="1718538" y="827087"/>
                  </a:lnTo>
                  <a:lnTo>
                    <a:pt x="1720062" y="827087"/>
                  </a:lnTo>
                  <a:lnTo>
                    <a:pt x="1721307" y="825842"/>
                  </a:lnTo>
                  <a:lnTo>
                    <a:pt x="1721307" y="747115"/>
                  </a:lnTo>
                  <a:lnTo>
                    <a:pt x="1720062" y="745858"/>
                  </a:lnTo>
                  <a:lnTo>
                    <a:pt x="1657629" y="745858"/>
                  </a:lnTo>
                  <a:lnTo>
                    <a:pt x="1656384" y="747115"/>
                  </a:lnTo>
                  <a:lnTo>
                    <a:pt x="1656384" y="825842"/>
                  </a:lnTo>
                  <a:lnTo>
                    <a:pt x="1657629" y="827087"/>
                  </a:lnTo>
                  <a:lnTo>
                    <a:pt x="1659140" y="827087"/>
                  </a:lnTo>
                  <a:lnTo>
                    <a:pt x="1659140" y="892695"/>
                  </a:lnTo>
                  <a:lnTo>
                    <a:pt x="1656257" y="910094"/>
                  </a:lnTo>
                  <a:lnTo>
                    <a:pt x="1649349" y="923353"/>
                  </a:lnTo>
                  <a:lnTo>
                    <a:pt x="1638566" y="933716"/>
                  </a:lnTo>
                  <a:lnTo>
                    <a:pt x="1624076" y="941870"/>
                  </a:lnTo>
                  <a:lnTo>
                    <a:pt x="1609699" y="950569"/>
                  </a:lnTo>
                  <a:lnTo>
                    <a:pt x="1598231" y="965212"/>
                  </a:lnTo>
                  <a:lnTo>
                    <a:pt x="1590649" y="982891"/>
                  </a:lnTo>
                  <a:lnTo>
                    <a:pt x="1587881" y="1000302"/>
                  </a:lnTo>
                  <a:lnTo>
                    <a:pt x="1587881" y="1405585"/>
                  </a:lnTo>
                  <a:lnTo>
                    <a:pt x="1590776" y="1420190"/>
                  </a:lnTo>
                  <a:lnTo>
                    <a:pt x="1598790" y="1432128"/>
                  </a:lnTo>
                  <a:lnTo>
                    <a:pt x="1610664" y="1440154"/>
                  </a:lnTo>
                  <a:lnTo>
                    <a:pt x="1625168" y="1443126"/>
                  </a:lnTo>
                  <a:lnTo>
                    <a:pt x="1752384" y="1443126"/>
                  </a:lnTo>
                  <a:lnTo>
                    <a:pt x="1766887" y="1440154"/>
                  </a:lnTo>
                  <a:lnTo>
                    <a:pt x="1778762" y="1432128"/>
                  </a:lnTo>
                  <a:lnTo>
                    <a:pt x="1786775" y="1420190"/>
                  </a:lnTo>
                  <a:lnTo>
                    <a:pt x="1789684" y="1405585"/>
                  </a:lnTo>
                  <a:lnTo>
                    <a:pt x="1789684" y="1000302"/>
                  </a:lnTo>
                  <a:close/>
                </a:path>
                <a:path w="2018664" h="1443354">
                  <a:moveTo>
                    <a:pt x="1789684" y="254419"/>
                  </a:moveTo>
                  <a:lnTo>
                    <a:pt x="1771992" y="208978"/>
                  </a:lnTo>
                  <a:lnTo>
                    <a:pt x="1753755" y="196126"/>
                  </a:lnTo>
                  <a:lnTo>
                    <a:pt x="1738845" y="187566"/>
                  </a:lnTo>
                  <a:lnTo>
                    <a:pt x="1727796" y="176784"/>
                  </a:lnTo>
                  <a:lnTo>
                    <a:pt x="1720900" y="162560"/>
                  </a:lnTo>
                  <a:lnTo>
                    <a:pt x="1718538" y="143776"/>
                  </a:lnTo>
                  <a:lnTo>
                    <a:pt x="1718538" y="81216"/>
                  </a:lnTo>
                  <a:lnTo>
                    <a:pt x="1720062" y="81216"/>
                  </a:lnTo>
                  <a:lnTo>
                    <a:pt x="1721307" y="79971"/>
                  </a:lnTo>
                  <a:lnTo>
                    <a:pt x="1721307" y="1244"/>
                  </a:lnTo>
                  <a:lnTo>
                    <a:pt x="1720062" y="0"/>
                  </a:lnTo>
                  <a:lnTo>
                    <a:pt x="1657629" y="0"/>
                  </a:lnTo>
                  <a:lnTo>
                    <a:pt x="1656384" y="1244"/>
                  </a:lnTo>
                  <a:lnTo>
                    <a:pt x="1656384" y="79971"/>
                  </a:lnTo>
                  <a:lnTo>
                    <a:pt x="1657629" y="81216"/>
                  </a:lnTo>
                  <a:lnTo>
                    <a:pt x="1659140" y="81216"/>
                  </a:lnTo>
                  <a:lnTo>
                    <a:pt x="1659140" y="146812"/>
                  </a:lnTo>
                  <a:lnTo>
                    <a:pt x="1656257" y="164223"/>
                  </a:lnTo>
                  <a:lnTo>
                    <a:pt x="1649349" y="177482"/>
                  </a:lnTo>
                  <a:lnTo>
                    <a:pt x="1638566" y="187833"/>
                  </a:lnTo>
                  <a:lnTo>
                    <a:pt x="1624076" y="195986"/>
                  </a:lnTo>
                  <a:lnTo>
                    <a:pt x="1609699" y="204698"/>
                  </a:lnTo>
                  <a:lnTo>
                    <a:pt x="1598231" y="219329"/>
                  </a:lnTo>
                  <a:lnTo>
                    <a:pt x="1590649" y="237020"/>
                  </a:lnTo>
                  <a:lnTo>
                    <a:pt x="1587881" y="254419"/>
                  </a:lnTo>
                  <a:lnTo>
                    <a:pt x="1587881" y="659676"/>
                  </a:lnTo>
                  <a:lnTo>
                    <a:pt x="1590776" y="674306"/>
                  </a:lnTo>
                  <a:lnTo>
                    <a:pt x="1598790" y="686193"/>
                  </a:lnTo>
                  <a:lnTo>
                    <a:pt x="1610664" y="694334"/>
                  </a:lnTo>
                  <a:lnTo>
                    <a:pt x="1625168" y="697242"/>
                  </a:lnTo>
                  <a:lnTo>
                    <a:pt x="1752384" y="697242"/>
                  </a:lnTo>
                  <a:lnTo>
                    <a:pt x="1766887" y="694334"/>
                  </a:lnTo>
                  <a:lnTo>
                    <a:pt x="1778762" y="686193"/>
                  </a:lnTo>
                  <a:lnTo>
                    <a:pt x="1786775" y="674306"/>
                  </a:lnTo>
                  <a:lnTo>
                    <a:pt x="1789684" y="659676"/>
                  </a:lnTo>
                  <a:lnTo>
                    <a:pt x="1789684" y="254419"/>
                  </a:lnTo>
                  <a:close/>
                </a:path>
                <a:path w="2018664" h="1443354">
                  <a:moveTo>
                    <a:pt x="2018411" y="1000302"/>
                  </a:moveTo>
                  <a:lnTo>
                    <a:pt x="2000592" y="954862"/>
                  </a:lnTo>
                  <a:lnTo>
                    <a:pt x="1982228" y="942009"/>
                  </a:lnTo>
                  <a:lnTo>
                    <a:pt x="1967166" y="933437"/>
                  </a:lnTo>
                  <a:lnTo>
                    <a:pt x="1955977" y="922667"/>
                  </a:lnTo>
                  <a:lnTo>
                    <a:pt x="1949069" y="908443"/>
                  </a:lnTo>
                  <a:lnTo>
                    <a:pt x="1946732" y="889660"/>
                  </a:lnTo>
                  <a:lnTo>
                    <a:pt x="1946579" y="827087"/>
                  </a:lnTo>
                  <a:lnTo>
                    <a:pt x="1948243" y="827087"/>
                  </a:lnTo>
                  <a:lnTo>
                    <a:pt x="1949488" y="825842"/>
                  </a:lnTo>
                  <a:lnTo>
                    <a:pt x="1949488" y="747115"/>
                  </a:lnTo>
                  <a:lnTo>
                    <a:pt x="1948243" y="745858"/>
                  </a:lnTo>
                  <a:lnTo>
                    <a:pt x="1885264" y="745858"/>
                  </a:lnTo>
                  <a:lnTo>
                    <a:pt x="1884006" y="747115"/>
                  </a:lnTo>
                  <a:lnTo>
                    <a:pt x="1884006" y="825842"/>
                  </a:lnTo>
                  <a:lnTo>
                    <a:pt x="1885264" y="827087"/>
                  </a:lnTo>
                  <a:lnTo>
                    <a:pt x="1886775" y="827087"/>
                  </a:lnTo>
                  <a:lnTo>
                    <a:pt x="1886775" y="892695"/>
                  </a:lnTo>
                  <a:lnTo>
                    <a:pt x="1883879" y="910094"/>
                  </a:lnTo>
                  <a:lnTo>
                    <a:pt x="1876971" y="923353"/>
                  </a:lnTo>
                  <a:lnTo>
                    <a:pt x="1866061" y="933716"/>
                  </a:lnTo>
                  <a:lnTo>
                    <a:pt x="1851418" y="941870"/>
                  </a:lnTo>
                  <a:lnTo>
                    <a:pt x="1837055" y="950569"/>
                  </a:lnTo>
                  <a:lnTo>
                    <a:pt x="1825447" y="965212"/>
                  </a:lnTo>
                  <a:lnTo>
                    <a:pt x="1817725" y="982891"/>
                  </a:lnTo>
                  <a:lnTo>
                    <a:pt x="1814957" y="1000302"/>
                  </a:lnTo>
                  <a:lnTo>
                    <a:pt x="1814957" y="1405585"/>
                  </a:lnTo>
                  <a:lnTo>
                    <a:pt x="1817852" y="1420190"/>
                  </a:lnTo>
                  <a:lnTo>
                    <a:pt x="1826006" y="1432128"/>
                  </a:lnTo>
                  <a:lnTo>
                    <a:pt x="1837880" y="1440154"/>
                  </a:lnTo>
                  <a:lnTo>
                    <a:pt x="1852650" y="1443126"/>
                  </a:lnTo>
                  <a:lnTo>
                    <a:pt x="1980831" y="1443126"/>
                  </a:lnTo>
                  <a:lnTo>
                    <a:pt x="1995487" y="1440154"/>
                  </a:lnTo>
                  <a:lnTo>
                    <a:pt x="2007501" y="1432128"/>
                  </a:lnTo>
                  <a:lnTo>
                    <a:pt x="2015515" y="1420190"/>
                  </a:lnTo>
                  <a:lnTo>
                    <a:pt x="2018411" y="1405585"/>
                  </a:lnTo>
                  <a:lnTo>
                    <a:pt x="2018411" y="1000302"/>
                  </a:lnTo>
                  <a:close/>
                </a:path>
                <a:path w="2018664" h="1443354">
                  <a:moveTo>
                    <a:pt x="2018411" y="254419"/>
                  </a:moveTo>
                  <a:lnTo>
                    <a:pt x="2000592" y="208978"/>
                  </a:lnTo>
                  <a:lnTo>
                    <a:pt x="1982228" y="196126"/>
                  </a:lnTo>
                  <a:lnTo>
                    <a:pt x="1967166" y="187566"/>
                  </a:lnTo>
                  <a:lnTo>
                    <a:pt x="1955977" y="176784"/>
                  </a:lnTo>
                  <a:lnTo>
                    <a:pt x="1949069" y="162560"/>
                  </a:lnTo>
                  <a:lnTo>
                    <a:pt x="1946732" y="143776"/>
                  </a:lnTo>
                  <a:lnTo>
                    <a:pt x="1946579" y="81216"/>
                  </a:lnTo>
                  <a:lnTo>
                    <a:pt x="1948243" y="81216"/>
                  </a:lnTo>
                  <a:lnTo>
                    <a:pt x="1949488" y="79971"/>
                  </a:lnTo>
                  <a:lnTo>
                    <a:pt x="1949488" y="1244"/>
                  </a:lnTo>
                  <a:lnTo>
                    <a:pt x="1948243" y="0"/>
                  </a:lnTo>
                  <a:lnTo>
                    <a:pt x="1885264" y="0"/>
                  </a:lnTo>
                  <a:lnTo>
                    <a:pt x="1884006" y="1244"/>
                  </a:lnTo>
                  <a:lnTo>
                    <a:pt x="1884006" y="79971"/>
                  </a:lnTo>
                  <a:lnTo>
                    <a:pt x="1885264" y="81216"/>
                  </a:lnTo>
                  <a:lnTo>
                    <a:pt x="1886775" y="81216"/>
                  </a:lnTo>
                  <a:lnTo>
                    <a:pt x="1886775" y="146812"/>
                  </a:lnTo>
                  <a:lnTo>
                    <a:pt x="1883879" y="164223"/>
                  </a:lnTo>
                  <a:lnTo>
                    <a:pt x="1876971" y="177482"/>
                  </a:lnTo>
                  <a:lnTo>
                    <a:pt x="1866061" y="187833"/>
                  </a:lnTo>
                  <a:lnTo>
                    <a:pt x="1851418" y="195986"/>
                  </a:lnTo>
                  <a:lnTo>
                    <a:pt x="1837055" y="204698"/>
                  </a:lnTo>
                  <a:lnTo>
                    <a:pt x="1825447" y="219329"/>
                  </a:lnTo>
                  <a:lnTo>
                    <a:pt x="1817725" y="237020"/>
                  </a:lnTo>
                  <a:lnTo>
                    <a:pt x="1814957" y="254419"/>
                  </a:lnTo>
                  <a:lnTo>
                    <a:pt x="1814957" y="659676"/>
                  </a:lnTo>
                  <a:lnTo>
                    <a:pt x="1817852" y="674306"/>
                  </a:lnTo>
                  <a:lnTo>
                    <a:pt x="1826006" y="686193"/>
                  </a:lnTo>
                  <a:lnTo>
                    <a:pt x="1837880" y="694334"/>
                  </a:lnTo>
                  <a:lnTo>
                    <a:pt x="1852650" y="697242"/>
                  </a:lnTo>
                  <a:lnTo>
                    <a:pt x="1980831" y="697242"/>
                  </a:lnTo>
                  <a:lnTo>
                    <a:pt x="1995487" y="694334"/>
                  </a:lnTo>
                  <a:lnTo>
                    <a:pt x="2007501" y="686193"/>
                  </a:lnTo>
                  <a:lnTo>
                    <a:pt x="2015515" y="674306"/>
                  </a:lnTo>
                  <a:lnTo>
                    <a:pt x="2018411" y="659676"/>
                  </a:lnTo>
                  <a:lnTo>
                    <a:pt x="2018411" y="254419"/>
                  </a:lnTo>
                  <a:close/>
                </a:path>
              </a:pathLst>
            </a:custGeom>
            <a:solidFill>
              <a:srgbClr val="DBDCDC"/>
            </a:solidFill>
          </p:spPr>
          <p:txBody>
            <a:bodyPr wrap="square" lIns="0" tIns="0" rIns="0" bIns="0" rtlCol="0"/>
            <a:lstStyle/>
            <a:p>
              <a:endParaRPr/>
            </a:p>
          </p:txBody>
        </p:sp>
        <p:sp>
          <p:nvSpPr>
            <p:cNvPr id="57" name="object 15">
              <a:extLst>
                <a:ext uri="{FF2B5EF4-FFF2-40B4-BE49-F238E27FC236}">
                  <a16:creationId xmlns:a16="http://schemas.microsoft.com/office/drawing/2014/main" id="{59C214D2-6DF5-799E-8785-D73FEF8B3A3F}"/>
                </a:ext>
              </a:extLst>
            </p:cNvPr>
            <p:cNvSpPr/>
            <p:nvPr/>
          </p:nvSpPr>
          <p:spPr>
            <a:xfrm>
              <a:off x="556244" y="7078903"/>
              <a:ext cx="2178050" cy="0"/>
            </a:xfrm>
            <a:custGeom>
              <a:avLst/>
              <a:gdLst/>
              <a:ahLst/>
              <a:cxnLst/>
              <a:rect l="l" t="t" r="r" b="b"/>
              <a:pathLst>
                <a:path w="2178050">
                  <a:moveTo>
                    <a:pt x="0" y="0"/>
                  </a:moveTo>
                  <a:lnTo>
                    <a:pt x="2177669" y="0"/>
                  </a:lnTo>
                </a:path>
              </a:pathLst>
            </a:custGeom>
            <a:ln w="21551">
              <a:solidFill>
                <a:srgbClr val="221E1F"/>
              </a:solidFill>
            </a:ln>
          </p:spPr>
          <p:txBody>
            <a:bodyPr wrap="square" lIns="0" tIns="0" rIns="0" bIns="0" rtlCol="0"/>
            <a:lstStyle/>
            <a:p>
              <a:endParaRPr/>
            </a:p>
          </p:txBody>
        </p:sp>
        <p:sp>
          <p:nvSpPr>
            <p:cNvPr id="58" name="object 16">
              <a:extLst>
                <a:ext uri="{FF2B5EF4-FFF2-40B4-BE49-F238E27FC236}">
                  <a16:creationId xmlns:a16="http://schemas.microsoft.com/office/drawing/2014/main" id="{FCC6792A-BC54-4660-5F17-8A2CC69F8BA3}"/>
                </a:ext>
              </a:extLst>
            </p:cNvPr>
            <p:cNvSpPr/>
            <p:nvPr/>
          </p:nvSpPr>
          <p:spPr>
            <a:xfrm>
              <a:off x="556244" y="7824774"/>
              <a:ext cx="2178050" cy="0"/>
            </a:xfrm>
            <a:custGeom>
              <a:avLst/>
              <a:gdLst/>
              <a:ahLst/>
              <a:cxnLst/>
              <a:rect l="l" t="t" r="r" b="b"/>
              <a:pathLst>
                <a:path w="2178050">
                  <a:moveTo>
                    <a:pt x="0" y="0"/>
                  </a:moveTo>
                  <a:lnTo>
                    <a:pt x="2177669" y="0"/>
                  </a:lnTo>
                </a:path>
              </a:pathLst>
            </a:custGeom>
            <a:ln w="21551">
              <a:solidFill>
                <a:srgbClr val="221E1F"/>
              </a:solidFill>
            </a:ln>
          </p:spPr>
          <p:txBody>
            <a:bodyPr wrap="square" lIns="0" tIns="0" rIns="0" bIns="0" rtlCol="0"/>
            <a:lstStyle/>
            <a:p>
              <a:endParaRPr/>
            </a:p>
          </p:txBody>
        </p:sp>
        <p:sp>
          <p:nvSpPr>
            <p:cNvPr id="59" name="object 17">
              <a:extLst>
                <a:ext uri="{FF2B5EF4-FFF2-40B4-BE49-F238E27FC236}">
                  <a16:creationId xmlns:a16="http://schemas.microsoft.com/office/drawing/2014/main" id="{7C158C69-2D4A-3094-2CD4-5435375CF413}"/>
                </a:ext>
              </a:extLst>
            </p:cNvPr>
            <p:cNvSpPr/>
            <p:nvPr/>
          </p:nvSpPr>
          <p:spPr>
            <a:xfrm>
              <a:off x="628345" y="5624461"/>
              <a:ext cx="2018664" cy="697865"/>
            </a:xfrm>
            <a:custGeom>
              <a:avLst/>
              <a:gdLst/>
              <a:ahLst/>
              <a:cxnLst/>
              <a:rect l="l" t="t" r="r" b="b"/>
              <a:pathLst>
                <a:path w="2018664" h="697864">
                  <a:moveTo>
                    <a:pt x="203504" y="254431"/>
                  </a:moveTo>
                  <a:lnTo>
                    <a:pt x="185648" y="208991"/>
                  </a:lnTo>
                  <a:lnTo>
                    <a:pt x="167309" y="196138"/>
                  </a:lnTo>
                  <a:lnTo>
                    <a:pt x="152146" y="187566"/>
                  </a:lnTo>
                  <a:lnTo>
                    <a:pt x="141008" y="176796"/>
                  </a:lnTo>
                  <a:lnTo>
                    <a:pt x="134150" y="162572"/>
                  </a:lnTo>
                  <a:lnTo>
                    <a:pt x="131724" y="143789"/>
                  </a:lnTo>
                  <a:lnTo>
                    <a:pt x="131686" y="81216"/>
                  </a:lnTo>
                  <a:lnTo>
                    <a:pt x="133223" y="81216"/>
                  </a:lnTo>
                  <a:lnTo>
                    <a:pt x="134493" y="79971"/>
                  </a:lnTo>
                  <a:lnTo>
                    <a:pt x="134493" y="1244"/>
                  </a:lnTo>
                  <a:lnTo>
                    <a:pt x="133223" y="0"/>
                  </a:lnTo>
                  <a:lnTo>
                    <a:pt x="70269" y="0"/>
                  </a:lnTo>
                  <a:lnTo>
                    <a:pt x="69024" y="1244"/>
                  </a:lnTo>
                  <a:lnTo>
                    <a:pt x="69024" y="79971"/>
                  </a:lnTo>
                  <a:lnTo>
                    <a:pt x="70269" y="81216"/>
                  </a:lnTo>
                  <a:lnTo>
                    <a:pt x="71818" y="81216"/>
                  </a:lnTo>
                  <a:lnTo>
                    <a:pt x="71818" y="146824"/>
                  </a:lnTo>
                  <a:lnTo>
                    <a:pt x="68961" y="164223"/>
                  </a:lnTo>
                  <a:lnTo>
                    <a:pt x="62001" y="177482"/>
                  </a:lnTo>
                  <a:lnTo>
                    <a:pt x="51104" y="187845"/>
                  </a:lnTo>
                  <a:lnTo>
                    <a:pt x="36512" y="195999"/>
                  </a:lnTo>
                  <a:lnTo>
                    <a:pt x="22059" y="204698"/>
                  </a:lnTo>
                  <a:lnTo>
                    <a:pt x="10477" y="219341"/>
                  </a:lnTo>
                  <a:lnTo>
                    <a:pt x="2794" y="237020"/>
                  </a:lnTo>
                  <a:lnTo>
                    <a:pt x="0" y="254431"/>
                  </a:lnTo>
                  <a:lnTo>
                    <a:pt x="0" y="659676"/>
                  </a:lnTo>
                  <a:lnTo>
                    <a:pt x="2946" y="674319"/>
                  </a:lnTo>
                  <a:lnTo>
                    <a:pt x="11010" y="686206"/>
                  </a:lnTo>
                  <a:lnTo>
                    <a:pt x="22974" y="694347"/>
                  </a:lnTo>
                  <a:lnTo>
                    <a:pt x="37630" y="697255"/>
                  </a:lnTo>
                  <a:lnTo>
                    <a:pt x="165874" y="697255"/>
                  </a:lnTo>
                  <a:lnTo>
                    <a:pt x="180530" y="694347"/>
                  </a:lnTo>
                  <a:lnTo>
                    <a:pt x="192481" y="686206"/>
                  </a:lnTo>
                  <a:lnTo>
                    <a:pt x="200545" y="674319"/>
                  </a:lnTo>
                  <a:lnTo>
                    <a:pt x="203504" y="659676"/>
                  </a:lnTo>
                  <a:lnTo>
                    <a:pt x="203504" y="254431"/>
                  </a:lnTo>
                  <a:close/>
                </a:path>
                <a:path w="2018664" h="697864">
                  <a:moveTo>
                    <a:pt x="428917" y="254431"/>
                  </a:moveTo>
                  <a:lnTo>
                    <a:pt x="411060" y="208991"/>
                  </a:lnTo>
                  <a:lnTo>
                    <a:pt x="392722" y="196138"/>
                  </a:lnTo>
                  <a:lnTo>
                    <a:pt x="377571" y="187566"/>
                  </a:lnTo>
                  <a:lnTo>
                    <a:pt x="366433" y="176796"/>
                  </a:lnTo>
                  <a:lnTo>
                    <a:pt x="359562" y="162572"/>
                  </a:lnTo>
                  <a:lnTo>
                    <a:pt x="357136" y="143789"/>
                  </a:lnTo>
                  <a:lnTo>
                    <a:pt x="357098" y="81216"/>
                  </a:lnTo>
                  <a:lnTo>
                    <a:pt x="358648" y="81216"/>
                  </a:lnTo>
                  <a:lnTo>
                    <a:pt x="359905" y="79971"/>
                  </a:lnTo>
                  <a:lnTo>
                    <a:pt x="359905" y="1244"/>
                  </a:lnTo>
                  <a:lnTo>
                    <a:pt x="358648" y="0"/>
                  </a:lnTo>
                  <a:lnTo>
                    <a:pt x="295694" y="0"/>
                  </a:lnTo>
                  <a:lnTo>
                    <a:pt x="294436" y="1244"/>
                  </a:lnTo>
                  <a:lnTo>
                    <a:pt x="294436" y="79971"/>
                  </a:lnTo>
                  <a:lnTo>
                    <a:pt x="295694" y="81216"/>
                  </a:lnTo>
                  <a:lnTo>
                    <a:pt x="297230" y="81216"/>
                  </a:lnTo>
                  <a:lnTo>
                    <a:pt x="297230" y="146824"/>
                  </a:lnTo>
                  <a:lnTo>
                    <a:pt x="294386" y="164223"/>
                  </a:lnTo>
                  <a:lnTo>
                    <a:pt x="287413" y="177482"/>
                  </a:lnTo>
                  <a:lnTo>
                    <a:pt x="276529" y="187845"/>
                  </a:lnTo>
                  <a:lnTo>
                    <a:pt x="261937" y="195999"/>
                  </a:lnTo>
                  <a:lnTo>
                    <a:pt x="247484" y="204698"/>
                  </a:lnTo>
                  <a:lnTo>
                    <a:pt x="235889" y="219341"/>
                  </a:lnTo>
                  <a:lnTo>
                    <a:pt x="228206" y="237020"/>
                  </a:lnTo>
                  <a:lnTo>
                    <a:pt x="225412" y="254431"/>
                  </a:lnTo>
                  <a:lnTo>
                    <a:pt x="225412" y="659676"/>
                  </a:lnTo>
                  <a:lnTo>
                    <a:pt x="228358" y="674319"/>
                  </a:lnTo>
                  <a:lnTo>
                    <a:pt x="236435" y="686206"/>
                  </a:lnTo>
                  <a:lnTo>
                    <a:pt x="248386" y="694347"/>
                  </a:lnTo>
                  <a:lnTo>
                    <a:pt x="263055" y="697255"/>
                  </a:lnTo>
                  <a:lnTo>
                    <a:pt x="391299" y="697255"/>
                  </a:lnTo>
                  <a:lnTo>
                    <a:pt x="405942" y="694347"/>
                  </a:lnTo>
                  <a:lnTo>
                    <a:pt x="417906" y="686206"/>
                  </a:lnTo>
                  <a:lnTo>
                    <a:pt x="425970" y="674319"/>
                  </a:lnTo>
                  <a:lnTo>
                    <a:pt x="428917" y="659676"/>
                  </a:lnTo>
                  <a:lnTo>
                    <a:pt x="428917" y="254431"/>
                  </a:lnTo>
                  <a:close/>
                </a:path>
                <a:path w="2018664" h="697864">
                  <a:moveTo>
                    <a:pt x="654291" y="254431"/>
                  </a:moveTo>
                  <a:lnTo>
                    <a:pt x="636612" y="208991"/>
                  </a:lnTo>
                  <a:lnTo>
                    <a:pt x="618375" y="196138"/>
                  </a:lnTo>
                  <a:lnTo>
                    <a:pt x="603465" y="187566"/>
                  </a:lnTo>
                  <a:lnTo>
                    <a:pt x="592416" y="176796"/>
                  </a:lnTo>
                  <a:lnTo>
                    <a:pt x="585508" y="162572"/>
                  </a:lnTo>
                  <a:lnTo>
                    <a:pt x="583158" y="143789"/>
                  </a:lnTo>
                  <a:lnTo>
                    <a:pt x="583158" y="81216"/>
                  </a:lnTo>
                  <a:lnTo>
                    <a:pt x="584669" y="81216"/>
                  </a:lnTo>
                  <a:lnTo>
                    <a:pt x="585927" y="79971"/>
                  </a:lnTo>
                  <a:lnTo>
                    <a:pt x="585927" y="1244"/>
                  </a:lnTo>
                  <a:lnTo>
                    <a:pt x="584669" y="0"/>
                  </a:lnTo>
                  <a:lnTo>
                    <a:pt x="522236" y="0"/>
                  </a:lnTo>
                  <a:lnTo>
                    <a:pt x="520992" y="1244"/>
                  </a:lnTo>
                  <a:lnTo>
                    <a:pt x="520992" y="79971"/>
                  </a:lnTo>
                  <a:lnTo>
                    <a:pt x="522236" y="81216"/>
                  </a:lnTo>
                  <a:lnTo>
                    <a:pt x="523760" y="81216"/>
                  </a:lnTo>
                  <a:lnTo>
                    <a:pt x="523760" y="146824"/>
                  </a:lnTo>
                  <a:lnTo>
                    <a:pt x="520865" y="164223"/>
                  </a:lnTo>
                  <a:lnTo>
                    <a:pt x="513956" y="177482"/>
                  </a:lnTo>
                  <a:lnTo>
                    <a:pt x="503174" y="187845"/>
                  </a:lnTo>
                  <a:lnTo>
                    <a:pt x="488708" y="195999"/>
                  </a:lnTo>
                  <a:lnTo>
                    <a:pt x="474383" y="204698"/>
                  </a:lnTo>
                  <a:lnTo>
                    <a:pt x="462889" y="219341"/>
                  </a:lnTo>
                  <a:lnTo>
                    <a:pt x="455256" y="237020"/>
                  </a:lnTo>
                  <a:lnTo>
                    <a:pt x="452488" y="254431"/>
                  </a:lnTo>
                  <a:lnTo>
                    <a:pt x="452488" y="659676"/>
                  </a:lnTo>
                  <a:lnTo>
                    <a:pt x="455409" y="674319"/>
                  </a:lnTo>
                  <a:lnTo>
                    <a:pt x="463423" y="686206"/>
                  </a:lnTo>
                  <a:lnTo>
                    <a:pt x="475297" y="694347"/>
                  </a:lnTo>
                  <a:lnTo>
                    <a:pt x="489826" y="697255"/>
                  </a:lnTo>
                  <a:lnTo>
                    <a:pt x="616991" y="697255"/>
                  </a:lnTo>
                  <a:lnTo>
                    <a:pt x="631507" y="694347"/>
                  </a:lnTo>
                  <a:lnTo>
                    <a:pt x="643369" y="686206"/>
                  </a:lnTo>
                  <a:lnTo>
                    <a:pt x="651383" y="674319"/>
                  </a:lnTo>
                  <a:lnTo>
                    <a:pt x="654291" y="659676"/>
                  </a:lnTo>
                  <a:lnTo>
                    <a:pt x="654291" y="254431"/>
                  </a:lnTo>
                  <a:close/>
                </a:path>
                <a:path w="2018664" h="697864">
                  <a:moveTo>
                    <a:pt x="881367" y="254431"/>
                  </a:moveTo>
                  <a:lnTo>
                    <a:pt x="863688" y="208991"/>
                  </a:lnTo>
                  <a:lnTo>
                    <a:pt x="845451" y="196138"/>
                  </a:lnTo>
                  <a:lnTo>
                    <a:pt x="830541" y="187566"/>
                  </a:lnTo>
                  <a:lnTo>
                    <a:pt x="819492" y="176796"/>
                  </a:lnTo>
                  <a:lnTo>
                    <a:pt x="812584" y="162572"/>
                  </a:lnTo>
                  <a:lnTo>
                    <a:pt x="810234" y="143789"/>
                  </a:lnTo>
                  <a:lnTo>
                    <a:pt x="810234" y="81216"/>
                  </a:lnTo>
                  <a:lnTo>
                    <a:pt x="811758" y="81216"/>
                  </a:lnTo>
                  <a:lnTo>
                    <a:pt x="813015" y="79971"/>
                  </a:lnTo>
                  <a:lnTo>
                    <a:pt x="813015" y="1244"/>
                  </a:lnTo>
                  <a:lnTo>
                    <a:pt x="811758" y="0"/>
                  </a:lnTo>
                  <a:lnTo>
                    <a:pt x="749325" y="0"/>
                  </a:lnTo>
                  <a:lnTo>
                    <a:pt x="748080" y="1244"/>
                  </a:lnTo>
                  <a:lnTo>
                    <a:pt x="748080" y="79971"/>
                  </a:lnTo>
                  <a:lnTo>
                    <a:pt x="749325" y="81216"/>
                  </a:lnTo>
                  <a:lnTo>
                    <a:pt x="750836" y="81216"/>
                  </a:lnTo>
                  <a:lnTo>
                    <a:pt x="750836" y="146824"/>
                  </a:lnTo>
                  <a:lnTo>
                    <a:pt x="747941" y="164223"/>
                  </a:lnTo>
                  <a:lnTo>
                    <a:pt x="741032" y="177482"/>
                  </a:lnTo>
                  <a:lnTo>
                    <a:pt x="730262" y="187845"/>
                  </a:lnTo>
                  <a:lnTo>
                    <a:pt x="715759" y="195999"/>
                  </a:lnTo>
                  <a:lnTo>
                    <a:pt x="701395" y="204698"/>
                  </a:lnTo>
                  <a:lnTo>
                    <a:pt x="689927" y="219341"/>
                  </a:lnTo>
                  <a:lnTo>
                    <a:pt x="682332" y="237020"/>
                  </a:lnTo>
                  <a:lnTo>
                    <a:pt x="679564" y="254431"/>
                  </a:lnTo>
                  <a:lnTo>
                    <a:pt x="679564" y="659676"/>
                  </a:lnTo>
                  <a:lnTo>
                    <a:pt x="682459" y="674319"/>
                  </a:lnTo>
                  <a:lnTo>
                    <a:pt x="690473" y="686206"/>
                  </a:lnTo>
                  <a:lnTo>
                    <a:pt x="702360" y="694347"/>
                  </a:lnTo>
                  <a:lnTo>
                    <a:pt x="716851" y="697255"/>
                  </a:lnTo>
                  <a:lnTo>
                    <a:pt x="844067" y="697255"/>
                  </a:lnTo>
                  <a:lnTo>
                    <a:pt x="858583" y="694347"/>
                  </a:lnTo>
                  <a:lnTo>
                    <a:pt x="870458" y="686206"/>
                  </a:lnTo>
                  <a:lnTo>
                    <a:pt x="878471" y="674319"/>
                  </a:lnTo>
                  <a:lnTo>
                    <a:pt x="881367" y="659676"/>
                  </a:lnTo>
                  <a:lnTo>
                    <a:pt x="881367" y="254431"/>
                  </a:lnTo>
                  <a:close/>
                </a:path>
                <a:path w="2018664" h="697864">
                  <a:moveTo>
                    <a:pt x="1108456" y="254431"/>
                  </a:moveTo>
                  <a:lnTo>
                    <a:pt x="1090764" y="208991"/>
                  </a:lnTo>
                  <a:lnTo>
                    <a:pt x="1072527" y="196138"/>
                  </a:lnTo>
                  <a:lnTo>
                    <a:pt x="1057617" y="187566"/>
                  </a:lnTo>
                  <a:lnTo>
                    <a:pt x="1046568" y="176796"/>
                  </a:lnTo>
                  <a:lnTo>
                    <a:pt x="1039660" y="162572"/>
                  </a:lnTo>
                  <a:lnTo>
                    <a:pt x="1037310" y="143789"/>
                  </a:lnTo>
                  <a:lnTo>
                    <a:pt x="1037310" y="81216"/>
                  </a:lnTo>
                  <a:lnTo>
                    <a:pt x="1038821" y="81216"/>
                  </a:lnTo>
                  <a:lnTo>
                    <a:pt x="1040079" y="79971"/>
                  </a:lnTo>
                  <a:lnTo>
                    <a:pt x="1040079" y="1244"/>
                  </a:lnTo>
                  <a:lnTo>
                    <a:pt x="1038821" y="0"/>
                  </a:lnTo>
                  <a:lnTo>
                    <a:pt x="976401" y="0"/>
                  </a:lnTo>
                  <a:lnTo>
                    <a:pt x="975144" y="1244"/>
                  </a:lnTo>
                  <a:lnTo>
                    <a:pt x="975144" y="79971"/>
                  </a:lnTo>
                  <a:lnTo>
                    <a:pt x="976401" y="81216"/>
                  </a:lnTo>
                  <a:lnTo>
                    <a:pt x="977912" y="81216"/>
                  </a:lnTo>
                  <a:lnTo>
                    <a:pt x="977912" y="146824"/>
                  </a:lnTo>
                  <a:lnTo>
                    <a:pt x="975017" y="164223"/>
                  </a:lnTo>
                  <a:lnTo>
                    <a:pt x="968108" y="177482"/>
                  </a:lnTo>
                  <a:lnTo>
                    <a:pt x="957338" y="187845"/>
                  </a:lnTo>
                  <a:lnTo>
                    <a:pt x="942835" y="195999"/>
                  </a:lnTo>
                  <a:lnTo>
                    <a:pt x="928471" y="204698"/>
                  </a:lnTo>
                  <a:lnTo>
                    <a:pt x="917003" y="219341"/>
                  </a:lnTo>
                  <a:lnTo>
                    <a:pt x="909408" y="237020"/>
                  </a:lnTo>
                  <a:lnTo>
                    <a:pt x="906640" y="254431"/>
                  </a:lnTo>
                  <a:lnTo>
                    <a:pt x="906640" y="659676"/>
                  </a:lnTo>
                  <a:lnTo>
                    <a:pt x="909535" y="674319"/>
                  </a:lnTo>
                  <a:lnTo>
                    <a:pt x="917549" y="686206"/>
                  </a:lnTo>
                  <a:lnTo>
                    <a:pt x="929436" y="694347"/>
                  </a:lnTo>
                  <a:lnTo>
                    <a:pt x="943927" y="697255"/>
                  </a:lnTo>
                  <a:lnTo>
                    <a:pt x="1071156" y="697255"/>
                  </a:lnTo>
                  <a:lnTo>
                    <a:pt x="1085659" y="694347"/>
                  </a:lnTo>
                  <a:lnTo>
                    <a:pt x="1097534" y="686206"/>
                  </a:lnTo>
                  <a:lnTo>
                    <a:pt x="1105547" y="674319"/>
                  </a:lnTo>
                  <a:lnTo>
                    <a:pt x="1108456" y="659676"/>
                  </a:lnTo>
                  <a:lnTo>
                    <a:pt x="1108456" y="254431"/>
                  </a:lnTo>
                  <a:close/>
                </a:path>
                <a:path w="2018664" h="697864">
                  <a:moveTo>
                    <a:pt x="1335532" y="254431"/>
                  </a:moveTo>
                  <a:lnTo>
                    <a:pt x="1317840" y="208991"/>
                  </a:lnTo>
                  <a:lnTo>
                    <a:pt x="1299603" y="196138"/>
                  </a:lnTo>
                  <a:lnTo>
                    <a:pt x="1284693" y="187566"/>
                  </a:lnTo>
                  <a:lnTo>
                    <a:pt x="1273644" y="176796"/>
                  </a:lnTo>
                  <a:lnTo>
                    <a:pt x="1266736" y="162572"/>
                  </a:lnTo>
                  <a:lnTo>
                    <a:pt x="1264386" y="143789"/>
                  </a:lnTo>
                  <a:lnTo>
                    <a:pt x="1264386" y="81216"/>
                  </a:lnTo>
                  <a:lnTo>
                    <a:pt x="1265910" y="81216"/>
                  </a:lnTo>
                  <a:lnTo>
                    <a:pt x="1267155" y="79971"/>
                  </a:lnTo>
                  <a:lnTo>
                    <a:pt x="1267155" y="1244"/>
                  </a:lnTo>
                  <a:lnTo>
                    <a:pt x="1265910" y="0"/>
                  </a:lnTo>
                  <a:lnTo>
                    <a:pt x="1203477" y="0"/>
                  </a:lnTo>
                  <a:lnTo>
                    <a:pt x="1202220" y="1244"/>
                  </a:lnTo>
                  <a:lnTo>
                    <a:pt x="1202220" y="79971"/>
                  </a:lnTo>
                  <a:lnTo>
                    <a:pt x="1203477" y="81216"/>
                  </a:lnTo>
                  <a:lnTo>
                    <a:pt x="1204988" y="81216"/>
                  </a:lnTo>
                  <a:lnTo>
                    <a:pt x="1204988" y="146824"/>
                  </a:lnTo>
                  <a:lnTo>
                    <a:pt x="1202093" y="164223"/>
                  </a:lnTo>
                  <a:lnTo>
                    <a:pt x="1195197" y="177482"/>
                  </a:lnTo>
                  <a:lnTo>
                    <a:pt x="1184414" y="187845"/>
                  </a:lnTo>
                  <a:lnTo>
                    <a:pt x="1169911" y="195999"/>
                  </a:lnTo>
                  <a:lnTo>
                    <a:pt x="1155547" y="204698"/>
                  </a:lnTo>
                  <a:lnTo>
                    <a:pt x="1144079" y="219341"/>
                  </a:lnTo>
                  <a:lnTo>
                    <a:pt x="1136484" y="237020"/>
                  </a:lnTo>
                  <a:lnTo>
                    <a:pt x="1133729" y="254431"/>
                  </a:lnTo>
                  <a:lnTo>
                    <a:pt x="1133729" y="659676"/>
                  </a:lnTo>
                  <a:lnTo>
                    <a:pt x="1136611" y="674319"/>
                  </a:lnTo>
                  <a:lnTo>
                    <a:pt x="1144625" y="686206"/>
                  </a:lnTo>
                  <a:lnTo>
                    <a:pt x="1156512" y="694347"/>
                  </a:lnTo>
                  <a:lnTo>
                    <a:pt x="1171016" y="697255"/>
                  </a:lnTo>
                  <a:lnTo>
                    <a:pt x="1298232" y="697255"/>
                  </a:lnTo>
                  <a:lnTo>
                    <a:pt x="1312735" y="694347"/>
                  </a:lnTo>
                  <a:lnTo>
                    <a:pt x="1324610" y="686206"/>
                  </a:lnTo>
                  <a:lnTo>
                    <a:pt x="1332623" y="674319"/>
                  </a:lnTo>
                  <a:lnTo>
                    <a:pt x="1335532" y="659676"/>
                  </a:lnTo>
                  <a:lnTo>
                    <a:pt x="1335532" y="254431"/>
                  </a:lnTo>
                  <a:close/>
                </a:path>
                <a:path w="2018664" h="697864">
                  <a:moveTo>
                    <a:pt x="1562608" y="254431"/>
                  </a:moveTo>
                  <a:lnTo>
                    <a:pt x="1544916" y="208991"/>
                  </a:lnTo>
                  <a:lnTo>
                    <a:pt x="1526679" y="196138"/>
                  </a:lnTo>
                  <a:lnTo>
                    <a:pt x="1511769" y="187566"/>
                  </a:lnTo>
                  <a:lnTo>
                    <a:pt x="1500720" y="176796"/>
                  </a:lnTo>
                  <a:lnTo>
                    <a:pt x="1493824" y="162572"/>
                  </a:lnTo>
                  <a:lnTo>
                    <a:pt x="1491462" y="143789"/>
                  </a:lnTo>
                  <a:lnTo>
                    <a:pt x="1491462" y="81216"/>
                  </a:lnTo>
                  <a:lnTo>
                    <a:pt x="1492986" y="81216"/>
                  </a:lnTo>
                  <a:lnTo>
                    <a:pt x="1494231" y="79971"/>
                  </a:lnTo>
                  <a:lnTo>
                    <a:pt x="1494231" y="1244"/>
                  </a:lnTo>
                  <a:lnTo>
                    <a:pt x="1492986" y="0"/>
                  </a:lnTo>
                  <a:lnTo>
                    <a:pt x="1430553" y="0"/>
                  </a:lnTo>
                  <a:lnTo>
                    <a:pt x="1429308" y="1244"/>
                  </a:lnTo>
                  <a:lnTo>
                    <a:pt x="1429308" y="79971"/>
                  </a:lnTo>
                  <a:lnTo>
                    <a:pt x="1430553" y="81216"/>
                  </a:lnTo>
                  <a:lnTo>
                    <a:pt x="1432064" y="81216"/>
                  </a:lnTo>
                  <a:lnTo>
                    <a:pt x="1432064" y="146824"/>
                  </a:lnTo>
                  <a:lnTo>
                    <a:pt x="1429169" y="164223"/>
                  </a:lnTo>
                  <a:lnTo>
                    <a:pt x="1422273" y="177482"/>
                  </a:lnTo>
                  <a:lnTo>
                    <a:pt x="1411490" y="187845"/>
                  </a:lnTo>
                  <a:lnTo>
                    <a:pt x="1397000" y="195999"/>
                  </a:lnTo>
                  <a:lnTo>
                    <a:pt x="1382623" y="204698"/>
                  </a:lnTo>
                  <a:lnTo>
                    <a:pt x="1371155" y="219341"/>
                  </a:lnTo>
                  <a:lnTo>
                    <a:pt x="1363560" y="237020"/>
                  </a:lnTo>
                  <a:lnTo>
                    <a:pt x="1360805" y="254431"/>
                  </a:lnTo>
                  <a:lnTo>
                    <a:pt x="1360805" y="659676"/>
                  </a:lnTo>
                  <a:lnTo>
                    <a:pt x="1363700" y="674319"/>
                  </a:lnTo>
                  <a:lnTo>
                    <a:pt x="1371701" y="686206"/>
                  </a:lnTo>
                  <a:lnTo>
                    <a:pt x="1383588" y="694347"/>
                  </a:lnTo>
                  <a:lnTo>
                    <a:pt x="1398092" y="697255"/>
                  </a:lnTo>
                  <a:lnTo>
                    <a:pt x="1525308" y="697255"/>
                  </a:lnTo>
                  <a:lnTo>
                    <a:pt x="1539811" y="694347"/>
                  </a:lnTo>
                  <a:lnTo>
                    <a:pt x="1551686" y="686206"/>
                  </a:lnTo>
                  <a:lnTo>
                    <a:pt x="1559699" y="674319"/>
                  </a:lnTo>
                  <a:lnTo>
                    <a:pt x="1562608" y="659676"/>
                  </a:lnTo>
                  <a:lnTo>
                    <a:pt x="1562608" y="254431"/>
                  </a:lnTo>
                  <a:close/>
                </a:path>
                <a:path w="2018664" h="697864">
                  <a:moveTo>
                    <a:pt x="1789684" y="254431"/>
                  </a:moveTo>
                  <a:lnTo>
                    <a:pt x="1771992" y="208991"/>
                  </a:lnTo>
                  <a:lnTo>
                    <a:pt x="1753755" y="196138"/>
                  </a:lnTo>
                  <a:lnTo>
                    <a:pt x="1738845" y="187566"/>
                  </a:lnTo>
                  <a:lnTo>
                    <a:pt x="1727796" y="176796"/>
                  </a:lnTo>
                  <a:lnTo>
                    <a:pt x="1720900" y="162572"/>
                  </a:lnTo>
                  <a:lnTo>
                    <a:pt x="1718538" y="143789"/>
                  </a:lnTo>
                  <a:lnTo>
                    <a:pt x="1718538" y="81216"/>
                  </a:lnTo>
                  <a:lnTo>
                    <a:pt x="1720062" y="81216"/>
                  </a:lnTo>
                  <a:lnTo>
                    <a:pt x="1721307" y="79971"/>
                  </a:lnTo>
                  <a:lnTo>
                    <a:pt x="1721307" y="1244"/>
                  </a:lnTo>
                  <a:lnTo>
                    <a:pt x="1720062" y="0"/>
                  </a:lnTo>
                  <a:lnTo>
                    <a:pt x="1657629" y="0"/>
                  </a:lnTo>
                  <a:lnTo>
                    <a:pt x="1656384" y="1244"/>
                  </a:lnTo>
                  <a:lnTo>
                    <a:pt x="1656384" y="79971"/>
                  </a:lnTo>
                  <a:lnTo>
                    <a:pt x="1657629" y="81216"/>
                  </a:lnTo>
                  <a:lnTo>
                    <a:pt x="1659140" y="81216"/>
                  </a:lnTo>
                  <a:lnTo>
                    <a:pt x="1659140" y="146824"/>
                  </a:lnTo>
                  <a:lnTo>
                    <a:pt x="1656257" y="164223"/>
                  </a:lnTo>
                  <a:lnTo>
                    <a:pt x="1649349" y="177482"/>
                  </a:lnTo>
                  <a:lnTo>
                    <a:pt x="1638566" y="187845"/>
                  </a:lnTo>
                  <a:lnTo>
                    <a:pt x="1624076" y="195999"/>
                  </a:lnTo>
                  <a:lnTo>
                    <a:pt x="1609699" y="204698"/>
                  </a:lnTo>
                  <a:lnTo>
                    <a:pt x="1598231" y="219341"/>
                  </a:lnTo>
                  <a:lnTo>
                    <a:pt x="1590649" y="237020"/>
                  </a:lnTo>
                  <a:lnTo>
                    <a:pt x="1587881" y="254431"/>
                  </a:lnTo>
                  <a:lnTo>
                    <a:pt x="1587881" y="659676"/>
                  </a:lnTo>
                  <a:lnTo>
                    <a:pt x="1590776" y="674319"/>
                  </a:lnTo>
                  <a:lnTo>
                    <a:pt x="1598790" y="686206"/>
                  </a:lnTo>
                  <a:lnTo>
                    <a:pt x="1610664" y="694347"/>
                  </a:lnTo>
                  <a:lnTo>
                    <a:pt x="1625168" y="697255"/>
                  </a:lnTo>
                  <a:lnTo>
                    <a:pt x="1752384" y="697255"/>
                  </a:lnTo>
                  <a:lnTo>
                    <a:pt x="1766887" y="694347"/>
                  </a:lnTo>
                  <a:lnTo>
                    <a:pt x="1778762" y="686206"/>
                  </a:lnTo>
                  <a:lnTo>
                    <a:pt x="1786775" y="674319"/>
                  </a:lnTo>
                  <a:lnTo>
                    <a:pt x="1789684" y="659676"/>
                  </a:lnTo>
                  <a:lnTo>
                    <a:pt x="1789684" y="254431"/>
                  </a:lnTo>
                  <a:close/>
                </a:path>
                <a:path w="2018664" h="697864">
                  <a:moveTo>
                    <a:pt x="2018411" y="254431"/>
                  </a:moveTo>
                  <a:lnTo>
                    <a:pt x="2000592" y="208991"/>
                  </a:lnTo>
                  <a:lnTo>
                    <a:pt x="1982228" y="196138"/>
                  </a:lnTo>
                  <a:lnTo>
                    <a:pt x="1967166" y="187566"/>
                  </a:lnTo>
                  <a:lnTo>
                    <a:pt x="1955977" y="176796"/>
                  </a:lnTo>
                  <a:lnTo>
                    <a:pt x="1949069" y="162572"/>
                  </a:lnTo>
                  <a:lnTo>
                    <a:pt x="1946732" y="143789"/>
                  </a:lnTo>
                  <a:lnTo>
                    <a:pt x="1946579" y="81216"/>
                  </a:lnTo>
                  <a:lnTo>
                    <a:pt x="1948243" y="81216"/>
                  </a:lnTo>
                  <a:lnTo>
                    <a:pt x="1949488" y="79971"/>
                  </a:lnTo>
                  <a:lnTo>
                    <a:pt x="1949488" y="1244"/>
                  </a:lnTo>
                  <a:lnTo>
                    <a:pt x="1948243" y="0"/>
                  </a:lnTo>
                  <a:lnTo>
                    <a:pt x="1885264" y="0"/>
                  </a:lnTo>
                  <a:lnTo>
                    <a:pt x="1884006" y="1244"/>
                  </a:lnTo>
                  <a:lnTo>
                    <a:pt x="1884006" y="79971"/>
                  </a:lnTo>
                  <a:lnTo>
                    <a:pt x="1885264" y="81216"/>
                  </a:lnTo>
                  <a:lnTo>
                    <a:pt x="1886775" y="81216"/>
                  </a:lnTo>
                  <a:lnTo>
                    <a:pt x="1886775" y="146824"/>
                  </a:lnTo>
                  <a:lnTo>
                    <a:pt x="1883879" y="164223"/>
                  </a:lnTo>
                  <a:lnTo>
                    <a:pt x="1876971" y="177482"/>
                  </a:lnTo>
                  <a:lnTo>
                    <a:pt x="1866061" y="187845"/>
                  </a:lnTo>
                  <a:lnTo>
                    <a:pt x="1851418" y="195999"/>
                  </a:lnTo>
                  <a:lnTo>
                    <a:pt x="1837055" y="204698"/>
                  </a:lnTo>
                  <a:lnTo>
                    <a:pt x="1825447" y="219341"/>
                  </a:lnTo>
                  <a:lnTo>
                    <a:pt x="1817725" y="237020"/>
                  </a:lnTo>
                  <a:lnTo>
                    <a:pt x="1814957" y="254431"/>
                  </a:lnTo>
                  <a:lnTo>
                    <a:pt x="1814957" y="659676"/>
                  </a:lnTo>
                  <a:lnTo>
                    <a:pt x="1817852" y="674319"/>
                  </a:lnTo>
                  <a:lnTo>
                    <a:pt x="1826006" y="686206"/>
                  </a:lnTo>
                  <a:lnTo>
                    <a:pt x="1837880" y="694347"/>
                  </a:lnTo>
                  <a:lnTo>
                    <a:pt x="1852650" y="697255"/>
                  </a:lnTo>
                  <a:lnTo>
                    <a:pt x="1980831" y="697255"/>
                  </a:lnTo>
                  <a:lnTo>
                    <a:pt x="1995487" y="694347"/>
                  </a:lnTo>
                  <a:lnTo>
                    <a:pt x="2007501" y="686206"/>
                  </a:lnTo>
                  <a:lnTo>
                    <a:pt x="2015515" y="674319"/>
                  </a:lnTo>
                  <a:lnTo>
                    <a:pt x="2018411" y="659676"/>
                  </a:lnTo>
                  <a:lnTo>
                    <a:pt x="2018411" y="254431"/>
                  </a:lnTo>
                  <a:close/>
                </a:path>
              </a:pathLst>
            </a:custGeom>
            <a:solidFill>
              <a:srgbClr val="DBDCDC"/>
            </a:solidFill>
          </p:spPr>
          <p:txBody>
            <a:bodyPr wrap="square" lIns="0" tIns="0" rIns="0" bIns="0" rtlCol="0"/>
            <a:lstStyle/>
            <a:p>
              <a:endParaRPr/>
            </a:p>
          </p:txBody>
        </p:sp>
        <p:sp>
          <p:nvSpPr>
            <p:cNvPr id="60" name="object 18">
              <a:extLst>
                <a:ext uri="{FF2B5EF4-FFF2-40B4-BE49-F238E27FC236}">
                  <a16:creationId xmlns:a16="http://schemas.microsoft.com/office/drawing/2014/main" id="{AD5C9FE7-7E88-0D72-F66A-CD152896CB45}"/>
                </a:ext>
              </a:extLst>
            </p:cNvPr>
            <p:cNvSpPr/>
            <p:nvPr/>
          </p:nvSpPr>
          <p:spPr>
            <a:xfrm>
              <a:off x="556244" y="6329718"/>
              <a:ext cx="2178050" cy="0"/>
            </a:xfrm>
            <a:custGeom>
              <a:avLst/>
              <a:gdLst/>
              <a:ahLst/>
              <a:cxnLst/>
              <a:rect l="l" t="t" r="r" b="b"/>
              <a:pathLst>
                <a:path w="2178050">
                  <a:moveTo>
                    <a:pt x="0" y="0"/>
                  </a:moveTo>
                  <a:lnTo>
                    <a:pt x="2177669" y="0"/>
                  </a:lnTo>
                </a:path>
              </a:pathLst>
            </a:custGeom>
            <a:ln w="21551">
              <a:solidFill>
                <a:srgbClr val="221E1F"/>
              </a:solidFill>
            </a:ln>
          </p:spPr>
          <p:txBody>
            <a:bodyPr wrap="square" lIns="0" tIns="0" rIns="0" bIns="0" rtlCol="0"/>
            <a:lstStyle/>
            <a:p>
              <a:endParaRPr/>
            </a:p>
          </p:txBody>
        </p:sp>
        <p:sp>
          <p:nvSpPr>
            <p:cNvPr id="61" name="object 19">
              <a:extLst>
                <a:ext uri="{FF2B5EF4-FFF2-40B4-BE49-F238E27FC236}">
                  <a16:creationId xmlns:a16="http://schemas.microsoft.com/office/drawing/2014/main" id="{F8240129-2E33-347A-D568-F62BC837DBE2}"/>
                </a:ext>
              </a:extLst>
            </p:cNvPr>
            <p:cNvSpPr/>
            <p:nvPr/>
          </p:nvSpPr>
          <p:spPr>
            <a:xfrm>
              <a:off x="2343766" y="4749682"/>
              <a:ext cx="453033" cy="82239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2" name="object 21">
              <a:extLst>
                <a:ext uri="{FF2B5EF4-FFF2-40B4-BE49-F238E27FC236}">
                  <a16:creationId xmlns:a16="http://schemas.microsoft.com/office/drawing/2014/main" id="{4008CE0D-B4B2-91B5-50E3-0B170B979F00}"/>
                </a:ext>
              </a:extLst>
            </p:cNvPr>
            <p:cNvSpPr/>
            <p:nvPr/>
          </p:nvSpPr>
          <p:spPr>
            <a:xfrm>
              <a:off x="1450350" y="4681909"/>
              <a:ext cx="631612" cy="934270"/>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3" name="object 22">
              <a:extLst>
                <a:ext uri="{FF2B5EF4-FFF2-40B4-BE49-F238E27FC236}">
                  <a16:creationId xmlns:a16="http://schemas.microsoft.com/office/drawing/2014/main" id="{BEB903F1-8180-A78C-2E7A-47B75D4F6972}"/>
                </a:ext>
              </a:extLst>
            </p:cNvPr>
            <p:cNvSpPr/>
            <p:nvPr/>
          </p:nvSpPr>
          <p:spPr>
            <a:xfrm>
              <a:off x="556244" y="5580532"/>
              <a:ext cx="2178050" cy="0"/>
            </a:xfrm>
            <a:custGeom>
              <a:avLst/>
              <a:gdLst/>
              <a:ahLst/>
              <a:cxnLst/>
              <a:rect l="l" t="t" r="r" b="b"/>
              <a:pathLst>
                <a:path w="2178050">
                  <a:moveTo>
                    <a:pt x="0" y="0"/>
                  </a:moveTo>
                  <a:lnTo>
                    <a:pt x="2177669" y="0"/>
                  </a:lnTo>
                </a:path>
              </a:pathLst>
            </a:custGeom>
            <a:ln w="21551">
              <a:solidFill>
                <a:srgbClr val="221E1F"/>
              </a:solidFill>
            </a:ln>
          </p:spPr>
          <p:txBody>
            <a:bodyPr wrap="square" lIns="0" tIns="0" rIns="0" bIns="0" rtlCol="0"/>
            <a:lstStyle/>
            <a:p>
              <a:endParaRPr/>
            </a:p>
          </p:txBody>
        </p:sp>
        <p:sp>
          <p:nvSpPr>
            <p:cNvPr id="64" name="object 20">
              <a:extLst>
                <a:ext uri="{FF2B5EF4-FFF2-40B4-BE49-F238E27FC236}">
                  <a16:creationId xmlns:a16="http://schemas.microsoft.com/office/drawing/2014/main" id="{0CE87F9F-1557-3FD1-6289-048097989EC4}"/>
                </a:ext>
              </a:extLst>
            </p:cNvPr>
            <p:cNvSpPr/>
            <p:nvPr/>
          </p:nvSpPr>
          <p:spPr>
            <a:xfrm>
              <a:off x="1868403" y="4677770"/>
              <a:ext cx="627590" cy="934270"/>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pic>
        <p:nvPicPr>
          <p:cNvPr id="65" name="Picture 64">
            <a:extLst>
              <a:ext uri="{FF2B5EF4-FFF2-40B4-BE49-F238E27FC236}">
                <a16:creationId xmlns:a16="http://schemas.microsoft.com/office/drawing/2014/main" id="{A70B868C-8046-44E6-F322-59C32D72B420}"/>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493289" y="8749483"/>
            <a:ext cx="1326846" cy="1326846"/>
          </a:xfrm>
          <a:prstGeom prst="rect">
            <a:avLst/>
          </a:prstGeom>
        </p:spPr>
      </p:pic>
      <p:pic>
        <p:nvPicPr>
          <p:cNvPr id="66" name="Picture 65">
            <a:extLst>
              <a:ext uri="{FF2B5EF4-FFF2-40B4-BE49-F238E27FC236}">
                <a16:creationId xmlns:a16="http://schemas.microsoft.com/office/drawing/2014/main" id="{202608F6-553E-8A3C-67F1-E8995F7182A2}"/>
              </a:ext>
            </a:extLst>
          </p:cNvPr>
          <p:cNvPicPr>
            <a:picLocks noChangeAspect="1"/>
          </p:cNvPicPr>
          <p:nvPr/>
        </p:nvPicPr>
        <p:blipFill>
          <a:blip r:embed="rId22" cstate="email">
            <a:alphaModFix amt="50000"/>
            <a:extLst>
              <a:ext uri="{BEBA8EAE-BF5A-486C-A8C5-ECC9F3942E4B}">
                <a14:imgProps xmlns:a14="http://schemas.microsoft.com/office/drawing/2010/main">
                  <a14:imgLayer r:embed="rId23">
                    <a14:imgEffect>
                      <a14:backgroundRemoval t="3000" b="97333" l="9802" r="89965">
                        <a14:foregroundMark x1="40957" y1="3000" x2="54609" y2="4500"/>
                        <a14:foregroundMark x1="47258" y1="15083" x2="47258" y2="15083"/>
                        <a14:foregroundMark x1="47258" y1="14333" x2="50408" y2="11333"/>
                        <a14:foregroundMark x1="49358" y1="17333" x2="49358" y2="11333"/>
                        <a14:foregroundMark x1="50408" y1="17333" x2="51459" y2="9833"/>
                        <a14:foregroundMark x1="39907" y1="92833" x2="59977" y2="93583"/>
                        <a14:foregroundMark x1="38740" y1="97333" x2="57876" y2="95833"/>
                      </a14:backgroundRemoval>
                    </a14:imgEffect>
                  </a14:imgLayer>
                </a14:imgProps>
              </a:ext>
              <a:ext uri="{28A0092B-C50C-407E-A947-70E740481C1C}">
                <a14:useLocalDpi xmlns:a14="http://schemas.microsoft.com/office/drawing/2010/main"/>
              </a:ext>
            </a:extLst>
          </a:blip>
          <a:srcRect l="-4789" r="-1"/>
          <a:stretch/>
        </p:blipFill>
        <p:spPr>
          <a:xfrm>
            <a:off x="5362846" y="6730169"/>
            <a:ext cx="772354" cy="1033250"/>
          </a:xfrm>
          <a:prstGeom prst="rect">
            <a:avLst/>
          </a:prstGeom>
        </p:spPr>
      </p:pic>
      <p:pic>
        <p:nvPicPr>
          <p:cNvPr id="67" name="Picture 66">
            <a:extLst>
              <a:ext uri="{FF2B5EF4-FFF2-40B4-BE49-F238E27FC236}">
                <a16:creationId xmlns:a16="http://schemas.microsoft.com/office/drawing/2014/main" id="{4B3A5E40-97E5-A781-67A9-CCDDABB56116}"/>
              </a:ext>
            </a:extLst>
          </p:cNvPr>
          <p:cNvPicPr>
            <a:picLocks noChangeAspect="1"/>
          </p:cNvPicPr>
          <p:nvPr/>
        </p:nvPicPr>
        <p:blipFill>
          <a:blip r:embed="rId24" cstate="email">
            <a:alphaModFix amt="50000"/>
            <a:extLst>
              <a:ext uri="{BEBA8EAE-BF5A-486C-A8C5-ECC9F3942E4B}">
                <a14:imgProps xmlns:a14="http://schemas.microsoft.com/office/drawing/2010/main">
                  <a14:imgLayer r:embed="rId2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339131" y="6671761"/>
            <a:ext cx="1470286" cy="1224970"/>
          </a:xfrm>
          <a:prstGeom prst="rect">
            <a:avLst/>
          </a:prstGeom>
        </p:spPr>
      </p:pic>
      <p:pic>
        <p:nvPicPr>
          <p:cNvPr id="68" name="Picture 67">
            <a:extLst>
              <a:ext uri="{FF2B5EF4-FFF2-40B4-BE49-F238E27FC236}">
                <a16:creationId xmlns:a16="http://schemas.microsoft.com/office/drawing/2014/main" id="{AF90A09C-7071-1FA4-6AF2-332CE57331C3}"/>
              </a:ext>
            </a:extLst>
          </p:cNvPr>
          <p:cNvPicPr>
            <a:picLocks noChangeAspect="1"/>
          </p:cNvPicPr>
          <p:nvPr/>
        </p:nvPicPr>
        <p:blipFill>
          <a:blip r:embed="rId26" cstate="email">
            <a:alphaModFix amt="50000"/>
            <a:extLst>
              <a:ext uri="{BEBA8EAE-BF5A-486C-A8C5-ECC9F3942E4B}">
                <a14:imgProps xmlns:a14="http://schemas.microsoft.com/office/drawing/2010/main">
                  <a14:imgLayer r:embed="rId27">
                    <a14:imgEffect>
                      <a14:backgroundRemoval t="4250" b="99250" l="10000" r="90000">
                        <a14:foregroundMark x1="39583" y1="28353" x2="36250" y2="33750"/>
                        <a14:foregroundMark x1="36250" y1="33750" x2="35375" y2="49125"/>
                        <a14:foregroundMark x1="42250" y1="5625" x2="52000" y2="5500"/>
                        <a14:foregroundMark x1="52000" y1="5500" x2="52500" y2="26000"/>
                        <a14:foregroundMark x1="53875" y1="5625" x2="53875" y2="16375"/>
                        <a14:foregroundMark x1="53000" y1="4250" x2="51375" y2="4500"/>
                        <a14:foregroundMark x1="54125" y1="5875" x2="50875" y2="6625"/>
                        <a14:foregroundMark x1="43875" y1="19250" x2="43875" y2="36500"/>
                        <a14:foregroundMark x1="49500" y1="19875" x2="46625" y2="40750"/>
                        <a14:foregroundMark x1="53875" y1="23125" x2="54375" y2="35750"/>
                        <a14:foregroundMark x1="57125" y1="29250" x2="63875" y2="36125"/>
                        <a14:foregroundMark x1="63875" y1="36125" x2="64375" y2="41625"/>
                        <a14:foregroundMark x1="63250" y1="31125" x2="66250" y2="40000"/>
                        <a14:foregroundMark x1="66250" y1="34625" x2="66250" y2="41625"/>
                        <a14:foregroundMark x1="66500" y1="34125" x2="66500" y2="40250"/>
                        <a14:foregroundMark x1="31250" y1="38375" x2="36375" y2="30625"/>
                        <a14:foregroundMark x1="66250" y1="34625" x2="66500" y2="40250"/>
                        <a14:foregroundMark x1="67250" y1="35125" x2="67250" y2="39500"/>
                        <a14:foregroundMark x1="45250" y1="25750" x2="45250" y2="25750"/>
                        <a14:foregroundMark x1="45000" y1="25250" x2="46875" y2="27125"/>
                        <a14:foregroundMark x1="32875" y1="61750" x2="42625" y2="64500"/>
                        <a14:foregroundMark x1="42625" y1="64500" x2="52125" y2="63375"/>
                        <a14:foregroundMark x1="52125" y1="63375" x2="62375" y2="65250"/>
                        <a14:foregroundMark x1="62375" y1="65250" x2="52500" y2="61000"/>
                        <a14:foregroundMark x1="52500" y1="61000" x2="36625" y2="59875"/>
                        <a14:foregroundMark x1="31500" y1="88875" x2="36125" y2="97375"/>
                        <a14:foregroundMark x1="36125" y1="97375" x2="37950" y2="97491"/>
                        <a14:foregroundMark x1="65820" y1="96406" x2="67875" y2="78125"/>
                        <a14:foregroundMark x1="65691" y1="97550" x2="65813" y2="96467"/>
                        <a14:foregroundMark x1="67875" y1="78125" x2="50375" y2="73500"/>
                        <a14:foregroundMark x1="50375" y1="73500" x2="38000" y2="75375"/>
                        <a14:foregroundMark x1="38000" y1="75375" x2="31948" y2="78625"/>
                        <a14:backgroundMark x1="44009" y1="18636" x2="44062" y2="19250"/>
                        <a14:backgroundMark x1="54740" y1="5625" x2="54750" y2="5375"/>
                        <a14:backgroundMark x1="54750" y1="5375" x2="53756" y2="5321"/>
                        <a14:backgroundMark x1="36625" y1="99375" x2="46625" y2="97750"/>
                        <a14:backgroundMark x1="46625" y1="97750" x2="64625" y2="98250"/>
                        <a14:backgroundMark x1="64625" y1="98000" x2="64625" y2="98000"/>
                        <a14:backgroundMark x1="62500" y1="99125" x2="67875" y2="99625"/>
                        <a14:backgroundMark x1="40125" y1="27125" x2="41750" y2="17750"/>
                        <a14:backgroundMark x1="41750" y1="17750" x2="40125" y2="10750"/>
                        <a14:backgroundMark x1="41500" y1="18500" x2="41250" y2="25000"/>
                        <a14:backgroundMark x1="40375" y1="26875" x2="42625" y2="25000"/>
                        <a14:backgroundMark x1="41250" y1="5875" x2="41750" y2="19875"/>
                        <a14:backgroundMark x1="30000" y1="79500" x2="31000" y2="88875"/>
                        <a14:backgroundMark x1="31000" y1="88875" x2="31000" y2="88875"/>
                        <a14:backgroundMark x1="30500" y1="78625" x2="30500" y2="81625"/>
                      </a14:backgroundRemoval>
                    </a14:imgEffect>
                  </a14:imgLayer>
                </a14:imgProps>
              </a:ext>
              <a:ext uri="{28A0092B-C50C-407E-A947-70E740481C1C}">
                <a14:useLocalDpi xmlns:a14="http://schemas.microsoft.com/office/drawing/2010/main"/>
              </a:ext>
            </a:extLst>
          </a:blip>
          <a:stretch>
            <a:fillRect/>
          </a:stretch>
        </p:blipFill>
        <p:spPr>
          <a:xfrm>
            <a:off x="6002361" y="6804806"/>
            <a:ext cx="968639" cy="968639"/>
          </a:xfrm>
          <a:prstGeom prst="rect">
            <a:avLst/>
          </a:prstGeom>
        </p:spPr>
      </p:pic>
      <p:grpSp>
        <p:nvGrpSpPr>
          <p:cNvPr id="69" name="object 7">
            <a:extLst>
              <a:ext uri="{FF2B5EF4-FFF2-40B4-BE49-F238E27FC236}">
                <a16:creationId xmlns:a16="http://schemas.microsoft.com/office/drawing/2014/main" id="{8B071187-EFDB-B2E6-FC92-D82E59C4ED89}"/>
              </a:ext>
            </a:extLst>
          </p:cNvPr>
          <p:cNvGrpSpPr/>
          <p:nvPr/>
        </p:nvGrpSpPr>
        <p:grpSpPr>
          <a:xfrm>
            <a:off x="203561" y="5294701"/>
            <a:ext cx="6847840" cy="12700"/>
            <a:chOff x="454558" y="8985421"/>
            <a:chExt cx="6847840" cy="12700"/>
          </a:xfrm>
        </p:grpSpPr>
        <p:sp>
          <p:nvSpPr>
            <p:cNvPr id="70" name="object 8">
              <a:extLst>
                <a:ext uri="{FF2B5EF4-FFF2-40B4-BE49-F238E27FC236}">
                  <a16:creationId xmlns:a16="http://schemas.microsoft.com/office/drawing/2014/main" id="{04A3DCD1-FF76-FF71-4C3B-439C905075D7}"/>
                </a:ext>
              </a:extLst>
            </p:cNvPr>
            <p:cNvSpPr/>
            <p:nvPr/>
          </p:nvSpPr>
          <p:spPr>
            <a:xfrm>
              <a:off x="473570" y="8991771"/>
              <a:ext cx="6790690" cy="0"/>
            </a:xfrm>
            <a:custGeom>
              <a:avLst/>
              <a:gdLst/>
              <a:ahLst/>
              <a:cxnLst/>
              <a:rect l="l" t="t" r="r" b="b"/>
              <a:pathLst>
                <a:path w="6790690">
                  <a:moveTo>
                    <a:pt x="6790296" y="0"/>
                  </a:moveTo>
                  <a:lnTo>
                    <a:pt x="0" y="0"/>
                  </a:lnTo>
                </a:path>
              </a:pathLst>
            </a:custGeom>
            <a:ln w="12700">
              <a:solidFill>
                <a:srgbClr val="020302"/>
              </a:solidFill>
              <a:prstDash val="dot"/>
            </a:ln>
          </p:spPr>
          <p:txBody>
            <a:bodyPr wrap="square" lIns="0" tIns="0" rIns="0" bIns="0" rtlCol="0"/>
            <a:lstStyle/>
            <a:p>
              <a:endParaRPr sz="1200"/>
            </a:p>
          </p:txBody>
        </p:sp>
        <p:sp>
          <p:nvSpPr>
            <p:cNvPr id="71" name="object 9">
              <a:extLst>
                <a:ext uri="{FF2B5EF4-FFF2-40B4-BE49-F238E27FC236}">
                  <a16:creationId xmlns:a16="http://schemas.microsoft.com/office/drawing/2014/main" id="{9D270000-12C4-9103-9148-F98F402AF056}"/>
                </a:ext>
              </a:extLst>
            </p:cNvPr>
            <p:cNvSpPr/>
            <p:nvPr/>
          </p:nvSpPr>
          <p:spPr>
            <a:xfrm>
              <a:off x="454558" y="8991771"/>
              <a:ext cx="6847840" cy="0"/>
            </a:xfrm>
            <a:custGeom>
              <a:avLst/>
              <a:gdLst/>
              <a:ahLst/>
              <a:cxnLst/>
              <a:rect l="l" t="t" r="r" b="b"/>
              <a:pathLst>
                <a:path w="6847840">
                  <a:moveTo>
                    <a:pt x="6847357" y="0"/>
                  </a:moveTo>
                  <a:lnTo>
                    <a:pt x="6847357" y="0"/>
                  </a:lnTo>
                </a:path>
                <a:path w="6847840">
                  <a:moveTo>
                    <a:pt x="0" y="0"/>
                  </a:moveTo>
                  <a:lnTo>
                    <a:pt x="0" y="0"/>
                  </a:lnTo>
                </a:path>
              </a:pathLst>
            </a:custGeom>
            <a:ln w="12700">
              <a:solidFill>
                <a:srgbClr val="020302"/>
              </a:solidFill>
            </a:ln>
          </p:spPr>
          <p:txBody>
            <a:bodyPr wrap="square" lIns="0" tIns="0" rIns="0" bIns="0" rtlCol="0"/>
            <a:lstStyle/>
            <a:p>
              <a:endParaRPr sz="1200"/>
            </a:p>
          </p:txBody>
        </p:sp>
      </p:grpSp>
    </p:spTree>
    <p:extLst>
      <p:ext uri="{BB962C8B-B14F-4D97-AF65-F5344CB8AC3E}">
        <p14:creationId xmlns:p14="http://schemas.microsoft.com/office/powerpoint/2010/main" val="386853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1E48BF5-8695-33F9-3A7F-B4EA86D44B24}"/>
              </a:ext>
            </a:extLst>
          </p:cNvPr>
          <p:cNvPicPr/>
          <p:nvPr/>
        </p:nvPicPr>
        <p:blipFill>
          <a:blip r:embed="rId2" cstate="email">
            <a:alphaModFix amt="35000"/>
            <a:extLst>
              <a:ext uri="{28A0092B-C50C-407E-A947-70E740481C1C}">
                <a14:useLocalDpi xmlns:a14="http://schemas.microsoft.com/office/drawing/2010/main"/>
              </a:ext>
            </a:extLst>
          </a:blip>
          <a:stretch>
            <a:fillRect/>
          </a:stretch>
        </p:blipFill>
        <p:spPr>
          <a:xfrm rot="10800000">
            <a:off x="405903" y="3505200"/>
            <a:ext cx="7366497" cy="3799301"/>
          </a:xfrm>
          <a:prstGeom prst="rect">
            <a:avLst/>
          </a:prstGeom>
        </p:spPr>
      </p:pic>
      <p:pic>
        <p:nvPicPr>
          <p:cNvPr id="2" name="Picture 1">
            <a:extLst>
              <a:ext uri="{FF2B5EF4-FFF2-40B4-BE49-F238E27FC236}">
                <a16:creationId xmlns:a16="http://schemas.microsoft.com/office/drawing/2014/main" id="{656C79CE-4D3D-036A-C0D6-2ABA41ADFF51}"/>
              </a:ext>
            </a:extLst>
          </p:cNvPr>
          <p:cNvPicPr>
            <a:picLocks noChangeAspect="1"/>
          </p:cNvPicPr>
          <p:nvPr/>
        </p:nvPicPr>
        <p:blipFill>
          <a:blip r:embed="rId3"/>
          <a:stretch>
            <a:fillRect/>
          </a:stretch>
        </p:blipFill>
        <p:spPr>
          <a:xfrm>
            <a:off x="0" y="1292"/>
            <a:ext cx="7772400" cy="3108960"/>
          </a:xfrm>
          <a:prstGeom prst="rect">
            <a:avLst/>
          </a:prstGeom>
        </p:spPr>
      </p:pic>
      <p:pic>
        <p:nvPicPr>
          <p:cNvPr id="3" name="Picture 2">
            <a:extLst>
              <a:ext uri="{FF2B5EF4-FFF2-40B4-BE49-F238E27FC236}">
                <a16:creationId xmlns:a16="http://schemas.microsoft.com/office/drawing/2014/main" id="{138F31C2-64F0-E1B5-0B0C-72F881FAC482}"/>
              </a:ext>
            </a:extLst>
          </p:cNvPr>
          <p:cNvPicPr>
            <a:picLocks noChangeAspect="1"/>
          </p:cNvPicPr>
          <p:nvPr/>
        </p:nvPicPr>
        <p:blipFill>
          <a:blip r:embed="rId4"/>
          <a:stretch>
            <a:fillRect/>
          </a:stretch>
        </p:blipFill>
        <p:spPr>
          <a:xfrm>
            <a:off x="1333500" y="3327400"/>
            <a:ext cx="5105400" cy="3403600"/>
          </a:xfrm>
          <a:prstGeom prst="rect">
            <a:avLst/>
          </a:prstGeom>
        </p:spPr>
      </p:pic>
      <p:sp>
        <p:nvSpPr>
          <p:cNvPr id="5" name="TextBox 4">
            <a:extLst>
              <a:ext uri="{FF2B5EF4-FFF2-40B4-BE49-F238E27FC236}">
                <a16:creationId xmlns:a16="http://schemas.microsoft.com/office/drawing/2014/main" id="{3AAC5F83-FDDC-E517-014C-4A419DC82C1E}"/>
              </a:ext>
            </a:extLst>
          </p:cNvPr>
          <p:cNvSpPr txBox="1"/>
          <p:nvPr/>
        </p:nvSpPr>
        <p:spPr>
          <a:xfrm>
            <a:off x="1999281" y="2865735"/>
            <a:ext cx="3773837" cy="892552"/>
          </a:xfrm>
          <a:prstGeom prst="rect">
            <a:avLst/>
          </a:prstGeom>
          <a:noFill/>
        </p:spPr>
        <p:txBody>
          <a:bodyPr wrap="square">
            <a:spAutoFit/>
          </a:bodyPr>
          <a:lstStyle/>
          <a:p>
            <a:pPr algn="ctr"/>
            <a:r>
              <a:rPr lang="en-US" sz="1600" b="1" spc="-135" dirty="0">
                <a:latin typeface="Futura" panose="020B0602020204020303" pitchFamily="34" charset="-79"/>
                <a:cs typeface="Futura" panose="020B0602020204020303" pitchFamily="34" charset="-79"/>
              </a:rPr>
              <a:t>The Best Tequilas at Every Price Point</a:t>
            </a:r>
          </a:p>
          <a:p>
            <a:pPr algn="ctr"/>
            <a:br>
              <a:rPr lang="en-US" dirty="0">
                <a:effectLst/>
                <a:latin typeface="Akkurat LL"/>
              </a:rPr>
            </a:br>
            <a:endParaRPr lang="en-US" dirty="0">
              <a:effectLst/>
              <a:latin typeface="Akkurat LL"/>
            </a:endParaRPr>
          </a:p>
        </p:txBody>
      </p:sp>
      <p:pic>
        <p:nvPicPr>
          <p:cNvPr id="6" name="Picture 5">
            <a:extLst>
              <a:ext uri="{FF2B5EF4-FFF2-40B4-BE49-F238E27FC236}">
                <a16:creationId xmlns:a16="http://schemas.microsoft.com/office/drawing/2014/main" id="{A4536A12-2FFE-A279-98AD-B3C3AB926C53}"/>
              </a:ext>
            </a:extLst>
          </p:cNvPr>
          <p:cNvPicPr>
            <a:picLocks noChangeAspect="1"/>
          </p:cNvPicPr>
          <p:nvPr/>
        </p:nvPicPr>
        <p:blipFill>
          <a:blip r:embed="rId5"/>
          <a:stretch>
            <a:fillRect/>
          </a:stretch>
        </p:blipFill>
        <p:spPr>
          <a:xfrm>
            <a:off x="1333499" y="6915567"/>
            <a:ext cx="5105400" cy="2868053"/>
          </a:xfrm>
          <a:prstGeom prst="rect">
            <a:avLst/>
          </a:prstGeom>
        </p:spPr>
      </p:pic>
      <p:pic>
        <p:nvPicPr>
          <p:cNvPr id="8" name="Picture 7">
            <a:extLst>
              <a:ext uri="{FF2B5EF4-FFF2-40B4-BE49-F238E27FC236}">
                <a16:creationId xmlns:a16="http://schemas.microsoft.com/office/drawing/2014/main" id="{9DFC217B-02E5-E967-07CD-E4B31239A96F}"/>
              </a:ext>
            </a:extLst>
          </p:cNvPr>
          <p:cNvPicPr>
            <a:picLocks noChangeAspect="1"/>
          </p:cNvPicPr>
          <p:nvPr/>
        </p:nvPicPr>
        <p:blipFill>
          <a:blip r:embed="rId6">
            <a:duotone>
              <a:schemeClr val="accent5">
                <a:shade val="45000"/>
                <a:satMod val="135000"/>
              </a:schemeClr>
              <a:prstClr val="white"/>
            </a:duotone>
          </a:blip>
          <a:stretch>
            <a:fillRect/>
          </a:stretch>
        </p:blipFill>
        <p:spPr>
          <a:xfrm>
            <a:off x="6715608" y="8891475"/>
            <a:ext cx="838200" cy="838200"/>
          </a:xfrm>
          <a:prstGeom prst="rect">
            <a:avLst/>
          </a:prstGeom>
        </p:spPr>
      </p:pic>
      <p:sp>
        <p:nvSpPr>
          <p:cNvPr id="9" name="TextBox 8">
            <a:extLst>
              <a:ext uri="{FF2B5EF4-FFF2-40B4-BE49-F238E27FC236}">
                <a16:creationId xmlns:a16="http://schemas.microsoft.com/office/drawing/2014/main" id="{14F916B8-A3EC-D52B-5596-511E91C6241F}"/>
              </a:ext>
            </a:extLst>
          </p:cNvPr>
          <p:cNvSpPr txBox="1"/>
          <p:nvPr/>
        </p:nvSpPr>
        <p:spPr>
          <a:xfrm>
            <a:off x="5773118" y="9747756"/>
            <a:ext cx="2057400" cy="276999"/>
          </a:xfrm>
          <a:prstGeom prst="rect">
            <a:avLst/>
          </a:prstGeom>
          <a:noFill/>
        </p:spPr>
        <p:txBody>
          <a:bodyPr wrap="square" rtlCol="0">
            <a:spAutoFit/>
          </a:bodyPr>
          <a:lstStyle/>
          <a:p>
            <a:r>
              <a:rPr lang="en-US" sz="1200" spc="-35" dirty="0">
                <a:latin typeface="Futura Medium" panose="020B0602020204020303" pitchFamily="34" charset="-79"/>
                <a:cs typeface="Futura Medium" panose="020B0602020204020303" pitchFamily="34" charset="-79"/>
              </a:rPr>
              <a:t>Scan me for the full article</a:t>
            </a:r>
          </a:p>
        </p:txBody>
      </p:sp>
      <p:pic>
        <p:nvPicPr>
          <p:cNvPr id="10" name="Picture 9">
            <a:extLst>
              <a:ext uri="{FF2B5EF4-FFF2-40B4-BE49-F238E27FC236}">
                <a16:creationId xmlns:a16="http://schemas.microsoft.com/office/drawing/2014/main" id="{4EC5403E-2F2A-3108-EDA6-033F7846FCCF}"/>
              </a:ext>
            </a:extLst>
          </p:cNvPr>
          <p:cNvPicPr>
            <a:picLocks noChangeAspect="1"/>
          </p:cNvPicPr>
          <p:nvPr/>
        </p:nvPicPr>
        <p:blipFill>
          <a:blip r:embed="rId7"/>
          <a:stretch>
            <a:fillRect/>
          </a:stretch>
        </p:blipFill>
        <p:spPr>
          <a:xfrm>
            <a:off x="425275" y="7463445"/>
            <a:ext cx="1269086" cy="1269086"/>
          </a:xfrm>
          <a:prstGeom prst="rect">
            <a:avLst/>
          </a:prstGeom>
        </p:spPr>
      </p:pic>
    </p:spTree>
    <p:extLst>
      <p:ext uri="{BB962C8B-B14F-4D97-AF65-F5344CB8AC3E}">
        <p14:creationId xmlns:p14="http://schemas.microsoft.com/office/powerpoint/2010/main" val="2032784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12086</TotalTime>
  <Words>920</Words>
  <Application>Microsoft Macintosh PowerPoint</Application>
  <PresentationFormat>Custom</PresentationFormat>
  <Paragraphs>176</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Akkurat LL</vt:lpstr>
      <vt:lpstr>Aptos</vt:lpstr>
      <vt:lpstr>Arial</vt:lpstr>
      <vt:lpstr>Calibri</vt:lpstr>
      <vt:lpstr>Futura</vt:lpstr>
      <vt:lpstr>Futura Medium</vt:lpstr>
      <vt:lpstr>PT Serif Caption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PAR-2020-Partida-Family-Sell-Sheet</dc:title>
  <cp:lastModifiedBy>Gilles Bensabeur</cp:lastModifiedBy>
  <cp:revision>14</cp:revision>
  <cp:lastPrinted>2024-08-27T20:14:00Z</cp:lastPrinted>
  <dcterms:created xsi:type="dcterms:W3CDTF">2022-03-09T20:33:47Z</dcterms:created>
  <dcterms:modified xsi:type="dcterms:W3CDTF">2024-09-06T16:41:19Z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2019-08-05T00:00:00Z</vt:filetime>
  </property>
  <property fmtid="{D5CDD505-2E9C-101B-9397-08002B2CF9AE}" pid="3" name="Creator">
    <vt:lpwstr>Adobe InDesign CC 14.0 (Macintosh)</vt:lpwstr>
  </property>
  <property fmtid="{D5CDD505-2E9C-101B-9397-08002B2CF9AE}" pid="4" name="LastSaved">
    <vt:filetime>2022-03-09T00:00:00Z</vt:filetime>
  </property>
</Properties>
</file>