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7"/>
  </p:notesMasterIdLst>
  <p:sldIdLst>
    <p:sldId id="259" r:id="rId5"/>
    <p:sldId id="266" r:id="rId6"/>
  </p:sldIdLst>
  <p:sldSz cx="7772400" cy="10058400"/>
  <p:notesSz cx="7010400" cy="9296400"/>
  <p:embeddedFontLst>
    <p:embeddedFont>
      <p:font typeface="Montserrat" pitchFamily="2" charset="77"/>
      <p:regular r:id="rId8"/>
      <p:bold r:id="rId9"/>
      <p:italic r:id="rId10"/>
      <p:boldItalic r:id="rId11"/>
    </p:embeddedFont>
    <p:embeddedFont>
      <p:font typeface="Montserrat Light" panose="020F0302020204030204" pitchFamily="34" charset="0"/>
      <p:regular r:id="rId12"/>
      <p:italic r:id="rId13"/>
    </p:embeddedFont>
    <p:embeddedFont>
      <p:font typeface="Montserrat Medium" panose="020F0502020204030204" pitchFamily="34" charset="0"/>
      <p:regular r:id="rId14"/>
      <p:italic r:id="rId15"/>
    </p:embeddedFont>
    <p:embeddedFont>
      <p:font typeface="Montserrat SemiBold" panose="020F0502020204030204" pitchFamily="34" charset="0"/>
      <p:regular r:id="rId16"/>
      <p:bold r:id="rId17"/>
      <p:italic r:id="rId18"/>
      <p:boldItalic r:id="rId19"/>
    </p:embeddedFont>
  </p:embeddedFont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008F1-5D72-46B6-887B-A4642587227D}" v="4" dt="2020-08-24T19:56:19.738"/>
    <p1510:client id="{CF076085-BD03-452A-8E95-1994EF975614}" v="8" dt="2020-08-14T20:39:0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9"/>
    <p:restoredTop sz="95065" autoAdjust="0"/>
  </p:normalViewPr>
  <p:slideViewPr>
    <p:cSldViewPr snapToGrid="0" snapToObjects="1">
      <p:cViewPr varScale="1">
        <p:scale>
          <a:sx n="140" d="100"/>
          <a:sy n="140" d="100"/>
        </p:scale>
        <p:origin x="1800"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567E6F-6AE2-42D0-BE9C-04408F88464F}" type="datetimeFigureOut">
              <a:rPr lang="en-US" smtClean="0"/>
              <a:t>10/21/24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7F0BDA-9B2A-4A10-8FAB-E7AD6DE207B7}" type="slidenum">
              <a:rPr lang="en-US" smtClean="0"/>
              <a:t>‹#›</a:t>
            </a:fld>
            <a:endParaRPr lang="en-US"/>
          </a:p>
        </p:txBody>
      </p:sp>
    </p:spTree>
    <p:extLst>
      <p:ext uri="{BB962C8B-B14F-4D97-AF65-F5344CB8AC3E}">
        <p14:creationId xmlns:p14="http://schemas.microsoft.com/office/powerpoint/2010/main" val="2076607342"/>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Roble </a:t>
            </a:r>
            <a:r>
              <a:rPr lang="en-US" dirty="0" err="1"/>
              <a:t>Fino</a:t>
            </a:r>
            <a:r>
              <a:rPr lang="en-US" dirty="0"/>
              <a:t> Partida Reposado Sherry Oak Finish 100% de Agave Tequila (Mexico) 43% abv, $110.</a:t>
            </a:r>
          </a:p>
          <a:p>
            <a:r>
              <a:rPr lang="en-US" dirty="0"/>
              <a:t>Excellent clarity; citron color. Wow, I immediately like this laser focused opening aromas that features keenly herbal scents of sage, fennel, anise, savory, and bay leaf (laurel), as well as green chili pepper, leather, and green tomato vine; secondary inhalations pick up subtler notes of road tar, quince, casaba melon, hard boiled egg, brown butter, and black peppercorn. Entry flavors are grapy, winey, and berry-like and that fruitiness dominates the early stage, except for the foundational agave vegetal/herbaceous taste; midpalate highlights the sherry cask/agave plant marriage via the succulent, semisweet flavor that’s not short on agave syrup richness and tanginess; in fact, the agave presence is found mostly in the lush texture. Concludes long in the throat, moderately peppery/spicy, not as sweet as the midpalate and therefore more herbal and green vegetable-like. This is the dawn of a promising new era for 100% agave tequila, one that’s been needed for at least a decade. Note the abv level. </a:t>
            </a:r>
          </a:p>
          <a:p>
            <a:r>
              <a:rPr lang="en-US" dirty="0"/>
              <a:t>Spirit Journal 2019:</a:t>
            </a:r>
          </a:p>
          <a:p>
            <a:r>
              <a:rPr lang="en-US" dirty="0"/>
              <a:t>FIVE STARS/Highest Recommendation</a:t>
            </a:r>
          </a:p>
          <a:p>
            <a:endParaRPr lang="en-US" dirty="0"/>
          </a:p>
          <a:p>
            <a:endParaRPr lang="en-US" dirty="0"/>
          </a:p>
        </p:txBody>
      </p:sp>
      <p:sp>
        <p:nvSpPr>
          <p:cNvPr id="4" name="Slide Number Placeholder 3"/>
          <p:cNvSpPr>
            <a:spLocks noGrp="1"/>
          </p:cNvSpPr>
          <p:nvPr>
            <p:ph type="sldNum" sz="quarter" idx="5"/>
          </p:nvPr>
        </p:nvSpPr>
        <p:spPr/>
        <p:txBody>
          <a:bodyPr/>
          <a:lstStyle/>
          <a:p>
            <a:fld id="{C27F0BDA-9B2A-4A10-8FAB-E7AD6DE207B7}" type="slidenum">
              <a:rPr lang="en-US" smtClean="0"/>
              <a:t>1</a:t>
            </a:fld>
            <a:endParaRPr lang="en-US"/>
          </a:p>
        </p:txBody>
      </p:sp>
    </p:spTree>
    <p:extLst>
      <p:ext uri="{BB962C8B-B14F-4D97-AF65-F5344CB8AC3E}">
        <p14:creationId xmlns:p14="http://schemas.microsoft.com/office/powerpoint/2010/main" val="162890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pic>
        <p:nvPicPr>
          <p:cNvPr id="6" name="Picture 5">
            <a:extLst>
              <a:ext uri="{FF2B5EF4-FFF2-40B4-BE49-F238E27FC236}">
                <a16:creationId xmlns:a16="http://schemas.microsoft.com/office/drawing/2014/main" id="{73D05A48-BFCA-4DF7-92C5-399918ACAD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3541"/>
          <a:stretch/>
        </p:blipFill>
        <p:spPr>
          <a:xfrm>
            <a:off x="0" y="8808720"/>
            <a:ext cx="7772400" cy="663203"/>
          </a:xfrm>
          <a:prstGeom prst="rect">
            <a:avLst/>
          </a:prstGeom>
        </p:spPr>
      </p:pic>
    </p:spTree>
    <p:extLst>
      <p:ext uri="{BB962C8B-B14F-4D97-AF65-F5344CB8AC3E}">
        <p14:creationId xmlns:p14="http://schemas.microsoft.com/office/powerpoint/2010/main" val="4879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Tree>
    <p:extLst>
      <p:ext uri="{BB962C8B-B14F-4D97-AF65-F5344CB8AC3E}">
        <p14:creationId xmlns:p14="http://schemas.microsoft.com/office/powerpoint/2010/main" val="6459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D0C0D-C4AE-42FB-A2DA-DA34408EF72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
        <p:nvSpPr>
          <p:cNvPr id="17" name="Title 1">
            <a:extLst>
              <a:ext uri="{FF2B5EF4-FFF2-40B4-BE49-F238E27FC236}">
                <a16:creationId xmlns:a16="http://schemas.microsoft.com/office/drawing/2014/main" id="{B3EE98C9-4766-4340-B26D-4525078C5812}"/>
              </a:ext>
            </a:extLst>
          </p:cNvPr>
          <p:cNvSpPr txBox="1">
            <a:spLocks/>
          </p:cNvSpPr>
          <p:nvPr userDrawn="1"/>
        </p:nvSpPr>
        <p:spPr>
          <a:xfrm>
            <a:off x="2229675" y="675027"/>
            <a:ext cx="5152581" cy="678285"/>
          </a:xfrm>
          <a:prstGeom prst="rect">
            <a:avLst/>
          </a:prstGeom>
        </p:spPr>
        <p:txBody>
          <a:bodyPr/>
          <a:lstStyle>
            <a:lvl1pPr algn="l" defTabSz="565785" rtl="0" eaLnBrk="1" latinLnBrk="0" hangingPunct="1">
              <a:lnSpc>
                <a:spcPct val="90000"/>
              </a:lnSpc>
              <a:spcBef>
                <a:spcPct val="0"/>
              </a:spcBef>
              <a:buNone/>
              <a:defRPr lang="en-US" sz="2050" b="1" kern="1200" spc="300" dirty="0">
                <a:solidFill>
                  <a:srgbClr val="4E4D4D"/>
                </a:solidFill>
                <a:latin typeface="Montserrat SemiBold" pitchFamily="2" charset="77"/>
                <a:ea typeface="+mn-ea"/>
                <a:cs typeface="+mn-cs"/>
              </a:defRPr>
            </a:lvl1pPr>
          </a:lstStyle>
          <a:p>
            <a:r>
              <a:rPr lang="en-US"/>
              <a:t>CLICK TO EDIT MASTER TITLE STYLE</a:t>
            </a:r>
          </a:p>
        </p:txBody>
      </p:sp>
    </p:spTree>
    <p:extLst>
      <p:ext uri="{BB962C8B-B14F-4D97-AF65-F5344CB8AC3E}">
        <p14:creationId xmlns:p14="http://schemas.microsoft.com/office/powerpoint/2010/main" val="362043321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565785"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47" indent="-141447" algn="l" defTabSz="565785"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9.tiff"/><Relationship Id="rId11" Type="http://schemas.openxmlformats.org/officeDocument/2006/relationships/image" Target="../media/image13.svg"/><Relationship Id="rId5" Type="http://schemas.openxmlformats.org/officeDocument/2006/relationships/image" Target="../media/image18.tiff"/><Relationship Id="rId10" Type="http://schemas.openxmlformats.org/officeDocument/2006/relationships/image" Target="../media/image12.png"/><Relationship Id="rId4" Type="http://schemas.openxmlformats.org/officeDocument/2006/relationships/image" Target="../media/image17.tif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A67EBF-9C7F-4FA4-B8EE-DABE3AF19C5F}"/>
              </a:ext>
            </a:extLst>
          </p:cNvPr>
          <p:cNvPicPr>
            <a:picLocks noChangeAspect="1"/>
          </p:cNvPicPr>
          <p:nvPr/>
        </p:nvPicPr>
        <p:blipFill>
          <a:blip r:embed="rId3"/>
          <a:stretch>
            <a:fillRect/>
          </a:stretch>
        </p:blipFill>
        <p:spPr>
          <a:xfrm>
            <a:off x="708577" y="2120781"/>
            <a:ext cx="2585015" cy="6647181"/>
          </a:xfrm>
          <a:prstGeom prst="rect">
            <a:avLst/>
          </a:prstGeom>
        </p:spPr>
      </p:pic>
      <p:pic>
        <p:nvPicPr>
          <p:cNvPr id="19" name="Picture 18" descr="Logo, company name&#10;&#10;Description automatically generated">
            <a:extLst>
              <a:ext uri="{FF2B5EF4-FFF2-40B4-BE49-F238E27FC236}">
                <a16:creationId xmlns:a16="http://schemas.microsoft.com/office/drawing/2014/main" id="{D0FD47B7-CD48-3D7A-DF55-FAE4D2885E4A}"/>
              </a:ext>
            </a:extLst>
          </p:cNvPr>
          <p:cNvPicPr>
            <a:picLocks noChangeAspect="1"/>
          </p:cNvPicPr>
          <p:nvPr/>
        </p:nvPicPr>
        <p:blipFill>
          <a:blip r:embed="rId4"/>
          <a:stretch>
            <a:fillRect/>
          </a:stretch>
        </p:blipFill>
        <p:spPr>
          <a:xfrm>
            <a:off x="225088" y="6975222"/>
            <a:ext cx="790089" cy="691328"/>
          </a:xfrm>
          <a:prstGeom prst="rect">
            <a:avLst/>
          </a:prstGeom>
        </p:spPr>
      </p:pic>
      <p:sp>
        <p:nvSpPr>
          <p:cNvPr id="5" name="Rectangle 4">
            <a:extLst>
              <a:ext uri="{FF2B5EF4-FFF2-40B4-BE49-F238E27FC236}">
                <a16:creationId xmlns:a16="http://schemas.microsoft.com/office/drawing/2014/main" id="{DAE1DDED-EF40-4CA0-99D6-D33855ABC4A6}"/>
              </a:ext>
            </a:extLst>
          </p:cNvPr>
          <p:cNvSpPr/>
          <p:nvPr/>
        </p:nvSpPr>
        <p:spPr>
          <a:xfrm>
            <a:off x="3436248" y="3509951"/>
            <a:ext cx="4168319" cy="3816429"/>
          </a:xfrm>
          <a:prstGeom prst="rect">
            <a:avLst/>
          </a:prstGeom>
        </p:spPr>
        <p:txBody>
          <a:bodyPr wrap="square">
            <a:noAutofit/>
          </a:bodyPr>
          <a:lstStyle/>
          <a:p>
            <a:pPr algn="just"/>
            <a:endParaRPr lang="en-US" sz="1000" dirty="0">
              <a:latin typeface="Montserrat Light" panose="020B0604020202020204" charset="0"/>
            </a:endParaRPr>
          </a:p>
          <a:p>
            <a:pPr algn="just"/>
            <a:r>
              <a:rPr lang="en-US" sz="1000" dirty="0">
                <a:latin typeface="Montserrat Light" panose="020B0604020202020204" charset="0"/>
              </a:rPr>
              <a:t>When </a:t>
            </a:r>
            <a:r>
              <a:rPr lang="en-US" sz="1000" dirty="0" err="1">
                <a:latin typeface="Montserrat Light" panose="020B0604020202020204" charset="0"/>
              </a:rPr>
              <a:t>Partida's</a:t>
            </a:r>
            <a:r>
              <a:rPr lang="en-US" sz="1000" dirty="0">
                <a:latin typeface="Montserrat Light" panose="020B0604020202020204" charset="0"/>
              </a:rPr>
              <a:t> Maestro Tequilero, José Valdez, visited Scotland for the first time, he immediately felt the connection to the homeland of the world's finest Single Malts. He envisioned an amazingly rich product that combines Single Malts Best in Cask Management and the World's Highest-Rated Tequila.  From this vision came </a:t>
            </a:r>
            <a:r>
              <a:rPr lang="en-US" sz="1000" b="1" i="1" dirty="0">
                <a:latin typeface="Montserrat Light" panose="020B0604020202020204" charset="0"/>
              </a:rPr>
              <a:t>Roble </a:t>
            </a:r>
            <a:r>
              <a:rPr lang="en-US" sz="1000" b="1" i="1" dirty="0" err="1">
                <a:latin typeface="Montserrat Light" panose="020B0604020202020204" charset="0"/>
              </a:rPr>
              <a:t>Fino</a:t>
            </a:r>
            <a:r>
              <a:rPr lang="en-US" sz="1000" b="1" i="1" dirty="0">
                <a:latin typeface="Montserrat Light" panose="020B0604020202020204" charset="0"/>
              </a:rPr>
              <a:t>, </a:t>
            </a:r>
            <a:r>
              <a:rPr lang="en-US" sz="1000" dirty="0">
                <a:latin typeface="Montserrat Light" panose="020B0604020202020204" charset="0"/>
              </a:rPr>
              <a:t>meaning</a:t>
            </a:r>
            <a:r>
              <a:rPr lang="en-US" sz="1000" b="1" i="1" dirty="0">
                <a:latin typeface="Montserrat Light" panose="020B0604020202020204" charset="0"/>
              </a:rPr>
              <a:t> Fine Oak</a:t>
            </a:r>
            <a:r>
              <a:rPr lang="en-US" sz="1000" dirty="0">
                <a:latin typeface="Montserrat Light" panose="020B0604020202020204" charset="0"/>
              </a:rPr>
              <a:t>.</a:t>
            </a:r>
          </a:p>
          <a:p>
            <a:pPr algn="just"/>
            <a:endParaRPr lang="en-US" sz="1000" dirty="0">
              <a:latin typeface="Montserrat Light" panose="020B0604020202020204" charset="0"/>
            </a:endParaRPr>
          </a:p>
          <a:p>
            <a:pPr algn="just"/>
            <a:r>
              <a:rPr lang="en-US" sz="900" b="1" i="1" dirty="0">
                <a:latin typeface="Montserrat Light" panose="020B0604020202020204" charset="0"/>
              </a:rPr>
              <a:t>1st Aged </a:t>
            </a:r>
            <a:r>
              <a:rPr lang="en-US" sz="1000" dirty="0">
                <a:latin typeface="Montserrat Light" panose="020B0604020202020204" charset="0"/>
              </a:rPr>
              <a:t>for a minimum of 6 months in ex-bourbon barrels to develop a brilliant, full body with notes of caramel, vanilla and charred oak. </a:t>
            </a:r>
          </a:p>
          <a:p>
            <a:pPr algn="just"/>
            <a:endParaRPr lang="en-US" sz="1000" dirty="0">
              <a:latin typeface="Montserrat Light" panose="020B0604020202020204" charset="0"/>
            </a:endParaRPr>
          </a:p>
          <a:p>
            <a:pPr algn="just"/>
            <a:r>
              <a:rPr lang="en-US" sz="900" b="1" i="1" dirty="0">
                <a:latin typeface="Montserrat Light" panose="020B0604020202020204" charset="0"/>
              </a:rPr>
              <a:t>2nd </a:t>
            </a:r>
            <a:r>
              <a:rPr lang="en-US" sz="1000" dirty="0">
                <a:latin typeface="Montserrat Light" panose="020B0604020202020204" charset="0"/>
              </a:rPr>
              <a:t>continues its aging for an additional 2 months in ex-single malt, sherry seasoned casks from the most sought-after Scotch Whisky. The result is an intense and complex spirit that is bottled at 43% ABV for optimal flavor and body.</a:t>
            </a:r>
            <a:endParaRPr lang="en-US" sz="1000" dirty="0">
              <a:latin typeface="Montserrat" panose="00000500000000000000" pitchFamily="50" charset="0"/>
            </a:endParaRPr>
          </a:p>
        </p:txBody>
      </p:sp>
      <p:sp>
        <p:nvSpPr>
          <p:cNvPr id="8" name="Rectangle 7">
            <a:extLst>
              <a:ext uri="{FF2B5EF4-FFF2-40B4-BE49-F238E27FC236}">
                <a16:creationId xmlns:a16="http://schemas.microsoft.com/office/drawing/2014/main" id="{31E71718-4FCC-4CC8-9F48-6990928E4C3F}"/>
              </a:ext>
            </a:extLst>
          </p:cNvPr>
          <p:cNvSpPr/>
          <p:nvPr/>
        </p:nvSpPr>
        <p:spPr>
          <a:xfrm>
            <a:off x="5531946" y="6425211"/>
            <a:ext cx="1899001" cy="1661993"/>
          </a:xfrm>
          <a:prstGeom prst="rect">
            <a:avLst/>
          </a:prstGeom>
        </p:spPr>
        <p:txBody>
          <a:bodyPr wrap="square">
            <a:spAutoFit/>
          </a:bodyPr>
          <a:lstStyle/>
          <a:p>
            <a:pPr algn="ctr"/>
            <a:r>
              <a:rPr lang="en-US" sz="1200" b="1" dirty="0">
                <a:latin typeface="Montserrat SemiBold" pitchFamily="2" charset="77"/>
              </a:rPr>
              <a:t>PALATE</a:t>
            </a:r>
          </a:p>
          <a:p>
            <a:pPr algn="ctr"/>
            <a:endParaRPr lang="en-US" sz="400" dirty="0">
              <a:latin typeface="Montserrat Light" pitchFamily="2" charset="77"/>
            </a:endParaRPr>
          </a:p>
          <a:p>
            <a:pPr algn="ctr"/>
            <a:r>
              <a:rPr lang="en-US" sz="1000" dirty="0">
                <a:latin typeface="Montserrat Light" pitchFamily="2" charset="77"/>
              </a:rPr>
              <a:t>Presence of cooked agave with hints of vanilla, maple syrup, anise, quince, and dried fruits</a:t>
            </a:r>
          </a:p>
          <a:p>
            <a:pPr algn="ctr"/>
            <a:endParaRPr lang="en-US" sz="1000" dirty="0">
              <a:latin typeface="Montserrat Light" pitchFamily="2" charset="77"/>
            </a:endParaRPr>
          </a:p>
          <a:p>
            <a:pPr algn="ctr"/>
            <a:r>
              <a:rPr lang="en-US" sz="1200" b="1" dirty="0">
                <a:latin typeface="Montserrat SemiBold" pitchFamily="2" charset="77"/>
              </a:rPr>
              <a:t>FINISH</a:t>
            </a:r>
          </a:p>
          <a:p>
            <a:pPr algn="ctr"/>
            <a:endParaRPr lang="en-US" sz="400" dirty="0">
              <a:latin typeface="Montserrat Light" pitchFamily="2" charset="77"/>
            </a:endParaRPr>
          </a:p>
          <a:p>
            <a:pPr algn="ctr"/>
            <a:r>
              <a:rPr lang="en-US" sz="1000" dirty="0">
                <a:latin typeface="Montserrat Light" pitchFamily="2" charset="77"/>
              </a:rPr>
              <a:t>Long finish with a final dry and sweet touch of Sherry</a:t>
            </a:r>
          </a:p>
        </p:txBody>
      </p:sp>
      <p:cxnSp>
        <p:nvCxnSpPr>
          <p:cNvPr id="10" name="Straight Connector 9">
            <a:extLst>
              <a:ext uri="{FF2B5EF4-FFF2-40B4-BE49-F238E27FC236}">
                <a16:creationId xmlns:a16="http://schemas.microsoft.com/office/drawing/2014/main" id="{5E23747D-8BD2-B444-88D7-5B2BEAF0276B}"/>
              </a:ext>
            </a:extLst>
          </p:cNvPr>
          <p:cNvCxnSpPr>
            <a:cxnSpLocks/>
          </p:cNvCxnSpPr>
          <p:nvPr/>
        </p:nvCxnSpPr>
        <p:spPr>
          <a:xfrm>
            <a:off x="3566440" y="6319383"/>
            <a:ext cx="3375426" cy="0"/>
          </a:xfrm>
          <a:prstGeom prst="line">
            <a:avLst/>
          </a:prstGeom>
          <a:ln w="28575" cap="rnd">
            <a:solidFill>
              <a:srgbClr val="474747"/>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8D3046F-0DEA-0F41-920B-3BADC9251120}"/>
              </a:ext>
            </a:extLst>
          </p:cNvPr>
          <p:cNvSpPr/>
          <p:nvPr/>
        </p:nvSpPr>
        <p:spPr>
          <a:xfrm>
            <a:off x="3607713" y="6490712"/>
            <a:ext cx="1600141" cy="1508105"/>
          </a:xfrm>
          <a:prstGeom prst="rect">
            <a:avLst/>
          </a:prstGeom>
        </p:spPr>
        <p:txBody>
          <a:bodyPr wrap="square">
            <a:spAutoFit/>
          </a:bodyPr>
          <a:lstStyle/>
          <a:p>
            <a:pPr algn="ctr"/>
            <a:r>
              <a:rPr lang="en-US" sz="1200" b="1" dirty="0">
                <a:latin typeface="Montserrat SemiBold" pitchFamily="2" charset="77"/>
              </a:rPr>
              <a:t>COLOR</a:t>
            </a:r>
          </a:p>
          <a:p>
            <a:pPr algn="ctr"/>
            <a:endParaRPr lang="en-US" sz="400" dirty="0">
              <a:latin typeface="Montserrat Light" pitchFamily="2" charset="77"/>
            </a:endParaRPr>
          </a:p>
          <a:p>
            <a:pPr algn="ctr"/>
            <a:r>
              <a:rPr lang="en-US" sz="1000" dirty="0">
                <a:latin typeface="Montserrat Light" pitchFamily="2" charset="77"/>
              </a:rPr>
              <a:t>Intense and brilliant amber</a:t>
            </a:r>
          </a:p>
          <a:p>
            <a:pPr algn="ctr"/>
            <a:endParaRPr lang="en-US" sz="1000" dirty="0">
              <a:latin typeface="Montserrat Light" pitchFamily="2" charset="77"/>
            </a:endParaRPr>
          </a:p>
          <a:p>
            <a:pPr algn="ctr"/>
            <a:r>
              <a:rPr lang="en-US" sz="1200" b="1" dirty="0">
                <a:latin typeface="Montserrat SemiBold" pitchFamily="2" charset="77"/>
              </a:rPr>
              <a:t>AROMA</a:t>
            </a:r>
          </a:p>
          <a:p>
            <a:pPr algn="ctr"/>
            <a:endParaRPr lang="en-US" sz="400" dirty="0">
              <a:latin typeface="Montserrat Light" pitchFamily="2" charset="77"/>
            </a:endParaRPr>
          </a:p>
          <a:p>
            <a:pPr algn="ctr"/>
            <a:r>
              <a:rPr lang="en-US" sz="1000" dirty="0">
                <a:latin typeface="Montserrat Light" pitchFamily="2" charset="77"/>
              </a:rPr>
              <a:t>Toasted oak, dry fruits, whisky, and agave</a:t>
            </a:r>
          </a:p>
          <a:p>
            <a:pPr algn="ctr"/>
            <a:endParaRPr lang="en-US" sz="1000" dirty="0">
              <a:latin typeface="Montserrat Light" pitchFamily="2" charset="77"/>
            </a:endParaRPr>
          </a:p>
        </p:txBody>
      </p:sp>
      <p:pic>
        <p:nvPicPr>
          <p:cNvPr id="11" name="Picture 10">
            <a:extLst>
              <a:ext uri="{FF2B5EF4-FFF2-40B4-BE49-F238E27FC236}">
                <a16:creationId xmlns:a16="http://schemas.microsoft.com/office/drawing/2014/main" id="{630ECCF1-AB97-7E43-B53D-2502817C6B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813" y="7688409"/>
            <a:ext cx="747494" cy="762915"/>
          </a:xfrm>
          <a:prstGeom prst="rect">
            <a:avLst/>
          </a:prstGeom>
        </p:spPr>
      </p:pic>
      <p:pic>
        <p:nvPicPr>
          <p:cNvPr id="6" name="Picture 5" descr="Text, whiteboard&#10;&#10;Description automatically generated">
            <a:extLst>
              <a:ext uri="{FF2B5EF4-FFF2-40B4-BE49-F238E27FC236}">
                <a16:creationId xmlns:a16="http://schemas.microsoft.com/office/drawing/2014/main" id="{B3CAD4C4-93FF-88B7-D515-7EA1174722EA}"/>
              </a:ext>
            </a:extLst>
          </p:cNvPr>
          <p:cNvPicPr>
            <a:picLocks noChangeAspect="1"/>
          </p:cNvPicPr>
          <p:nvPr/>
        </p:nvPicPr>
        <p:blipFill>
          <a:blip r:embed="rId6"/>
          <a:stretch>
            <a:fillRect/>
          </a:stretch>
        </p:blipFill>
        <p:spPr>
          <a:xfrm>
            <a:off x="303326" y="6123215"/>
            <a:ext cx="640468" cy="82478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2FDA1A5-7914-17E3-6A8F-9F2B79BACB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42102" y="5336757"/>
            <a:ext cx="762916" cy="762916"/>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F4C22D8-15CE-B8EE-0EB7-5848AD6B980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0029" y="3909879"/>
            <a:ext cx="687063" cy="687063"/>
          </a:xfrm>
          <a:prstGeom prst="rect">
            <a:avLst/>
          </a:prstGeom>
        </p:spPr>
      </p:pic>
      <p:pic>
        <p:nvPicPr>
          <p:cNvPr id="16" name="Picture 15" descr="Logo&#10;&#10;Description automatically generated">
            <a:extLst>
              <a:ext uri="{FF2B5EF4-FFF2-40B4-BE49-F238E27FC236}">
                <a16:creationId xmlns:a16="http://schemas.microsoft.com/office/drawing/2014/main" id="{59893D07-F07A-9C5C-34D5-F133C1ED9C5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6834" y="4620484"/>
            <a:ext cx="693453" cy="692731"/>
          </a:xfrm>
          <a:prstGeom prst="rect">
            <a:avLst/>
          </a:prstGeom>
        </p:spPr>
      </p:pic>
      <p:sp>
        <p:nvSpPr>
          <p:cNvPr id="7" name="TextBox 6">
            <a:extLst>
              <a:ext uri="{FF2B5EF4-FFF2-40B4-BE49-F238E27FC236}">
                <a16:creationId xmlns:a16="http://schemas.microsoft.com/office/drawing/2014/main" id="{6D751AC2-BAD4-72B9-93AD-8A26525B541C}"/>
              </a:ext>
            </a:extLst>
          </p:cNvPr>
          <p:cNvSpPr txBox="1"/>
          <p:nvPr/>
        </p:nvSpPr>
        <p:spPr>
          <a:xfrm>
            <a:off x="3090441" y="2226296"/>
            <a:ext cx="3889092" cy="1415772"/>
          </a:xfrm>
          <a:prstGeom prst="rect">
            <a:avLst/>
          </a:prstGeom>
          <a:noFill/>
        </p:spPr>
        <p:txBody>
          <a:bodyPr wrap="square">
            <a:spAutoFit/>
          </a:bodyPr>
          <a:lstStyle/>
          <a:p>
            <a:pPr algn="ctr"/>
            <a:r>
              <a:rPr lang="en-US" sz="2300" b="1" cap="all" dirty="0">
                <a:solidFill>
                  <a:srgbClr val="474747"/>
                </a:solidFill>
                <a:latin typeface="Futura" panose="020B0602020204020303" pitchFamily="34" charset="-79"/>
                <a:cs typeface="Futura" panose="020B0602020204020303" pitchFamily="34" charset="-79"/>
              </a:rPr>
              <a:t>Double Aged in     Ex-Single Malt Sherry </a:t>
            </a:r>
            <a:r>
              <a:rPr lang="en-US" sz="2300" b="1" cap="all" dirty="0" err="1">
                <a:solidFill>
                  <a:srgbClr val="474747"/>
                </a:solidFill>
                <a:latin typeface="Futura" panose="020B0602020204020303" pitchFamily="34" charset="-79"/>
                <a:cs typeface="Futura" panose="020B0602020204020303" pitchFamily="34" charset="-79"/>
              </a:rPr>
              <a:t>Oask</a:t>
            </a:r>
            <a:r>
              <a:rPr lang="en-US" sz="2300" b="1" cap="all" dirty="0">
                <a:solidFill>
                  <a:srgbClr val="474747"/>
                </a:solidFill>
                <a:latin typeface="Futura" panose="020B0602020204020303" pitchFamily="34" charset="-79"/>
                <a:cs typeface="Futura" panose="020B0602020204020303" pitchFamily="34" charset="-79"/>
              </a:rPr>
              <a:t> Casks</a:t>
            </a:r>
          </a:p>
          <a:p>
            <a:pPr algn="just"/>
            <a:endParaRPr lang="en-US" sz="1400" dirty="0">
              <a:latin typeface="Montserrat Light" panose="020B0604020202020204" charset="0"/>
            </a:endParaRPr>
          </a:p>
        </p:txBody>
      </p:sp>
      <p:sp>
        <p:nvSpPr>
          <p:cNvPr id="13" name="TextBox 12">
            <a:extLst>
              <a:ext uri="{FF2B5EF4-FFF2-40B4-BE49-F238E27FC236}">
                <a16:creationId xmlns:a16="http://schemas.microsoft.com/office/drawing/2014/main" id="{41369C63-882C-1D3D-F78E-2AEAEEE538C8}"/>
              </a:ext>
            </a:extLst>
          </p:cNvPr>
          <p:cNvSpPr txBox="1"/>
          <p:nvPr/>
        </p:nvSpPr>
        <p:spPr>
          <a:xfrm>
            <a:off x="3492662" y="8282878"/>
            <a:ext cx="3889092" cy="553998"/>
          </a:xfrm>
          <a:prstGeom prst="rect">
            <a:avLst/>
          </a:prstGeom>
          <a:noFill/>
        </p:spPr>
        <p:txBody>
          <a:bodyPr wrap="square">
            <a:spAutoFit/>
          </a:bodyPr>
          <a:lstStyle/>
          <a:p>
            <a:pPr algn="ctr"/>
            <a:r>
              <a:rPr lang="en-US" sz="1200" b="1" dirty="0">
                <a:latin typeface="Montserrat SemiBold" pitchFamily="2" charset="77"/>
              </a:rPr>
              <a:t>ABV</a:t>
            </a:r>
          </a:p>
          <a:p>
            <a:pPr algn="ctr"/>
            <a:endParaRPr lang="en-US" sz="800" b="1" dirty="0">
              <a:latin typeface="Montserrat SemiBold" pitchFamily="2" charset="77"/>
            </a:endParaRPr>
          </a:p>
          <a:p>
            <a:pPr algn="ctr"/>
            <a:r>
              <a:rPr lang="en-US" sz="1000" dirty="0">
                <a:latin typeface="Montserrat Light" pitchFamily="2" charset="77"/>
              </a:rPr>
              <a:t>43%</a:t>
            </a:r>
          </a:p>
        </p:txBody>
      </p:sp>
      <p:pic>
        <p:nvPicPr>
          <p:cNvPr id="3" name="Picture 2">
            <a:extLst>
              <a:ext uri="{FF2B5EF4-FFF2-40B4-BE49-F238E27FC236}">
                <a16:creationId xmlns:a16="http://schemas.microsoft.com/office/drawing/2014/main" id="{93FE6728-42DD-2014-1E43-90642026DE40}"/>
              </a:ext>
            </a:extLst>
          </p:cNvPr>
          <p:cNvPicPr>
            <a:picLocks noChangeAspect="1"/>
          </p:cNvPicPr>
          <p:nvPr/>
        </p:nvPicPr>
        <p:blipFill>
          <a:blip r:embed="rId10"/>
          <a:srcRect t="20765" b="15615"/>
          <a:stretch/>
        </p:blipFill>
        <p:spPr>
          <a:xfrm>
            <a:off x="0" y="0"/>
            <a:ext cx="7772400" cy="2194560"/>
          </a:xfrm>
          <a:prstGeom prst="rect">
            <a:avLst/>
          </a:prstGeom>
        </p:spPr>
      </p:pic>
      <p:pic>
        <p:nvPicPr>
          <p:cNvPr id="9" name="Picture 8" descr="A white and black logo&#10;&#10;Description automatically generated">
            <a:extLst>
              <a:ext uri="{FF2B5EF4-FFF2-40B4-BE49-F238E27FC236}">
                <a16:creationId xmlns:a16="http://schemas.microsoft.com/office/drawing/2014/main" id="{8E2284C0-E084-18EA-408C-B6975C2D31C4}"/>
              </a:ext>
            </a:extLst>
          </p:cNvPr>
          <p:cNvPicPr>
            <a:picLocks noChangeAspect="1"/>
          </p:cNvPicPr>
          <p:nvPr/>
        </p:nvPicPr>
        <p:blipFill rotWithShape="1">
          <a:blip r:embed="rId11">
            <a:alphaModFix amt="33000"/>
          </a:blip>
          <a:srcRect l="62518" t="43079" r="9652"/>
          <a:stretch/>
        </p:blipFill>
        <p:spPr>
          <a:xfrm rot="16200000">
            <a:off x="-333686" y="333691"/>
            <a:ext cx="2249904" cy="1582526"/>
          </a:xfrm>
          <a:prstGeom prst="rect">
            <a:avLst/>
          </a:prstGeom>
        </p:spPr>
      </p:pic>
      <p:pic>
        <p:nvPicPr>
          <p:cNvPr id="15" name="Picture 14" descr="A white and black logo&#10;&#10;Description automatically generated">
            <a:extLst>
              <a:ext uri="{FF2B5EF4-FFF2-40B4-BE49-F238E27FC236}">
                <a16:creationId xmlns:a16="http://schemas.microsoft.com/office/drawing/2014/main" id="{49795F79-8C88-CB36-B911-2AF5D4D9CC34}"/>
              </a:ext>
            </a:extLst>
          </p:cNvPr>
          <p:cNvPicPr>
            <a:picLocks noChangeAspect="1"/>
          </p:cNvPicPr>
          <p:nvPr/>
        </p:nvPicPr>
        <p:blipFill rotWithShape="1">
          <a:blip r:embed="rId11">
            <a:alphaModFix amt="33000"/>
          </a:blip>
          <a:srcRect l="62066" t="43079" r="10035"/>
          <a:stretch/>
        </p:blipFill>
        <p:spPr>
          <a:xfrm rot="16200000" flipV="1">
            <a:off x="5853784" y="336905"/>
            <a:ext cx="2255520" cy="1581711"/>
          </a:xfrm>
          <a:prstGeom prst="rect">
            <a:avLst/>
          </a:prstGeom>
        </p:spPr>
      </p:pic>
      <p:pic>
        <p:nvPicPr>
          <p:cNvPr id="18" name="Graphic 17">
            <a:extLst>
              <a:ext uri="{FF2B5EF4-FFF2-40B4-BE49-F238E27FC236}">
                <a16:creationId xmlns:a16="http://schemas.microsoft.com/office/drawing/2014/main" id="{2CEBE3DD-D5F9-8795-A85C-335C96CA4E4B}"/>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8692" t="11881" r="7906" b="16196"/>
          <a:stretch/>
        </p:blipFill>
        <p:spPr>
          <a:xfrm>
            <a:off x="1124518" y="117769"/>
            <a:ext cx="1374843" cy="1185645"/>
          </a:xfrm>
          <a:prstGeom prst="rect">
            <a:avLst/>
          </a:prstGeom>
        </p:spPr>
      </p:pic>
      <p:sp>
        <p:nvSpPr>
          <p:cNvPr id="2" name="Text Placeholder 1">
            <a:extLst>
              <a:ext uri="{FF2B5EF4-FFF2-40B4-BE49-F238E27FC236}">
                <a16:creationId xmlns:a16="http://schemas.microsoft.com/office/drawing/2014/main" id="{FE4C12BC-FCB5-48C1-98C5-635FC6228774}"/>
              </a:ext>
            </a:extLst>
          </p:cNvPr>
          <p:cNvSpPr>
            <a:spLocks noGrp="1"/>
          </p:cNvSpPr>
          <p:nvPr>
            <p:ph type="body" sz="quarter" idx="10"/>
          </p:nvPr>
        </p:nvSpPr>
        <p:spPr>
          <a:xfrm>
            <a:off x="2072640" y="485115"/>
            <a:ext cx="5699760" cy="972846"/>
          </a:xfrm>
        </p:spPr>
        <p:txBody>
          <a:bodyPr>
            <a:noAutofit/>
          </a:bodyPr>
          <a:lstStyle/>
          <a:p>
            <a:pPr algn="ctr"/>
            <a:r>
              <a:rPr lang="en-US" sz="1200" b="0" i="1" cap="none" dirty="0">
                <a:solidFill>
                  <a:schemeClr val="bg1"/>
                </a:solidFill>
                <a:latin typeface="Montserrat Light" pitchFamily="2" charset="77"/>
              </a:rPr>
              <a:t>introducing</a:t>
            </a:r>
            <a:r>
              <a:rPr lang="en-US" sz="1800" cap="none" dirty="0">
                <a:solidFill>
                  <a:schemeClr val="bg1"/>
                </a:solidFill>
              </a:rPr>
              <a:t> </a:t>
            </a:r>
            <a:endParaRPr lang="en-US" sz="1800" dirty="0">
              <a:solidFill>
                <a:schemeClr val="bg1"/>
              </a:solidFill>
            </a:endParaRPr>
          </a:p>
          <a:p>
            <a:pPr algn="ctr"/>
            <a:r>
              <a:rPr lang="en-US" sz="2300" dirty="0">
                <a:solidFill>
                  <a:schemeClr val="bg1"/>
                </a:solidFill>
                <a:latin typeface="Futura" panose="020B0602020204020303" pitchFamily="34" charset="-79"/>
                <a:cs typeface="Futura" panose="020B0602020204020303" pitchFamily="34" charset="-79"/>
              </a:rPr>
              <a:t>PARTIDA</a:t>
            </a:r>
          </a:p>
          <a:p>
            <a:pPr algn="ctr"/>
            <a:r>
              <a:rPr lang="en-US" sz="2300" dirty="0">
                <a:solidFill>
                  <a:schemeClr val="bg1"/>
                </a:solidFill>
                <a:latin typeface="Futura" panose="020B0602020204020303" pitchFamily="34" charset="-79"/>
                <a:cs typeface="Futura" panose="020B0602020204020303" pitchFamily="34" charset="-79"/>
              </a:rPr>
              <a:t>ROBLE FINO REPOSADO</a:t>
            </a:r>
          </a:p>
        </p:txBody>
      </p:sp>
      <p:pic>
        <p:nvPicPr>
          <p:cNvPr id="20" name="Picture 19">
            <a:extLst>
              <a:ext uri="{FF2B5EF4-FFF2-40B4-BE49-F238E27FC236}">
                <a16:creationId xmlns:a16="http://schemas.microsoft.com/office/drawing/2014/main" id="{5B054426-F0A9-000F-BF1D-5BDC0B86F0D0}"/>
              </a:ext>
            </a:extLst>
          </p:cNvPr>
          <p:cNvPicPr>
            <a:picLocks noChangeAspect="1"/>
          </p:cNvPicPr>
          <p:nvPr/>
        </p:nvPicPr>
        <p:blipFill>
          <a:blip r:embed="rId14"/>
          <a:stretch>
            <a:fillRect/>
          </a:stretch>
        </p:blipFill>
        <p:spPr>
          <a:xfrm>
            <a:off x="2611810" y="3244815"/>
            <a:ext cx="789758" cy="789758"/>
          </a:xfrm>
          <a:prstGeom prst="rect">
            <a:avLst/>
          </a:prstGeom>
        </p:spPr>
      </p:pic>
    </p:spTree>
    <p:extLst>
      <p:ext uri="{BB962C8B-B14F-4D97-AF65-F5344CB8AC3E}">
        <p14:creationId xmlns:p14="http://schemas.microsoft.com/office/powerpoint/2010/main" val="221740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641CB-3DDA-7D4A-BE1D-893916D5156E}"/>
              </a:ext>
            </a:extLst>
          </p:cNvPr>
          <p:cNvSpPr/>
          <p:nvPr/>
        </p:nvSpPr>
        <p:spPr>
          <a:xfrm>
            <a:off x="399823" y="6276730"/>
            <a:ext cx="3653982" cy="2769989"/>
          </a:xfrm>
          <a:prstGeom prst="rect">
            <a:avLst/>
          </a:prstGeom>
        </p:spPr>
        <p:txBody>
          <a:bodyPr wrap="square">
            <a:spAutoFit/>
          </a:bodyPr>
          <a:lstStyle/>
          <a:p>
            <a:r>
              <a:rPr lang="en-US" sz="900" dirty="0">
                <a:latin typeface="Montserrat Medium" pitchFamily="2" charset="77"/>
              </a:rPr>
              <a:t>Focus: Off-Premise:</a:t>
            </a:r>
          </a:p>
          <a:p>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Key chain accounts</a:t>
            </a:r>
          </a:p>
          <a:p>
            <a:pPr marL="171450" indent="-171450">
              <a:buFont typeface="Arial" panose="020B0604020202020204" pitchFamily="34" charset="0"/>
              <a:buChar char="•"/>
            </a:pP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Luxury, high-end independent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Top-shelf, eye-level placement, adjacent to </a:t>
            </a:r>
            <a:r>
              <a:rPr lang="en-US" sz="900" dirty="0" err="1">
                <a:latin typeface="Montserrat" panose="00000500000000000000" pitchFamily="50" charset="0"/>
              </a:rPr>
              <a:t>Cincoro</a:t>
            </a:r>
            <a:r>
              <a:rPr lang="en-US" sz="900" dirty="0">
                <a:latin typeface="Montserrat" panose="00000500000000000000" pitchFamily="50" charset="0"/>
              </a:rPr>
              <a:t> and </a:t>
            </a:r>
            <a:r>
              <a:rPr lang="en-US" sz="900" dirty="0" err="1">
                <a:latin typeface="Montserrat" panose="00000500000000000000" pitchFamily="50" charset="0"/>
              </a:rPr>
              <a:t>Clase</a:t>
            </a:r>
            <a:r>
              <a:rPr lang="en-US" sz="900" dirty="0">
                <a:latin typeface="Montserrat" panose="00000500000000000000" pitchFamily="50" charset="0"/>
              </a:rPr>
              <a:t> Azul</a:t>
            </a:r>
            <a:br>
              <a:rPr lang="en-US" sz="900" dirty="0">
                <a:latin typeface="Montserrat" panose="00000500000000000000" pitchFamily="50" charset="0"/>
              </a:rPr>
            </a:br>
            <a:endParaRPr lang="en-US" sz="400" dirty="0">
              <a:latin typeface="Montserrat" panose="00000500000000000000" pitchFamily="50" charset="0"/>
            </a:endParaRPr>
          </a:p>
          <a:p>
            <a:endParaRPr lang="en-US" sz="900" dirty="0">
              <a:latin typeface="Montserrat" panose="00000500000000000000" pitchFamily="50" charset="0"/>
            </a:endParaRPr>
          </a:p>
          <a:p>
            <a:r>
              <a:rPr lang="en-US" sz="900" dirty="0">
                <a:latin typeface="Montserrat Medium" pitchFamily="2" charset="77"/>
              </a:rPr>
              <a:t>On-Premise</a:t>
            </a:r>
            <a:br>
              <a:rPr lang="en-US" sz="900" dirty="0">
                <a:latin typeface="Montserrat Medium" pitchFamily="2" charset="77"/>
              </a:rPr>
            </a:br>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Top existing Partida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Premium Mexican and tequila “A”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Premium cocktail bars</a:t>
            </a:r>
          </a:p>
          <a:p>
            <a:pPr marL="171450" indent="-171450">
              <a:buFont typeface="Arial" panose="020B0604020202020204" pitchFamily="34" charset="0"/>
              <a:buChar char="•"/>
            </a:pPr>
            <a:endParaRPr lang="en-US" sz="900" dirty="0">
              <a:latin typeface="Montserrat" panose="00000500000000000000" pitchFamily="50" charset="0"/>
            </a:endParaRPr>
          </a:p>
          <a:p>
            <a:r>
              <a:rPr lang="en-US" sz="900" dirty="0">
                <a:latin typeface="Montserrat Medium" pitchFamily="2" charset="77"/>
              </a:rPr>
              <a:t>Target Consumer: Spirit Evangelists</a:t>
            </a:r>
            <a:br>
              <a:rPr lang="en-US" sz="900" dirty="0">
                <a:latin typeface="Montserrat Medium" pitchFamily="2" charset="77"/>
              </a:rPr>
            </a:br>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30 to 55 years old, educated, affluent $100k+ HHI</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spc="-10" dirty="0">
                <a:latin typeface="Montserrat" panose="00000500000000000000" pitchFamily="50" charset="0"/>
              </a:rPr>
              <a:t>Quality-seeking individuals who like to experience &amp;  share premium products with friends that reflect their lifestyle</a:t>
            </a:r>
          </a:p>
        </p:txBody>
      </p:sp>
      <p:sp>
        <p:nvSpPr>
          <p:cNvPr id="7" name="Rectangle 6">
            <a:extLst>
              <a:ext uri="{FF2B5EF4-FFF2-40B4-BE49-F238E27FC236}">
                <a16:creationId xmlns:a16="http://schemas.microsoft.com/office/drawing/2014/main" id="{E1A0AD50-4C19-D04B-85F5-4A85DE686349}"/>
              </a:ext>
            </a:extLst>
          </p:cNvPr>
          <p:cNvSpPr/>
          <p:nvPr/>
        </p:nvSpPr>
        <p:spPr>
          <a:xfrm>
            <a:off x="399822" y="9640496"/>
            <a:ext cx="2400016" cy="169277"/>
          </a:xfrm>
          <a:prstGeom prst="rect">
            <a:avLst/>
          </a:prstGeom>
        </p:spPr>
        <p:txBody>
          <a:bodyPr wrap="none">
            <a:spAutoFit/>
          </a:bodyPr>
          <a:lstStyle/>
          <a:p>
            <a:r>
              <a:rPr lang="en-US" sz="500" dirty="0">
                <a:latin typeface="Montserrat" panose="00000500000000000000" pitchFamily="50" charset="0"/>
              </a:rPr>
              <a:t>*IWSR, $ VALUE ‘19-’23 CAGR  ** Nielsen   ***Ultimate Spirits Challenge</a:t>
            </a:r>
          </a:p>
        </p:txBody>
      </p:sp>
      <p:graphicFrame>
        <p:nvGraphicFramePr>
          <p:cNvPr id="10" name="Table 9">
            <a:extLst>
              <a:ext uri="{FF2B5EF4-FFF2-40B4-BE49-F238E27FC236}">
                <a16:creationId xmlns:a16="http://schemas.microsoft.com/office/drawing/2014/main" id="{A40300E3-65EE-A242-A7CF-EB18BB4C7D21}"/>
              </a:ext>
            </a:extLst>
          </p:cNvPr>
          <p:cNvGraphicFramePr>
            <a:graphicFrameLocks noGrp="1"/>
          </p:cNvGraphicFramePr>
          <p:nvPr>
            <p:extLst>
              <p:ext uri="{D42A27DB-BD31-4B8C-83A1-F6EECF244321}">
                <p14:modId xmlns:p14="http://schemas.microsoft.com/office/powerpoint/2010/main" val="3499954019"/>
              </p:ext>
            </p:extLst>
          </p:nvPr>
        </p:nvGraphicFramePr>
        <p:xfrm>
          <a:off x="4321228" y="6768565"/>
          <a:ext cx="3009901" cy="3175359"/>
        </p:xfrm>
        <a:graphic>
          <a:graphicData uri="http://schemas.openxmlformats.org/drawingml/2006/table">
            <a:tbl>
              <a:tblPr bandRow="1">
                <a:tableStyleId>{5C22544A-7EE6-4342-B048-85BDC9FD1C3A}</a:tableStyleId>
              </a:tblPr>
              <a:tblGrid>
                <a:gridCol w="1566423">
                  <a:extLst>
                    <a:ext uri="{9D8B030D-6E8A-4147-A177-3AD203B41FA5}">
                      <a16:colId xmlns:a16="http://schemas.microsoft.com/office/drawing/2014/main" val="2395630002"/>
                    </a:ext>
                  </a:extLst>
                </a:gridCol>
                <a:gridCol w="1443478">
                  <a:extLst>
                    <a:ext uri="{9D8B030D-6E8A-4147-A177-3AD203B41FA5}">
                      <a16:colId xmlns:a16="http://schemas.microsoft.com/office/drawing/2014/main" val="3905143511"/>
                    </a:ext>
                  </a:extLst>
                </a:gridCol>
              </a:tblGrid>
              <a:tr h="226167">
                <a:tc>
                  <a:txBody>
                    <a:bodyPr/>
                    <a:lstStyle/>
                    <a:p>
                      <a:r>
                        <a:rPr lang="en-US" sz="850" b="0" i="0" dirty="0">
                          <a:latin typeface="Montserrat Medium" pitchFamily="2" charset="77"/>
                        </a:rPr>
                        <a:t>UPC</a:t>
                      </a:r>
                    </a:p>
                  </a:txBody>
                  <a:tcPr/>
                </a:tc>
                <a:tc>
                  <a:txBody>
                    <a:bodyPr/>
                    <a:lstStyle/>
                    <a:p>
                      <a:r>
                        <a:rPr lang="en-US" sz="850" b="0" i="0" dirty="0">
                          <a:latin typeface="Montserrat Light" pitchFamily="2" charset="77"/>
                        </a:rPr>
                        <a:t>7503022413344</a:t>
                      </a:r>
                    </a:p>
                  </a:txBody>
                  <a:tcPr/>
                </a:tc>
                <a:extLst>
                  <a:ext uri="{0D108BD9-81ED-4DB2-BD59-A6C34878D82A}">
                    <a16:rowId xmlns:a16="http://schemas.microsoft.com/office/drawing/2014/main" val="1020424000"/>
                  </a:ext>
                </a:extLst>
              </a:tr>
              <a:tr h="226167">
                <a:tc>
                  <a:txBody>
                    <a:bodyPr/>
                    <a:lstStyle/>
                    <a:p>
                      <a:r>
                        <a:rPr lang="en-US" sz="850" b="0" i="0" dirty="0">
                          <a:latin typeface="Montserrat Medium" pitchFamily="2" charset="77"/>
                        </a:rPr>
                        <a:t>SCC</a:t>
                      </a:r>
                    </a:p>
                  </a:txBody>
                  <a:tcPr/>
                </a:tc>
                <a:tc>
                  <a:txBody>
                    <a:bodyPr/>
                    <a:lstStyle/>
                    <a:p>
                      <a:r>
                        <a:rPr lang="en-US" sz="850" b="0" i="0" dirty="0">
                          <a:latin typeface="Montserrat Light" pitchFamily="2" charset="77"/>
                        </a:rPr>
                        <a:t>17503022413341</a:t>
                      </a:r>
                    </a:p>
                  </a:txBody>
                  <a:tcPr/>
                </a:tc>
                <a:extLst>
                  <a:ext uri="{0D108BD9-81ED-4DB2-BD59-A6C34878D82A}">
                    <a16:rowId xmlns:a16="http://schemas.microsoft.com/office/drawing/2014/main" val="1262128958"/>
                  </a:ext>
                </a:extLst>
              </a:tr>
              <a:tr h="226167">
                <a:tc>
                  <a:txBody>
                    <a:bodyPr/>
                    <a:lstStyle/>
                    <a:p>
                      <a:r>
                        <a:rPr lang="en-US" sz="850" b="0" i="0" dirty="0">
                          <a:latin typeface="Montserrat Medium" pitchFamily="2" charset="77"/>
                        </a:rPr>
                        <a:t>Volume/Bottle (L): </a:t>
                      </a:r>
                    </a:p>
                  </a:txBody>
                  <a:tcPr/>
                </a:tc>
                <a:tc>
                  <a:txBody>
                    <a:bodyPr/>
                    <a:lstStyle/>
                    <a:p>
                      <a:r>
                        <a:rPr lang="en-US" sz="850" b="0" i="0" dirty="0">
                          <a:latin typeface="Montserrat Light" pitchFamily="2" charset="77"/>
                        </a:rPr>
                        <a:t>.750</a:t>
                      </a:r>
                    </a:p>
                  </a:txBody>
                  <a:tcPr/>
                </a:tc>
                <a:extLst>
                  <a:ext uri="{0D108BD9-81ED-4DB2-BD59-A6C34878D82A}">
                    <a16:rowId xmlns:a16="http://schemas.microsoft.com/office/drawing/2014/main" val="3096827469"/>
                  </a:ext>
                </a:extLst>
              </a:tr>
              <a:tr h="226167">
                <a:tc>
                  <a:txBody>
                    <a:bodyPr/>
                    <a:lstStyle/>
                    <a:p>
                      <a:r>
                        <a:rPr lang="en-US" sz="850" b="0" i="0" dirty="0">
                          <a:latin typeface="Montserrat Medium" pitchFamily="2" charset="77"/>
                        </a:rPr>
                        <a:t>ABV%</a:t>
                      </a:r>
                    </a:p>
                  </a:txBody>
                  <a:tcPr/>
                </a:tc>
                <a:tc>
                  <a:txBody>
                    <a:bodyPr/>
                    <a:lstStyle/>
                    <a:p>
                      <a:r>
                        <a:rPr lang="en-US" sz="850" b="0" i="0" dirty="0">
                          <a:latin typeface="Montserrat Light" pitchFamily="2" charset="77"/>
                        </a:rPr>
                        <a:t>43</a:t>
                      </a:r>
                    </a:p>
                  </a:txBody>
                  <a:tcPr/>
                </a:tc>
                <a:extLst>
                  <a:ext uri="{0D108BD9-81ED-4DB2-BD59-A6C34878D82A}">
                    <a16:rowId xmlns:a16="http://schemas.microsoft.com/office/drawing/2014/main" val="1888469326"/>
                  </a:ext>
                </a:extLst>
              </a:tr>
              <a:tr h="226167">
                <a:tc>
                  <a:txBody>
                    <a:bodyPr/>
                    <a:lstStyle/>
                    <a:p>
                      <a:r>
                        <a:rPr lang="en-US" sz="850" b="0" i="0" dirty="0">
                          <a:latin typeface="Montserrat Medium" pitchFamily="2" charset="77"/>
                        </a:rPr>
                        <a:t>Cases per Layer</a:t>
                      </a:r>
                    </a:p>
                  </a:txBody>
                  <a:tcPr/>
                </a:tc>
                <a:tc>
                  <a:txBody>
                    <a:bodyPr/>
                    <a:lstStyle/>
                    <a:p>
                      <a:r>
                        <a:rPr lang="en-US" sz="850" b="0" i="0" dirty="0">
                          <a:latin typeface="Montserrat Light" pitchFamily="2" charset="77"/>
                        </a:rPr>
                        <a:t>18</a:t>
                      </a:r>
                    </a:p>
                  </a:txBody>
                  <a:tcPr/>
                </a:tc>
                <a:extLst>
                  <a:ext uri="{0D108BD9-81ED-4DB2-BD59-A6C34878D82A}">
                    <a16:rowId xmlns:a16="http://schemas.microsoft.com/office/drawing/2014/main" val="4130375527"/>
                  </a:ext>
                </a:extLst>
              </a:tr>
              <a:tr h="226167">
                <a:tc>
                  <a:txBody>
                    <a:bodyPr/>
                    <a:lstStyle/>
                    <a:p>
                      <a:r>
                        <a:rPr lang="en-US" sz="850" b="0" i="0" dirty="0">
                          <a:latin typeface="Montserrat Medium" pitchFamily="2" charset="77"/>
                        </a:rPr>
                        <a:t>Cases per Pallet</a:t>
                      </a:r>
                    </a:p>
                  </a:txBody>
                  <a:tcPr/>
                </a:tc>
                <a:tc>
                  <a:txBody>
                    <a:bodyPr/>
                    <a:lstStyle/>
                    <a:p>
                      <a:r>
                        <a:rPr lang="en-US" sz="850" b="0" i="0" dirty="0">
                          <a:latin typeface="Montserrat Light" pitchFamily="2" charset="77"/>
                        </a:rPr>
                        <a:t>72</a:t>
                      </a:r>
                    </a:p>
                  </a:txBody>
                  <a:tcPr/>
                </a:tc>
                <a:extLst>
                  <a:ext uri="{0D108BD9-81ED-4DB2-BD59-A6C34878D82A}">
                    <a16:rowId xmlns:a16="http://schemas.microsoft.com/office/drawing/2014/main" val="4082692547"/>
                  </a:ext>
                </a:extLst>
              </a:tr>
              <a:tr h="235188">
                <a:tc>
                  <a:txBody>
                    <a:bodyPr/>
                    <a:lstStyle/>
                    <a:p>
                      <a:r>
                        <a:rPr lang="en-US" sz="850" b="0" i="0" dirty="0">
                          <a:latin typeface="Montserrat Medium" pitchFamily="2" charset="77"/>
                        </a:rPr>
                        <a:t>Layers per Pallet</a:t>
                      </a:r>
                    </a:p>
                  </a:txBody>
                  <a:tcPr/>
                </a:tc>
                <a:tc>
                  <a:txBody>
                    <a:bodyPr/>
                    <a:lstStyle/>
                    <a:p>
                      <a:r>
                        <a:rPr lang="en-US" sz="850" b="0" i="0" dirty="0">
                          <a:latin typeface="Montserrat Light" pitchFamily="2" charset="77"/>
                        </a:rPr>
                        <a:t>4</a:t>
                      </a:r>
                    </a:p>
                  </a:txBody>
                  <a:tcPr/>
                </a:tc>
                <a:extLst>
                  <a:ext uri="{0D108BD9-81ED-4DB2-BD59-A6C34878D82A}">
                    <a16:rowId xmlns:a16="http://schemas.microsoft.com/office/drawing/2014/main" val="3652256770"/>
                  </a:ext>
                </a:extLst>
              </a:tr>
              <a:tr h="226167">
                <a:tc>
                  <a:txBody>
                    <a:bodyPr/>
                    <a:lstStyle/>
                    <a:p>
                      <a:r>
                        <a:rPr lang="en-US" sz="850" b="0" i="0" dirty="0">
                          <a:latin typeface="Montserrat Medium" pitchFamily="2" charset="77"/>
                        </a:rPr>
                        <a:t>Bottles per Case</a:t>
                      </a:r>
                    </a:p>
                  </a:txBody>
                  <a:tcPr/>
                </a:tc>
                <a:tc>
                  <a:txBody>
                    <a:bodyPr/>
                    <a:lstStyle/>
                    <a:p>
                      <a:r>
                        <a:rPr lang="en-US" sz="850" b="0" i="0" dirty="0">
                          <a:latin typeface="Montserrat Light" pitchFamily="2" charset="77"/>
                        </a:rPr>
                        <a:t>6</a:t>
                      </a:r>
                    </a:p>
                  </a:txBody>
                  <a:tcPr/>
                </a:tc>
                <a:extLst>
                  <a:ext uri="{0D108BD9-81ED-4DB2-BD59-A6C34878D82A}">
                    <a16:rowId xmlns:a16="http://schemas.microsoft.com/office/drawing/2014/main" val="72818965"/>
                  </a:ext>
                </a:extLst>
              </a:tr>
              <a:tr h="226167">
                <a:tc>
                  <a:txBody>
                    <a:bodyPr/>
                    <a:lstStyle/>
                    <a:p>
                      <a:r>
                        <a:rPr lang="en-US" sz="850" b="0" i="0" dirty="0">
                          <a:latin typeface="Montserrat Medium" pitchFamily="2" charset="77"/>
                        </a:rPr>
                        <a:t>Bottles per Layer</a:t>
                      </a:r>
                    </a:p>
                  </a:txBody>
                  <a:tcPr/>
                </a:tc>
                <a:tc>
                  <a:txBody>
                    <a:bodyPr/>
                    <a:lstStyle/>
                    <a:p>
                      <a:r>
                        <a:rPr lang="en-US" sz="850" b="0" i="0" dirty="0">
                          <a:latin typeface="Montserrat Light" pitchFamily="2" charset="77"/>
                        </a:rPr>
                        <a:t>108</a:t>
                      </a:r>
                    </a:p>
                  </a:txBody>
                  <a:tcPr/>
                </a:tc>
                <a:extLst>
                  <a:ext uri="{0D108BD9-81ED-4DB2-BD59-A6C34878D82A}">
                    <a16:rowId xmlns:a16="http://schemas.microsoft.com/office/drawing/2014/main" val="139172553"/>
                  </a:ext>
                </a:extLst>
              </a:tr>
              <a:tr h="226167">
                <a:tc>
                  <a:txBody>
                    <a:bodyPr/>
                    <a:lstStyle/>
                    <a:p>
                      <a:r>
                        <a:rPr lang="en-US" sz="850" b="0" i="0" dirty="0">
                          <a:latin typeface="Montserrat Medium" pitchFamily="2" charset="77"/>
                        </a:rPr>
                        <a:t>Bottles per Pallet</a:t>
                      </a:r>
                    </a:p>
                  </a:txBody>
                  <a:tcPr/>
                </a:tc>
                <a:tc>
                  <a:txBody>
                    <a:bodyPr/>
                    <a:lstStyle/>
                    <a:p>
                      <a:r>
                        <a:rPr lang="en-US" sz="850" b="0" i="0" dirty="0">
                          <a:latin typeface="Montserrat Light" pitchFamily="2" charset="77"/>
                        </a:rPr>
                        <a:t>432</a:t>
                      </a:r>
                    </a:p>
                  </a:txBody>
                  <a:tcPr/>
                </a:tc>
                <a:extLst>
                  <a:ext uri="{0D108BD9-81ED-4DB2-BD59-A6C34878D82A}">
                    <a16:rowId xmlns:a16="http://schemas.microsoft.com/office/drawing/2014/main" val="795499154"/>
                  </a:ext>
                </a:extLst>
              </a:tr>
              <a:tr h="226167">
                <a:tc>
                  <a:txBody>
                    <a:bodyPr/>
                    <a:lstStyle/>
                    <a:p>
                      <a:r>
                        <a:rPr lang="en-US" sz="850" b="0" i="0" dirty="0">
                          <a:latin typeface="Montserrat Medium" pitchFamily="2" charset="77"/>
                        </a:rPr>
                        <a:t>Case Length (in)</a:t>
                      </a:r>
                    </a:p>
                  </a:txBody>
                  <a:tcPr/>
                </a:tc>
                <a:tc>
                  <a:txBody>
                    <a:bodyPr/>
                    <a:lstStyle/>
                    <a:p>
                      <a:r>
                        <a:rPr lang="en-US" sz="850" b="0" i="0" dirty="0">
                          <a:latin typeface="Montserrat Light" pitchFamily="2" charset="77"/>
                        </a:rPr>
                        <a:t>10.315</a:t>
                      </a:r>
                    </a:p>
                  </a:txBody>
                  <a:tcPr/>
                </a:tc>
                <a:extLst>
                  <a:ext uri="{0D108BD9-81ED-4DB2-BD59-A6C34878D82A}">
                    <a16:rowId xmlns:a16="http://schemas.microsoft.com/office/drawing/2014/main" val="3452684536"/>
                  </a:ext>
                </a:extLst>
              </a:tr>
              <a:tr h="226167">
                <a:tc>
                  <a:txBody>
                    <a:bodyPr/>
                    <a:lstStyle/>
                    <a:p>
                      <a:r>
                        <a:rPr lang="en-US" sz="850" b="0" i="0" dirty="0">
                          <a:latin typeface="Montserrat Medium" pitchFamily="2" charset="77"/>
                        </a:rPr>
                        <a:t>Case Width (in)</a:t>
                      </a:r>
                    </a:p>
                  </a:txBody>
                  <a:tcPr/>
                </a:tc>
                <a:tc>
                  <a:txBody>
                    <a:bodyPr/>
                    <a:lstStyle/>
                    <a:p>
                      <a:r>
                        <a:rPr lang="en-US" sz="850" b="0" i="0" dirty="0">
                          <a:latin typeface="Montserrat Light" pitchFamily="2" charset="77"/>
                        </a:rPr>
                        <a:t>8.898</a:t>
                      </a:r>
                    </a:p>
                  </a:txBody>
                  <a:tcPr/>
                </a:tc>
                <a:extLst>
                  <a:ext uri="{0D108BD9-81ED-4DB2-BD59-A6C34878D82A}">
                    <a16:rowId xmlns:a16="http://schemas.microsoft.com/office/drawing/2014/main" val="977036599"/>
                  </a:ext>
                </a:extLst>
              </a:tr>
              <a:tr h="226167">
                <a:tc>
                  <a:txBody>
                    <a:bodyPr/>
                    <a:lstStyle/>
                    <a:p>
                      <a:r>
                        <a:rPr lang="en-US" sz="850" b="0" i="0" dirty="0">
                          <a:latin typeface="Montserrat Medium" pitchFamily="2" charset="77"/>
                        </a:rPr>
                        <a:t>Case Height (in)</a:t>
                      </a:r>
                    </a:p>
                  </a:txBody>
                  <a:tcPr/>
                </a:tc>
                <a:tc>
                  <a:txBody>
                    <a:bodyPr/>
                    <a:lstStyle/>
                    <a:p>
                      <a:r>
                        <a:rPr lang="en-US" sz="850" b="0" i="0" dirty="0">
                          <a:latin typeface="Montserrat Light" pitchFamily="2" charset="77"/>
                        </a:rPr>
                        <a:t>12.795</a:t>
                      </a:r>
                    </a:p>
                  </a:txBody>
                  <a:tcPr/>
                </a:tc>
                <a:extLst>
                  <a:ext uri="{0D108BD9-81ED-4DB2-BD59-A6C34878D82A}">
                    <a16:rowId xmlns:a16="http://schemas.microsoft.com/office/drawing/2014/main" val="2165104999"/>
                  </a:ext>
                </a:extLst>
              </a:tr>
              <a:tr h="226167">
                <a:tc>
                  <a:txBody>
                    <a:bodyPr/>
                    <a:lstStyle/>
                    <a:p>
                      <a:r>
                        <a:rPr lang="en-US" sz="850" b="0" i="0" dirty="0">
                          <a:latin typeface="Montserrat Medium" pitchFamily="2" charset="77"/>
                        </a:rPr>
                        <a:t>Bottle Weight (in)</a:t>
                      </a:r>
                    </a:p>
                  </a:txBody>
                  <a:tcPr/>
                </a:tc>
                <a:tc>
                  <a:txBody>
                    <a:bodyPr/>
                    <a:lstStyle/>
                    <a:p>
                      <a:r>
                        <a:rPr lang="en-US" sz="850" b="0" i="0" dirty="0">
                          <a:latin typeface="Montserrat Light" pitchFamily="2" charset="77"/>
                        </a:rPr>
                        <a:t>4.78</a:t>
                      </a:r>
                    </a:p>
                  </a:txBody>
                  <a:tcPr/>
                </a:tc>
                <a:extLst>
                  <a:ext uri="{0D108BD9-81ED-4DB2-BD59-A6C34878D82A}">
                    <a16:rowId xmlns:a16="http://schemas.microsoft.com/office/drawing/2014/main" val="1486636063"/>
                  </a:ext>
                </a:extLst>
              </a:tr>
            </a:tbl>
          </a:graphicData>
        </a:graphic>
      </p:graphicFrame>
      <p:sp>
        <p:nvSpPr>
          <p:cNvPr id="11" name="TextBox 10">
            <a:extLst>
              <a:ext uri="{FF2B5EF4-FFF2-40B4-BE49-F238E27FC236}">
                <a16:creationId xmlns:a16="http://schemas.microsoft.com/office/drawing/2014/main" id="{DFA91E8C-00F9-A644-B6F3-3870F2F99AF1}"/>
              </a:ext>
            </a:extLst>
          </p:cNvPr>
          <p:cNvSpPr txBox="1"/>
          <p:nvPr/>
        </p:nvSpPr>
        <p:spPr>
          <a:xfrm>
            <a:off x="436565" y="3599603"/>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KEY SELLING POINTS</a:t>
            </a:r>
            <a:endParaRPr lang="en-US" sz="1200" spc="300" dirty="0">
              <a:solidFill>
                <a:srgbClr val="4E4D4D"/>
              </a:solidFill>
              <a:latin typeface="Montserrat Light" pitchFamily="2" charset="77"/>
            </a:endParaRPr>
          </a:p>
        </p:txBody>
      </p:sp>
      <p:cxnSp>
        <p:nvCxnSpPr>
          <p:cNvPr id="12" name="Straight Connector 11">
            <a:extLst>
              <a:ext uri="{FF2B5EF4-FFF2-40B4-BE49-F238E27FC236}">
                <a16:creationId xmlns:a16="http://schemas.microsoft.com/office/drawing/2014/main" id="{58C5F3C7-CCB2-B54F-8CFA-5DB6A4F87BFB}"/>
              </a:ext>
            </a:extLst>
          </p:cNvPr>
          <p:cNvCxnSpPr>
            <a:cxnSpLocks/>
          </p:cNvCxnSpPr>
          <p:nvPr/>
        </p:nvCxnSpPr>
        <p:spPr>
          <a:xfrm flipH="1">
            <a:off x="436565" y="3728762"/>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991565-5B45-BD4F-A2E3-EBFE02937281}"/>
              </a:ext>
            </a:extLst>
          </p:cNvPr>
          <p:cNvCxnSpPr>
            <a:cxnSpLocks/>
          </p:cNvCxnSpPr>
          <p:nvPr/>
        </p:nvCxnSpPr>
        <p:spPr>
          <a:xfrm flipH="1">
            <a:off x="3627055" y="3728762"/>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FC123D-1F8B-6B4B-96C8-A52356A46453}"/>
              </a:ext>
            </a:extLst>
          </p:cNvPr>
          <p:cNvSpPr txBox="1"/>
          <p:nvPr/>
        </p:nvSpPr>
        <p:spPr>
          <a:xfrm>
            <a:off x="453547" y="5911183"/>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TRADE </a:t>
            </a:r>
            <a:r>
              <a:rPr lang="en-US" sz="1200" spc="300" dirty="0">
                <a:solidFill>
                  <a:srgbClr val="474747"/>
                </a:solidFill>
                <a:latin typeface="Montserrat Medium" pitchFamily="2" charset="77"/>
              </a:rPr>
              <a:t>POSITIONING</a:t>
            </a:r>
            <a:endParaRPr lang="en-US" sz="1200" spc="300" dirty="0">
              <a:solidFill>
                <a:srgbClr val="474747"/>
              </a:solidFill>
              <a:latin typeface="Montserrat Light" pitchFamily="2" charset="77"/>
            </a:endParaRPr>
          </a:p>
        </p:txBody>
      </p:sp>
      <p:cxnSp>
        <p:nvCxnSpPr>
          <p:cNvPr id="15" name="Straight Connector 14">
            <a:extLst>
              <a:ext uri="{FF2B5EF4-FFF2-40B4-BE49-F238E27FC236}">
                <a16:creationId xmlns:a16="http://schemas.microsoft.com/office/drawing/2014/main" id="{109848C0-0E34-D346-B6FD-ED7478645193}"/>
              </a:ext>
            </a:extLst>
          </p:cNvPr>
          <p:cNvCxnSpPr>
            <a:cxnSpLocks/>
          </p:cNvCxnSpPr>
          <p:nvPr/>
        </p:nvCxnSpPr>
        <p:spPr>
          <a:xfrm flipH="1">
            <a:off x="453547" y="6040342"/>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586F2-E516-7943-85BE-6FA55E48A62A}"/>
              </a:ext>
            </a:extLst>
          </p:cNvPr>
          <p:cNvCxnSpPr>
            <a:cxnSpLocks/>
          </p:cNvCxnSpPr>
          <p:nvPr/>
        </p:nvCxnSpPr>
        <p:spPr>
          <a:xfrm flipH="1">
            <a:off x="3644037" y="6040342"/>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85D346-1D94-514B-AB15-B730240B6297}"/>
              </a:ext>
            </a:extLst>
          </p:cNvPr>
          <p:cNvSpPr/>
          <p:nvPr/>
        </p:nvSpPr>
        <p:spPr>
          <a:xfrm>
            <a:off x="399823" y="9325184"/>
            <a:ext cx="3653982" cy="223138"/>
          </a:xfrm>
          <a:prstGeom prst="rect">
            <a:avLst/>
          </a:prstGeom>
        </p:spPr>
        <p:txBody>
          <a:bodyPr wrap="square">
            <a:spAutoFit/>
          </a:bodyPr>
          <a:lstStyle/>
          <a:p>
            <a:pPr marL="171450" indent="-171450">
              <a:buFont typeface="Arial" panose="020B0604020202020204" pitchFamily="34" charset="0"/>
              <a:buChar char="•"/>
            </a:pPr>
            <a:r>
              <a:rPr lang="en-US" sz="850" dirty="0">
                <a:latin typeface="Montserrat" panose="00000500000000000000" pitchFamily="50" charset="0"/>
              </a:rPr>
              <a:t>Served neat in Tequila stemware</a:t>
            </a:r>
          </a:p>
        </p:txBody>
      </p:sp>
      <p:sp>
        <p:nvSpPr>
          <p:cNvPr id="18" name="TextBox 17">
            <a:extLst>
              <a:ext uri="{FF2B5EF4-FFF2-40B4-BE49-F238E27FC236}">
                <a16:creationId xmlns:a16="http://schemas.microsoft.com/office/drawing/2014/main" id="{D2B90B4E-53FC-DF44-A9D5-075997039828}"/>
              </a:ext>
            </a:extLst>
          </p:cNvPr>
          <p:cNvSpPr txBox="1"/>
          <p:nvPr/>
        </p:nvSpPr>
        <p:spPr>
          <a:xfrm>
            <a:off x="444403" y="9023645"/>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DRINK STRATEGY</a:t>
            </a:r>
            <a:endParaRPr lang="en-US" sz="1200" spc="300" dirty="0">
              <a:solidFill>
                <a:srgbClr val="4E4D4D"/>
              </a:solidFill>
              <a:latin typeface="Montserrat Light" pitchFamily="2" charset="77"/>
            </a:endParaRPr>
          </a:p>
        </p:txBody>
      </p:sp>
      <p:cxnSp>
        <p:nvCxnSpPr>
          <p:cNvPr id="19" name="Straight Connector 18">
            <a:extLst>
              <a:ext uri="{FF2B5EF4-FFF2-40B4-BE49-F238E27FC236}">
                <a16:creationId xmlns:a16="http://schemas.microsoft.com/office/drawing/2014/main" id="{14E28D16-3F64-6C4A-9EAA-3201315284BA}"/>
              </a:ext>
            </a:extLst>
          </p:cNvPr>
          <p:cNvCxnSpPr>
            <a:cxnSpLocks/>
          </p:cNvCxnSpPr>
          <p:nvPr/>
        </p:nvCxnSpPr>
        <p:spPr>
          <a:xfrm flipH="1" flipV="1">
            <a:off x="444403" y="9152804"/>
            <a:ext cx="544999" cy="656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1B2B19-522C-2349-A9FF-B7F43D8B5865}"/>
              </a:ext>
            </a:extLst>
          </p:cNvPr>
          <p:cNvCxnSpPr>
            <a:cxnSpLocks/>
          </p:cNvCxnSpPr>
          <p:nvPr/>
        </p:nvCxnSpPr>
        <p:spPr>
          <a:xfrm flipH="1">
            <a:off x="3464088" y="9152804"/>
            <a:ext cx="546561"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E03DDC-0C1E-B14E-B878-845996A15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0408" y="4972684"/>
            <a:ext cx="281244" cy="301752"/>
          </a:xfrm>
          <a:prstGeom prst="rect">
            <a:avLst/>
          </a:prstGeom>
        </p:spPr>
      </p:pic>
      <p:pic>
        <p:nvPicPr>
          <p:cNvPr id="22" name="Picture 21">
            <a:extLst>
              <a:ext uri="{FF2B5EF4-FFF2-40B4-BE49-F238E27FC236}">
                <a16:creationId xmlns:a16="http://schemas.microsoft.com/office/drawing/2014/main" id="{D4D56604-3A6F-AF45-8F1D-3761116EA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648" y="4984037"/>
            <a:ext cx="368677" cy="273948"/>
          </a:xfrm>
          <a:prstGeom prst="rect">
            <a:avLst/>
          </a:prstGeom>
        </p:spPr>
      </p:pic>
      <p:pic>
        <p:nvPicPr>
          <p:cNvPr id="23" name="Picture 22">
            <a:extLst>
              <a:ext uri="{FF2B5EF4-FFF2-40B4-BE49-F238E27FC236}">
                <a16:creationId xmlns:a16="http://schemas.microsoft.com/office/drawing/2014/main" id="{3EFC08B3-3FAD-CA48-8A1C-7233877ACB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8911" y="4981534"/>
            <a:ext cx="283464" cy="283464"/>
          </a:xfrm>
          <a:prstGeom prst="rect">
            <a:avLst/>
          </a:prstGeom>
        </p:spPr>
      </p:pic>
      <p:pic>
        <p:nvPicPr>
          <p:cNvPr id="24" name="Picture 23">
            <a:extLst>
              <a:ext uri="{FF2B5EF4-FFF2-40B4-BE49-F238E27FC236}">
                <a16:creationId xmlns:a16="http://schemas.microsoft.com/office/drawing/2014/main" id="{8E5F4D75-9BEE-BE4D-9DB0-34D4D3D585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0717" y="4960724"/>
            <a:ext cx="313712" cy="313712"/>
          </a:xfrm>
          <a:prstGeom prst="rect">
            <a:avLst/>
          </a:prstGeom>
        </p:spPr>
      </p:pic>
      <p:pic>
        <p:nvPicPr>
          <p:cNvPr id="25" name="Picture 24">
            <a:extLst>
              <a:ext uri="{FF2B5EF4-FFF2-40B4-BE49-F238E27FC236}">
                <a16:creationId xmlns:a16="http://schemas.microsoft.com/office/drawing/2014/main" id="{73C35883-9B27-3B45-81B9-095B4E9D1C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9022" y="4964298"/>
            <a:ext cx="119825" cy="316602"/>
          </a:xfrm>
          <a:prstGeom prst="rect">
            <a:avLst/>
          </a:prstGeom>
        </p:spPr>
      </p:pic>
      <p:sp>
        <p:nvSpPr>
          <p:cNvPr id="26" name="TextBox 25">
            <a:extLst>
              <a:ext uri="{FF2B5EF4-FFF2-40B4-BE49-F238E27FC236}">
                <a16:creationId xmlns:a16="http://schemas.microsoft.com/office/drawing/2014/main" id="{B5591369-E2E8-D443-B258-832E62C50127}"/>
              </a:ext>
            </a:extLst>
          </p:cNvPr>
          <p:cNvSpPr txBox="1"/>
          <p:nvPr/>
        </p:nvSpPr>
        <p:spPr>
          <a:xfrm>
            <a:off x="366396" y="5321039"/>
            <a:ext cx="763180"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PRIME MATURE </a:t>
            </a:r>
            <a:br>
              <a:rPr lang="en-US" sz="500" b="1" dirty="0">
                <a:solidFill>
                  <a:srgbClr val="4E4D4D"/>
                </a:solidFill>
                <a:latin typeface="Montserrat SemiBold" pitchFamily="2" charset="77"/>
              </a:rPr>
            </a:br>
            <a:r>
              <a:rPr lang="en-US" sz="500" b="1" dirty="0">
                <a:solidFill>
                  <a:srgbClr val="4E4D4D"/>
                </a:solidFill>
                <a:latin typeface="Montserrat SemiBold" pitchFamily="2" charset="77"/>
              </a:rPr>
              <a:t>AGAVE</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Produces ripe, full-flavored agave</a:t>
            </a:r>
          </a:p>
        </p:txBody>
      </p:sp>
      <p:sp>
        <p:nvSpPr>
          <p:cNvPr id="27" name="TextBox 26">
            <a:extLst>
              <a:ext uri="{FF2B5EF4-FFF2-40B4-BE49-F238E27FC236}">
                <a16:creationId xmlns:a16="http://schemas.microsoft.com/office/drawing/2014/main" id="{4550B4A0-E8E3-9141-91E8-BB4015410386}"/>
              </a:ext>
            </a:extLst>
          </p:cNvPr>
          <p:cNvSpPr txBox="1"/>
          <p:nvPr/>
        </p:nvSpPr>
        <p:spPr>
          <a:xfrm>
            <a:off x="1067530" y="5321039"/>
            <a:ext cx="789239"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24 HOUR FIELD</a:t>
            </a:r>
          </a:p>
          <a:p>
            <a:pPr algn="ctr"/>
            <a:r>
              <a:rPr lang="en-US" sz="500" b="1" spc="-20" dirty="0">
                <a:solidFill>
                  <a:srgbClr val="4E4D4D"/>
                </a:solidFill>
                <a:latin typeface="Montserrat SemiBold" pitchFamily="2" charset="77"/>
              </a:rPr>
              <a:t>TO FERMENTATION</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fresh</a:t>
            </a:r>
            <a:br>
              <a:rPr lang="en-US" sz="500" dirty="0">
                <a:solidFill>
                  <a:srgbClr val="474747"/>
                </a:solidFill>
                <a:latin typeface="Montserrat Light" pitchFamily="2" charset="77"/>
              </a:rPr>
            </a:br>
            <a:r>
              <a:rPr lang="en-US" sz="500" dirty="0">
                <a:solidFill>
                  <a:srgbClr val="474747"/>
                </a:solidFill>
                <a:latin typeface="Montserrat Light" pitchFamily="2" charset="77"/>
              </a:rPr>
              <a:t>agave flavor</a:t>
            </a:r>
          </a:p>
        </p:txBody>
      </p:sp>
      <p:sp>
        <p:nvSpPr>
          <p:cNvPr id="28" name="TextBox 27">
            <a:extLst>
              <a:ext uri="{FF2B5EF4-FFF2-40B4-BE49-F238E27FC236}">
                <a16:creationId xmlns:a16="http://schemas.microsoft.com/office/drawing/2014/main" id="{4E2E072A-FC0D-8946-A305-BA87444D261F}"/>
              </a:ext>
            </a:extLst>
          </p:cNvPr>
          <p:cNvSpPr txBox="1"/>
          <p:nvPr/>
        </p:nvSpPr>
        <p:spPr>
          <a:xfrm>
            <a:off x="1855407" y="5323565"/>
            <a:ext cx="763180"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STAINLESS STEEL</a:t>
            </a:r>
          </a:p>
          <a:p>
            <a:pPr algn="ctr"/>
            <a:r>
              <a:rPr lang="en-US" sz="500" b="1" dirty="0">
                <a:solidFill>
                  <a:srgbClr val="4E4D4D"/>
                </a:solidFill>
                <a:latin typeface="Montserrat SemiBold" pitchFamily="2" charset="77"/>
              </a:rPr>
              <a:t>DISTILLATION </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agave</a:t>
            </a:r>
            <a:br>
              <a:rPr lang="en-US" sz="500" dirty="0">
                <a:solidFill>
                  <a:srgbClr val="474747"/>
                </a:solidFill>
                <a:latin typeface="Montserrat Light" pitchFamily="2" charset="77"/>
              </a:rPr>
            </a:br>
            <a:r>
              <a:rPr lang="en-US" sz="500" dirty="0">
                <a:solidFill>
                  <a:srgbClr val="474747"/>
                </a:solidFill>
                <a:latin typeface="Montserrat Light" pitchFamily="2" charset="77"/>
              </a:rPr>
              <a:t>purity</a:t>
            </a:r>
          </a:p>
        </p:txBody>
      </p:sp>
      <p:sp>
        <p:nvSpPr>
          <p:cNvPr id="29" name="TextBox 28">
            <a:extLst>
              <a:ext uri="{FF2B5EF4-FFF2-40B4-BE49-F238E27FC236}">
                <a16:creationId xmlns:a16="http://schemas.microsoft.com/office/drawing/2014/main" id="{FD0C377D-BF85-794E-8BD6-51D34CE981C9}"/>
              </a:ext>
            </a:extLst>
          </p:cNvPr>
          <p:cNvSpPr txBox="1"/>
          <p:nvPr/>
        </p:nvSpPr>
        <p:spPr>
          <a:xfrm>
            <a:off x="2564765" y="5315999"/>
            <a:ext cx="751757"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AGED BEYONG EXPECTATION</a:t>
            </a:r>
          </a:p>
          <a:p>
            <a:pPr algn="ctr"/>
            <a:br>
              <a:rPr lang="en-US" sz="200" b="1" dirty="0">
                <a:solidFill>
                  <a:srgbClr val="4E4D4D"/>
                </a:solidFill>
                <a:latin typeface="Montserrat SemiBold" pitchFamily="2" charset="77"/>
              </a:rPr>
            </a:br>
            <a:r>
              <a:rPr lang="en-US" sz="500" dirty="0">
                <a:solidFill>
                  <a:srgbClr val="474747"/>
                </a:solidFill>
                <a:latin typeface="Montserrat Light" pitchFamily="2" charset="77"/>
              </a:rPr>
              <a:t>Enhances natural agave flavor &amp; color</a:t>
            </a:r>
          </a:p>
        </p:txBody>
      </p:sp>
      <p:sp>
        <p:nvSpPr>
          <p:cNvPr id="30" name="TextBox 29">
            <a:extLst>
              <a:ext uri="{FF2B5EF4-FFF2-40B4-BE49-F238E27FC236}">
                <a16:creationId xmlns:a16="http://schemas.microsoft.com/office/drawing/2014/main" id="{1C8143C4-66D4-894A-8CB0-AA18D73F7500}"/>
              </a:ext>
            </a:extLst>
          </p:cNvPr>
          <p:cNvSpPr txBox="1"/>
          <p:nvPr/>
        </p:nvSpPr>
        <p:spPr>
          <a:xfrm>
            <a:off x="3287421" y="5303155"/>
            <a:ext cx="841281"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THE PRISTINE</a:t>
            </a:r>
          </a:p>
          <a:p>
            <a:pPr algn="ctr"/>
            <a:r>
              <a:rPr lang="en-US" sz="500" b="1" dirty="0">
                <a:solidFill>
                  <a:srgbClr val="4E4D4D"/>
                </a:solidFill>
                <a:latin typeface="Montserrat SemiBold" pitchFamily="2" charset="77"/>
              </a:rPr>
              <a:t>SERVE</a:t>
            </a:r>
          </a:p>
          <a:p>
            <a:pPr algn="ctr"/>
            <a:br>
              <a:rPr lang="en-US" sz="200" b="1" dirty="0">
                <a:solidFill>
                  <a:srgbClr val="4E4D4D"/>
                </a:solidFill>
                <a:latin typeface="Montserrat SemiBold" pitchFamily="2" charset="77"/>
              </a:rPr>
            </a:br>
            <a:r>
              <a:rPr lang="en-US" sz="500" spc="-10" dirty="0">
                <a:solidFill>
                  <a:srgbClr val="474747"/>
                </a:solidFill>
                <a:latin typeface="Montserrat Light" pitchFamily="2" charset="77"/>
              </a:rPr>
              <a:t>To savor the world’s highest-rated tequila</a:t>
            </a:r>
          </a:p>
        </p:txBody>
      </p:sp>
      <p:cxnSp>
        <p:nvCxnSpPr>
          <p:cNvPr id="31" name="Straight Connector 30">
            <a:extLst>
              <a:ext uri="{FF2B5EF4-FFF2-40B4-BE49-F238E27FC236}">
                <a16:creationId xmlns:a16="http://schemas.microsoft.com/office/drawing/2014/main" id="{825D6896-7859-9B41-BEFF-D65B89EFE23E}"/>
              </a:ext>
            </a:extLst>
          </p:cNvPr>
          <p:cNvCxnSpPr>
            <a:cxnSpLocks/>
          </p:cNvCxnSpPr>
          <p:nvPr/>
        </p:nvCxnSpPr>
        <p:spPr>
          <a:xfrm>
            <a:off x="453547" y="4892040"/>
            <a:ext cx="3566160" cy="0"/>
          </a:xfrm>
          <a:prstGeom prst="line">
            <a:avLst/>
          </a:prstGeom>
          <a:ln w="15875" cap="rnd">
            <a:solidFill>
              <a:srgbClr val="474747">
                <a:alpha val="52000"/>
              </a:srgbClr>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476D4CC-5E21-4428-A967-88944217D0BE}"/>
              </a:ext>
            </a:extLst>
          </p:cNvPr>
          <p:cNvPicPr>
            <a:picLocks noChangeAspect="1"/>
          </p:cNvPicPr>
          <p:nvPr/>
        </p:nvPicPr>
        <p:blipFill>
          <a:blip r:embed="rId7" cstate="email">
            <a:extLst>
              <a:ext uri="{28A0092B-C50C-407E-A947-70E740481C1C}">
                <a14:useLocalDpi xmlns:a14="http://schemas.microsoft.com/office/drawing/2010/main"/>
              </a:ext>
            </a:extLst>
          </a:blip>
          <a:srcRect t="2696" b="3344"/>
          <a:stretch/>
        </p:blipFill>
        <p:spPr>
          <a:xfrm>
            <a:off x="5312236" y="3483864"/>
            <a:ext cx="1353787" cy="3270891"/>
          </a:xfrm>
          <a:prstGeom prst="rect">
            <a:avLst/>
          </a:prstGeom>
        </p:spPr>
      </p:pic>
      <p:sp>
        <p:nvSpPr>
          <p:cNvPr id="2" name="Rectangle 1">
            <a:extLst>
              <a:ext uri="{FF2B5EF4-FFF2-40B4-BE49-F238E27FC236}">
                <a16:creationId xmlns:a16="http://schemas.microsoft.com/office/drawing/2014/main" id="{E123D242-4B04-274B-B3DC-014E2E47BFF3}"/>
              </a:ext>
            </a:extLst>
          </p:cNvPr>
          <p:cNvSpPr/>
          <p:nvPr/>
        </p:nvSpPr>
        <p:spPr>
          <a:xfrm>
            <a:off x="377377" y="3941944"/>
            <a:ext cx="3653982" cy="925939"/>
          </a:xfrm>
          <a:prstGeom prst="rect">
            <a:avLst/>
          </a:prstGeom>
        </p:spPr>
        <p:txBody>
          <a:bodyPr wrap="square">
            <a:noAutofit/>
          </a:bodyPr>
          <a:lstStyle/>
          <a:p>
            <a:pPr marL="171450" indent="-171450">
              <a:buFont typeface="Arial" panose="020B0604020202020204" pitchFamily="34" charset="0"/>
              <a:buChar char="•"/>
            </a:pPr>
            <a:r>
              <a:rPr lang="en-US" sz="900" dirty="0">
                <a:latin typeface="Montserrat" panose="00000500000000000000" pitchFamily="50" charset="0"/>
              </a:rPr>
              <a:t>Luxury tequilas </a:t>
            </a:r>
            <a:r>
              <a:rPr lang="en-US" sz="900" dirty="0">
                <a:latin typeface="Montserrat Medium" pitchFamily="2" charset="77"/>
              </a:rPr>
              <a:t>are the 1st largest and fastest growing prestige+ spirits segment</a:t>
            </a:r>
            <a:r>
              <a:rPr lang="en-US" sz="900" dirty="0">
                <a:latin typeface="Montserrat" panose="00000500000000000000" pitchFamily="50" charset="0"/>
              </a:rPr>
              <a:t>*</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Tequila is the fastest growing spirit  </a:t>
            </a:r>
            <a:r>
              <a:rPr lang="en-US" sz="900" dirty="0">
                <a:latin typeface="Montserrat Medium" pitchFamily="2" charset="77"/>
              </a:rPr>
              <a:t>On &amp; Off Premise</a:t>
            </a:r>
            <a:r>
              <a:rPr lang="en-US" sz="900" dirty="0">
                <a:latin typeface="Montserrat" panose="00000500000000000000" pitchFamily="50" charset="0"/>
              </a:rPr>
              <a:t>**</a:t>
            </a:r>
          </a:p>
          <a:p>
            <a:pPr marL="171450" indent="-171450">
              <a:buFont typeface="Arial" panose="020B0604020202020204" pitchFamily="34" charset="0"/>
              <a:buChar char="•"/>
            </a:pPr>
            <a:endParaRPr lang="en-US" sz="9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The Original Additive Free Tequila since 2005</a:t>
            </a:r>
          </a:p>
          <a:p>
            <a:pPr marL="171450" indent="-171450">
              <a:buFont typeface="Arial" panose="020B0604020202020204" pitchFamily="34" charset="0"/>
              <a:buChar char="•"/>
            </a:pPr>
            <a:endParaRPr lang="en-US" sz="900" dirty="0">
              <a:latin typeface="Montserrat" panose="00000500000000000000" pitchFamily="50" charset="0"/>
            </a:endParaRPr>
          </a:p>
          <a:p>
            <a:br>
              <a:rPr lang="en-US" sz="900" dirty="0">
                <a:latin typeface="Montserrat" panose="00000500000000000000" pitchFamily="50" charset="0"/>
              </a:rPr>
            </a:br>
            <a:endParaRPr lang="en-US" sz="900" dirty="0">
              <a:latin typeface="Montserrat" panose="00000500000000000000" pitchFamily="50" charset="0"/>
            </a:endParaRPr>
          </a:p>
          <a:p>
            <a:pPr marL="171450" indent="-171450">
              <a:buFont typeface="Arial" panose="020B0604020202020204" pitchFamily="34" charset="0"/>
              <a:buChar char="•"/>
            </a:pPr>
            <a:endParaRPr lang="en-US" sz="900" dirty="0">
              <a:latin typeface="Montserrat" panose="00000500000000000000" pitchFamily="50" charset="0"/>
            </a:endParaRPr>
          </a:p>
          <a:p>
            <a:pPr marL="171450" indent="-171450">
              <a:buFont typeface="Arial" panose="020B0604020202020204" pitchFamily="34" charset="0"/>
              <a:buChar char="•"/>
            </a:pPr>
            <a:endParaRPr lang="en-US" sz="400" dirty="0">
              <a:latin typeface="Montserrat" panose="00000500000000000000" pitchFamily="50" charset="0"/>
            </a:endParaRPr>
          </a:p>
        </p:txBody>
      </p:sp>
      <p:sp>
        <p:nvSpPr>
          <p:cNvPr id="9" name="TextBox 8">
            <a:extLst>
              <a:ext uri="{FF2B5EF4-FFF2-40B4-BE49-F238E27FC236}">
                <a16:creationId xmlns:a16="http://schemas.microsoft.com/office/drawing/2014/main" id="{BAD284E0-8114-B27A-74F2-B3D467308B01}"/>
              </a:ext>
            </a:extLst>
          </p:cNvPr>
          <p:cNvSpPr txBox="1"/>
          <p:nvPr/>
        </p:nvSpPr>
        <p:spPr>
          <a:xfrm>
            <a:off x="2240237" y="2175915"/>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CALL TO ACTION</a:t>
            </a:r>
            <a:endParaRPr lang="en-US" sz="1200" spc="300" dirty="0">
              <a:solidFill>
                <a:srgbClr val="4E4D4D"/>
              </a:solidFill>
              <a:latin typeface="Montserrat Light" pitchFamily="2" charset="77"/>
            </a:endParaRPr>
          </a:p>
        </p:txBody>
      </p:sp>
      <p:cxnSp>
        <p:nvCxnSpPr>
          <p:cNvPr id="33" name="Straight Connector 32">
            <a:extLst>
              <a:ext uri="{FF2B5EF4-FFF2-40B4-BE49-F238E27FC236}">
                <a16:creationId xmlns:a16="http://schemas.microsoft.com/office/drawing/2014/main" id="{56D08F69-BC4A-3D73-B5E3-765C6E7B403A}"/>
              </a:ext>
            </a:extLst>
          </p:cNvPr>
          <p:cNvCxnSpPr>
            <a:cxnSpLocks/>
          </p:cNvCxnSpPr>
          <p:nvPr/>
        </p:nvCxnSpPr>
        <p:spPr>
          <a:xfrm flipH="1">
            <a:off x="5430727" y="2305074"/>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5C3E9-C8E6-3502-F6C4-B57CA24577AE}"/>
              </a:ext>
            </a:extLst>
          </p:cNvPr>
          <p:cNvCxnSpPr>
            <a:cxnSpLocks/>
          </p:cNvCxnSpPr>
          <p:nvPr/>
        </p:nvCxnSpPr>
        <p:spPr>
          <a:xfrm flipH="1">
            <a:off x="2341164" y="2337401"/>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6FACA0A-39A0-DB81-29CE-BD1585E32669}"/>
              </a:ext>
            </a:extLst>
          </p:cNvPr>
          <p:cNvSpPr txBox="1"/>
          <p:nvPr/>
        </p:nvSpPr>
        <p:spPr>
          <a:xfrm>
            <a:off x="0" y="2440310"/>
            <a:ext cx="7772400" cy="1200329"/>
          </a:xfrm>
          <a:prstGeom prst="rect">
            <a:avLst/>
          </a:prstGeom>
          <a:noFill/>
        </p:spPr>
        <p:txBody>
          <a:bodyPr wrap="square">
            <a:spAutoFit/>
          </a:bodyPr>
          <a:lstStyle/>
          <a:p>
            <a:pPr marL="0" marR="0" algn="ctr"/>
            <a:r>
              <a:rPr lang="en-US" sz="1800" b="1" cap="all" dirty="0">
                <a:solidFill>
                  <a:srgbClr val="474747"/>
                </a:solidFill>
                <a:latin typeface="Futura" panose="020B0602020204020303" pitchFamily="34" charset="-79"/>
                <a:cs typeface="Futura" panose="020B0602020204020303" pitchFamily="34" charset="-79"/>
              </a:rPr>
              <a:t>Give your Don Julio 1942 and Clase Azul fans          an upgrade </a:t>
            </a:r>
          </a:p>
          <a:p>
            <a:pPr marL="0" marR="0" algn="ctr"/>
            <a:r>
              <a:rPr lang="en-US" sz="1800" b="1" cap="all" dirty="0">
                <a:solidFill>
                  <a:srgbClr val="474747"/>
                </a:solidFill>
                <a:latin typeface="Futura" panose="020B0602020204020303" pitchFamily="34" charset="-79"/>
                <a:cs typeface="Futura" panose="020B0602020204020303" pitchFamily="34" charset="-79"/>
              </a:rPr>
              <a:t>to a higher quality additive-free tequila in same price range</a:t>
            </a:r>
          </a:p>
        </p:txBody>
      </p:sp>
      <p:pic>
        <p:nvPicPr>
          <p:cNvPr id="34" name="Picture 33">
            <a:extLst>
              <a:ext uri="{FF2B5EF4-FFF2-40B4-BE49-F238E27FC236}">
                <a16:creationId xmlns:a16="http://schemas.microsoft.com/office/drawing/2014/main" id="{775CF7E4-02FC-1A24-CECE-58BEAC3E89E3}"/>
              </a:ext>
            </a:extLst>
          </p:cNvPr>
          <p:cNvPicPr>
            <a:picLocks noChangeAspect="1"/>
          </p:cNvPicPr>
          <p:nvPr/>
        </p:nvPicPr>
        <p:blipFill>
          <a:blip r:embed="rId8"/>
          <a:srcRect t="20765" b="15615"/>
          <a:stretch/>
        </p:blipFill>
        <p:spPr>
          <a:xfrm>
            <a:off x="0" y="0"/>
            <a:ext cx="7772400" cy="2194560"/>
          </a:xfrm>
          <a:prstGeom prst="rect">
            <a:avLst/>
          </a:prstGeom>
        </p:spPr>
      </p:pic>
      <p:pic>
        <p:nvPicPr>
          <p:cNvPr id="35" name="Picture 34" descr="A white and black logo&#10;&#10;Description automatically generated">
            <a:extLst>
              <a:ext uri="{FF2B5EF4-FFF2-40B4-BE49-F238E27FC236}">
                <a16:creationId xmlns:a16="http://schemas.microsoft.com/office/drawing/2014/main" id="{765DB8DC-47FB-9D49-0F2E-F465E0E551B4}"/>
              </a:ext>
            </a:extLst>
          </p:cNvPr>
          <p:cNvPicPr>
            <a:picLocks noChangeAspect="1"/>
          </p:cNvPicPr>
          <p:nvPr/>
        </p:nvPicPr>
        <p:blipFill rotWithShape="1">
          <a:blip r:embed="rId9">
            <a:alphaModFix amt="33000"/>
          </a:blip>
          <a:srcRect l="62518" t="43079" r="9652"/>
          <a:stretch/>
        </p:blipFill>
        <p:spPr>
          <a:xfrm rot="16200000">
            <a:off x="-333686" y="333691"/>
            <a:ext cx="2249904" cy="1582526"/>
          </a:xfrm>
          <a:prstGeom prst="rect">
            <a:avLst/>
          </a:prstGeom>
        </p:spPr>
      </p:pic>
      <p:pic>
        <p:nvPicPr>
          <p:cNvPr id="36" name="Picture 35" descr="A white and black logo&#10;&#10;Description automatically generated">
            <a:extLst>
              <a:ext uri="{FF2B5EF4-FFF2-40B4-BE49-F238E27FC236}">
                <a16:creationId xmlns:a16="http://schemas.microsoft.com/office/drawing/2014/main" id="{9513B3A3-C23F-5745-08B0-D8FDFC5904F9}"/>
              </a:ext>
            </a:extLst>
          </p:cNvPr>
          <p:cNvPicPr>
            <a:picLocks noChangeAspect="1"/>
          </p:cNvPicPr>
          <p:nvPr/>
        </p:nvPicPr>
        <p:blipFill rotWithShape="1">
          <a:blip r:embed="rId9">
            <a:alphaModFix amt="33000"/>
          </a:blip>
          <a:srcRect l="62066" t="43079" r="10035"/>
          <a:stretch/>
        </p:blipFill>
        <p:spPr>
          <a:xfrm rot="16200000" flipV="1">
            <a:off x="5853784" y="336905"/>
            <a:ext cx="2255520" cy="1581711"/>
          </a:xfrm>
          <a:prstGeom prst="rect">
            <a:avLst/>
          </a:prstGeom>
        </p:spPr>
      </p:pic>
      <p:pic>
        <p:nvPicPr>
          <p:cNvPr id="39" name="Graphic 38">
            <a:extLst>
              <a:ext uri="{FF2B5EF4-FFF2-40B4-BE49-F238E27FC236}">
                <a16:creationId xmlns:a16="http://schemas.microsoft.com/office/drawing/2014/main" id="{99C78F91-C776-73AB-B8F1-6201B75D4899}"/>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8692" t="11881" r="7906" b="16196"/>
          <a:stretch/>
        </p:blipFill>
        <p:spPr>
          <a:xfrm>
            <a:off x="1124518" y="117769"/>
            <a:ext cx="1374843" cy="1185645"/>
          </a:xfrm>
          <a:prstGeom prst="rect">
            <a:avLst/>
          </a:prstGeom>
        </p:spPr>
      </p:pic>
      <p:sp>
        <p:nvSpPr>
          <p:cNvPr id="8" name="Text Placeholder 1">
            <a:extLst>
              <a:ext uri="{FF2B5EF4-FFF2-40B4-BE49-F238E27FC236}">
                <a16:creationId xmlns:a16="http://schemas.microsoft.com/office/drawing/2014/main" id="{29748C34-1C31-4B4C-8AB7-4A9659A24717}"/>
              </a:ext>
            </a:extLst>
          </p:cNvPr>
          <p:cNvSpPr txBox="1">
            <a:spLocks/>
          </p:cNvSpPr>
          <p:nvPr/>
        </p:nvSpPr>
        <p:spPr>
          <a:xfrm>
            <a:off x="1743456" y="493647"/>
            <a:ext cx="5699760" cy="972846"/>
          </a:xfrm>
          <a:prstGeom prst="rect">
            <a:avLst/>
          </a:prstGeom>
        </p:spPr>
        <p:txBody>
          <a:bodyPr anchor="b">
            <a:noAutofit/>
          </a:bodyPr>
          <a:lstStyle>
            <a:lvl1pPr marL="0" indent="0" algn="l" defTabSz="565785" rtl="0" eaLnBrk="1" latinLnBrk="0" hangingPunct="1">
              <a:lnSpc>
                <a:spcPct val="90000"/>
              </a:lnSpc>
              <a:spcBef>
                <a:spcPts val="619"/>
              </a:spcBef>
              <a:buFont typeface="Arial" panose="020B0604020202020204" pitchFamily="34" charset="0"/>
              <a:buNone/>
              <a:defRPr sz="1100" b="1" i="0" kern="1200" cap="all" baseline="0">
                <a:solidFill>
                  <a:srgbClr val="474747"/>
                </a:solidFill>
                <a:latin typeface="Montserrat SemiBold" pitchFamily="2" charset="77"/>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a:lstStyle>
          <a:p>
            <a:pPr algn="ctr"/>
            <a:r>
              <a:rPr lang="en-US" sz="1500" dirty="0">
                <a:solidFill>
                  <a:schemeClr val="bg1"/>
                </a:solidFill>
                <a:latin typeface="Futura" panose="020B0602020204020303" pitchFamily="34" charset="-79"/>
                <a:cs typeface="Futura" panose="020B0602020204020303" pitchFamily="34" charset="-79"/>
              </a:rPr>
              <a:t>PARTIDA</a:t>
            </a:r>
          </a:p>
          <a:p>
            <a:pPr algn="ctr"/>
            <a:r>
              <a:rPr lang="en-US" sz="1500" dirty="0">
                <a:solidFill>
                  <a:schemeClr val="bg1"/>
                </a:solidFill>
                <a:latin typeface="Futura" panose="020B0602020204020303" pitchFamily="34" charset="-79"/>
                <a:cs typeface="Futura" panose="020B0602020204020303" pitchFamily="34" charset="-79"/>
              </a:rPr>
              <a:t>ROBLE FINO REPOSADO</a:t>
            </a:r>
          </a:p>
          <a:p>
            <a:pPr algn="ctr"/>
            <a:r>
              <a:rPr lang="en-US" sz="1500" dirty="0">
                <a:solidFill>
                  <a:schemeClr val="bg1"/>
                </a:solidFill>
                <a:latin typeface="Futura" panose="020B0602020204020303" pitchFamily="34" charset="-79"/>
                <a:cs typeface="Futura" panose="020B0602020204020303" pitchFamily="34" charset="-79"/>
              </a:rPr>
              <a:t>SHERRY OAK FINISH</a:t>
            </a:r>
          </a:p>
        </p:txBody>
      </p:sp>
    </p:spTree>
    <p:extLst>
      <p:ext uri="{BB962C8B-B14F-4D97-AF65-F5344CB8AC3E}">
        <p14:creationId xmlns:p14="http://schemas.microsoft.com/office/powerpoint/2010/main" val="225109598"/>
      </p:ext>
    </p:extLst>
  </p:cSld>
  <p:clrMapOvr>
    <a:masterClrMapping/>
  </p:clrMapOvr>
</p:sld>
</file>

<file path=ppt/theme/theme1.xml><?xml version="1.0" encoding="utf-8"?>
<a:theme xmlns:a="http://schemas.openxmlformats.org/drawingml/2006/main" name="Office Theme">
  <a:themeElements>
    <a:clrScheme name="PARTIDA">
      <a:dk1>
        <a:srgbClr val="474747"/>
      </a:dk1>
      <a:lt1>
        <a:srgbClr val="FFFFFF"/>
      </a:lt1>
      <a:dk2>
        <a:srgbClr val="474747"/>
      </a:dk2>
      <a:lt2>
        <a:srgbClr val="E7E6E6"/>
      </a:lt2>
      <a:accent1>
        <a:srgbClr val="D9D8D6"/>
      </a:accent1>
      <a:accent2>
        <a:srgbClr val="009DDC"/>
      </a:accent2>
      <a:accent3>
        <a:srgbClr val="0067B1"/>
      </a:accent3>
      <a:accent4>
        <a:srgbClr val="C31188"/>
      </a:accent4>
      <a:accent5>
        <a:srgbClr val="8B0059"/>
      </a:accent5>
      <a:accent6>
        <a:srgbClr val="799741"/>
      </a:accent6>
      <a:hlink>
        <a:srgbClr val="1B1919"/>
      </a:hlink>
      <a:folHlink>
        <a:srgbClr val="1B19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ida_PowerpointTemplate" id="{A699C45E-FC15-A84C-AD66-5D325E485D40}" vid="{FC4A4287-F4E9-8944-B4A5-4651DE20A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152C89CD40A48A1B6236092F022E5" ma:contentTypeVersion="13" ma:contentTypeDescription="Create a new document." ma:contentTypeScope="" ma:versionID="c0d491141f2df682e709d886c85eb76f">
  <xsd:schema xmlns:xsd="http://www.w3.org/2001/XMLSchema" xmlns:xs="http://www.w3.org/2001/XMLSchema" xmlns:p="http://schemas.microsoft.com/office/2006/metadata/properties" xmlns:ns3="9374693d-dcee-4c0e-8262-81760a4ac50d" xmlns:ns4="52edbf57-f6cf-4b48-b779-b98d968473a7" targetNamespace="http://schemas.microsoft.com/office/2006/metadata/properties" ma:root="true" ma:fieldsID="9f014f7e1255feed00335a57adbce07d" ns3:_="" ns4:_="">
    <xsd:import namespace="9374693d-dcee-4c0e-8262-81760a4ac50d"/>
    <xsd:import namespace="52edbf57-f6cf-4b48-b779-b98d968473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4693d-dcee-4c0e-8262-81760a4ac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edbf57-f6cf-4b48-b779-b98d968473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BAC00D-A756-4AEE-BFAC-4B92C4992FA1}">
  <ds:schemaRefs>
    <ds:schemaRef ds:uri="http://schemas.microsoft.com/sharepoint/v3/contenttype/forms"/>
  </ds:schemaRefs>
</ds:datastoreItem>
</file>

<file path=customXml/itemProps2.xml><?xml version="1.0" encoding="utf-8"?>
<ds:datastoreItem xmlns:ds="http://schemas.openxmlformats.org/officeDocument/2006/customXml" ds:itemID="{C14E6B66-92DD-438C-97E4-D51ED98455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1FDE89-2C7F-4E09-B53F-20B2B304E8A7}">
  <ds:schemaRefs>
    <ds:schemaRef ds:uri="52edbf57-f6cf-4b48-b779-b98d968473a7"/>
    <ds:schemaRef ds:uri="9374693d-dcee-4c0e-8262-81760a4ac5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Partida_PowerpointTemplate</Template>
  <TotalTime>16129</TotalTime>
  <Words>706</Words>
  <Application>Microsoft Macintosh PowerPoint</Application>
  <PresentationFormat>Custom</PresentationFormat>
  <Paragraphs>108</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Montserrat Light</vt:lpstr>
      <vt:lpstr>Montserrat</vt:lpstr>
      <vt:lpstr>Calibri</vt:lpstr>
      <vt:lpstr>Montserrat SemiBold</vt:lpstr>
      <vt:lpstr>Montserrat Medium</vt:lpstr>
      <vt:lpstr>Futura</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Marks, Valerie</dc:creator>
  <cp:lastModifiedBy>Gilles Bensabeur</cp:lastModifiedBy>
  <cp:revision>38</cp:revision>
  <cp:lastPrinted>2020-02-26T18:40:09Z</cp:lastPrinted>
  <dcterms:created xsi:type="dcterms:W3CDTF">2019-08-15T20:22:24Z</dcterms:created>
  <dcterms:modified xsi:type="dcterms:W3CDTF">2024-10-21T14:51:10Z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0x010100FF6152C89CD40A48A1B6236092F022E5</vt:lpwstr>
  </property>
</Properties>
</file>