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</p:sldIdLst>
  <p:sldSz cx="7772400" cy="100584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2" pos="2448" userDrawn="1">
          <p15:clr>
            <a:srgbClr val="A4A3A4"/>
          </p15:clr>
        </p15:guide>
        <p15:guide id="3" orient="horz" pos="1440" userDrawn="1">
          <p15:clr>
            <a:srgbClr val="A4A3A4"/>
          </p15:clr>
        </p15:guide>
        <p15:guide id="4" orient="horz" pos="4416" userDrawn="1">
          <p15:clr>
            <a:srgbClr val="A4A3A4"/>
          </p15:clr>
        </p15:guide>
        <p15:guide id="5" orient="horz" pos="5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60"/>
    <p:restoredTop sz="94732"/>
  </p:normalViewPr>
  <p:slideViewPr>
    <p:cSldViewPr>
      <p:cViewPr varScale="1">
        <p:scale>
          <a:sx n="132" d="100"/>
          <a:sy n="132" d="100"/>
        </p:scale>
        <p:origin x="1480" y="184"/>
      </p:cViewPr>
      <p:guideLst>
        <p:guide orient="horz" pos="2736"/>
        <p:guide pos="2448"/>
        <p:guide orient="horz" pos="1440"/>
        <p:guide orient="horz" pos="4416"/>
        <p:guide orient="horz" pos="59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9275" y="692702"/>
            <a:ext cx="6673850" cy="823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rgbClr val="4D4D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7.png"/><Relationship Id="rId2" Type="http://schemas.openxmlformats.org/officeDocument/2006/relationships/image" Target="../media/image1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tiff"/><Relationship Id="rId5" Type="http://schemas.openxmlformats.org/officeDocument/2006/relationships/image" Target="../media/image16.png"/><Relationship Id="rId15" Type="http://schemas.openxmlformats.org/officeDocument/2006/relationships/image" Target="../media/image10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509777" y="5247640"/>
            <a:ext cx="67805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just">
              <a:lnSpc>
                <a:spcPct val="100000"/>
              </a:lnSpc>
              <a:spcBef>
                <a:spcPts val="100"/>
              </a:spcBef>
            </a:pPr>
            <a:r>
              <a:rPr sz="1000" spc="-35" dirty="0">
                <a:latin typeface="Futura Medium" panose="020B0602020204020303" pitchFamily="34" charset="-79"/>
                <a:cs typeface="Futura Medium" panose="020B0602020204020303" pitchFamily="34" charset="-79"/>
              </a:rPr>
              <a:t>Tequila </a:t>
            </a:r>
            <a:r>
              <a:rPr sz="1000" spc="-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Partida crafted </a:t>
            </a:r>
            <a:r>
              <a:rPr sz="1000" spc="-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 world’s highest </a:t>
            </a:r>
            <a:r>
              <a:rPr sz="1000" spc="-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rated tequila </a:t>
            </a:r>
            <a:r>
              <a:rPr sz="1000" spc="-5" dirty="0">
                <a:latin typeface="Futura Medium" panose="020B0602020204020303" pitchFamily="34" charset="-79"/>
                <a:cs typeface="Futura Medium" panose="020B0602020204020303" pitchFamily="34" charset="-79"/>
              </a:rPr>
              <a:t>by </a:t>
            </a:r>
            <a:r>
              <a:rPr sz="1000" spc="-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honoring </a:t>
            </a:r>
            <a:r>
              <a:rPr sz="1000" spc="-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 </a:t>
            </a:r>
            <a:r>
              <a:rPr sz="1000" spc="-15" dirty="0">
                <a:latin typeface="Futura Medium" panose="020B0602020204020303" pitchFamily="34" charset="-79"/>
                <a:cs typeface="Futura Medium" panose="020B0602020204020303" pitchFamily="34" charset="-79"/>
              </a:rPr>
              <a:t>blue </a:t>
            </a:r>
            <a:r>
              <a:rPr sz="1000" spc="-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weber </a:t>
            </a:r>
            <a:r>
              <a:rPr sz="1000" spc="-5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agave. </a:t>
            </a:r>
            <a:r>
              <a:rPr sz="1000" spc="-5" dirty="0">
                <a:latin typeface="Futura Medium" panose="020B0602020204020303" pitchFamily="34" charset="-79"/>
                <a:cs typeface="Futura Medium" panose="020B0602020204020303" pitchFamily="34" charset="-79"/>
              </a:rPr>
              <a:t>Named </a:t>
            </a:r>
            <a:r>
              <a:rPr sz="1000" spc="-35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 </a:t>
            </a:r>
            <a:r>
              <a:rPr sz="1000" spc="-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honor</a:t>
            </a:r>
            <a:r>
              <a:rPr lang="en-US" sz="1000" spc="-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15" dirty="0">
                <a:latin typeface="Futura Medium" panose="020B0602020204020303" pitchFamily="34" charset="-79"/>
                <a:cs typeface="Futura Medium" panose="020B0602020204020303" pitchFamily="34" charset="-79"/>
              </a:rPr>
              <a:t>of </a:t>
            </a:r>
            <a:r>
              <a:rPr sz="1000" spc="-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</a:t>
            </a:r>
            <a:r>
              <a:rPr sz="825" spc="-15" baseline="35353" dirty="0">
                <a:latin typeface="Futura Medium" panose="020B0602020204020303" pitchFamily="34" charset="-79"/>
                <a:cs typeface="Futura Medium" panose="020B0602020204020303" pitchFamily="34" charset="-79"/>
              </a:rPr>
              <a:t>rd</a:t>
            </a:r>
            <a:r>
              <a:rPr sz="825" spc="254" baseline="35353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generation </a:t>
            </a:r>
            <a:r>
              <a:rPr sz="1000" spc="-3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agave farmer </a:t>
            </a:r>
            <a:r>
              <a:rPr sz="1000" spc="-15" dirty="0">
                <a:latin typeface="Futura Medium" panose="020B0602020204020303" pitchFamily="34" charset="-79"/>
                <a:cs typeface="Futura Medium" panose="020B0602020204020303" pitchFamily="34" charset="-79"/>
              </a:rPr>
              <a:t>Enrique </a:t>
            </a:r>
            <a:r>
              <a:rPr sz="1000" spc="-3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Partida, </a:t>
            </a:r>
            <a:r>
              <a:rPr sz="1000" spc="-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Partida </a:t>
            </a:r>
            <a:r>
              <a:rPr sz="1000" spc="-3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is </a:t>
            </a:r>
            <a:r>
              <a:rPr sz="1000" spc="-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committed </a:t>
            </a:r>
            <a:r>
              <a:rPr sz="1000" spc="5" dirty="0">
                <a:latin typeface="Futura Medium" panose="020B0602020204020303" pitchFamily="34" charset="-79"/>
                <a:cs typeface="Futura Medium" panose="020B0602020204020303" pitchFamily="34" charset="-79"/>
              </a:rPr>
              <a:t>to </a:t>
            </a:r>
            <a:r>
              <a:rPr sz="1000" spc="-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preserving the </a:t>
            </a:r>
            <a:r>
              <a:rPr sz="1000" spc="-3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fresh agave </a:t>
            </a:r>
            <a:r>
              <a:rPr sz="1000" spc="-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flavor</a:t>
            </a:r>
            <a:r>
              <a:rPr lang="en-US" sz="1000" spc="1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at</a:t>
            </a:r>
            <a:r>
              <a:rPr sz="1000" spc="1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each</a:t>
            </a:r>
            <a:r>
              <a:rPr sz="1000" spc="1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15" dirty="0">
                <a:latin typeface="Futura Medium" panose="020B0602020204020303" pitchFamily="34" charset="-79"/>
                <a:cs typeface="Futura Medium" panose="020B0602020204020303" pitchFamily="34" charset="-79"/>
              </a:rPr>
              <a:t>step</a:t>
            </a:r>
            <a:r>
              <a:rPr sz="1000" spc="1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15" dirty="0">
                <a:latin typeface="Futura Medium" panose="020B0602020204020303" pitchFamily="34" charset="-79"/>
                <a:cs typeface="Futura Medium" panose="020B0602020204020303" pitchFamily="34" charset="-79"/>
              </a:rPr>
              <a:t>of</a:t>
            </a:r>
            <a:r>
              <a:rPr sz="1000" spc="1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</a:t>
            </a:r>
            <a:r>
              <a:rPr sz="1000" spc="1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tequila</a:t>
            </a:r>
            <a:r>
              <a:rPr lang="en-US" sz="1000" spc="-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-</a:t>
            </a:r>
            <a:r>
              <a:rPr lang="en-US" sz="1000" spc="-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making</a:t>
            </a:r>
            <a:r>
              <a:rPr sz="1000" spc="1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3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process.</a:t>
            </a:r>
            <a:r>
              <a:rPr sz="1000" spc="1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15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</a:t>
            </a:r>
            <a:r>
              <a:rPr sz="1000" spc="1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30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result</a:t>
            </a:r>
            <a:r>
              <a:rPr sz="1000" spc="1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3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is</a:t>
            </a:r>
            <a:r>
              <a:rPr sz="1000" spc="1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3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</a:t>
            </a:r>
            <a:r>
              <a:rPr sz="1000" spc="1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tequila</a:t>
            </a:r>
            <a:r>
              <a:rPr sz="1000" spc="13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that</a:t>
            </a:r>
            <a:r>
              <a:rPr sz="1000" spc="1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30" dirty="0">
                <a:latin typeface="Futura Medium" panose="020B0602020204020303" pitchFamily="34" charset="-79"/>
                <a:cs typeface="Futura Medium" panose="020B0602020204020303" pitchFamily="34" charset="-79"/>
              </a:rPr>
              <a:t>is</a:t>
            </a:r>
            <a:r>
              <a:rPr sz="1000" spc="1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truly</a:t>
            </a:r>
            <a:r>
              <a:rPr sz="1000" spc="1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from</a:t>
            </a:r>
            <a:r>
              <a:rPr sz="1000" spc="1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15" dirty="0">
                <a:latin typeface="Futura Medium" panose="020B0602020204020303" pitchFamily="34" charset="-79"/>
                <a:cs typeface="Futura Medium" panose="020B0602020204020303" pitchFamily="34" charset="-79"/>
              </a:rPr>
              <a:t>field</a:t>
            </a:r>
            <a:r>
              <a:rPr sz="1000" spc="12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5" dirty="0">
                <a:latin typeface="Futura Medium" panose="020B0602020204020303" pitchFamily="34" charset="-79"/>
                <a:cs typeface="Futura Medium" panose="020B0602020204020303" pitchFamily="34" charset="-79"/>
              </a:rPr>
              <a:t>to</a:t>
            </a:r>
            <a:r>
              <a:rPr lang="en-US" sz="1000" spc="1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spc="-45" dirty="0">
                <a:latin typeface="Futura Medium" panose="020B0602020204020303" pitchFamily="34" charset="-79"/>
                <a:cs typeface="Futura Medium" panose="020B0602020204020303" pitchFamily="34" charset="-79"/>
              </a:rPr>
              <a:t>glass.</a:t>
            </a:r>
            <a:endParaRPr sz="1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2020" y="7805356"/>
            <a:ext cx="1158251" cy="86192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30780" y="7806220"/>
            <a:ext cx="811094" cy="87055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74237" y="7806211"/>
            <a:ext cx="811085" cy="811094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68925" y="7780023"/>
            <a:ext cx="811094" cy="81109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29400" y="7848600"/>
            <a:ext cx="308891" cy="811094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88877" y="8838386"/>
            <a:ext cx="1049020" cy="8617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50" spc="-5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PRIME</a:t>
            </a:r>
            <a:r>
              <a:rPr sz="1050" spc="-10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5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MATURE  </a:t>
            </a:r>
            <a:r>
              <a:rPr sz="1050" spc="15" dirty="0">
                <a:latin typeface="Futura Medium" panose="020B0602020204020303" pitchFamily="34" charset="-79"/>
                <a:cs typeface="Futura Medium" panose="020B0602020204020303" pitchFamily="34" charset="-79"/>
              </a:rPr>
              <a:t>AGAVE</a:t>
            </a:r>
            <a:endParaRPr sz="10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R="28575" algn="ctr">
              <a:lnSpc>
                <a:spcPct val="100000"/>
              </a:lnSpc>
              <a:spcBef>
                <a:spcPts val="455"/>
              </a:spcBef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Produces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ripe,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Fully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flavored agave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841700" y="8838119"/>
            <a:ext cx="1318895" cy="8233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9539">
              <a:lnSpc>
                <a:spcPct val="100000"/>
              </a:lnSpc>
              <a:spcBef>
                <a:spcPts val="100"/>
              </a:spcBef>
            </a:pPr>
            <a:r>
              <a:rPr sz="1050" spc="7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24 </a:t>
            </a:r>
            <a:r>
              <a:rPr sz="1050" spc="15" dirty="0">
                <a:latin typeface="Futura Medium" panose="020B0602020204020303" pitchFamily="34" charset="-79"/>
                <a:cs typeface="Futura Medium" panose="020B0602020204020303" pitchFamily="34" charset="-79"/>
              </a:rPr>
              <a:t>HOUR FIELD  </a:t>
            </a:r>
            <a:r>
              <a:rPr sz="1050" spc="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TO</a:t>
            </a:r>
            <a:r>
              <a:rPr sz="1050" spc="-9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50" spc="5" dirty="0">
                <a:latin typeface="Futura Medium" panose="020B0602020204020303" pitchFamily="34" charset="-79"/>
                <a:cs typeface="Futura Medium" panose="020B0602020204020303" pitchFamily="34" charset="-79"/>
              </a:rPr>
              <a:t>FERMENTATION</a:t>
            </a:r>
            <a:endParaRPr lang="en-US" sz="1050" spc="5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 marR="5080" indent="129539" algn="ctr">
              <a:lnSpc>
                <a:spcPct val="100000"/>
              </a:lnSpc>
              <a:spcBef>
                <a:spcPts val="100"/>
              </a:spcBef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129539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Preserves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agave flavor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388560" y="8838119"/>
            <a:ext cx="1208405" cy="8233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050" spc="-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STAINLESS</a:t>
            </a:r>
            <a:r>
              <a:rPr sz="1050" spc="-65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50" spc="-15" dirty="0">
                <a:latin typeface="Futura Medium" panose="020B0602020204020303" pitchFamily="34" charset="-79"/>
                <a:cs typeface="Futura Medium" panose="020B0602020204020303" pitchFamily="34" charset="-79"/>
              </a:rPr>
              <a:t>STEEL  </a:t>
            </a:r>
            <a:r>
              <a:rPr sz="1050" spc="15" dirty="0">
                <a:latin typeface="Futura Medium" panose="020B0602020204020303" pitchFamily="34" charset="-79"/>
                <a:cs typeface="Futura Medium" panose="020B0602020204020303" pitchFamily="34" charset="-79"/>
              </a:rPr>
              <a:t>DISTILLATION</a:t>
            </a:r>
            <a:endParaRPr sz="10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 marR="5080" indent="129539" algn="ctr">
              <a:spcBef>
                <a:spcPts val="100"/>
              </a:spcBef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129539" algn="ctr">
              <a:spcBef>
                <a:spcPts val="100"/>
              </a:spcBef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Preserves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agave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purity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789274" y="8838119"/>
            <a:ext cx="1170940" cy="8267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69" marR="66040" algn="ctr">
              <a:lnSpc>
                <a:spcPct val="100000"/>
              </a:lnSpc>
              <a:spcBef>
                <a:spcPts val="100"/>
              </a:spcBef>
            </a:pPr>
            <a:r>
              <a:rPr sz="1050" spc="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AGED </a:t>
            </a:r>
            <a:r>
              <a:rPr sz="1050" spc="15" dirty="0">
                <a:latin typeface="Futura Medium" panose="020B0602020204020303" pitchFamily="34" charset="-79"/>
                <a:cs typeface="Futura Medium" panose="020B0602020204020303" pitchFamily="34" charset="-79"/>
              </a:rPr>
              <a:t>BEYOND  </a:t>
            </a:r>
            <a:r>
              <a:rPr sz="1050" spc="-5" dirty="0">
                <a:latin typeface="Futura Medium" panose="020B0602020204020303" pitchFamily="34" charset="-79"/>
                <a:cs typeface="Futura Medium" panose="020B0602020204020303" pitchFamily="34" charset="-79"/>
              </a:rPr>
              <a:t>EXPEC</a:t>
            </a:r>
            <a:r>
              <a:rPr sz="1050" spc="-105" dirty="0">
                <a:latin typeface="Futura Medium" panose="020B0602020204020303" pitchFamily="34" charset="-79"/>
                <a:cs typeface="Futura Medium" panose="020B0602020204020303" pitchFamily="34" charset="-79"/>
              </a:rPr>
              <a:t>T</a:t>
            </a:r>
            <a:r>
              <a:rPr sz="1050" spc="5" dirty="0">
                <a:latin typeface="Futura Medium" panose="020B0602020204020303" pitchFamily="34" charset="-79"/>
                <a:cs typeface="Futura Medium" panose="020B0602020204020303" pitchFamily="34" charset="-79"/>
              </a:rPr>
              <a:t>A</a:t>
            </a:r>
            <a:r>
              <a:rPr sz="1050" spc="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TIONS</a:t>
            </a:r>
            <a:endParaRPr sz="10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 marR="5080" indent="129539" algn="ctr">
              <a:lnSpc>
                <a:spcPct val="103000"/>
              </a:lnSpc>
              <a:spcBef>
                <a:spcPts val="100"/>
              </a:spcBef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129539" algn="ctr">
              <a:lnSpc>
                <a:spcPct val="103000"/>
              </a:lnSpc>
              <a:spcBef>
                <a:spcPts val="100"/>
              </a:spcBef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Enhances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natural</a:t>
            </a:r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agave</a:t>
            </a:r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flavor</a:t>
            </a:r>
            <a:r>
              <a:rPr lang="en-US"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&amp; </a:t>
            </a:r>
            <a:r>
              <a:rPr sz="1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color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096000" y="8839200"/>
            <a:ext cx="1403130" cy="11381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" marR="30480" algn="ctr">
              <a:lnSpc>
                <a:spcPct val="100000"/>
              </a:lnSpc>
              <a:spcBef>
                <a:spcPts val="100"/>
              </a:spcBef>
            </a:pPr>
            <a:r>
              <a:rPr sz="1050" spc="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THE</a:t>
            </a:r>
            <a:r>
              <a:rPr sz="1050" spc="-8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sz="1050" spc="-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PRISTINE </a:t>
            </a:r>
            <a:r>
              <a:rPr lang="en-US" sz="1050" spc="-1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sz="1050" spc="-2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SERVE</a:t>
            </a:r>
            <a:endParaRPr sz="105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12700" marR="5080" indent="129539" algn="ctr">
              <a:lnSpc>
                <a:spcPct val="103000"/>
              </a:lnSpc>
              <a:spcBef>
                <a:spcPts val="100"/>
              </a:spcBef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algn="ctr">
              <a:lnSpc>
                <a:spcPct val="102099"/>
              </a:lnSpc>
              <a:spcBef>
                <a:spcPts val="60"/>
              </a:spcBef>
            </a:pPr>
            <a:r>
              <a:rPr lang="en-US" sz="1000" spc="50" dirty="0">
                <a:latin typeface="Trebuchet MS"/>
              </a:rPr>
              <a:t>“Simply the finest line of tequilas money can buy”          – Paul </a:t>
            </a:r>
            <a:r>
              <a:rPr lang="en-US" sz="1000" spc="50" dirty="0" err="1">
                <a:latin typeface="Trebuchet MS"/>
              </a:rPr>
              <a:t>Pacult</a:t>
            </a:r>
            <a:endParaRPr lang="en-US" sz="1000" spc="50" dirty="0">
              <a:latin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93195" y="3018180"/>
            <a:ext cx="2130425" cy="147955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7620" algn="ctr">
              <a:lnSpc>
                <a:spcPct val="102699"/>
              </a:lnSpc>
              <a:spcBef>
                <a:spcPts val="40"/>
              </a:spcBef>
            </a:pPr>
            <a:r>
              <a:rPr sz="1850" b="1" spc="-165" dirty="0">
                <a:latin typeface="Futura" panose="020B0602020204020303" pitchFamily="34" charset="-79"/>
                <a:cs typeface="Futura" panose="020B0602020204020303" pitchFamily="34" charset="-79"/>
              </a:rPr>
              <a:t>“SIMPLY </a:t>
            </a:r>
            <a:r>
              <a:rPr sz="1850" b="1" spc="-125" dirty="0">
                <a:latin typeface="Futura" panose="020B0602020204020303" pitchFamily="34" charset="-79"/>
                <a:cs typeface="Futura" panose="020B0602020204020303" pitchFamily="34" charset="-79"/>
              </a:rPr>
              <a:t>THE  </a:t>
            </a:r>
            <a:r>
              <a:rPr sz="1850" b="1" spc="-120" dirty="0">
                <a:latin typeface="Futura" panose="020B0602020204020303" pitchFamily="34" charset="-79"/>
                <a:cs typeface="Futura" panose="020B0602020204020303" pitchFamily="34" charset="-79"/>
              </a:rPr>
              <a:t>FINEST </a:t>
            </a:r>
            <a:r>
              <a:rPr sz="1850" b="1" spc="-114" dirty="0">
                <a:latin typeface="Futura" panose="020B0602020204020303" pitchFamily="34" charset="-79"/>
                <a:cs typeface="Futura" panose="020B0602020204020303" pitchFamily="34" charset="-79"/>
              </a:rPr>
              <a:t>LINE </a:t>
            </a:r>
            <a:r>
              <a:rPr sz="1850" b="1" spc="5" dirty="0">
                <a:latin typeface="Futura" panose="020B0602020204020303" pitchFamily="34" charset="-79"/>
                <a:cs typeface="Futura" panose="020B0602020204020303" pitchFamily="34" charset="-79"/>
              </a:rPr>
              <a:t>OF  </a:t>
            </a:r>
            <a:r>
              <a:rPr sz="1850" b="1" spc="-155" dirty="0">
                <a:latin typeface="Futura" panose="020B0602020204020303" pitchFamily="34" charset="-79"/>
                <a:cs typeface="Futura" panose="020B0602020204020303" pitchFamily="34" charset="-79"/>
              </a:rPr>
              <a:t>TEQUILAS</a:t>
            </a:r>
            <a:r>
              <a:rPr sz="1850" b="1" spc="-280" dirty="0"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1850" b="1" spc="-145" dirty="0">
                <a:latin typeface="Futura" panose="020B0602020204020303" pitchFamily="34" charset="-79"/>
                <a:cs typeface="Futura" panose="020B0602020204020303" pitchFamily="34" charset="-79"/>
              </a:rPr>
              <a:t>MONEY  </a:t>
            </a:r>
            <a:r>
              <a:rPr sz="1850" b="1" spc="-45" dirty="0">
                <a:latin typeface="Futura" panose="020B0602020204020303" pitchFamily="34" charset="-79"/>
                <a:cs typeface="Futura" panose="020B0602020204020303" pitchFamily="34" charset="-79"/>
              </a:rPr>
              <a:t>CAN</a:t>
            </a:r>
            <a:r>
              <a:rPr sz="1850" b="1" spc="-80" dirty="0"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1850" b="1" spc="-114" dirty="0">
                <a:latin typeface="Futura" panose="020B0602020204020303" pitchFamily="34" charset="-79"/>
                <a:cs typeface="Futura" panose="020B0602020204020303" pitchFamily="34" charset="-79"/>
              </a:rPr>
              <a:t>BUY”</a:t>
            </a:r>
            <a:endParaRPr sz="1850" b="1" dirty="0"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7620" algn="ctr">
              <a:lnSpc>
                <a:spcPct val="100000"/>
              </a:lnSpc>
              <a:spcBef>
                <a:spcPts val="880"/>
              </a:spcBef>
            </a:pPr>
            <a:r>
              <a:rPr sz="1250" b="1" spc="-25" dirty="0">
                <a:latin typeface="Futura" panose="020B0602020204020303" pitchFamily="34" charset="-79"/>
                <a:cs typeface="Futura" panose="020B0602020204020303" pitchFamily="34" charset="-79"/>
              </a:rPr>
              <a:t>-PAUL</a:t>
            </a:r>
            <a:r>
              <a:rPr sz="1250" b="1" spc="-130" dirty="0"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sz="1250" b="1" spc="-80" dirty="0">
                <a:latin typeface="Futura" panose="020B0602020204020303" pitchFamily="34" charset="-79"/>
                <a:cs typeface="Futura" panose="020B0602020204020303" pitchFamily="34" charset="-79"/>
              </a:rPr>
              <a:t>PACULT</a:t>
            </a:r>
            <a:endParaRPr sz="1250" b="1" dirty="0"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54558" y="7448727"/>
            <a:ext cx="6847840" cy="12700"/>
            <a:chOff x="454558" y="7448727"/>
            <a:chExt cx="6847840" cy="12700"/>
          </a:xfrm>
        </p:grpSpPr>
        <p:sp>
          <p:nvSpPr>
            <p:cNvPr id="25" name="object 25"/>
            <p:cNvSpPr/>
            <p:nvPr/>
          </p:nvSpPr>
          <p:spPr>
            <a:xfrm>
              <a:off x="473570" y="7455077"/>
              <a:ext cx="6790690" cy="0"/>
            </a:xfrm>
            <a:custGeom>
              <a:avLst/>
              <a:gdLst/>
              <a:ahLst/>
              <a:cxnLst/>
              <a:rect l="l" t="t" r="r" b="b"/>
              <a:pathLst>
                <a:path w="6790690">
                  <a:moveTo>
                    <a:pt x="6790296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2030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54558" y="7455077"/>
              <a:ext cx="6847840" cy="0"/>
            </a:xfrm>
            <a:custGeom>
              <a:avLst/>
              <a:gdLst/>
              <a:ahLst/>
              <a:cxnLst/>
              <a:rect l="l" t="t" r="r" b="b"/>
              <a:pathLst>
                <a:path w="6847840">
                  <a:moveTo>
                    <a:pt x="6847357" y="0"/>
                  </a:moveTo>
                  <a:lnTo>
                    <a:pt x="6847357" y="0"/>
                  </a:lnTo>
                </a:path>
                <a:path w="68478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20302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62740" y="4705350"/>
            <a:ext cx="1932939" cy="12700"/>
            <a:chOff x="5262740" y="4705350"/>
            <a:chExt cx="1932939" cy="12700"/>
          </a:xfrm>
        </p:grpSpPr>
        <p:sp>
          <p:nvSpPr>
            <p:cNvPr id="29" name="object 29"/>
            <p:cNvSpPr/>
            <p:nvPr/>
          </p:nvSpPr>
          <p:spPr>
            <a:xfrm>
              <a:off x="5281701" y="4711700"/>
              <a:ext cx="1875789" cy="0"/>
            </a:xfrm>
            <a:custGeom>
              <a:avLst/>
              <a:gdLst/>
              <a:ahLst/>
              <a:cxnLst/>
              <a:rect l="l" t="t" r="r" b="b"/>
              <a:pathLst>
                <a:path w="1875790">
                  <a:moveTo>
                    <a:pt x="1875612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4D4D4D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62740" y="4711700"/>
              <a:ext cx="1932939" cy="0"/>
            </a:xfrm>
            <a:custGeom>
              <a:avLst/>
              <a:gdLst/>
              <a:ahLst/>
              <a:cxnLst/>
              <a:rect l="l" t="t" r="r" b="b"/>
              <a:pathLst>
                <a:path w="1932940">
                  <a:moveTo>
                    <a:pt x="1932457" y="0"/>
                  </a:moveTo>
                  <a:lnTo>
                    <a:pt x="1932457" y="0"/>
                  </a:lnTo>
                </a:path>
                <a:path w="19329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5262740" y="2800350"/>
            <a:ext cx="1932939" cy="12700"/>
            <a:chOff x="5262740" y="2800350"/>
            <a:chExt cx="1932939" cy="12700"/>
          </a:xfrm>
        </p:grpSpPr>
        <p:sp>
          <p:nvSpPr>
            <p:cNvPr id="32" name="object 32"/>
            <p:cNvSpPr/>
            <p:nvPr/>
          </p:nvSpPr>
          <p:spPr>
            <a:xfrm>
              <a:off x="5281701" y="2806700"/>
              <a:ext cx="1875789" cy="0"/>
            </a:xfrm>
            <a:custGeom>
              <a:avLst/>
              <a:gdLst/>
              <a:ahLst/>
              <a:cxnLst/>
              <a:rect l="l" t="t" r="r" b="b"/>
              <a:pathLst>
                <a:path w="1875790">
                  <a:moveTo>
                    <a:pt x="1875612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4D4D4D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262740" y="2806700"/>
              <a:ext cx="1932939" cy="0"/>
            </a:xfrm>
            <a:custGeom>
              <a:avLst/>
              <a:gdLst/>
              <a:ahLst/>
              <a:cxnLst/>
              <a:rect l="l" t="t" r="r" b="b"/>
              <a:pathLst>
                <a:path w="1932940">
                  <a:moveTo>
                    <a:pt x="1932457" y="0"/>
                  </a:moveTo>
                  <a:lnTo>
                    <a:pt x="1932457" y="0"/>
                  </a:lnTo>
                </a:path>
                <a:path w="193294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4D4D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862944-91F8-1785-3075-2DDDCBE0B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32" y="6348395"/>
            <a:ext cx="998556" cy="99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ject 12">
            <a:extLst>
              <a:ext uri="{FF2B5EF4-FFF2-40B4-BE49-F238E27FC236}">
                <a16:creationId xmlns:a16="http://schemas.microsoft.com/office/drawing/2014/main" id="{D55501E7-344D-D37C-3C5E-8E431204EBBB}"/>
              </a:ext>
            </a:extLst>
          </p:cNvPr>
          <p:cNvSpPr txBox="1"/>
          <p:nvPr/>
        </p:nvSpPr>
        <p:spPr>
          <a:xfrm>
            <a:off x="4160836" y="6430939"/>
            <a:ext cx="2473338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304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b="1" spc="-120" dirty="0">
                <a:cs typeface="Futura" panose="020B0602020204020303" pitchFamily="34" charset="-79"/>
              </a:rPr>
              <a:t>100% BLUE WEBER AGAVE</a:t>
            </a:r>
          </a:p>
          <a:p>
            <a:pPr marL="381000" marR="304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b="1" spc="-120" dirty="0">
                <a:cs typeface="Futura" panose="020B0602020204020303" pitchFamily="34" charset="-79"/>
              </a:rPr>
              <a:t>NATURAL YEAST</a:t>
            </a:r>
          </a:p>
          <a:p>
            <a:pPr marL="381000" marR="304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600" b="1" spc="-120" dirty="0">
                <a:cs typeface="Futura" panose="020B0602020204020303" pitchFamily="34" charset="-79"/>
              </a:rPr>
              <a:t>ESTATE WATER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62845F-5E1F-F671-F4B1-7142AECCC380}"/>
              </a:ext>
            </a:extLst>
          </p:cNvPr>
          <p:cNvSpPr txBox="1"/>
          <p:nvPr/>
        </p:nvSpPr>
        <p:spPr>
          <a:xfrm>
            <a:off x="-11114" y="5895852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marR="30480" algn="ctr">
              <a:lnSpc>
                <a:spcPct val="100000"/>
              </a:lnSpc>
              <a:spcBef>
                <a:spcPts val="100"/>
              </a:spcBef>
            </a:pPr>
            <a:r>
              <a:rPr lang="en-US" sz="1800" b="1" spc="-120" dirty="0">
                <a:cs typeface="Futura" panose="020B0602020204020303" pitchFamily="34" charset="-79"/>
              </a:rPr>
              <a:t>PARTIDA IS 100% ADDITIVE-FREE AND PRODUCED ONLY WITH 3 INGREDIENTS: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7ECD4EF-25DA-24C5-9CF4-829BECEBACD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0765" b="15615"/>
          <a:stretch/>
        </p:blipFill>
        <p:spPr>
          <a:xfrm>
            <a:off x="0" y="0"/>
            <a:ext cx="7772400" cy="2194560"/>
          </a:xfrm>
          <a:prstGeom prst="rect">
            <a:avLst/>
          </a:prstGeom>
        </p:spPr>
      </p:pic>
      <p:pic>
        <p:nvPicPr>
          <p:cNvPr id="37" name="Picture 36" descr="A white and black logo&#10;&#10;Description automatically generated">
            <a:extLst>
              <a:ext uri="{FF2B5EF4-FFF2-40B4-BE49-F238E27FC236}">
                <a16:creationId xmlns:a16="http://schemas.microsoft.com/office/drawing/2014/main" id="{42160545-647A-F79D-1D6B-75F6F9151E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33000"/>
          </a:blip>
          <a:srcRect l="62518" t="43079" r="9652"/>
          <a:stretch/>
        </p:blipFill>
        <p:spPr>
          <a:xfrm rot="16200000">
            <a:off x="-333686" y="333691"/>
            <a:ext cx="2249904" cy="1582526"/>
          </a:xfrm>
          <a:prstGeom prst="rect">
            <a:avLst/>
          </a:prstGeom>
        </p:spPr>
      </p:pic>
      <p:pic>
        <p:nvPicPr>
          <p:cNvPr id="38" name="Picture 37" descr="A white and black logo&#10;&#10;Description automatically generated">
            <a:extLst>
              <a:ext uri="{FF2B5EF4-FFF2-40B4-BE49-F238E27FC236}">
                <a16:creationId xmlns:a16="http://schemas.microsoft.com/office/drawing/2014/main" id="{64E457C0-92E4-845B-4D33-0DFDCB4D26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33000"/>
          </a:blip>
          <a:srcRect l="62066" t="43079" r="10035"/>
          <a:stretch/>
        </p:blipFill>
        <p:spPr>
          <a:xfrm rot="16200000" flipV="1">
            <a:off x="5853784" y="336905"/>
            <a:ext cx="2255520" cy="1581711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5EAD93-02CD-2C22-F92C-905A2A6181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8692" t="11881" r="7906" b="16196"/>
          <a:stretch/>
        </p:blipFill>
        <p:spPr>
          <a:xfrm>
            <a:off x="1124518" y="117769"/>
            <a:ext cx="1374843" cy="11856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22819C0-77BD-A9E0-81BD-9FFF1E33B54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895600"/>
            <a:ext cx="4850296" cy="1770743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1972D260-D46F-B23F-5200-F96EF3FE26DE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557025" cy="161658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>
              <a:defRPr sz="2950" b="0" i="0">
                <a:solidFill>
                  <a:srgbClr val="4D4D4D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b="1" kern="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THE ORIGINAL ADDITIVE</a:t>
            </a:r>
            <a:br>
              <a:rPr lang="en-US" sz="1800" b="1" kern="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US" sz="1800" b="1" kern="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FREE TEQUILA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64A67B1-F311-114C-1DB5-73D503C2C4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0" y="914400"/>
            <a:ext cx="987878" cy="9878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76B4CE28-8C15-26F2-8F84-9900623D6F04}"/>
              </a:ext>
            </a:extLst>
          </p:cNvPr>
          <p:cNvGrpSpPr/>
          <p:nvPr/>
        </p:nvGrpSpPr>
        <p:grpSpPr>
          <a:xfrm>
            <a:off x="467360" y="9607550"/>
            <a:ext cx="6847840" cy="429794"/>
            <a:chOff x="465424" y="9552406"/>
            <a:chExt cx="6847840" cy="429794"/>
          </a:xfrm>
        </p:grpSpPr>
        <p:grpSp>
          <p:nvGrpSpPr>
            <p:cNvPr id="7" name="object 7"/>
            <p:cNvGrpSpPr/>
            <p:nvPr/>
          </p:nvGrpSpPr>
          <p:grpSpPr>
            <a:xfrm>
              <a:off x="465424" y="9552406"/>
              <a:ext cx="6847840" cy="113966"/>
              <a:chOff x="454558" y="8991771"/>
              <a:chExt cx="6847840" cy="113966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473570" y="9105737"/>
                <a:ext cx="67906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790690">
                    <a:moveTo>
                      <a:pt x="6790296" y="0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20302"/>
                </a:solidFill>
                <a:prstDash val="dot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454558" y="8991771"/>
                <a:ext cx="68478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6847840">
                    <a:moveTo>
                      <a:pt x="6847357" y="0"/>
                    </a:moveTo>
                    <a:lnTo>
                      <a:pt x="6847357" y="0"/>
                    </a:lnTo>
                  </a:path>
                  <a:path w="684784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20302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" name="object 10"/>
            <p:cNvSpPr/>
            <p:nvPr/>
          </p:nvSpPr>
          <p:spPr>
            <a:xfrm>
              <a:off x="3797300" y="9723155"/>
              <a:ext cx="244087" cy="244087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14800" y="9723155"/>
              <a:ext cx="244087" cy="244087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06207" y="9723155"/>
              <a:ext cx="6715659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  <a:tabLst>
                  <a:tab pos="3844925" algn="l"/>
                </a:tabLst>
              </a:pPr>
              <a:r>
                <a:rPr sz="1600" b="1" spc="300" dirty="0">
                  <a:latin typeface="Futura" panose="020B0602020204020303" pitchFamily="34" charset="-79"/>
                  <a:cs typeface="Futura" panose="020B0602020204020303" pitchFamily="34" charset="-79"/>
                </a:rPr>
                <a:t>TEQUILA</a:t>
              </a:r>
              <a:r>
                <a:rPr sz="1600" b="1" spc="-185" dirty="0">
                  <a:latin typeface="Futura" panose="020B0602020204020303" pitchFamily="34" charset="-79"/>
                  <a:cs typeface="Futura" panose="020B0602020204020303" pitchFamily="34" charset="-79"/>
                </a:rPr>
                <a:t> </a:t>
              </a:r>
              <a:r>
                <a:rPr sz="1600" b="1" spc="195" dirty="0">
                  <a:latin typeface="Futura" panose="020B0602020204020303" pitchFamily="34" charset="-79"/>
                  <a:cs typeface="Futura" panose="020B0602020204020303" pitchFamily="34" charset="-79"/>
                </a:rPr>
                <a:t>PAR</a:t>
              </a:r>
              <a:r>
                <a:rPr sz="1600" b="1" spc="265" dirty="0">
                  <a:latin typeface="Futura" panose="020B0602020204020303" pitchFamily="34" charset="-79"/>
                  <a:cs typeface="Futura" panose="020B0602020204020303" pitchFamily="34" charset="-79"/>
                </a:rPr>
                <a:t>TIDA.</a:t>
              </a:r>
              <a:r>
                <a:rPr sz="1600" b="1" spc="-250" dirty="0">
                  <a:latin typeface="Futura" panose="020B0602020204020303" pitchFamily="34" charset="-79"/>
                  <a:cs typeface="Futura" panose="020B0602020204020303" pitchFamily="34" charset="-79"/>
                </a:rPr>
                <a:t> </a:t>
              </a:r>
              <a:r>
                <a:rPr sz="1600" b="1" spc="25" dirty="0">
                  <a:latin typeface="Futura" panose="020B0602020204020303" pitchFamily="34" charset="-79"/>
                  <a:cs typeface="Futura" panose="020B0602020204020303" pitchFamily="34" charset="-79"/>
                </a:rPr>
                <a:t>C</a:t>
              </a:r>
              <a:r>
                <a:rPr sz="1600" b="1" spc="-220" dirty="0">
                  <a:latin typeface="Futura" panose="020B0602020204020303" pitchFamily="34" charset="-79"/>
                  <a:cs typeface="Futura" panose="020B0602020204020303" pitchFamily="34" charset="-79"/>
                </a:rPr>
                <a:t> </a:t>
              </a:r>
              <a:r>
                <a:rPr sz="1600" b="1" spc="210" dirty="0">
                  <a:latin typeface="Futura" panose="020B0602020204020303" pitchFamily="34" charset="-79"/>
                  <a:cs typeface="Futura" panose="020B0602020204020303" pitchFamily="34" charset="-79"/>
                </a:rPr>
                <a:t>OM	</a:t>
              </a:r>
              <a:r>
                <a:rPr sz="2400" b="1" spc="434" baseline="3472" dirty="0">
                  <a:latin typeface="Futura" panose="020B0602020204020303" pitchFamily="34" charset="-79"/>
                  <a:cs typeface="Futura" panose="020B0602020204020303" pitchFamily="34" charset="-79"/>
                </a:rPr>
                <a:t>@TEQUILA</a:t>
              </a:r>
              <a:r>
                <a:rPr sz="2400" b="1" spc="-322" baseline="3472" dirty="0">
                  <a:latin typeface="Futura" panose="020B0602020204020303" pitchFamily="34" charset="-79"/>
                  <a:cs typeface="Futura" panose="020B0602020204020303" pitchFamily="34" charset="-79"/>
                </a:rPr>
                <a:t> </a:t>
              </a:r>
              <a:r>
                <a:rPr sz="2400" b="1" spc="292" baseline="3472" dirty="0">
                  <a:latin typeface="Futura" panose="020B0602020204020303" pitchFamily="34" charset="-79"/>
                  <a:cs typeface="Futura" panose="020B0602020204020303" pitchFamily="34" charset="-79"/>
                </a:rPr>
                <a:t>PAR</a:t>
              </a:r>
              <a:r>
                <a:rPr sz="2400" b="1" spc="405" baseline="3472" dirty="0">
                  <a:latin typeface="Futura" panose="020B0602020204020303" pitchFamily="34" charset="-79"/>
                  <a:cs typeface="Futura" panose="020B0602020204020303" pitchFamily="34" charset="-79"/>
                </a:rPr>
                <a:t>TIDA</a:t>
              </a:r>
              <a:endParaRPr sz="2400" b="1" baseline="3472" dirty="0">
                <a:latin typeface="Futura" panose="020B0602020204020303" pitchFamily="34" charset="-79"/>
                <a:cs typeface="Futura" panose="020B0602020204020303" pitchFamily="34" charset="-79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D5D6B3A-9DD6-B1C8-A587-D1B78BF109DA}"/>
              </a:ext>
            </a:extLst>
          </p:cNvPr>
          <p:cNvSpPr txBox="1"/>
          <p:nvPr/>
        </p:nvSpPr>
        <p:spPr>
          <a:xfrm>
            <a:off x="721096" y="2308377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BLANCO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4FB4DB-FA57-9C44-4AEA-CD1DBC884551}"/>
              </a:ext>
            </a:extLst>
          </p:cNvPr>
          <p:cNvSpPr txBox="1"/>
          <p:nvPr/>
        </p:nvSpPr>
        <p:spPr>
          <a:xfrm>
            <a:off x="706375" y="2490686"/>
            <a:ext cx="188409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Montserrat" panose="00000500000000000000" pitchFamily="2" charset="0"/>
              </a:rPr>
              <a:t>Age</a:t>
            </a:r>
            <a:r>
              <a:rPr lang="en-US" sz="1100" dirty="0">
                <a:latin typeface="Montserrat" panose="00000500000000000000" pitchFamily="2" charset="0"/>
              </a:rPr>
              <a:t>: Unaged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Appearance</a:t>
            </a:r>
            <a:r>
              <a:rPr lang="en-US" sz="1100" dirty="0">
                <a:latin typeface="Montserrat" panose="00000500000000000000" pitchFamily="2" charset="0"/>
              </a:rPr>
              <a:t>: 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Crystal clear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Aromas</a:t>
            </a:r>
            <a:r>
              <a:rPr lang="en-US" sz="1100" dirty="0">
                <a:latin typeface="Montserrat" panose="00000500000000000000" pitchFamily="2" charset="0"/>
              </a:rPr>
              <a:t>: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Agave &amp; cooked yams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Flavor profile: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True and fresh expression of blue agave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Red ruby grapefruit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Mint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5622A9-F1C9-A997-43C0-7C4AB206F658}"/>
              </a:ext>
            </a:extLst>
          </p:cNvPr>
          <p:cNvSpPr txBox="1"/>
          <p:nvPr/>
        </p:nvSpPr>
        <p:spPr>
          <a:xfrm>
            <a:off x="3192267" y="2332291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REPOSADO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8B042B-89D3-73D9-B75C-32A56309F953}"/>
              </a:ext>
            </a:extLst>
          </p:cNvPr>
          <p:cNvSpPr txBox="1"/>
          <p:nvPr/>
        </p:nvSpPr>
        <p:spPr>
          <a:xfrm>
            <a:off x="3180235" y="2514600"/>
            <a:ext cx="204895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Montserrat" panose="00000500000000000000" pitchFamily="2" charset="0"/>
              </a:rPr>
              <a:t>Age</a:t>
            </a:r>
            <a:r>
              <a:rPr lang="en-US" sz="1100" dirty="0">
                <a:latin typeface="Montserrat" panose="00000500000000000000" pitchFamily="2" charset="0"/>
              </a:rPr>
              <a:t>: 6 months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Appearance</a:t>
            </a:r>
            <a:r>
              <a:rPr lang="en-US" sz="1100" dirty="0">
                <a:latin typeface="Montserrat" panose="00000500000000000000" pitchFamily="2" charset="0"/>
              </a:rPr>
              <a:t>: 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Light amber with golden tones; transparent &amp; clean 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Aromas</a:t>
            </a:r>
            <a:r>
              <a:rPr lang="en-US" sz="1100" dirty="0">
                <a:latin typeface="Montserrat" panose="00000500000000000000" pitchFamily="2" charset="0"/>
              </a:rPr>
              <a:t>: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Honey &amp; citrus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Flavor profile: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Brilliant &amp; full-bodied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Vanilla 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Caramel &amp; butter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Charred oak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60CB05-0271-4231-4250-10093C93279C}"/>
              </a:ext>
            </a:extLst>
          </p:cNvPr>
          <p:cNvSpPr txBox="1"/>
          <p:nvPr/>
        </p:nvSpPr>
        <p:spPr>
          <a:xfrm>
            <a:off x="5891580" y="2332163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AÑEJO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B3010C-3972-1AE4-AE24-5EDE86DD290F}"/>
              </a:ext>
            </a:extLst>
          </p:cNvPr>
          <p:cNvSpPr txBox="1"/>
          <p:nvPr/>
        </p:nvSpPr>
        <p:spPr>
          <a:xfrm>
            <a:off x="5867450" y="2514472"/>
            <a:ext cx="188409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Montserrat" panose="00000500000000000000" pitchFamily="2" charset="0"/>
              </a:rPr>
              <a:t>Age</a:t>
            </a:r>
            <a:r>
              <a:rPr lang="en-US" sz="1100" dirty="0">
                <a:latin typeface="Montserrat" panose="00000500000000000000" pitchFamily="2" charset="0"/>
              </a:rPr>
              <a:t>: 18 months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Appearance</a:t>
            </a:r>
            <a:r>
              <a:rPr lang="en-US" sz="1100" dirty="0">
                <a:latin typeface="Montserrat" panose="00000500000000000000" pitchFamily="2" charset="0"/>
              </a:rPr>
              <a:t>: 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Intensely golden with bronze tones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Aromas</a:t>
            </a:r>
            <a:r>
              <a:rPr lang="en-US" sz="1100" dirty="0">
                <a:latin typeface="Montserrat" panose="00000500000000000000" pitchFamily="2" charset="0"/>
              </a:rPr>
              <a:t>: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Oak, dry fruits, &amp; butter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Flavor profile: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Clean And full-bodied with a hint of spice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Banana, Maple honey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Chocolate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BD6BBB-B22E-6DF2-9BEC-47736AD6C93B}"/>
              </a:ext>
            </a:extLst>
          </p:cNvPr>
          <p:cNvSpPr txBox="1"/>
          <p:nvPr/>
        </p:nvSpPr>
        <p:spPr>
          <a:xfrm>
            <a:off x="1892776" y="4766426"/>
            <a:ext cx="199342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Montserrat" panose="00000500000000000000" pitchFamily="2" charset="0"/>
              </a:rPr>
              <a:t>Age</a:t>
            </a:r>
            <a:r>
              <a:rPr lang="en-US" sz="1100" dirty="0">
                <a:latin typeface="Montserrat" panose="00000500000000000000" pitchFamily="2" charset="0"/>
              </a:rPr>
              <a:t>: 18 months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Appearance</a:t>
            </a:r>
            <a:r>
              <a:rPr lang="en-US" sz="1100" dirty="0">
                <a:latin typeface="Montserrat" panose="00000500000000000000" pitchFamily="2" charset="0"/>
              </a:rPr>
              <a:t>: 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Clear with light yellow highlights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Aromas</a:t>
            </a:r>
            <a:r>
              <a:rPr lang="en-US" sz="1100" dirty="0">
                <a:latin typeface="Montserrat" panose="00000500000000000000" pitchFamily="2" charset="0"/>
              </a:rPr>
              <a:t>: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Toasted oak, maple syrup, vanilla, quince, &amp; figs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Flavor profile: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Intense, Gentle spice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Sweet high-density fruit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46F219E-4193-30D7-F888-D42F5E97C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332"/>
          <a:stretch/>
        </p:blipFill>
        <p:spPr>
          <a:xfrm>
            <a:off x="52051" y="2394817"/>
            <a:ext cx="625616" cy="212352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17E683B-1995-B9C6-A81A-5E936E3B68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885"/>
          <a:stretch/>
        </p:blipFill>
        <p:spPr>
          <a:xfrm>
            <a:off x="2579374" y="2371022"/>
            <a:ext cx="565265" cy="21473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08A731-5DC7-8F01-4332-AAA7CBB5AF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6172"/>
          <a:stretch/>
        </p:blipFill>
        <p:spPr>
          <a:xfrm>
            <a:off x="5168813" y="2392669"/>
            <a:ext cx="726283" cy="20421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FBEB21-3385-3671-44A7-46FF1DFB05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729"/>
          <a:stretch/>
        </p:blipFill>
        <p:spPr>
          <a:xfrm>
            <a:off x="1189971" y="4583377"/>
            <a:ext cx="668238" cy="212140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D5E0F3F-1F91-3B05-3E24-0E12677D97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83"/>
          <a:stretch/>
        </p:blipFill>
        <p:spPr>
          <a:xfrm>
            <a:off x="2587507" y="6894371"/>
            <a:ext cx="565265" cy="26892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05AE483-91AD-B504-8D24-58EE48ED6230}"/>
              </a:ext>
            </a:extLst>
          </p:cNvPr>
          <p:cNvSpPr txBox="1"/>
          <p:nvPr/>
        </p:nvSpPr>
        <p:spPr>
          <a:xfrm>
            <a:off x="714508" y="6934200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ROBLE FINO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REPOSADO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55C510-A187-BDDB-CC1B-2F72625E0F28}"/>
              </a:ext>
            </a:extLst>
          </p:cNvPr>
          <p:cNvSpPr txBox="1"/>
          <p:nvPr/>
        </p:nvSpPr>
        <p:spPr>
          <a:xfrm>
            <a:off x="714508" y="7316285"/>
            <a:ext cx="211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Montserrat" panose="00000500000000000000" pitchFamily="2" charset="0"/>
              </a:rPr>
              <a:t>Age</a:t>
            </a:r>
            <a:r>
              <a:rPr lang="en-US" sz="1100" dirty="0">
                <a:latin typeface="Montserrat" panose="00000500000000000000" pitchFamily="2" charset="0"/>
              </a:rPr>
              <a:t>: 6 + 2 months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Appearance</a:t>
            </a:r>
            <a:r>
              <a:rPr lang="en-US" sz="1100" dirty="0">
                <a:latin typeface="Montserrat" panose="00000500000000000000" pitchFamily="2" charset="0"/>
              </a:rPr>
              <a:t>: 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Intense and brilliant amber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Aromas</a:t>
            </a:r>
            <a:r>
              <a:rPr lang="en-US" sz="1100" dirty="0">
                <a:latin typeface="Montserrat" panose="00000500000000000000" pitchFamily="2" charset="0"/>
              </a:rPr>
              <a:t>: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Toasted oak, dry fruits, whisky, and agave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Flavor profile: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Presence of cooked agave with hints of vanilla, maple syrup, anise, quince, and dried fruits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531926-1FAC-7F66-23FC-25857B97266B}"/>
              </a:ext>
            </a:extLst>
          </p:cNvPr>
          <p:cNvSpPr txBox="1"/>
          <p:nvPr/>
        </p:nvSpPr>
        <p:spPr>
          <a:xfrm>
            <a:off x="3200400" y="6934200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ROBLE FINO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CRISTALINO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C4A677-57CA-4A83-4950-229575C6BFC1}"/>
              </a:ext>
            </a:extLst>
          </p:cNvPr>
          <p:cNvSpPr txBox="1"/>
          <p:nvPr/>
        </p:nvSpPr>
        <p:spPr>
          <a:xfrm>
            <a:off x="3188368" y="7316285"/>
            <a:ext cx="18840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Montserrat" panose="00000500000000000000" pitchFamily="2" charset="0"/>
              </a:rPr>
              <a:t>Age</a:t>
            </a:r>
            <a:r>
              <a:rPr lang="en-US" sz="1100" dirty="0">
                <a:latin typeface="Montserrat" panose="00000500000000000000" pitchFamily="2" charset="0"/>
              </a:rPr>
              <a:t>: 6 + 2 months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Appearance</a:t>
            </a:r>
            <a:r>
              <a:rPr lang="en-US" sz="1100" dirty="0">
                <a:latin typeface="Montserrat" panose="00000500000000000000" pitchFamily="2" charset="0"/>
              </a:rPr>
              <a:t>: 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Transparent, crystal clear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Aromas</a:t>
            </a:r>
            <a:r>
              <a:rPr lang="en-US" sz="1100" dirty="0">
                <a:latin typeface="Montserrat" panose="00000500000000000000" pitchFamily="2" charset="0"/>
              </a:rPr>
              <a:t>: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Hazelnuts, green olives, wood, and sweetness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Flavor profile: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Exploding flavors of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dried fruits, cooked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agave, toasted oak,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vanilla, and nuts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AD2E6B-FAB0-4BF1-1A83-CD051072B942}"/>
              </a:ext>
            </a:extLst>
          </p:cNvPr>
          <p:cNvSpPr txBox="1"/>
          <p:nvPr/>
        </p:nvSpPr>
        <p:spPr>
          <a:xfrm>
            <a:off x="5907027" y="6934200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ROBLE FINO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AÑEJO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06E229-2530-9888-FE60-A88AF466CCB8}"/>
              </a:ext>
            </a:extLst>
          </p:cNvPr>
          <p:cNvSpPr txBox="1"/>
          <p:nvPr/>
        </p:nvSpPr>
        <p:spPr>
          <a:xfrm>
            <a:off x="5907027" y="7316285"/>
            <a:ext cx="18526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Montserrat" panose="00000500000000000000" pitchFamily="2" charset="0"/>
              </a:rPr>
              <a:t>Age</a:t>
            </a:r>
            <a:r>
              <a:rPr lang="en-US" sz="1100" dirty="0">
                <a:latin typeface="Montserrat" panose="00000500000000000000" pitchFamily="2" charset="0"/>
              </a:rPr>
              <a:t>: 18 + 5 months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Appearance</a:t>
            </a:r>
            <a:r>
              <a:rPr lang="en-US" sz="1100" dirty="0">
                <a:latin typeface="Montserrat" panose="00000500000000000000" pitchFamily="2" charset="0"/>
              </a:rPr>
              <a:t>: 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Gold color with reddish shimmer &amp; brilliance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Aromas</a:t>
            </a:r>
            <a:r>
              <a:rPr lang="en-US" sz="1100" dirty="0">
                <a:latin typeface="Montserrat" panose="00000500000000000000" pitchFamily="2" charset="0"/>
              </a:rPr>
              <a:t>: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Sweet &amp; woody, denote with notes of pear &amp; dill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Flavor profile: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Clean &amp; smooth with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notes of dried fruits, oak, chocolate,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&amp; cooked agave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484D12-C4BC-3A53-BEB5-6A80EB50A16B}"/>
              </a:ext>
            </a:extLst>
          </p:cNvPr>
          <p:cNvSpPr txBox="1"/>
          <p:nvPr/>
        </p:nvSpPr>
        <p:spPr>
          <a:xfrm>
            <a:off x="4916944" y="4518820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ELEGANTE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FA1FF0-E9CA-72EE-A30A-3D7DE8F43E8E}"/>
              </a:ext>
            </a:extLst>
          </p:cNvPr>
          <p:cNvSpPr txBox="1"/>
          <p:nvPr/>
        </p:nvSpPr>
        <p:spPr>
          <a:xfrm>
            <a:off x="4880799" y="4706267"/>
            <a:ext cx="19934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Montserrat" panose="00000500000000000000" pitchFamily="2" charset="0"/>
              </a:rPr>
              <a:t>Age</a:t>
            </a:r>
            <a:r>
              <a:rPr lang="en-US" sz="1100" dirty="0">
                <a:latin typeface="Montserrat" panose="00000500000000000000" pitchFamily="2" charset="0"/>
              </a:rPr>
              <a:t>: 40+ months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Appearance</a:t>
            </a:r>
            <a:r>
              <a:rPr lang="en-US" sz="1100" dirty="0">
                <a:latin typeface="Montserrat" panose="00000500000000000000" pitchFamily="2" charset="0"/>
              </a:rPr>
              <a:t>: 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Dark amber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Aromas</a:t>
            </a:r>
            <a:r>
              <a:rPr lang="en-US" sz="1100" dirty="0">
                <a:latin typeface="Montserrat" panose="00000500000000000000" pitchFamily="2" charset="0"/>
              </a:rPr>
              <a:t>:</a:t>
            </a:r>
          </a:p>
          <a:p>
            <a:r>
              <a:rPr lang="en-US" sz="1100" dirty="0">
                <a:latin typeface="Montserrat" panose="00000500000000000000" pitchFamily="2" charset="0"/>
              </a:rPr>
              <a:t>Toasted oak, dark chocolate, &amp; honey</a:t>
            </a:r>
          </a:p>
          <a:p>
            <a:r>
              <a:rPr lang="en-US" sz="1100" b="1" dirty="0">
                <a:latin typeface="Montserrat" panose="00000500000000000000" pitchFamily="2" charset="0"/>
              </a:rPr>
              <a:t>Flavor profile: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Intensely rich and full bodied with spices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Coffee 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Dark chocolate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100" dirty="0">
                <a:latin typeface="Montserrat" panose="00000500000000000000" pitchFamily="2" charset="0"/>
              </a:rPr>
              <a:t>Roasted nuts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960987B-6F40-67F2-BBA2-00071293CAA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9866"/>
          <a:stretch/>
        </p:blipFill>
        <p:spPr>
          <a:xfrm>
            <a:off x="244168" y="6930993"/>
            <a:ext cx="441632" cy="25717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AC257CC-EB20-F9BC-5D65-11D5FB8A1C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9242"/>
          <a:stretch/>
        </p:blipFill>
        <p:spPr>
          <a:xfrm>
            <a:off x="5345633" y="6883742"/>
            <a:ext cx="528949" cy="263149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8B9A07-9F41-D350-9D0B-60B62B747E0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85" t="-1" r="49452" b="-2922"/>
          <a:stretch/>
        </p:blipFill>
        <p:spPr>
          <a:xfrm>
            <a:off x="4257691" y="4608372"/>
            <a:ext cx="659253" cy="217014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873BA83-1315-8ADE-6F0D-281FCF426337}"/>
              </a:ext>
            </a:extLst>
          </p:cNvPr>
          <p:cNvSpPr txBox="1"/>
          <p:nvPr/>
        </p:nvSpPr>
        <p:spPr>
          <a:xfrm>
            <a:off x="1892776" y="4591555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CRISTALINO AÑEJO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2A3D2-C85B-F5A3-B696-901490CF6D0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0765" b="15615"/>
          <a:stretch/>
        </p:blipFill>
        <p:spPr>
          <a:xfrm>
            <a:off x="0" y="0"/>
            <a:ext cx="7772400" cy="2194560"/>
          </a:xfrm>
          <a:prstGeom prst="rect">
            <a:avLst/>
          </a:prstGeom>
        </p:spPr>
      </p:pic>
      <p:pic>
        <p:nvPicPr>
          <p:cNvPr id="5" name="Picture 4" descr="A white and black logo&#10;&#10;Description automatically generated">
            <a:extLst>
              <a:ext uri="{FF2B5EF4-FFF2-40B4-BE49-F238E27FC236}">
                <a16:creationId xmlns:a16="http://schemas.microsoft.com/office/drawing/2014/main" id="{89B5F8C6-7F80-39B6-9764-66431CB5CE7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33000"/>
          </a:blip>
          <a:srcRect l="62518" t="43079" r="9652"/>
          <a:stretch/>
        </p:blipFill>
        <p:spPr>
          <a:xfrm rot="16200000">
            <a:off x="-333686" y="333691"/>
            <a:ext cx="2249904" cy="1582526"/>
          </a:xfrm>
          <a:prstGeom prst="rect">
            <a:avLst/>
          </a:prstGeom>
        </p:spPr>
      </p:pic>
      <p:pic>
        <p:nvPicPr>
          <p:cNvPr id="6" name="Picture 5" descr="A white and black logo&#10;&#10;Description automatically generated">
            <a:extLst>
              <a:ext uri="{FF2B5EF4-FFF2-40B4-BE49-F238E27FC236}">
                <a16:creationId xmlns:a16="http://schemas.microsoft.com/office/drawing/2014/main" id="{B11CB9D2-5680-1EC4-D695-B3C3C67632C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33000"/>
          </a:blip>
          <a:srcRect l="62066" t="43079" r="10035"/>
          <a:stretch/>
        </p:blipFill>
        <p:spPr>
          <a:xfrm rot="16200000" flipV="1">
            <a:off x="5853784" y="336905"/>
            <a:ext cx="2255520" cy="158171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9D6A06F-B38B-993A-6491-16806F7800C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8692" t="11881" r="7906" b="16196"/>
          <a:stretch/>
        </p:blipFill>
        <p:spPr>
          <a:xfrm>
            <a:off x="1124518" y="117769"/>
            <a:ext cx="1374843" cy="118564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F3EA16F-99A7-2DE4-323E-5879A530A4A7}"/>
              </a:ext>
            </a:extLst>
          </p:cNvPr>
          <p:cNvSpPr txBox="1">
            <a:spLocks/>
          </p:cNvSpPr>
          <p:nvPr/>
        </p:nvSpPr>
        <p:spPr>
          <a:xfrm>
            <a:off x="685800" y="76200"/>
            <a:ext cx="7557025" cy="161658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>
              <a:defRPr sz="2950" b="0" i="0">
                <a:solidFill>
                  <a:srgbClr val="4D4D4D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b="1" kern="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THE ORIGINAL ADDITIVE</a:t>
            </a:r>
            <a:br>
              <a:rPr lang="en-US" sz="1800" b="1" kern="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US" sz="1800" b="1" kern="0" dirty="0">
                <a:solidFill>
                  <a:schemeClr val="bg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FREE TEQUILA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A50C35-B7E2-2958-8E5D-F5638EB5F7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34000" y="914400"/>
            <a:ext cx="987878" cy="98787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</TotalTime>
  <Words>483</Words>
  <Application>Microsoft Macintosh PowerPoint</Application>
  <PresentationFormat>Custom</PresentationFormat>
  <Paragraphs>102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Futura</vt:lpstr>
      <vt:lpstr>Futura Medium</vt:lpstr>
      <vt:lpstr>Montserrat</vt:lpstr>
      <vt:lpstr>Trebuchet MS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PAR-2020-Partida-Family-Sell-Sheet</dc:title>
  <cp:lastModifiedBy>Gilles Bensabeur</cp:lastModifiedBy>
  <cp:revision>14</cp:revision>
  <dcterms:created xsi:type="dcterms:W3CDTF">2022-03-09T20:33:47Z</dcterms:created>
  <dcterms:modified xsi:type="dcterms:W3CDTF">2024-10-21T15:12:29Z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2019-08-05T00:00:00Z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2022-03-09T00:00:00Z</vt:filetime>
  </property>
</Properties>
</file>