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7"/>
  </p:notesMasterIdLst>
  <p:sldIdLst>
    <p:sldId id="264" r:id="rId5"/>
    <p:sldId id="267" r:id="rId6"/>
  </p:sldIdLst>
  <p:sldSz cx="7772400" cy="10058400"/>
  <p:notesSz cx="7010400" cy="9296400"/>
  <p:embeddedFontLst>
    <p:embeddedFont>
      <p:font typeface="Montserrat" pitchFamily="2" charset="77"/>
      <p:regular r:id="rId8"/>
      <p:bold r:id="rId9"/>
      <p:italic r:id="rId10"/>
      <p:boldItalic r:id="rId11"/>
    </p:embeddedFont>
    <p:embeddedFont>
      <p:font typeface="Montserrat Light" panose="020F0302020204030204" pitchFamily="34" charset="0"/>
      <p:regular r:id="rId12"/>
      <p:italic r:id="rId13"/>
    </p:embeddedFont>
    <p:embeddedFont>
      <p:font typeface="Montserrat Medium" panose="020F0502020204030204" pitchFamily="34" charset="0"/>
      <p:regular r:id="rId14"/>
      <p:italic r:id="rId15"/>
    </p:embeddedFont>
    <p:embeddedFont>
      <p:font typeface="Montserrat SemiBold" panose="020F0502020204030204" pitchFamily="34" charset="0"/>
      <p:regular r:id="rId16"/>
      <p:bold r:id="rId17"/>
      <p:italic r:id="rId18"/>
      <p:boldItalic r:id="rId19"/>
    </p:embeddedFont>
  </p:embeddedFontLst>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008F1-5D72-46B6-887B-A4642587227D}" v="4" dt="2020-08-24T19:56:19.738"/>
    <p1510:client id="{CF076085-BD03-452A-8E95-1994EF975614}" v="8" dt="2020-08-14T20:39:02.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96"/>
    <p:restoredTop sz="95065" autoAdjust="0"/>
  </p:normalViewPr>
  <p:slideViewPr>
    <p:cSldViewPr snapToGrid="0" snapToObjects="1">
      <p:cViewPr varScale="1">
        <p:scale>
          <a:sx n="140" d="100"/>
          <a:sy n="140" d="100"/>
        </p:scale>
        <p:origin x="1800" y="2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567E6F-6AE2-42D0-BE9C-04408F88464F}" type="datetimeFigureOut">
              <a:rPr lang="en-US" smtClean="0"/>
              <a:t>10/21/24</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7F0BDA-9B2A-4A10-8FAB-E7AD6DE207B7}" type="slidenum">
              <a:rPr lang="en-US" smtClean="0"/>
              <a:t>‹#›</a:t>
            </a:fld>
            <a:endParaRPr lang="en-US"/>
          </a:p>
        </p:txBody>
      </p:sp>
    </p:spTree>
    <p:extLst>
      <p:ext uri="{BB962C8B-B14F-4D97-AF65-F5344CB8AC3E}">
        <p14:creationId xmlns:p14="http://schemas.microsoft.com/office/powerpoint/2010/main" val="2076607342"/>
      </p:ext>
    </p:extLst>
  </p:cSld>
  <p:clrMap bg1="lt1" tx1="dk1" bg2="lt2" tx2="dk2" accent1="accent1" accent2="accent2" accent3="accent3" accent4="accent4" accent5="accent5" accent6="accent6" hlink="hlink" folHlink="folHlink"/>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Roble </a:t>
            </a:r>
            <a:r>
              <a:rPr lang="en-US" dirty="0" err="1"/>
              <a:t>Fino</a:t>
            </a:r>
            <a:r>
              <a:rPr lang="en-US" dirty="0"/>
              <a:t> Partida </a:t>
            </a:r>
            <a:r>
              <a:rPr lang="en-US" dirty="0" err="1"/>
              <a:t>Cristalino</a:t>
            </a:r>
            <a:r>
              <a:rPr lang="en-US" dirty="0"/>
              <a:t> Sherry Oak Finish 100% de Agave Tequila (Mexico) 40% abv, $110.</a:t>
            </a:r>
          </a:p>
          <a:p>
            <a:r>
              <a:rPr lang="en-US" dirty="0"/>
              <a:t>Crystalline, sediment free appearance; pewter-like silvery color. Upfront, I find distinctive aromatic notes of toasted hazelnut, salted butter, carob, and green tobacco leaves; after more aeration, the fragrances pick up earthy, mineral-like scents of terra cotta, coriander, sage, lead pencil, tin can, and dill. Entry showcases more agave character than the bouquet, as dry, slightly bittersweet flavors of carbon/charcoal, black tea, caramelized onion, green olive, and grilled pineapple cover the palate; midpalate stage is where the inclusion of sherry cask emerges and it’s this pivotal addition of gentle, winey sweetness that accentuates the agave elements that last deep into the near-succulent, pleasingly </a:t>
            </a:r>
            <a:r>
              <a:rPr lang="en-US" dirty="0" err="1"/>
              <a:t>pruny</a:t>
            </a:r>
            <a:r>
              <a:rPr lang="en-US" dirty="0"/>
              <a:t> aftertaste. </a:t>
            </a:r>
          </a:p>
          <a:p>
            <a:r>
              <a:rPr lang="en-US" dirty="0"/>
              <a:t>Spirit Journal 2019:</a:t>
            </a:r>
          </a:p>
          <a:p>
            <a:r>
              <a:rPr lang="en-US" dirty="0"/>
              <a:t>FOUR STARS/Highly Recommended</a:t>
            </a:r>
          </a:p>
          <a:p>
            <a:endParaRPr lang="en-US" dirty="0"/>
          </a:p>
        </p:txBody>
      </p:sp>
      <p:sp>
        <p:nvSpPr>
          <p:cNvPr id="4" name="Slide Number Placeholder 3"/>
          <p:cNvSpPr>
            <a:spLocks noGrp="1"/>
          </p:cNvSpPr>
          <p:nvPr>
            <p:ph type="sldNum" sz="quarter" idx="5"/>
          </p:nvPr>
        </p:nvSpPr>
        <p:spPr/>
        <p:txBody>
          <a:bodyPr/>
          <a:lstStyle/>
          <a:p>
            <a:fld id="{C27F0BDA-9B2A-4A10-8FAB-E7AD6DE207B7}" type="slidenum">
              <a:rPr lang="en-US" smtClean="0"/>
              <a:t>1</a:t>
            </a:fld>
            <a:endParaRPr lang="en-US"/>
          </a:p>
        </p:txBody>
      </p:sp>
    </p:spTree>
    <p:extLst>
      <p:ext uri="{BB962C8B-B14F-4D97-AF65-F5344CB8AC3E}">
        <p14:creationId xmlns:p14="http://schemas.microsoft.com/office/powerpoint/2010/main" val="624067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pic>
        <p:nvPicPr>
          <p:cNvPr id="6" name="Picture 5">
            <a:extLst>
              <a:ext uri="{FF2B5EF4-FFF2-40B4-BE49-F238E27FC236}">
                <a16:creationId xmlns:a16="http://schemas.microsoft.com/office/drawing/2014/main" id="{73D05A48-BFCA-4DF7-92C5-399918ACAD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3541"/>
          <a:stretch/>
        </p:blipFill>
        <p:spPr>
          <a:xfrm>
            <a:off x="0" y="8808720"/>
            <a:ext cx="7772400" cy="663203"/>
          </a:xfrm>
          <a:prstGeom prst="rect">
            <a:avLst/>
          </a:prstGeom>
        </p:spPr>
      </p:pic>
    </p:spTree>
    <p:extLst>
      <p:ext uri="{BB962C8B-B14F-4D97-AF65-F5344CB8AC3E}">
        <p14:creationId xmlns:p14="http://schemas.microsoft.com/office/powerpoint/2010/main" val="48792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XT GUIDELINES - REFERENCE ONL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04EBA98-8F0B-AF4C-833C-9F2C879BBCF4}"/>
              </a:ext>
            </a:extLst>
          </p:cNvPr>
          <p:cNvSpPr>
            <a:spLocks noGrp="1"/>
          </p:cNvSpPr>
          <p:nvPr>
            <p:ph type="body" sz="quarter" idx="10"/>
          </p:nvPr>
        </p:nvSpPr>
        <p:spPr>
          <a:xfrm>
            <a:off x="1543570" y="355556"/>
            <a:ext cx="6076430" cy="436924"/>
          </a:xfrm>
          <a:prstGeom prst="rect">
            <a:avLst/>
          </a:prstGeom>
        </p:spPr>
        <p:txBody>
          <a:bodyPr>
            <a:noAutofit/>
          </a:bodyPr>
          <a:lstStyle>
            <a:lvl1pPr marL="0" indent="0">
              <a:buNone/>
              <a:defRPr sz="1100" b="1" i="0" cap="all" baseline="0">
                <a:solidFill>
                  <a:srgbClr val="474747"/>
                </a:solidFill>
                <a:latin typeface="Montserrat SemiBold" pitchFamily="2" charset="77"/>
              </a:defRPr>
            </a:lvl1pPr>
          </a:lstStyle>
          <a:p>
            <a:pPr lvl="0"/>
            <a:r>
              <a:rPr lang="en-US"/>
              <a:t>Edit Master text styles</a:t>
            </a:r>
          </a:p>
        </p:txBody>
      </p:sp>
      <p:pic>
        <p:nvPicPr>
          <p:cNvPr id="3" name="Picture 2">
            <a:extLst>
              <a:ext uri="{FF2B5EF4-FFF2-40B4-BE49-F238E27FC236}">
                <a16:creationId xmlns:a16="http://schemas.microsoft.com/office/drawing/2014/main" id="{F4CD440A-1272-4585-BDF8-D1E48C51F3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Tree>
    <p:extLst>
      <p:ext uri="{BB962C8B-B14F-4D97-AF65-F5344CB8AC3E}">
        <p14:creationId xmlns:p14="http://schemas.microsoft.com/office/powerpoint/2010/main" val="6459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8D0C0D-C4AE-42FB-A2DA-DA34408EF72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7772400" cy="1844040"/>
          </a:xfrm>
          <a:prstGeom prst="rect">
            <a:avLst/>
          </a:prstGeom>
        </p:spPr>
      </p:pic>
      <p:sp>
        <p:nvSpPr>
          <p:cNvPr id="17" name="Title 1">
            <a:extLst>
              <a:ext uri="{FF2B5EF4-FFF2-40B4-BE49-F238E27FC236}">
                <a16:creationId xmlns:a16="http://schemas.microsoft.com/office/drawing/2014/main" id="{B3EE98C9-4766-4340-B26D-4525078C5812}"/>
              </a:ext>
            </a:extLst>
          </p:cNvPr>
          <p:cNvSpPr txBox="1">
            <a:spLocks/>
          </p:cNvSpPr>
          <p:nvPr userDrawn="1"/>
        </p:nvSpPr>
        <p:spPr>
          <a:xfrm>
            <a:off x="2229675" y="675027"/>
            <a:ext cx="5152581" cy="678285"/>
          </a:xfrm>
          <a:prstGeom prst="rect">
            <a:avLst/>
          </a:prstGeom>
        </p:spPr>
        <p:txBody>
          <a:bodyPr/>
          <a:lstStyle>
            <a:lvl1pPr algn="l" defTabSz="565785" rtl="0" eaLnBrk="1" latinLnBrk="0" hangingPunct="1">
              <a:lnSpc>
                <a:spcPct val="90000"/>
              </a:lnSpc>
              <a:spcBef>
                <a:spcPct val="0"/>
              </a:spcBef>
              <a:buNone/>
              <a:defRPr lang="en-US" sz="2050" b="1" kern="1200" spc="300" dirty="0">
                <a:solidFill>
                  <a:srgbClr val="4E4D4D"/>
                </a:solidFill>
                <a:latin typeface="Montserrat SemiBold" pitchFamily="2" charset="77"/>
                <a:ea typeface="+mn-ea"/>
                <a:cs typeface="+mn-cs"/>
              </a:defRPr>
            </a:lvl1pPr>
          </a:lstStyle>
          <a:p>
            <a:r>
              <a:rPr lang="en-US"/>
              <a:t>CLICK TO EDIT MASTER TITLE STYLE</a:t>
            </a:r>
          </a:p>
        </p:txBody>
      </p:sp>
    </p:spTree>
    <p:extLst>
      <p:ext uri="{BB962C8B-B14F-4D97-AF65-F5344CB8AC3E}">
        <p14:creationId xmlns:p14="http://schemas.microsoft.com/office/powerpoint/2010/main" val="362043321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565785"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47" indent="-141447" algn="l" defTabSz="565785"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tiff"/><Relationship Id="rId7" Type="http://schemas.openxmlformats.org/officeDocument/2006/relationships/image" Target="../media/image16.png"/><Relationship Id="rId2" Type="http://schemas.openxmlformats.org/officeDocument/2006/relationships/image" Target="../media/image11.tiff"/><Relationship Id="rId1" Type="http://schemas.openxmlformats.org/officeDocument/2006/relationships/slideLayout" Target="../slideLayouts/slideLayout2.xml"/><Relationship Id="rId6" Type="http://schemas.openxmlformats.org/officeDocument/2006/relationships/image" Target="../media/image15.tiff"/><Relationship Id="rId11" Type="http://schemas.openxmlformats.org/officeDocument/2006/relationships/image" Target="../media/image9.svg"/><Relationship Id="rId5" Type="http://schemas.openxmlformats.org/officeDocument/2006/relationships/image" Target="../media/image14.tiff"/><Relationship Id="rId10" Type="http://schemas.openxmlformats.org/officeDocument/2006/relationships/image" Target="../media/image8.png"/><Relationship Id="rId4" Type="http://schemas.openxmlformats.org/officeDocument/2006/relationships/image" Target="../media/image13.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4323BA-AB32-4EA4-9A7D-15B9B86D8691}"/>
              </a:ext>
            </a:extLst>
          </p:cNvPr>
          <p:cNvPicPr>
            <a:picLocks noChangeAspect="1"/>
          </p:cNvPicPr>
          <p:nvPr/>
        </p:nvPicPr>
        <p:blipFill>
          <a:blip r:embed="rId3"/>
          <a:srcRect t="2068" b="2829"/>
          <a:stretch/>
        </p:blipFill>
        <p:spPr>
          <a:xfrm>
            <a:off x="541068" y="2451391"/>
            <a:ext cx="2815510" cy="6276514"/>
          </a:xfrm>
          <a:prstGeom prst="rect">
            <a:avLst/>
          </a:prstGeom>
        </p:spPr>
      </p:pic>
      <p:sp>
        <p:nvSpPr>
          <p:cNvPr id="15" name="Rectangle 14">
            <a:extLst>
              <a:ext uri="{FF2B5EF4-FFF2-40B4-BE49-F238E27FC236}">
                <a16:creationId xmlns:a16="http://schemas.microsoft.com/office/drawing/2014/main" id="{1A8DF54E-50A6-3B47-849C-11D222DBEB9B}"/>
              </a:ext>
            </a:extLst>
          </p:cNvPr>
          <p:cNvSpPr/>
          <p:nvPr/>
        </p:nvSpPr>
        <p:spPr>
          <a:xfrm>
            <a:off x="3187084" y="3780075"/>
            <a:ext cx="4385569" cy="3816429"/>
          </a:xfrm>
          <a:prstGeom prst="rect">
            <a:avLst/>
          </a:prstGeom>
        </p:spPr>
        <p:txBody>
          <a:bodyPr wrap="square">
            <a:noAutofit/>
          </a:bodyPr>
          <a:lstStyle/>
          <a:p>
            <a:pPr algn="just"/>
            <a:r>
              <a:rPr lang="en-US" sz="950" dirty="0">
                <a:latin typeface="Montserrat Light" panose="020B0604020202020204" charset="0"/>
              </a:rPr>
              <a:t>When </a:t>
            </a:r>
            <a:r>
              <a:rPr lang="en-US" sz="950" dirty="0" err="1">
                <a:latin typeface="Montserrat Light" panose="020B0604020202020204" charset="0"/>
              </a:rPr>
              <a:t>Partida's</a:t>
            </a:r>
            <a:r>
              <a:rPr lang="en-US" sz="950" dirty="0">
                <a:latin typeface="Montserrat Light" panose="020B0604020202020204" charset="0"/>
              </a:rPr>
              <a:t> Maestro Tequilero, José Valdez, visited Scotland for the first time, he immediately felt the connection to the homeland of the world's finest Single Malts. He envisioned an amazingly rich product that combines </a:t>
            </a:r>
            <a:r>
              <a:rPr lang="en-US" sz="900" dirty="0">
                <a:latin typeface="Montserrat Light" panose="020B0604020202020204" charset="0"/>
              </a:rPr>
              <a:t>Single Malts Best in Cask Management </a:t>
            </a:r>
            <a:r>
              <a:rPr lang="en-US" sz="950" dirty="0">
                <a:latin typeface="Montserrat Light" panose="020B0604020202020204" charset="0"/>
              </a:rPr>
              <a:t>and the World's Highest-Rated Tequila.  From this vision came </a:t>
            </a:r>
            <a:r>
              <a:rPr lang="en-US" sz="950" b="1" i="1" dirty="0">
                <a:latin typeface="Montserrat Light" panose="020B0604020202020204" charset="0"/>
              </a:rPr>
              <a:t>Roble </a:t>
            </a:r>
            <a:r>
              <a:rPr lang="en-US" sz="950" b="1" i="1" dirty="0" err="1">
                <a:latin typeface="Montserrat Light" panose="020B0604020202020204" charset="0"/>
              </a:rPr>
              <a:t>Fino</a:t>
            </a:r>
            <a:r>
              <a:rPr lang="en-US" sz="1050" b="1" i="1" dirty="0">
                <a:latin typeface="Montserrat Light" panose="020B0604020202020204" charset="0"/>
              </a:rPr>
              <a:t>,</a:t>
            </a:r>
            <a:r>
              <a:rPr lang="en-US" sz="1000" dirty="0">
                <a:latin typeface="Montserrat Light" panose="020B0604020202020204" charset="0"/>
              </a:rPr>
              <a:t> meaning</a:t>
            </a:r>
            <a:r>
              <a:rPr lang="en-US" sz="1000" b="1" i="1" dirty="0">
                <a:latin typeface="Montserrat Light" panose="020B0604020202020204" charset="0"/>
              </a:rPr>
              <a:t> Fine Oak</a:t>
            </a:r>
            <a:r>
              <a:rPr lang="en-US" sz="1000" dirty="0">
                <a:latin typeface="Montserrat Light" panose="020B0604020202020204" charset="0"/>
              </a:rPr>
              <a:t>.</a:t>
            </a:r>
            <a:endParaRPr lang="en-US" sz="1050" dirty="0">
              <a:latin typeface="Montserrat Light" panose="020B0604020202020204" charset="0"/>
            </a:endParaRPr>
          </a:p>
          <a:p>
            <a:pPr algn="just"/>
            <a:endParaRPr lang="en-US" sz="950" dirty="0">
              <a:latin typeface="Montserrat Light" panose="020B0604020202020204" charset="0"/>
            </a:endParaRPr>
          </a:p>
          <a:p>
            <a:pPr algn="just"/>
            <a:r>
              <a:rPr lang="en-US" sz="900" b="1" i="1" dirty="0">
                <a:latin typeface="Montserrat Light" panose="020B0604020202020204" charset="0"/>
              </a:rPr>
              <a:t>1st Aged </a:t>
            </a:r>
            <a:r>
              <a:rPr lang="en-US" sz="950" dirty="0">
                <a:latin typeface="Montserrat Light" panose="020B0604020202020204" charset="0"/>
              </a:rPr>
              <a:t>for 6 months in ex-bourbon barrels to develop a brilliant, full body with notes of caramel, vanilla and charred oak. </a:t>
            </a:r>
          </a:p>
          <a:p>
            <a:pPr algn="just"/>
            <a:endParaRPr lang="en-US" sz="950" dirty="0">
              <a:latin typeface="Montserrat Light" panose="020B0604020202020204" charset="0"/>
            </a:endParaRPr>
          </a:p>
          <a:p>
            <a:pPr algn="just"/>
            <a:r>
              <a:rPr lang="en-US" sz="900" b="1" i="1" dirty="0">
                <a:latin typeface="Montserrat Light" panose="020B0604020202020204" charset="0"/>
              </a:rPr>
              <a:t>2nd </a:t>
            </a:r>
            <a:r>
              <a:rPr lang="en-US" sz="950" dirty="0">
                <a:latin typeface="Montserrat Light" panose="020B0604020202020204" charset="0"/>
              </a:rPr>
              <a:t>Continues its aging and is finished for 2 months in ex-single malt, sherry seasoned casks from the most sought-after Scotch Whisky.   </a:t>
            </a:r>
          </a:p>
          <a:p>
            <a:pPr algn="just"/>
            <a:endParaRPr lang="en-US" sz="950" dirty="0">
              <a:latin typeface="Montserrat Light" panose="020B0604020202020204" charset="0"/>
            </a:endParaRPr>
          </a:p>
          <a:p>
            <a:pPr algn="just"/>
            <a:r>
              <a:rPr lang="en-US" sz="950" dirty="0">
                <a:latin typeface="Montserrat Light" panose="020B0604020202020204" charset="0"/>
              </a:rPr>
              <a:t>The Reposado </a:t>
            </a:r>
            <a:r>
              <a:rPr lang="en-US" sz="950" dirty="0" err="1">
                <a:latin typeface="Montserrat Light" panose="020B0604020202020204" charset="0"/>
              </a:rPr>
              <a:t>Cristalino</a:t>
            </a:r>
            <a:r>
              <a:rPr lang="en-US" sz="950" dirty="0">
                <a:latin typeface="Montserrat Light" panose="020B0604020202020204" charset="0"/>
              </a:rPr>
              <a:t> is then naturally filtered to remove all color while retaining its defined body and the complex flavors and aromas achieved through the double aging process.   </a:t>
            </a:r>
          </a:p>
          <a:p>
            <a:pPr algn="just"/>
            <a:endParaRPr lang="en-US" sz="1000" dirty="0">
              <a:latin typeface="Montserrat Light" panose="020B0604020202020204" charset="0"/>
            </a:endParaRPr>
          </a:p>
        </p:txBody>
      </p:sp>
      <p:sp>
        <p:nvSpPr>
          <p:cNvPr id="16" name="Rectangle 15">
            <a:extLst>
              <a:ext uri="{FF2B5EF4-FFF2-40B4-BE49-F238E27FC236}">
                <a16:creationId xmlns:a16="http://schemas.microsoft.com/office/drawing/2014/main" id="{1C850F38-9289-AC45-B0D6-E93B8F3A611A}"/>
              </a:ext>
            </a:extLst>
          </p:cNvPr>
          <p:cNvSpPr/>
          <p:nvPr/>
        </p:nvSpPr>
        <p:spPr>
          <a:xfrm>
            <a:off x="5281210" y="6643532"/>
            <a:ext cx="1892807" cy="1661993"/>
          </a:xfrm>
          <a:prstGeom prst="rect">
            <a:avLst/>
          </a:prstGeom>
        </p:spPr>
        <p:txBody>
          <a:bodyPr wrap="square">
            <a:spAutoFit/>
          </a:bodyPr>
          <a:lstStyle/>
          <a:p>
            <a:pPr algn="ctr"/>
            <a:r>
              <a:rPr lang="en-US" sz="1200" b="1" dirty="0">
                <a:latin typeface="Montserrat SemiBold" pitchFamily="2" charset="77"/>
              </a:rPr>
              <a:t>PALATE</a:t>
            </a:r>
          </a:p>
          <a:p>
            <a:pPr algn="ctr"/>
            <a:endParaRPr lang="en-US" sz="400" dirty="0">
              <a:latin typeface="Montserrat Light" pitchFamily="2" charset="77"/>
            </a:endParaRPr>
          </a:p>
          <a:p>
            <a:pPr algn="ctr"/>
            <a:r>
              <a:rPr lang="en-US" sz="1000" dirty="0">
                <a:latin typeface="Montserrat Light" pitchFamily="2" charset="77"/>
              </a:rPr>
              <a:t>Exploding flavors of </a:t>
            </a:r>
            <a:br>
              <a:rPr lang="en-US" sz="1000" dirty="0">
                <a:latin typeface="Montserrat Light" pitchFamily="2" charset="77"/>
              </a:rPr>
            </a:br>
            <a:r>
              <a:rPr lang="en-US" sz="1000" dirty="0">
                <a:latin typeface="Montserrat Light" pitchFamily="2" charset="77"/>
              </a:rPr>
              <a:t>dried fruits, cooked </a:t>
            </a:r>
            <a:br>
              <a:rPr lang="en-US" sz="1000" dirty="0">
                <a:latin typeface="Montserrat Light" pitchFamily="2" charset="77"/>
              </a:rPr>
            </a:br>
            <a:r>
              <a:rPr lang="en-US" sz="1000" dirty="0">
                <a:latin typeface="Montserrat Light" pitchFamily="2" charset="77"/>
              </a:rPr>
              <a:t>agave, toasted oak,</a:t>
            </a:r>
            <a:br>
              <a:rPr lang="en-US" sz="1000" dirty="0">
                <a:latin typeface="Montserrat Light" pitchFamily="2" charset="77"/>
              </a:rPr>
            </a:br>
            <a:r>
              <a:rPr lang="en-US" sz="1000" dirty="0">
                <a:latin typeface="Montserrat Light" pitchFamily="2" charset="77"/>
              </a:rPr>
              <a:t>vanilla, and nuts</a:t>
            </a:r>
          </a:p>
          <a:p>
            <a:pPr algn="ctr"/>
            <a:endParaRPr lang="en-US" sz="1100" dirty="0">
              <a:latin typeface="Montserrat Light" pitchFamily="2" charset="77"/>
            </a:endParaRPr>
          </a:p>
          <a:p>
            <a:pPr algn="ctr"/>
            <a:r>
              <a:rPr lang="en-US" sz="1200" b="1" dirty="0">
                <a:latin typeface="Montserrat SemiBold" pitchFamily="2" charset="77"/>
              </a:rPr>
              <a:t>FINISH</a:t>
            </a:r>
          </a:p>
          <a:p>
            <a:pPr algn="ctr"/>
            <a:endParaRPr lang="en-US" sz="400" dirty="0">
              <a:latin typeface="Montserrat Light" pitchFamily="2" charset="77"/>
            </a:endParaRPr>
          </a:p>
          <a:p>
            <a:pPr algn="ctr"/>
            <a:r>
              <a:rPr lang="en-US" sz="1000" dirty="0">
                <a:latin typeface="Montserrat Light" pitchFamily="2" charset="77"/>
              </a:rPr>
              <a:t>Tannic and dry with a </a:t>
            </a:r>
            <a:br>
              <a:rPr lang="en-US" sz="1000" dirty="0">
                <a:latin typeface="Montserrat Light" pitchFamily="2" charset="77"/>
              </a:rPr>
            </a:br>
            <a:r>
              <a:rPr lang="en-US" sz="1000" dirty="0">
                <a:latin typeface="Montserrat Light" pitchFamily="2" charset="77"/>
              </a:rPr>
              <a:t>hint of black peppercorn</a:t>
            </a:r>
          </a:p>
        </p:txBody>
      </p:sp>
      <p:cxnSp>
        <p:nvCxnSpPr>
          <p:cNvPr id="17" name="Straight Connector 16">
            <a:extLst>
              <a:ext uri="{FF2B5EF4-FFF2-40B4-BE49-F238E27FC236}">
                <a16:creationId xmlns:a16="http://schemas.microsoft.com/office/drawing/2014/main" id="{92E86634-147A-5646-9A74-D680F17B963B}"/>
              </a:ext>
            </a:extLst>
          </p:cNvPr>
          <p:cNvCxnSpPr>
            <a:cxnSpLocks/>
          </p:cNvCxnSpPr>
          <p:nvPr/>
        </p:nvCxnSpPr>
        <p:spPr>
          <a:xfrm>
            <a:off x="3375545" y="6459629"/>
            <a:ext cx="3375426" cy="0"/>
          </a:xfrm>
          <a:prstGeom prst="line">
            <a:avLst/>
          </a:prstGeom>
          <a:ln w="28575" cap="rnd">
            <a:solidFill>
              <a:srgbClr val="474747"/>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1494390-CB1A-2A43-9C6B-99321060E3F8}"/>
              </a:ext>
            </a:extLst>
          </p:cNvPr>
          <p:cNvSpPr/>
          <p:nvPr/>
        </p:nvSpPr>
        <p:spPr>
          <a:xfrm>
            <a:off x="3329363" y="6685601"/>
            <a:ext cx="1892231" cy="1692771"/>
          </a:xfrm>
          <a:prstGeom prst="rect">
            <a:avLst/>
          </a:prstGeom>
        </p:spPr>
        <p:txBody>
          <a:bodyPr wrap="square">
            <a:spAutoFit/>
          </a:bodyPr>
          <a:lstStyle/>
          <a:p>
            <a:pPr algn="ctr"/>
            <a:r>
              <a:rPr lang="en-US" sz="1200" b="1" dirty="0">
                <a:latin typeface="Montserrat SemiBold" pitchFamily="2" charset="77"/>
              </a:rPr>
              <a:t>COLOR</a:t>
            </a:r>
          </a:p>
          <a:p>
            <a:pPr algn="ctr"/>
            <a:endParaRPr lang="en-US" sz="400" dirty="0">
              <a:latin typeface="Montserrat Light" pitchFamily="2" charset="77"/>
            </a:endParaRPr>
          </a:p>
          <a:p>
            <a:pPr algn="ctr"/>
            <a:r>
              <a:rPr lang="en-US" sz="1000" dirty="0">
                <a:latin typeface="Montserrat Light" pitchFamily="2" charset="77"/>
              </a:rPr>
              <a:t>Transparent, crystal clear</a:t>
            </a:r>
          </a:p>
          <a:p>
            <a:pPr algn="ctr"/>
            <a:endParaRPr lang="en-US" sz="900" dirty="0">
              <a:latin typeface="Montserrat Light" pitchFamily="2" charset="77"/>
            </a:endParaRPr>
          </a:p>
          <a:p>
            <a:pPr algn="ctr"/>
            <a:endParaRPr lang="en-US" sz="1200" b="1" dirty="0">
              <a:latin typeface="Montserrat SemiBold" pitchFamily="2" charset="77"/>
            </a:endParaRPr>
          </a:p>
          <a:p>
            <a:pPr algn="ctr"/>
            <a:endParaRPr lang="en-US" sz="1200" b="1" dirty="0">
              <a:latin typeface="Montserrat SemiBold" pitchFamily="2" charset="77"/>
            </a:endParaRPr>
          </a:p>
          <a:p>
            <a:pPr algn="ctr"/>
            <a:r>
              <a:rPr lang="en-US" sz="1200" b="1" dirty="0">
                <a:latin typeface="Montserrat SemiBold" pitchFamily="2" charset="77"/>
              </a:rPr>
              <a:t>AROMA</a:t>
            </a:r>
          </a:p>
          <a:p>
            <a:pPr algn="ctr"/>
            <a:endParaRPr lang="en-US" sz="400" dirty="0">
              <a:latin typeface="Montserrat Light" pitchFamily="2" charset="77"/>
            </a:endParaRPr>
          </a:p>
          <a:p>
            <a:pPr algn="ctr"/>
            <a:r>
              <a:rPr lang="en-US" sz="1000" dirty="0">
                <a:latin typeface="Montserrat Light" pitchFamily="2" charset="77"/>
              </a:rPr>
              <a:t>Hazelnuts, green olives, wood, and sweetness</a:t>
            </a:r>
          </a:p>
          <a:p>
            <a:pPr algn="ctr"/>
            <a:endParaRPr lang="en-US" sz="900" dirty="0">
              <a:latin typeface="Montserrat Light" pitchFamily="2" charset="77"/>
            </a:endParaRPr>
          </a:p>
        </p:txBody>
      </p:sp>
      <p:pic>
        <p:nvPicPr>
          <p:cNvPr id="9" name="Picture 8">
            <a:extLst>
              <a:ext uri="{FF2B5EF4-FFF2-40B4-BE49-F238E27FC236}">
                <a16:creationId xmlns:a16="http://schemas.microsoft.com/office/drawing/2014/main" id="{7BD982C9-BE82-2B41-BD9E-A1F9D51566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44" y="5711724"/>
            <a:ext cx="930585" cy="94978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F944222-2FD8-A448-6F91-7C062988A26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455" y="6768728"/>
            <a:ext cx="930585" cy="930585"/>
          </a:xfrm>
          <a:prstGeom prst="rect">
            <a:avLst/>
          </a:prstGeom>
        </p:spPr>
      </p:pic>
      <p:sp>
        <p:nvSpPr>
          <p:cNvPr id="5" name="TextBox 4">
            <a:extLst>
              <a:ext uri="{FF2B5EF4-FFF2-40B4-BE49-F238E27FC236}">
                <a16:creationId xmlns:a16="http://schemas.microsoft.com/office/drawing/2014/main" id="{88BEE751-5785-C080-569A-B84F263417BD}"/>
              </a:ext>
            </a:extLst>
          </p:cNvPr>
          <p:cNvSpPr txBox="1"/>
          <p:nvPr/>
        </p:nvSpPr>
        <p:spPr>
          <a:xfrm>
            <a:off x="3049213" y="2368280"/>
            <a:ext cx="4625266" cy="1323439"/>
          </a:xfrm>
          <a:prstGeom prst="rect">
            <a:avLst/>
          </a:prstGeom>
          <a:noFill/>
        </p:spPr>
        <p:txBody>
          <a:bodyPr wrap="square">
            <a:spAutoFit/>
          </a:bodyPr>
          <a:lstStyle/>
          <a:p>
            <a:pPr algn="ctr"/>
            <a:r>
              <a:rPr lang="en-US" sz="2000" b="1" cap="all" dirty="0">
                <a:solidFill>
                  <a:srgbClr val="474747"/>
                </a:solidFill>
                <a:latin typeface="Futura" panose="020B0602020204020303" pitchFamily="34" charset="-79"/>
                <a:cs typeface="Futura" panose="020B0602020204020303" pitchFamily="34" charset="-79"/>
              </a:rPr>
              <a:t>the first ever Reposado </a:t>
            </a:r>
            <a:r>
              <a:rPr lang="en-US" sz="2000" b="1" cap="all" dirty="0" err="1">
                <a:solidFill>
                  <a:srgbClr val="474747"/>
                </a:solidFill>
                <a:latin typeface="Futura" panose="020B0602020204020303" pitchFamily="34" charset="-79"/>
                <a:cs typeface="Futura" panose="020B0602020204020303" pitchFamily="34" charset="-79"/>
              </a:rPr>
              <a:t>Cristalino</a:t>
            </a:r>
            <a:r>
              <a:rPr lang="en-US" sz="2000" b="1" cap="all" dirty="0">
                <a:solidFill>
                  <a:srgbClr val="474747"/>
                </a:solidFill>
                <a:latin typeface="Futura" panose="020B0602020204020303" pitchFamily="34" charset="-79"/>
                <a:cs typeface="Futura" panose="020B0602020204020303" pitchFamily="34" charset="-79"/>
              </a:rPr>
              <a:t> finished in ex-single malt, sherry oak casks</a:t>
            </a:r>
            <a:endParaRPr lang="en-US" sz="900" dirty="0">
              <a:latin typeface="Montserrat Light" panose="020B0604020202020204" charset="0"/>
            </a:endParaRPr>
          </a:p>
        </p:txBody>
      </p:sp>
      <p:sp>
        <p:nvSpPr>
          <p:cNvPr id="7" name="TextBox 6">
            <a:extLst>
              <a:ext uri="{FF2B5EF4-FFF2-40B4-BE49-F238E27FC236}">
                <a16:creationId xmlns:a16="http://schemas.microsoft.com/office/drawing/2014/main" id="{996640F6-63D7-4B2C-EB92-A43A65C969B0}"/>
              </a:ext>
            </a:extLst>
          </p:cNvPr>
          <p:cNvSpPr txBox="1"/>
          <p:nvPr/>
        </p:nvSpPr>
        <p:spPr>
          <a:xfrm>
            <a:off x="3283527" y="8400611"/>
            <a:ext cx="3888508" cy="553998"/>
          </a:xfrm>
          <a:prstGeom prst="rect">
            <a:avLst/>
          </a:prstGeom>
          <a:noFill/>
        </p:spPr>
        <p:txBody>
          <a:bodyPr wrap="square">
            <a:spAutoFit/>
          </a:bodyPr>
          <a:lstStyle/>
          <a:p>
            <a:pPr algn="ctr"/>
            <a:r>
              <a:rPr lang="en-US" sz="1200" b="1" dirty="0">
                <a:latin typeface="Montserrat SemiBold" pitchFamily="2" charset="77"/>
              </a:rPr>
              <a:t>ABV</a:t>
            </a:r>
          </a:p>
          <a:p>
            <a:pPr algn="ctr"/>
            <a:endParaRPr lang="en-US" sz="800" b="1" dirty="0">
              <a:latin typeface="Montserrat SemiBold" pitchFamily="2" charset="77"/>
            </a:endParaRPr>
          </a:p>
          <a:p>
            <a:pPr algn="ctr"/>
            <a:r>
              <a:rPr lang="en-US" sz="1000" dirty="0">
                <a:latin typeface="Montserrat Light" pitchFamily="2" charset="77"/>
              </a:rPr>
              <a:t>40%</a:t>
            </a:r>
          </a:p>
        </p:txBody>
      </p:sp>
      <p:pic>
        <p:nvPicPr>
          <p:cNvPr id="2" name="Picture 1">
            <a:extLst>
              <a:ext uri="{FF2B5EF4-FFF2-40B4-BE49-F238E27FC236}">
                <a16:creationId xmlns:a16="http://schemas.microsoft.com/office/drawing/2014/main" id="{CD695869-095A-CDE0-8B01-C4DAFDD1D9ED}"/>
              </a:ext>
            </a:extLst>
          </p:cNvPr>
          <p:cNvPicPr>
            <a:picLocks noChangeAspect="1"/>
          </p:cNvPicPr>
          <p:nvPr/>
        </p:nvPicPr>
        <p:blipFill>
          <a:blip r:embed="rId6"/>
          <a:srcRect t="20765" b="15615"/>
          <a:stretch/>
        </p:blipFill>
        <p:spPr>
          <a:xfrm>
            <a:off x="0" y="0"/>
            <a:ext cx="7772400" cy="2194560"/>
          </a:xfrm>
          <a:prstGeom prst="rect">
            <a:avLst/>
          </a:prstGeom>
        </p:spPr>
      </p:pic>
      <p:pic>
        <p:nvPicPr>
          <p:cNvPr id="6" name="Picture 5" descr="A white and black logo&#10;&#10;Description automatically generated">
            <a:extLst>
              <a:ext uri="{FF2B5EF4-FFF2-40B4-BE49-F238E27FC236}">
                <a16:creationId xmlns:a16="http://schemas.microsoft.com/office/drawing/2014/main" id="{0294A9BF-EA97-EB10-195C-B04B65423777}"/>
              </a:ext>
            </a:extLst>
          </p:cNvPr>
          <p:cNvPicPr>
            <a:picLocks noChangeAspect="1"/>
          </p:cNvPicPr>
          <p:nvPr/>
        </p:nvPicPr>
        <p:blipFill rotWithShape="1">
          <a:blip r:embed="rId7">
            <a:alphaModFix amt="33000"/>
          </a:blip>
          <a:srcRect l="62518" t="43079" r="9652"/>
          <a:stretch/>
        </p:blipFill>
        <p:spPr>
          <a:xfrm rot="16200000">
            <a:off x="-333686" y="333691"/>
            <a:ext cx="2249904" cy="1582526"/>
          </a:xfrm>
          <a:prstGeom prst="rect">
            <a:avLst/>
          </a:prstGeom>
        </p:spPr>
      </p:pic>
      <p:pic>
        <p:nvPicPr>
          <p:cNvPr id="8" name="Picture 7" descr="A white and black logo&#10;&#10;Description automatically generated">
            <a:extLst>
              <a:ext uri="{FF2B5EF4-FFF2-40B4-BE49-F238E27FC236}">
                <a16:creationId xmlns:a16="http://schemas.microsoft.com/office/drawing/2014/main" id="{B27E133D-DB87-4AD2-6B01-A00F9790E565}"/>
              </a:ext>
            </a:extLst>
          </p:cNvPr>
          <p:cNvPicPr>
            <a:picLocks noChangeAspect="1"/>
          </p:cNvPicPr>
          <p:nvPr/>
        </p:nvPicPr>
        <p:blipFill rotWithShape="1">
          <a:blip r:embed="rId7">
            <a:alphaModFix amt="33000"/>
          </a:blip>
          <a:srcRect l="62066" t="43079" r="10035"/>
          <a:stretch/>
        </p:blipFill>
        <p:spPr>
          <a:xfrm rot="16200000" flipV="1">
            <a:off x="5853784" y="336905"/>
            <a:ext cx="2255520" cy="1581711"/>
          </a:xfrm>
          <a:prstGeom prst="rect">
            <a:avLst/>
          </a:prstGeom>
        </p:spPr>
      </p:pic>
      <p:pic>
        <p:nvPicPr>
          <p:cNvPr id="10" name="Graphic 9">
            <a:extLst>
              <a:ext uri="{FF2B5EF4-FFF2-40B4-BE49-F238E27FC236}">
                <a16:creationId xmlns:a16="http://schemas.microsoft.com/office/drawing/2014/main" id="{1C783EC7-DF45-B166-CBD4-1FED39637CE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8692" t="11881" r="7906" b="16196"/>
          <a:stretch/>
        </p:blipFill>
        <p:spPr>
          <a:xfrm>
            <a:off x="1124518" y="117769"/>
            <a:ext cx="1374843" cy="1185645"/>
          </a:xfrm>
          <a:prstGeom prst="rect">
            <a:avLst/>
          </a:prstGeom>
        </p:spPr>
      </p:pic>
      <p:sp>
        <p:nvSpPr>
          <p:cNvPr id="13" name="Text Placeholder 1">
            <a:extLst>
              <a:ext uri="{FF2B5EF4-FFF2-40B4-BE49-F238E27FC236}">
                <a16:creationId xmlns:a16="http://schemas.microsoft.com/office/drawing/2014/main" id="{2D122E8B-1F98-E048-AD99-8FBC1A7B3A49}"/>
              </a:ext>
            </a:extLst>
          </p:cNvPr>
          <p:cNvSpPr txBox="1">
            <a:spLocks/>
          </p:cNvSpPr>
          <p:nvPr/>
        </p:nvSpPr>
        <p:spPr>
          <a:xfrm>
            <a:off x="1972056" y="475971"/>
            <a:ext cx="5699760" cy="972846"/>
          </a:xfrm>
          <a:prstGeom prst="rect">
            <a:avLst/>
          </a:prstGeom>
        </p:spPr>
        <p:txBody>
          <a:bodyPr>
            <a:noAutofit/>
          </a:bodyPr>
          <a:lstStyle>
            <a:lvl1pPr marL="0" indent="0" algn="l" defTabSz="565785" rtl="0" eaLnBrk="1" latinLnBrk="0" hangingPunct="1">
              <a:lnSpc>
                <a:spcPct val="90000"/>
              </a:lnSpc>
              <a:spcBef>
                <a:spcPts val="619"/>
              </a:spcBef>
              <a:buFont typeface="Arial" panose="020B0604020202020204" pitchFamily="34" charset="0"/>
              <a:buNone/>
              <a:defRPr sz="1100" b="1" i="0" kern="1200" cap="all" baseline="0">
                <a:solidFill>
                  <a:srgbClr val="474747"/>
                </a:solidFill>
                <a:latin typeface="Montserrat SemiBold" pitchFamily="2" charset="77"/>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a:lstStyle>
          <a:p>
            <a:pPr algn="ctr"/>
            <a:r>
              <a:rPr lang="en-US" sz="1200" b="0" i="1" cap="none" dirty="0">
                <a:solidFill>
                  <a:schemeClr val="bg1"/>
                </a:solidFill>
                <a:latin typeface="Montserrat Light" pitchFamily="2" charset="77"/>
              </a:rPr>
              <a:t>introducing</a:t>
            </a:r>
            <a:r>
              <a:rPr lang="en-US" sz="1800" cap="none" dirty="0">
                <a:solidFill>
                  <a:schemeClr val="bg1"/>
                </a:solidFill>
              </a:rPr>
              <a:t> </a:t>
            </a:r>
            <a:endParaRPr lang="en-US" sz="1800" dirty="0">
              <a:solidFill>
                <a:schemeClr val="bg1"/>
              </a:solidFill>
            </a:endParaRPr>
          </a:p>
          <a:p>
            <a:pPr algn="ctr"/>
            <a:r>
              <a:rPr lang="en-US" sz="2300" dirty="0">
                <a:solidFill>
                  <a:schemeClr val="bg1"/>
                </a:solidFill>
                <a:latin typeface="Futura" panose="020B0602020204020303" pitchFamily="34" charset="-79"/>
                <a:cs typeface="Futura" panose="020B0602020204020303" pitchFamily="34" charset="-79"/>
              </a:rPr>
              <a:t>PARTIDA</a:t>
            </a:r>
          </a:p>
          <a:p>
            <a:pPr algn="ctr"/>
            <a:r>
              <a:rPr lang="en-US" sz="2300" dirty="0">
                <a:solidFill>
                  <a:schemeClr val="bg1"/>
                </a:solidFill>
                <a:latin typeface="Futura" panose="020B0602020204020303" pitchFamily="34" charset="-79"/>
                <a:cs typeface="Futura" panose="020B0602020204020303" pitchFamily="34" charset="-79"/>
              </a:rPr>
              <a:t>ROBLE FINO CRISTALINO</a:t>
            </a:r>
          </a:p>
        </p:txBody>
      </p:sp>
      <p:pic>
        <p:nvPicPr>
          <p:cNvPr id="11" name="Picture 10">
            <a:extLst>
              <a:ext uri="{FF2B5EF4-FFF2-40B4-BE49-F238E27FC236}">
                <a16:creationId xmlns:a16="http://schemas.microsoft.com/office/drawing/2014/main" id="{D3A4F2C7-7BD0-9584-AA34-FB74BC87815C}"/>
              </a:ext>
            </a:extLst>
          </p:cNvPr>
          <p:cNvPicPr>
            <a:picLocks noChangeAspect="1"/>
          </p:cNvPicPr>
          <p:nvPr/>
        </p:nvPicPr>
        <p:blipFill>
          <a:blip r:embed="rId10"/>
          <a:stretch>
            <a:fillRect/>
          </a:stretch>
        </p:blipFill>
        <p:spPr>
          <a:xfrm>
            <a:off x="2474650" y="3327111"/>
            <a:ext cx="789758" cy="789758"/>
          </a:xfrm>
          <a:prstGeom prst="rect">
            <a:avLst/>
          </a:prstGeom>
        </p:spPr>
      </p:pic>
    </p:spTree>
    <p:extLst>
      <p:ext uri="{BB962C8B-B14F-4D97-AF65-F5344CB8AC3E}">
        <p14:creationId xmlns:p14="http://schemas.microsoft.com/office/powerpoint/2010/main" val="171138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D0B6C-3584-5542-BAB5-E35D472DB704}"/>
              </a:ext>
            </a:extLst>
          </p:cNvPr>
          <p:cNvSpPr/>
          <p:nvPr/>
        </p:nvSpPr>
        <p:spPr>
          <a:xfrm>
            <a:off x="406535" y="3889912"/>
            <a:ext cx="3653982" cy="1386176"/>
          </a:xfrm>
          <a:prstGeom prst="rect">
            <a:avLst/>
          </a:prstGeom>
        </p:spPr>
        <p:txBody>
          <a:bodyPr wrap="square">
            <a:noAutofit/>
          </a:bodyPr>
          <a:lstStyle/>
          <a:p>
            <a:pPr marL="171450" indent="-171450">
              <a:buFont typeface="Arial" panose="020B0604020202020204" pitchFamily="34" charset="0"/>
              <a:buChar char="•"/>
            </a:pPr>
            <a:r>
              <a:rPr lang="en-US" sz="900" dirty="0">
                <a:latin typeface="Montserrat" panose="00000500000000000000" pitchFamily="50" charset="0"/>
              </a:rPr>
              <a:t>Luxury tequilas </a:t>
            </a:r>
            <a:r>
              <a:rPr lang="en-US" sz="900" dirty="0">
                <a:latin typeface="Montserrat Medium" pitchFamily="2" charset="77"/>
              </a:rPr>
              <a:t>are the 1st largest and fastest growing prestige+ spirits segment</a:t>
            </a:r>
            <a:r>
              <a:rPr lang="en-US" sz="900" dirty="0">
                <a:latin typeface="Montserrat" panose="00000500000000000000" pitchFamily="50" charset="0"/>
              </a:rPr>
              <a:t>*</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Tequila is the fastest growing spirit  </a:t>
            </a:r>
            <a:r>
              <a:rPr lang="en-US" sz="900" dirty="0">
                <a:latin typeface="Montserrat Medium" pitchFamily="2" charset="77"/>
              </a:rPr>
              <a:t>On &amp; Off Premise</a:t>
            </a:r>
            <a:r>
              <a:rPr lang="en-US" sz="900" dirty="0">
                <a:latin typeface="Montserrat" panose="00000500000000000000" pitchFamily="50" charset="0"/>
              </a:rPr>
              <a:t>**</a:t>
            </a:r>
          </a:p>
          <a:p>
            <a:pPr marL="171450" indent="-171450">
              <a:buFont typeface="Arial" panose="020B0604020202020204" pitchFamily="34" charset="0"/>
              <a:buChar char="•"/>
            </a:pPr>
            <a:endParaRPr lang="en-US" sz="9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The Original Additive Free Tequila since 2005</a:t>
            </a:r>
          </a:p>
          <a:p>
            <a:pPr marL="171450" indent="-171450">
              <a:buFont typeface="Arial" panose="020B0604020202020204" pitchFamily="34" charset="0"/>
              <a:buChar char="•"/>
            </a:pPr>
            <a:endParaRPr lang="en-US" sz="9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the first ever Reposado </a:t>
            </a:r>
            <a:r>
              <a:rPr lang="en-US" sz="900" dirty="0" err="1">
                <a:latin typeface="Montserrat" panose="00000500000000000000" pitchFamily="50" charset="0"/>
              </a:rPr>
              <a:t>Cristalino</a:t>
            </a:r>
            <a:r>
              <a:rPr lang="en-US" sz="900" dirty="0">
                <a:latin typeface="Montserrat" panose="00000500000000000000" pitchFamily="50" charset="0"/>
              </a:rPr>
              <a:t> finished in ex-single malt, sherry oak casks</a:t>
            </a:r>
          </a:p>
        </p:txBody>
      </p:sp>
      <p:sp>
        <p:nvSpPr>
          <p:cNvPr id="6" name="Rectangle 5">
            <a:extLst>
              <a:ext uri="{FF2B5EF4-FFF2-40B4-BE49-F238E27FC236}">
                <a16:creationId xmlns:a16="http://schemas.microsoft.com/office/drawing/2014/main" id="{1B1641CB-3DDA-7D4A-BE1D-893916D5156E}"/>
              </a:ext>
            </a:extLst>
          </p:cNvPr>
          <p:cNvSpPr/>
          <p:nvPr/>
        </p:nvSpPr>
        <p:spPr>
          <a:xfrm>
            <a:off x="397484" y="6594741"/>
            <a:ext cx="3653982" cy="2769989"/>
          </a:xfrm>
          <a:prstGeom prst="rect">
            <a:avLst/>
          </a:prstGeom>
        </p:spPr>
        <p:txBody>
          <a:bodyPr wrap="square">
            <a:spAutoFit/>
          </a:bodyPr>
          <a:lstStyle/>
          <a:p>
            <a:r>
              <a:rPr lang="en-US" sz="900" dirty="0">
                <a:latin typeface="Montserrat Medium" pitchFamily="2" charset="77"/>
              </a:rPr>
              <a:t>Focus: Off-Premise:</a:t>
            </a:r>
          </a:p>
          <a:p>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Key chain accounts</a:t>
            </a:r>
          </a:p>
          <a:p>
            <a:pPr marL="171450" indent="-171450">
              <a:buFont typeface="Arial" panose="020B0604020202020204" pitchFamily="34" charset="0"/>
              <a:buChar char="•"/>
            </a:pP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Luxury, high-end independent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Top-shelf, eye-level placement, adjacent to </a:t>
            </a:r>
            <a:r>
              <a:rPr lang="en-US" sz="900" dirty="0" err="1">
                <a:latin typeface="Montserrat" panose="00000500000000000000" pitchFamily="50" charset="0"/>
              </a:rPr>
              <a:t>Cincoro</a:t>
            </a:r>
            <a:r>
              <a:rPr lang="en-US" sz="900" dirty="0">
                <a:latin typeface="Montserrat" panose="00000500000000000000" pitchFamily="50" charset="0"/>
              </a:rPr>
              <a:t> and </a:t>
            </a:r>
            <a:r>
              <a:rPr lang="en-US" sz="900" dirty="0" err="1">
                <a:latin typeface="Montserrat" panose="00000500000000000000" pitchFamily="50" charset="0"/>
              </a:rPr>
              <a:t>Clase</a:t>
            </a:r>
            <a:r>
              <a:rPr lang="en-US" sz="900" dirty="0">
                <a:latin typeface="Montserrat" panose="00000500000000000000" pitchFamily="50" charset="0"/>
              </a:rPr>
              <a:t> Azul</a:t>
            </a:r>
            <a:br>
              <a:rPr lang="en-US" sz="900" dirty="0">
                <a:latin typeface="Montserrat" panose="00000500000000000000" pitchFamily="50" charset="0"/>
              </a:rPr>
            </a:br>
            <a:endParaRPr lang="en-US" sz="400" dirty="0">
              <a:latin typeface="Montserrat" panose="00000500000000000000" pitchFamily="50" charset="0"/>
            </a:endParaRPr>
          </a:p>
          <a:p>
            <a:endParaRPr lang="en-US" sz="900" dirty="0">
              <a:latin typeface="Montserrat" panose="00000500000000000000" pitchFamily="50" charset="0"/>
            </a:endParaRPr>
          </a:p>
          <a:p>
            <a:r>
              <a:rPr lang="en-US" sz="900" dirty="0">
                <a:latin typeface="Montserrat Medium" pitchFamily="2" charset="77"/>
              </a:rPr>
              <a:t>On-Premise</a:t>
            </a:r>
            <a:br>
              <a:rPr lang="en-US" sz="900" dirty="0">
                <a:latin typeface="Montserrat Medium" pitchFamily="2" charset="77"/>
              </a:rPr>
            </a:br>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Top existing Partida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Premium Mexican and tequila “A” accounts</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dirty="0">
                <a:latin typeface="Montserrat" panose="00000500000000000000" pitchFamily="50" charset="0"/>
              </a:rPr>
              <a:t>Premium cocktail bars</a:t>
            </a:r>
          </a:p>
          <a:p>
            <a:endParaRPr lang="en-US" sz="900" dirty="0">
              <a:latin typeface="Montserrat" panose="00000500000000000000" pitchFamily="50" charset="0"/>
            </a:endParaRPr>
          </a:p>
          <a:p>
            <a:r>
              <a:rPr lang="en-US" sz="900" dirty="0">
                <a:latin typeface="Montserrat Medium" pitchFamily="2" charset="77"/>
              </a:rPr>
              <a:t>Target Consumer: Spirit Evangelists</a:t>
            </a:r>
            <a:br>
              <a:rPr lang="en-US" sz="900" dirty="0">
                <a:latin typeface="Montserrat Medium" pitchFamily="2" charset="77"/>
              </a:rPr>
            </a:br>
            <a:endParaRPr lang="en-US" sz="500" dirty="0">
              <a:latin typeface="Montserrat Medium" pitchFamily="2" charset="77"/>
            </a:endParaRPr>
          </a:p>
          <a:p>
            <a:pPr marL="171450" indent="-171450">
              <a:buFont typeface="Arial" panose="020B0604020202020204" pitchFamily="34" charset="0"/>
              <a:buChar char="•"/>
            </a:pPr>
            <a:r>
              <a:rPr lang="en-US" sz="900" dirty="0">
                <a:latin typeface="Montserrat" panose="00000500000000000000" pitchFamily="50" charset="0"/>
              </a:rPr>
              <a:t>30 to 55 years old, educated, affluent $100k+ HHI</a:t>
            </a:r>
            <a:br>
              <a:rPr lang="en-US" sz="900" dirty="0">
                <a:latin typeface="Montserrat" panose="00000500000000000000" pitchFamily="50" charset="0"/>
              </a:rPr>
            </a:br>
            <a:endParaRPr lang="en-US" sz="400" dirty="0">
              <a:latin typeface="Montserrat" panose="00000500000000000000" pitchFamily="50" charset="0"/>
            </a:endParaRPr>
          </a:p>
          <a:p>
            <a:pPr marL="171450" indent="-171450">
              <a:buFont typeface="Arial" panose="020B0604020202020204" pitchFamily="34" charset="0"/>
              <a:buChar char="•"/>
            </a:pPr>
            <a:r>
              <a:rPr lang="en-US" sz="900" spc="-10" dirty="0">
                <a:latin typeface="Montserrat" panose="00000500000000000000" pitchFamily="50" charset="0"/>
              </a:rPr>
              <a:t>Quality-seeking individuals who like to experience &amp;  share premium products with friends that reflect their lifestyle</a:t>
            </a:r>
          </a:p>
        </p:txBody>
      </p:sp>
      <p:sp>
        <p:nvSpPr>
          <p:cNvPr id="7" name="Rectangle 6">
            <a:extLst>
              <a:ext uri="{FF2B5EF4-FFF2-40B4-BE49-F238E27FC236}">
                <a16:creationId xmlns:a16="http://schemas.microsoft.com/office/drawing/2014/main" id="{E1A0AD50-4C19-D04B-85F5-4A85DE686349}"/>
              </a:ext>
            </a:extLst>
          </p:cNvPr>
          <p:cNvSpPr/>
          <p:nvPr/>
        </p:nvSpPr>
        <p:spPr>
          <a:xfrm>
            <a:off x="397483" y="9889123"/>
            <a:ext cx="2400016" cy="169277"/>
          </a:xfrm>
          <a:prstGeom prst="rect">
            <a:avLst/>
          </a:prstGeom>
        </p:spPr>
        <p:txBody>
          <a:bodyPr wrap="none">
            <a:spAutoFit/>
          </a:bodyPr>
          <a:lstStyle/>
          <a:p>
            <a:r>
              <a:rPr lang="en-US" sz="500" dirty="0">
                <a:latin typeface="Montserrat" panose="00000500000000000000" pitchFamily="50" charset="0"/>
              </a:rPr>
              <a:t>*IWSR, $ VALUE ‘19-’23 CAGR  ** Nielsen   ***Ultimate Spirits Challenge</a:t>
            </a:r>
          </a:p>
        </p:txBody>
      </p:sp>
      <p:graphicFrame>
        <p:nvGraphicFramePr>
          <p:cNvPr id="10" name="Table 9">
            <a:extLst>
              <a:ext uri="{FF2B5EF4-FFF2-40B4-BE49-F238E27FC236}">
                <a16:creationId xmlns:a16="http://schemas.microsoft.com/office/drawing/2014/main" id="{A40300E3-65EE-A242-A7CF-EB18BB4C7D21}"/>
              </a:ext>
            </a:extLst>
          </p:cNvPr>
          <p:cNvGraphicFramePr>
            <a:graphicFrameLocks noGrp="1"/>
          </p:cNvGraphicFramePr>
          <p:nvPr>
            <p:extLst>
              <p:ext uri="{D42A27DB-BD31-4B8C-83A1-F6EECF244321}">
                <p14:modId xmlns:p14="http://schemas.microsoft.com/office/powerpoint/2010/main" val="47652324"/>
              </p:ext>
            </p:extLst>
          </p:nvPr>
        </p:nvGraphicFramePr>
        <p:xfrm>
          <a:off x="4377980" y="6770251"/>
          <a:ext cx="3009901" cy="3175359"/>
        </p:xfrm>
        <a:graphic>
          <a:graphicData uri="http://schemas.openxmlformats.org/drawingml/2006/table">
            <a:tbl>
              <a:tblPr bandRow="1">
                <a:tableStyleId>{5C22544A-7EE6-4342-B048-85BDC9FD1C3A}</a:tableStyleId>
              </a:tblPr>
              <a:tblGrid>
                <a:gridCol w="1566423">
                  <a:extLst>
                    <a:ext uri="{9D8B030D-6E8A-4147-A177-3AD203B41FA5}">
                      <a16:colId xmlns:a16="http://schemas.microsoft.com/office/drawing/2014/main" val="2395630002"/>
                    </a:ext>
                  </a:extLst>
                </a:gridCol>
                <a:gridCol w="1443478">
                  <a:extLst>
                    <a:ext uri="{9D8B030D-6E8A-4147-A177-3AD203B41FA5}">
                      <a16:colId xmlns:a16="http://schemas.microsoft.com/office/drawing/2014/main" val="3905143511"/>
                    </a:ext>
                  </a:extLst>
                </a:gridCol>
              </a:tblGrid>
              <a:tr h="226167">
                <a:tc>
                  <a:txBody>
                    <a:bodyPr/>
                    <a:lstStyle/>
                    <a:p>
                      <a:r>
                        <a:rPr lang="en-US" sz="850" b="0" i="0" dirty="0">
                          <a:latin typeface="Montserrat Medium" pitchFamily="2" charset="77"/>
                        </a:rPr>
                        <a:t>UPC</a:t>
                      </a:r>
                    </a:p>
                  </a:txBody>
                  <a:tcPr/>
                </a:tc>
                <a:tc>
                  <a:txBody>
                    <a:bodyPr/>
                    <a:lstStyle/>
                    <a:p>
                      <a:r>
                        <a:rPr lang="en-US" sz="850" b="0" i="0" dirty="0">
                          <a:latin typeface="Montserrat Light" pitchFamily="2" charset="77"/>
                        </a:rPr>
                        <a:t>7503022413337</a:t>
                      </a:r>
                    </a:p>
                  </a:txBody>
                  <a:tcPr/>
                </a:tc>
                <a:extLst>
                  <a:ext uri="{0D108BD9-81ED-4DB2-BD59-A6C34878D82A}">
                    <a16:rowId xmlns:a16="http://schemas.microsoft.com/office/drawing/2014/main" val="1020424000"/>
                  </a:ext>
                </a:extLst>
              </a:tr>
              <a:tr h="226167">
                <a:tc>
                  <a:txBody>
                    <a:bodyPr/>
                    <a:lstStyle/>
                    <a:p>
                      <a:r>
                        <a:rPr lang="en-US" sz="850" b="0" i="0" dirty="0">
                          <a:latin typeface="Montserrat Medium" pitchFamily="2" charset="77"/>
                        </a:rPr>
                        <a:t>SCC</a:t>
                      </a:r>
                    </a:p>
                  </a:txBody>
                  <a:tcPr/>
                </a:tc>
                <a:tc>
                  <a:txBody>
                    <a:bodyPr/>
                    <a:lstStyle/>
                    <a:p>
                      <a:r>
                        <a:rPr lang="en-US" sz="850" b="0" i="0" dirty="0">
                          <a:latin typeface="Montserrat Light" pitchFamily="2" charset="77"/>
                        </a:rPr>
                        <a:t>17503022413334</a:t>
                      </a:r>
                    </a:p>
                  </a:txBody>
                  <a:tcPr/>
                </a:tc>
                <a:extLst>
                  <a:ext uri="{0D108BD9-81ED-4DB2-BD59-A6C34878D82A}">
                    <a16:rowId xmlns:a16="http://schemas.microsoft.com/office/drawing/2014/main" val="1262128958"/>
                  </a:ext>
                </a:extLst>
              </a:tr>
              <a:tr h="226167">
                <a:tc>
                  <a:txBody>
                    <a:bodyPr/>
                    <a:lstStyle/>
                    <a:p>
                      <a:r>
                        <a:rPr lang="en-US" sz="850" b="0" i="0" dirty="0">
                          <a:latin typeface="Montserrat Medium" pitchFamily="2" charset="77"/>
                        </a:rPr>
                        <a:t>Volume/Bottle (L): </a:t>
                      </a:r>
                    </a:p>
                  </a:txBody>
                  <a:tcPr/>
                </a:tc>
                <a:tc>
                  <a:txBody>
                    <a:bodyPr/>
                    <a:lstStyle/>
                    <a:p>
                      <a:r>
                        <a:rPr lang="en-US" sz="850" b="0" i="0" dirty="0">
                          <a:latin typeface="Montserrat Light" pitchFamily="2" charset="77"/>
                        </a:rPr>
                        <a:t>.750</a:t>
                      </a:r>
                    </a:p>
                  </a:txBody>
                  <a:tcPr/>
                </a:tc>
                <a:extLst>
                  <a:ext uri="{0D108BD9-81ED-4DB2-BD59-A6C34878D82A}">
                    <a16:rowId xmlns:a16="http://schemas.microsoft.com/office/drawing/2014/main" val="3096827469"/>
                  </a:ext>
                </a:extLst>
              </a:tr>
              <a:tr h="226167">
                <a:tc>
                  <a:txBody>
                    <a:bodyPr/>
                    <a:lstStyle/>
                    <a:p>
                      <a:r>
                        <a:rPr lang="en-US" sz="850" b="0" i="0" dirty="0">
                          <a:latin typeface="Montserrat Medium" pitchFamily="2" charset="77"/>
                        </a:rPr>
                        <a:t>ABV%</a:t>
                      </a:r>
                    </a:p>
                  </a:txBody>
                  <a:tcPr/>
                </a:tc>
                <a:tc>
                  <a:txBody>
                    <a:bodyPr/>
                    <a:lstStyle/>
                    <a:p>
                      <a:r>
                        <a:rPr lang="en-US" sz="850" b="0" i="0" dirty="0">
                          <a:latin typeface="Montserrat Light" pitchFamily="2" charset="77"/>
                        </a:rPr>
                        <a:t>40</a:t>
                      </a:r>
                    </a:p>
                  </a:txBody>
                  <a:tcPr/>
                </a:tc>
                <a:extLst>
                  <a:ext uri="{0D108BD9-81ED-4DB2-BD59-A6C34878D82A}">
                    <a16:rowId xmlns:a16="http://schemas.microsoft.com/office/drawing/2014/main" val="1888469326"/>
                  </a:ext>
                </a:extLst>
              </a:tr>
              <a:tr h="226167">
                <a:tc>
                  <a:txBody>
                    <a:bodyPr/>
                    <a:lstStyle/>
                    <a:p>
                      <a:r>
                        <a:rPr lang="en-US" sz="850" b="0" i="0" dirty="0">
                          <a:latin typeface="Montserrat Medium" pitchFamily="2" charset="77"/>
                        </a:rPr>
                        <a:t>Cases per Layer</a:t>
                      </a:r>
                    </a:p>
                  </a:txBody>
                  <a:tcPr/>
                </a:tc>
                <a:tc>
                  <a:txBody>
                    <a:bodyPr/>
                    <a:lstStyle/>
                    <a:p>
                      <a:r>
                        <a:rPr lang="en-US" sz="850" b="0" i="0" dirty="0">
                          <a:latin typeface="Montserrat Light" pitchFamily="2" charset="77"/>
                        </a:rPr>
                        <a:t>18</a:t>
                      </a:r>
                    </a:p>
                  </a:txBody>
                  <a:tcPr/>
                </a:tc>
                <a:extLst>
                  <a:ext uri="{0D108BD9-81ED-4DB2-BD59-A6C34878D82A}">
                    <a16:rowId xmlns:a16="http://schemas.microsoft.com/office/drawing/2014/main" val="4130375527"/>
                  </a:ext>
                </a:extLst>
              </a:tr>
              <a:tr h="226167">
                <a:tc>
                  <a:txBody>
                    <a:bodyPr/>
                    <a:lstStyle/>
                    <a:p>
                      <a:r>
                        <a:rPr lang="en-US" sz="850" b="0" i="0" dirty="0">
                          <a:latin typeface="Montserrat Medium" pitchFamily="2" charset="77"/>
                        </a:rPr>
                        <a:t>Cases per Pallet</a:t>
                      </a:r>
                    </a:p>
                  </a:txBody>
                  <a:tcPr/>
                </a:tc>
                <a:tc>
                  <a:txBody>
                    <a:bodyPr/>
                    <a:lstStyle/>
                    <a:p>
                      <a:r>
                        <a:rPr lang="en-US" sz="850" b="0" i="0" dirty="0">
                          <a:latin typeface="Montserrat Light" pitchFamily="2" charset="77"/>
                        </a:rPr>
                        <a:t>72</a:t>
                      </a:r>
                    </a:p>
                  </a:txBody>
                  <a:tcPr/>
                </a:tc>
                <a:extLst>
                  <a:ext uri="{0D108BD9-81ED-4DB2-BD59-A6C34878D82A}">
                    <a16:rowId xmlns:a16="http://schemas.microsoft.com/office/drawing/2014/main" val="4082692547"/>
                  </a:ext>
                </a:extLst>
              </a:tr>
              <a:tr h="235188">
                <a:tc>
                  <a:txBody>
                    <a:bodyPr/>
                    <a:lstStyle/>
                    <a:p>
                      <a:r>
                        <a:rPr lang="en-US" sz="850" b="0" i="0" dirty="0">
                          <a:latin typeface="Montserrat Medium" pitchFamily="2" charset="77"/>
                        </a:rPr>
                        <a:t>Layers per Pallet</a:t>
                      </a:r>
                    </a:p>
                  </a:txBody>
                  <a:tcPr/>
                </a:tc>
                <a:tc>
                  <a:txBody>
                    <a:bodyPr/>
                    <a:lstStyle/>
                    <a:p>
                      <a:r>
                        <a:rPr lang="en-US" sz="850" b="0" i="0" dirty="0">
                          <a:latin typeface="Montserrat Light" pitchFamily="2" charset="77"/>
                        </a:rPr>
                        <a:t>4</a:t>
                      </a:r>
                    </a:p>
                  </a:txBody>
                  <a:tcPr/>
                </a:tc>
                <a:extLst>
                  <a:ext uri="{0D108BD9-81ED-4DB2-BD59-A6C34878D82A}">
                    <a16:rowId xmlns:a16="http://schemas.microsoft.com/office/drawing/2014/main" val="3652256770"/>
                  </a:ext>
                </a:extLst>
              </a:tr>
              <a:tr h="226167">
                <a:tc>
                  <a:txBody>
                    <a:bodyPr/>
                    <a:lstStyle/>
                    <a:p>
                      <a:r>
                        <a:rPr lang="en-US" sz="850" b="0" i="0" dirty="0">
                          <a:latin typeface="Montserrat Medium" pitchFamily="2" charset="77"/>
                        </a:rPr>
                        <a:t>Bottles per Case</a:t>
                      </a:r>
                    </a:p>
                  </a:txBody>
                  <a:tcPr/>
                </a:tc>
                <a:tc>
                  <a:txBody>
                    <a:bodyPr/>
                    <a:lstStyle/>
                    <a:p>
                      <a:r>
                        <a:rPr lang="en-US" sz="850" b="0" i="0" dirty="0">
                          <a:latin typeface="Montserrat Light" pitchFamily="2" charset="77"/>
                        </a:rPr>
                        <a:t>6</a:t>
                      </a:r>
                    </a:p>
                  </a:txBody>
                  <a:tcPr/>
                </a:tc>
                <a:extLst>
                  <a:ext uri="{0D108BD9-81ED-4DB2-BD59-A6C34878D82A}">
                    <a16:rowId xmlns:a16="http://schemas.microsoft.com/office/drawing/2014/main" val="72818965"/>
                  </a:ext>
                </a:extLst>
              </a:tr>
              <a:tr h="226167">
                <a:tc>
                  <a:txBody>
                    <a:bodyPr/>
                    <a:lstStyle/>
                    <a:p>
                      <a:r>
                        <a:rPr lang="en-US" sz="850" b="0" i="0" dirty="0">
                          <a:latin typeface="Montserrat Medium" pitchFamily="2" charset="77"/>
                        </a:rPr>
                        <a:t>Bottles per Layer</a:t>
                      </a:r>
                    </a:p>
                  </a:txBody>
                  <a:tcPr/>
                </a:tc>
                <a:tc>
                  <a:txBody>
                    <a:bodyPr/>
                    <a:lstStyle/>
                    <a:p>
                      <a:r>
                        <a:rPr lang="en-US" sz="850" b="0" i="0" dirty="0">
                          <a:latin typeface="Montserrat Light" pitchFamily="2" charset="77"/>
                        </a:rPr>
                        <a:t>108</a:t>
                      </a:r>
                    </a:p>
                  </a:txBody>
                  <a:tcPr/>
                </a:tc>
                <a:extLst>
                  <a:ext uri="{0D108BD9-81ED-4DB2-BD59-A6C34878D82A}">
                    <a16:rowId xmlns:a16="http://schemas.microsoft.com/office/drawing/2014/main" val="139172553"/>
                  </a:ext>
                </a:extLst>
              </a:tr>
              <a:tr h="226167">
                <a:tc>
                  <a:txBody>
                    <a:bodyPr/>
                    <a:lstStyle/>
                    <a:p>
                      <a:r>
                        <a:rPr lang="en-US" sz="850" b="0" i="0" dirty="0">
                          <a:latin typeface="Montserrat Medium" pitchFamily="2" charset="77"/>
                        </a:rPr>
                        <a:t>Bottles per Pallet</a:t>
                      </a:r>
                    </a:p>
                  </a:txBody>
                  <a:tcPr/>
                </a:tc>
                <a:tc>
                  <a:txBody>
                    <a:bodyPr/>
                    <a:lstStyle/>
                    <a:p>
                      <a:r>
                        <a:rPr lang="en-US" sz="850" b="0" i="0" dirty="0">
                          <a:latin typeface="Montserrat Light" pitchFamily="2" charset="77"/>
                        </a:rPr>
                        <a:t>432</a:t>
                      </a:r>
                    </a:p>
                  </a:txBody>
                  <a:tcPr/>
                </a:tc>
                <a:extLst>
                  <a:ext uri="{0D108BD9-81ED-4DB2-BD59-A6C34878D82A}">
                    <a16:rowId xmlns:a16="http://schemas.microsoft.com/office/drawing/2014/main" val="795499154"/>
                  </a:ext>
                </a:extLst>
              </a:tr>
              <a:tr h="226167">
                <a:tc>
                  <a:txBody>
                    <a:bodyPr/>
                    <a:lstStyle/>
                    <a:p>
                      <a:r>
                        <a:rPr lang="en-US" sz="850" b="0" i="0" dirty="0">
                          <a:latin typeface="Montserrat Medium" pitchFamily="2" charset="77"/>
                        </a:rPr>
                        <a:t>Case Length (in)</a:t>
                      </a:r>
                    </a:p>
                  </a:txBody>
                  <a:tcPr/>
                </a:tc>
                <a:tc>
                  <a:txBody>
                    <a:bodyPr/>
                    <a:lstStyle/>
                    <a:p>
                      <a:r>
                        <a:rPr lang="en-US" sz="850" b="0" i="0" dirty="0">
                          <a:latin typeface="Montserrat Light" pitchFamily="2" charset="77"/>
                        </a:rPr>
                        <a:t>10.315</a:t>
                      </a:r>
                    </a:p>
                  </a:txBody>
                  <a:tcPr/>
                </a:tc>
                <a:extLst>
                  <a:ext uri="{0D108BD9-81ED-4DB2-BD59-A6C34878D82A}">
                    <a16:rowId xmlns:a16="http://schemas.microsoft.com/office/drawing/2014/main" val="3452684536"/>
                  </a:ext>
                </a:extLst>
              </a:tr>
              <a:tr h="226167">
                <a:tc>
                  <a:txBody>
                    <a:bodyPr/>
                    <a:lstStyle/>
                    <a:p>
                      <a:r>
                        <a:rPr lang="en-US" sz="850" b="0" i="0" dirty="0">
                          <a:latin typeface="Montserrat Medium" pitchFamily="2" charset="77"/>
                        </a:rPr>
                        <a:t>Case Width (in)</a:t>
                      </a:r>
                    </a:p>
                  </a:txBody>
                  <a:tcPr/>
                </a:tc>
                <a:tc>
                  <a:txBody>
                    <a:bodyPr/>
                    <a:lstStyle/>
                    <a:p>
                      <a:r>
                        <a:rPr lang="en-US" sz="850" b="0" i="0" dirty="0">
                          <a:latin typeface="Montserrat Light" pitchFamily="2" charset="77"/>
                        </a:rPr>
                        <a:t>8.898</a:t>
                      </a:r>
                    </a:p>
                  </a:txBody>
                  <a:tcPr/>
                </a:tc>
                <a:extLst>
                  <a:ext uri="{0D108BD9-81ED-4DB2-BD59-A6C34878D82A}">
                    <a16:rowId xmlns:a16="http://schemas.microsoft.com/office/drawing/2014/main" val="977036599"/>
                  </a:ext>
                </a:extLst>
              </a:tr>
              <a:tr h="226167">
                <a:tc>
                  <a:txBody>
                    <a:bodyPr/>
                    <a:lstStyle/>
                    <a:p>
                      <a:r>
                        <a:rPr lang="en-US" sz="850" b="0" i="0" dirty="0">
                          <a:latin typeface="Montserrat Medium" pitchFamily="2" charset="77"/>
                        </a:rPr>
                        <a:t>Case Height (in)</a:t>
                      </a:r>
                    </a:p>
                  </a:txBody>
                  <a:tcPr/>
                </a:tc>
                <a:tc>
                  <a:txBody>
                    <a:bodyPr/>
                    <a:lstStyle/>
                    <a:p>
                      <a:r>
                        <a:rPr lang="en-US" sz="850" b="0" i="0" dirty="0">
                          <a:latin typeface="Montserrat Light" pitchFamily="2" charset="77"/>
                        </a:rPr>
                        <a:t>12.795</a:t>
                      </a:r>
                    </a:p>
                  </a:txBody>
                  <a:tcPr/>
                </a:tc>
                <a:extLst>
                  <a:ext uri="{0D108BD9-81ED-4DB2-BD59-A6C34878D82A}">
                    <a16:rowId xmlns:a16="http://schemas.microsoft.com/office/drawing/2014/main" val="2165104999"/>
                  </a:ext>
                </a:extLst>
              </a:tr>
              <a:tr h="226167">
                <a:tc>
                  <a:txBody>
                    <a:bodyPr/>
                    <a:lstStyle/>
                    <a:p>
                      <a:r>
                        <a:rPr lang="en-US" sz="850" b="0" i="0" dirty="0">
                          <a:latin typeface="Montserrat Medium" pitchFamily="2" charset="77"/>
                        </a:rPr>
                        <a:t>Bottle Weight (in)</a:t>
                      </a:r>
                    </a:p>
                  </a:txBody>
                  <a:tcPr/>
                </a:tc>
                <a:tc>
                  <a:txBody>
                    <a:bodyPr/>
                    <a:lstStyle/>
                    <a:p>
                      <a:r>
                        <a:rPr lang="en-US" sz="850" b="0" i="0" dirty="0">
                          <a:latin typeface="Montserrat Light" pitchFamily="2" charset="77"/>
                        </a:rPr>
                        <a:t>4.78</a:t>
                      </a:r>
                    </a:p>
                  </a:txBody>
                  <a:tcPr/>
                </a:tc>
                <a:extLst>
                  <a:ext uri="{0D108BD9-81ED-4DB2-BD59-A6C34878D82A}">
                    <a16:rowId xmlns:a16="http://schemas.microsoft.com/office/drawing/2014/main" val="1486636063"/>
                  </a:ext>
                </a:extLst>
              </a:tr>
            </a:tbl>
          </a:graphicData>
        </a:graphic>
      </p:graphicFrame>
      <p:sp>
        <p:nvSpPr>
          <p:cNvPr id="11" name="TextBox 10">
            <a:extLst>
              <a:ext uri="{FF2B5EF4-FFF2-40B4-BE49-F238E27FC236}">
                <a16:creationId xmlns:a16="http://schemas.microsoft.com/office/drawing/2014/main" id="{DFA91E8C-00F9-A644-B6F3-3870F2F99AF1}"/>
              </a:ext>
            </a:extLst>
          </p:cNvPr>
          <p:cNvSpPr txBox="1"/>
          <p:nvPr/>
        </p:nvSpPr>
        <p:spPr>
          <a:xfrm>
            <a:off x="466426" y="3599152"/>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KEY SELLING POINTS</a:t>
            </a:r>
            <a:endParaRPr lang="en-US" sz="1200" spc="300" dirty="0">
              <a:solidFill>
                <a:srgbClr val="4E4D4D"/>
              </a:solidFill>
              <a:latin typeface="Montserrat Light" pitchFamily="2" charset="77"/>
            </a:endParaRPr>
          </a:p>
        </p:txBody>
      </p:sp>
      <p:cxnSp>
        <p:nvCxnSpPr>
          <p:cNvPr id="12" name="Straight Connector 11">
            <a:extLst>
              <a:ext uri="{FF2B5EF4-FFF2-40B4-BE49-F238E27FC236}">
                <a16:creationId xmlns:a16="http://schemas.microsoft.com/office/drawing/2014/main" id="{58C5F3C7-CCB2-B54F-8CFA-5DB6A4F87BFB}"/>
              </a:ext>
            </a:extLst>
          </p:cNvPr>
          <p:cNvCxnSpPr>
            <a:cxnSpLocks/>
          </p:cNvCxnSpPr>
          <p:nvPr/>
        </p:nvCxnSpPr>
        <p:spPr>
          <a:xfrm flipH="1">
            <a:off x="466426" y="3728311"/>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991565-5B45-BD4F-A2E3-EBFE02937281}"/>
              </a:ext>
            </a:extLst>
          </p:cNvPr>
          <p:cNvCxnSpPr>
            <a:cxnSpLocks/>
          </p:cNvCxnSpPr>
          <p:nvPr/>
        </p:nvCxnSpPr>
        <p:spPr>
          <a:xfrm flipH="1">
            <a:off x="3656916" y="3728311"/>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FC123D-1F8B-6B4B-96C8-A52356A46453}"/>
              </a:ext>
            </a:extLst>
          </p:cNvPr>
          <p:cNvSpPr txBox="1"/>
          <p:nvPr/>
        </p:nvSpPr>
        <p:spPr>
          <a:xfrm>
            <a:off x="451208" y="6348066"/>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TRADE </a:t>
            </a:r>
            <a:r>
              <a:rPr lang="en-US" sz="1200" spc="300" dirty="0">
                <a:solidFill>
                  <a:srgbClr val="474747"/>
                </a:solidFill>
                <a:latin typeface="Montserrat Medium" pitchFamily="2" charset="77"/>
              </a:rPr>
              <a:t>POSITIONING</a:t>
            </a:r>
            <a:endParaRPr lang="en-US" sz="1200" spc="300" dirty="0">
              <a:solidFill>
                <a:srgbClr val="474747"/>
              </a:solidFill>
              <a:latin typeface="Montserrat Light" pitchFamily="2" charset="77"/>
            </a:endParaRPr>
          </a:p>
        </p:txBody>
      </p:sp>
      <p:cxnSp>
        <p:nvCxnSpPr>
          <p:cNvPr id="15" name="Straight Connector 14">
            <a:extLst>
              <a:ext uri="{FF2B5EF4-FFF2-40B4-BE49-F238E27FC236}">
                <a16:creationId xmlns:a16="http://schemas.microsoft.com/office/drawing/2014/main" id="{109848C0-0E34-D346-B6FD-ED7478645193}"/>
              </a:ext>
            </a:extLst>
          </p:cNvPr>
          <p:cNvCxnSpPr>
            <a:cxnSpLocks/>
          </p:cNvCxnSpPr>
          <p:nvPr/>
        </p:nvCxnSpPr>
        <p:spPr>
          <a:xfrm flipH="1">
            <a:off x="451208" y="6477225"/>
            <a:ext cx="36524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586F2-E516-7943-85BE-6FA55E48A62A}"/>
              </a:ext>
            </a:extLst>
          </p:cNvPr>
          <p:cNvCxnSpPr>
            <a:cxnSpLocks/>
          </p:cNvCxnSpPr>
          <p:nvPr/>
        </p:nvCxnSpPr>
        <p:spPr>
          <a:xfrm flipH="1">
            <a:off x="3641698" y="6477225"/>
            <a:ext cx="375756"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985D346-1D94-514B-AB15-B730240B6297}"/>
              </a:ext>
            </a:extLst>
          </p:cNvPr>
          <p:cNvSpPr/>
          <p:nvPr/>
        </p:nvSpPr>
        <p:spPr>
          <a:xfrm>
            <a:off x="397484" y="9643195"/>
            <a:ext cx="3653982" cy="223138"/>
          </a:xfrm>
          <a:prstGeom prst="rect">
            <a:avLst/>
          </a:prstGeom>
        </p:spPr>
        <p:txBody>
          <a:bodyPr wrap="square">
            <a:spAutoFit/>
          </a:bodyPr>
          <a:lstStyle/>
          <a:p>
            <a:pPr marL="171450" indent="-171450">
              <a:buFont typeface="Arial" panose="020B0604020202020204" pitchFamily="34" charset="0"/>
              <a:buChar char="•"/>
            </a:pPr>
            <a:r>
              <a:rPr lang="en-US" sz="850" dirty="0">
                <a:latin typeface="Montserrat" panose="00000500000000000000" pitchFamily="50" charset="0"/>
              </a:rPr>
              <a:t>Served neat in Tequila stemware</a:t>
            </a:r>
          </a:p>
        </p:txBody>
      </p:sp>
      <p:sp>
        <p:nvSpPr>
          <p:cNvPr id="18" name="TextBox 17">
            <a:extLst>
              <a:ext uri="{FF2B5EF4-FFF2-40B4-BE49-F238E27FC236}">
                <a16:creationId xmlns:a16="http://schemas.microsoft.com/office/drawing/2014/main" id="{D2B90B4E-53FC-DF44-A9D5-075997039828}"/>
              </a:ext>
            </a:extLst>
          </p:cNvPr>
          <p:cNvSpPr txBox="1"/>
          <p:nvPr/>
        </p:nvSpPr>
        <p:spPr>
          <a:xfrm>
            <a:off x="442064" y="9369088"/>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DRINK STRATEGY</a:t>
            </a:r>
            <a:endParaRPr lang="en-US" sz="1200" spc="300" dirty="0">
              <a:solidFill>
                <a:srgbClr val="4E4D4D"/>
              </a:solidFill>
              <a:latin typeface="Montserrat Light" pitchFamily="2" charset="77"/>
            </a:endParaRPr>
          </a:p>
        </p:txBody>
      </p:sp>
      <p:cxnSp>
        <p:nvCxnSpPr>
          <p:cNvPr id="19" name="Straight Connector 18">
            <a:extLst>
              <a:ext uri="{FF2B5EF4-FFF2-40B4-BE49-F238E27FC236}">
                <a16:creationId xmlns:a16="http://schemas.microsoft.com/office/drawing/2014/main" id="{14E28D16-3F64-6C4A-9EAA-3201315284BA}"/>
              </a:ext>
            </a:extLst>
          </p:cNvPr>
          <p:cNvCxnSpPr>
            <a:cxnSpLocks/>
          </p:cNvCxnSpPr>
          <p:nvPr/>
        </p:nvCxnSpPr>
        <p:spPr>
          <a:xfrm flipH="1" flipV="1">
            <a:off x="442064" y="9498247"/>
            <a:ext cx="544999" cy="656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1B2B19-522C-2349-A9FF-B7F43D8B5865}"/>
              </a:ext>
            </a:extLst>
          </p:cNvPr>
          <p:cNvCxnSpPr>
            <a:cxnSpLocks/>
          </p:cNvCxnSpPr>
          <p:nvPr/>
        </p:nvCxnSpPr>
        <p:spPr>
          <a:xfrm flipH="1">
            <a:off x="3461749" y="9498247"/>
            <a:ext cx="546561"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2E03DDC-0C1E-B14E-B878-845996A15B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069" y="5409567"/>
            <a:ext cx="281244" cy="301752"/>
          </a:xfrm>
          <a:prstGeom prst="rect">
            <a:avLst/>
          </a:prstGeom>
        </p:spPr>
      </p:pic>
      <p:pic>
        <p:nvPicPr>
          <p:cNvPr id="22" name="Picture 21">
            <a:extLst>
              <a:ext uri="{FF2B5EF4-FFF2-40B4-BE49-F238E27FC236}">
                <a16:creationId xmlns:a16="http://schemas.microsoft.com/office/drawing/2014/main" id="{D4D56604-3A6F-AF45-8F1D-3761116EA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309" y="5420920"/>
            <a:ext cx="368677" cy="273948"/>
          </a:xfrm>
          <a:prstGeom prst="rect">
            <a:avLst/>
          </a:prstGeom>
        </p:spPr>
      </p:pic>
      <p:pic>
        <p:nvPicPr>
          <p:cNvPr id="23" name="Picture 22">
            <a:extLst>
              <a:ext uri="{FF2B5EF4-FFF2-40B4-BE49-F238E27FC236}">
                <a16:creationId xmlns:a16="http://schemas.microsoft.com/office/drawing/2014/main" id="{3EFC08B3-3FAD-CA48-8A1C-7233877ACB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6572" y="5418417"/>
            <a:ext cx="283464" cy="283464"/>
          </a:xfrm>
          <a:prstGeom prst="rect">
            <a:avLst/>
          </a:prstGeom>
        </p:spPr>
      </p:pic>
      <p:pic>
        <p:nvPicPr>
          <p:cNvPr id="24" name="Picture 23">
            <a:extLst>
              <a:ext uri="{FF2B5EF4-FFF2-40B4-BE49-F238E27FC236}">
                <a16:creationId xmlns:a16="http://schemas.microsoft.com/office/drawing/2014/main" id="{8E5F4D75-9BEE-BE4D-9DB0-34D4D3D585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78378" y="5397607"/>
            <a:ext cx="313712" cy="313712"/>
          </a:xfrm>
          <a:prstGeom prst="rect">
            <a:avLst/>
          </a:prstGeom>
        </p:spPr>
      </p:pic>
      <p:pic>
        <p:nvPicPr>
          <p:cNvPr id="25" name="Picture 24">
            <a:extLst>
              <a:ext uri="{FF2B5EF4-FFF2-40B4-BE49-F238E27FC236}">
                <a16:creationId xmlns:a16="http://schemas.microsoft.com/office/drawing/2014/main" id="{73C35883-9B27-3B45-81B9-095B4E9D1C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6683" y="5401181"/>
            <a:ext cx="119825" cy="316602"/>
          </a:xfrm>
          <a:prstGeom prst="rect">
            <a:avLst/>
          </a:prstGeom>
        </p:spPr>
      </p:pic>
      <p:sp>
        <p:nvSpPr>
          <p:cNvPr id="26" name="TextBox 25">
            <a:extLst>
              <a:ext uri="{FF2B5EF4-FFF2-40B4-BE49-F238E27FC236}">
                <a16:creationId xmlns:a16="http://schemas.microsoft.com/office/drawing/2014/main" id="{B5591369-E2E8-D443-B258-832E62C50127}"/>
              </a:ext>
            </a:extLst>
          </p:cNvPr>
          <p:cNvSpPr txBox="1"/>
          <p:nvPr/>
        </p:nvSpPr>
        <p:spPr>
          <a:xfrm>
            <a:off x="364057" y="5757922"/>
            <a:ext cx="763180"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PRIME MATURE </a:t>
            </a:r>
            <a:br>
              <a:rPr lang="en-US" sz="500" b="1" dirty="0">
                <a:solidFill>
                  <a:srgbClr val="4E4D4D"/>
                </a:solidFill>
                <a:latin typeface="Montserrat SemiBold" pitchFamily="2" charset="77"/>
              </a:rPr>
            </a:br>
            <a:r>
              <a:rPr lang="en-US" sz="500" b="1" dirty="0">
                <a:solidFill>
                  <a:srgbClr val="4E4D4D"/>
                </a:solidFill>
                <a:latin typeface="Montserrat SemiBold" pitchFamily="2" charset="77"/>
              </a:rPr>
              <a:t>AGAVE</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Produces ripe, full-flavored agave</a:t>
            </a:r>
          </a:p>
        </p:txBody>
      </p:sp>
      <p:sp>
        <p:nvSpPr>
          <p:cNvPr id="27" name="TextBox 26">
            <a:extLst>
              <a:ext uri="{FF2B5EF4-FFF2-40B4-BE49-F238E27FC236}">
                <a16:creationId xmlns:a16="http://schemas.microsoft.com/office/drawing/2014/main" id="{4550B4A0-E8E3-9141-91E8-BB4015410386}"/>
              </a:ext>
            </a:extLst>
          </p:cNvPr>
          <p:cNvSpPr txBox="1"/>
          <p:nvPr/>
        </p:nvSpPr>
        <p:spPr>
          <a:xfrm>
            <a:off x="1065191" y="5757922"/>
            <a:ext cx="789239"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24 HOUR FIELD</a:t>
            </a:r>
          </a:p>
          <a:p>
            <a:pPr algn="ctr"/>
            <a:r>
              <a:rPr lang="en-US" sz="500" b="1" spc="-20" dirty="0">
                <a:solidFill>
                  <a:srgbClr val="4E4D4D"/>
                </a:solidFill>
                <a:latin typeface="Montserrat SemiBold" pitchFamily="2" charset="77"/>
              </a:rPr>
              <a:t>TO FERMENTATION</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fresh</a:t>
            </a:r>
            <a:br>
              <a:rPr lang="en-US" sz="500" dirty="0">
                <a:solidFill>
                  <a:srgbClr val="474747"/>
                </a:solidFill>
                <a:latin typeface="Montserrat Light" pitchFamily="2" charset="77"/>
              </a:rPr>
            </a:br>
            <a:r>
              <a:rPr lang="en-US" sz="500" dirty="0">
                <a:solidFill>
                  <a:srgbClr val="474747"/>
                </a:solidFill>
                <a:latin typeface="Montserrat Light" pitchFamily="2" charset="77"/>
              </a:rPr>
              <a:t>agave flavor</a:t>
            </a:r>
          </a:p>
        </p:txBody>
      </p:sp>
      <p:sp>
        <p:nvSpPr>
          <p:cNvPr id="28" name="TextBox 27">
            <a:extLst>
              <a:ext uri="{FF2B5EF4-FFF2-40B4-BE49-F238E27FC236}">
                <a16:creationId xmlns:a16="http://schemas.microsoft.com/office/drawing/2014/main" id="{4E2E072A-FC0D-8946-A305-BA87444D261F}"/>
              </a:ext>
            </a:extLst>
          </p:cNvPr>
          <p:cNvSpPr txBox="1"/>
          <p:nvPr/>
        </p:nvSpPr>
        <p:spPr>
          <a:xfrm>
            <a:off x="1853068" y="5760448"/>
            <a:ext cx="763180"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STAINLESS STEEL</a:t>
            </a:r>
          </a:p>
          <a:p>
            <a:pPr algn="ctr"/>
            <a:r>
              <a:rPr lang="en-US" sz="500" b="1" dirty="0">
                <a:solidFill>
                  <a:srgbClr val="4E4D4D"/>
                </a:solidFill>
                <a:latin typeface="Montserrat SemiBold" pitchFamily="2" charset="77"/>
              </a:rPr>
              <a:t>DISTILLATION </a:t>
            </a:r>
          </a:p>
          <a:p>
            <a:pPr algn="ctr"/>
            <a:endParaRPr lang="en-US" sz="200" dirty="0">
              <a:solidFill>
                <a:srgbClr val="474747"/>
              </a:solidFill>
              <a:latin typeface="Montserrat Light" pitchFamily="2" charset="77"/>
            </a:endParaRPr>
          </a:p>
          <a:p>
            <a:pPr algn="ctr"/>
            <a:r>
              <a:rPr lang="en-US" sz="500" dirty="0">
                <a:solidFill>
                  <a:srgbClr val="474747"/>
                </a:solidFill>
                <a:latin typeface="Montserrat Light" pitchFamily="2" charset="77"/>
              </a:rPr>
              <a:t>Preserves agave</a:t>
            </a:r>
            <a:br>
              <a:rPr lang="en-US" sz="500" dirty="0">
                <a:solidFill>
                  <a:srgbClr val="474747"/>
                </a:solidFill>
                <a:latin typeface="Montserrat Light" pitchFamily="2" charset="77"/>
              </a:rPr>
            </a:br>
            <a:r>
              <a:rPr lang="en-US" sz="500" dirty="0">
                <a:solidFill>
                  <a:srgbClr val="474747"/>
                </a:solidFill>
                <a:latin typeface="Montserrat Light" pitchFamily="2" charset="77"/>
              </a:rPr>
              <a:t>purity</a:t>
            </a:r>
          </a:p>
        </p:txBody>
      </p:sp>
      <p:sp>
        <p:nvSpPr>
          <p:cNvPr id="29" name="TextBox 28">
            <a:extLst>
              <a:ext uri="{FF2B5EF4-FFF2-40B4-BE49-F238E27FC236}">
                <a16:creationId xmlns:a16="http://schemas.microsoft.com/office/drawing/2014/main" id="{FD0C377D-BF85-794E-8BD6-51D34CE981C9}"/>
              </a:ext>
            </a:extLst>
          </p:cNvPr>
          <p:cNvSpPr txBox="1"/>
          <p:nvPr/>
        </p:nvSpPr>
        <p:spPr>
          <a:xfrm>
            <a:off x="2562426" y="5752882"/>
            <a:ext cx="751757" cy="323165"/>
          </a:xfrm>
          <a:prstGeom prst="rect">
            <a:avLst/>
          </a:prstGeom>
          <a:noFill/>
        </p:spPr>
        <p:txBody>
          <a:bodyPr wrap="square" lIns="0" rIns="0" rtlCol="0" anchor="t">
            <a:noAutofit/>
          </a:bodyPr>
          <a:lstStyle/>
          <a:p>
            <a:pPr algn="ctr"/>
            <a:r>
              <a:rPr lang="en-US" sz="500" b="1" dirty="0">
                <a:solidFill>
                  <a:srgbClr val="4E4D4D"/>
                </a:solidFill>
                <a:latin typeface="Montserrat SemiBold" pitchFamily="2" charset="77"/>
              </a:rPr>
              <a:t>AGED BEYONG EXPECTATION</a:t>
            </a:r>
          </a:p>
          <a:p>
            <a:pPr algn="ctr"/>
            <a:br>
              <a:rPr lang="en-US" sz="200" b="1" dirty="0">
                <a:solidFill>
                  <a:srgbClr val="4E4D4D"/>
                </a:solidFill>
                <a:latin typeface="Montserrat SemiBold" pitchFamily="2" charset="77"/>
              </a:rPr>
            </a:br>
            <a:r>
              <a:rPr lang="en-US" sz="500" dirty="0">
                <a:solidFill>
                  <a:srgbClr val="474747"/>
                </a:solidFill>
                <a:latin typeface="Montserrat Light" pitchFamily="2" charset="77"/>
              </a:rPr>
              <a:t>Enhances natural agave flavor &amp; color</a:t>
            </a:r>
          </a:p>
        </p:txBody>
      </p:sp>
      <p:sp>
        <p:nvSpPr>
          <p:cNvPr id="30" name="TextBox 29">
            <a:extLst>
              <a:ext uri="{FF2B5EF4-FFF2-40B4-BE49-F238E27FC236}">
                <a16:creationId xmlns:a16="http://schemas.microsoft.com/office/drawing/2014/main" id="{1C8143C4-66D4-894A-8CB0-AA18D73F7500}"/>
              </a:ext>
            </a:extLst>
          </p:cNvPr>
          <p:cNvSpPr txBox="1"/>
          <p:nvPr/>
        </p:nvSpPr>
        <p:spPr>
          <a:xfrm>
            <a:off x="3285082" y="5740038"/>
            <a:ext cx="841281" cy="323165"/>
          </a:xfrm>
          <a:prstGeom prst="rect">
            <a:avLst/>
          </a:prstGeom>
          <a:noFill/>
        </p:spPr>
        <p:txBody>
          <a:bodyPr wrap="square" rtlCol="0" anchor="t">
            <a:noAutofit/>
          </a:bodyPr>
          <a:lstStyle/>
          <a:p>
            <a:pPr algn="ctr"/>
            <a:r>
              <a:rPr lang="en-US" sz="500" b="1" dirty="0">
                <a:solidFill>
                  <a:srgbClr val="4E4D4D"/>
                </a:solidFill>
                <a:latin typeface="Montserrat SemiBold" pitchFamily="2" charset="77"/>
              </a:rPr>
              <a:t>THE PRISTINE</a:t>
            </a:r>
          </a:p>
          <a:p>
            <a:pPr algn="ctr"/>
            <a:r>
              <a:rPr lang="en-US" sz="500" b="1" dirty="0">
                <a:solidFill>
                  <a:srgbClr val="4E4D4D"/>
                </a:solidFill>
                <a:latin typeface="Montserrat SemiBold" pitchFamily="2" charset="77"/>
              </a:rPr>
              <a:t>SERVE</a:t>
            </a:r>
          </a:p>
          <a:p>
            <a:pPr algn="ctr"/>
            <a:br>
              <a:rPr lang="en-US" sz="200" b="1" dirty="0">
                <a:solidFill>
                  <a:srgbClr val="4E4D4D"/>
                </a:solidFill>
                <a:latin typeface="Montserrat SemiBold" pitchFamily="2" charset="77"/>
              </a:rPr>
            </a:br>
            <a:r>
              <a:rPr lang="en-US" sz="500" spc="-10" dirty="0">
                <a:solidFill>
                  <a:srgbClr val="474747"/>
                </a:solidFill>
                <a:latin typeface="Montserrat Light" pitchFamily="2" charset="77"/>
              </a:rPr>
              <a:t>To savor the world’s highest-rated tequila</a:t>
            </a:r>
          </a:p>
        </p:txBody>
      </p:sp>
      <p:cxnSp>
        <p:nvCxnSpPr>
          <p:cNvPr id="31" name="Straight Connector 30">
            <a:extLst>
              <a:ext uri="{FF2B5EF4-FFF2-40B4-BE49-F238E27FC236}">
                <a16:creationId xmlns:a16="http://schemas.microsoft.com/office/drawing/2014/main" id="{825D6896-7859-9B41-BEFF-D65B89EFE23E}"/>
              </a:ext>
            </a:extLst>
          </p:cNvPr>
          <p:cNvCxnSpPr>
            <a:cxnSpLocks/>
          </p:cNvCxnSpPr>
          <p:nvPr/>
        </p:nvCxnSpPr>
        <p:spPr>
          <a:xfrm>
            <a:off x="469496" y="5358434"/>
            <a:ext cx="3566160" cy="0"/>
          </a:xfrm>
          <a:prstGeom prst="line">
            <a:avLst/>
          </a:prstGeom>
          <a:ln w="15875" cap="rnd">
            <a:solidFill>
              <a:srgbClr val="474747">
                <a:alpha val="52000"/>
              </a:srgbClr>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D842B77F-52C9-4C8E-9F9A-70F04C23AF1E}"/>
              </a:ext>
            </a:extLst>
          </p:cNvPr>
          <p:cNvPicPr>
            <a:picLocks noChangeAspect="1"/>
          </p:cNvPicPr>
          <p:nvPr/>
        </p:nvPicPr>
        <p:blipFill>
          <a:blip r:embed="rId7" cstate="email">
            <a:extLst>
              <a:ext uri="{28A0092B-C50C-407E-A947-70E740481C1C}">
                <a14:useLocalDpi xmlns:a14="http://schemas.microsoft.com/office/drawing/2010/main"/>
              </a:ext>
            </a:extLst>
          </a:blip>
          <a:srcRect t="1994" b="2491"/>
          <a:stretch/>
        </p:blipFill>
        <p:spPr>
          <a:xfrm>
            <a:off x="5231005" y="3362550"/>
            <a:ext cx="1553844" cy="3479029"/>
          </a:xfrm>
          <a:prstGeom prst="rect">
            <a:avLst/>
          </a:prstGeom>
        </p:spPr>
      </p:pic>
      <p:sp>
        <p:nvSpPr>
          <p:cNvPr id="3" name="TextBox 2">
            <a:extLst>
              <a:ext uri="{FF2B5EF4-FFF2-40B4-BE49-F238E27FC236}">
                <a16:creationId xmlns:a16="http://schemas.microsoft.com/office/drawing/2014/main" id="{0EA022D4-02A2-AA2E-2C0B-1C77E5C5BECF}"/>
              </a:ext>
            </a:extLst>
          </p:cNvPr>
          <p:cNvSpPr txBox="1"/>
          <p:nvPr/>
        </p:nvSpPr>
        <p:spPr>
          <a:xfrm>
            <a:off x="0" y="2449454"/>
            <a:ext cx="7772400" cy="1200329"/>
          </a:xfrm>
          <a:prstGeom prst="rect">
            <a:avLst/>
          </a:prstGeom>
          <a:noFill/>
        </p:spPr>
        <p:txBody>
          <a:bodyPr wrap="square">
            <a:spAutoFit/>
          </a:bodyPr>
          <a:lstStyle/>
          <a:p>
            <a:pPr marL="0" marR="0" algn="ctr"/>
            <a:r>
              <a:rPr lang="en-US" sz="1800" b="1" cap="all" dirty="0">
                <a:solidFill>
                  <a:srgbClr val="474747"/>
                </a:solidFill>
                <a:latin typeface="Futura" panose="020B0602020204020303" pitchFamily="34" charset="-79"/>
                <a:cs typeface="Futura" panose="020B0602020204020303" pitchFamily="34" charset="-79"/>
              </a:rPr>
              <a:t>Give your Don Julio 1942 and Clase Azul fans          an upgrade </a:t>
            </a:r>
          </a:p>
          <a:p>
            <a:pPr marL="0" marR="0" algn="ctr"/>
            <a:r>
              <a:rPr lang="en-US" sz="1800" b="1" cap="all" dirty="0">
                <a:solidFill>
                  <a:srgbClr val="474747"/>
                </a:solidFill>
                <a:latin typeface="Futura" panose="020B0602020204020303" pitchFamily="34" charset="-79"/>
                <a:cs typeface="Futura" panose="020B0602020204020303" pitchFamily="34" charset="-79"/>
              </a:rPr>
              <a:t>to a higher quality additive-free tequila in same price range</a:t>
            </a:r>
          </a:p>
        </p:txBody>
      </p:sp>
      <p:pic>
        <p:nvPicPr>
          <p:cNvPr id="33" name="Picture 32">
            <a:extLst>
              <a:ext uri="{FF2B5EF4-FFF2-40B4-BE49-F238E27FC236}">
                <a16:creationId xmlns:a16="http://schemas.microsoft.com/office/drawing/2014/main" id="{81313E37-9984-74F1-299C-7E25314C3256}"/>
              </a:ext>
            </a:extLst>
          </p:cNvPr>
          <p:cNvPicPr>
            <a:picLocks noChangeAspect="1"/>
          </p:cNvPicPr>
          <p:nvPr/>
        </p:nvPicPr>
        <p:blipFill>
          <a:blip r:embed="rId8"/>
          <a:srcRect t="20765" b="15615"/>
          <a:stretch/>
        </p:blipFill>
        <p:spPr>
          <a:xfrm>
            <a:off x="0" y="0"/>
            <a:ext cx="7772400" cy="2194560"/>
          </a:xfrm>
          <a:prstGeom prst="rect">
            <a:avLst/>
          </a:prstGeom>
        </p:spPr>
      </p:pic>
      <p:pic>
        <p:nvPicPr>
          <p:cNvPr id="34" name="Picture 33" descr="A white and black logo&#10;&#10;Description automatically generated">
            <a:extLst>
              <a:ext uri="{FF2B5EF4-FFF2-40B4-BE49-F238E27FC236}">
                <a16:creationId xmlns:a16="http://schemas.microsoft.com/office/drawing/2014/main" id="{D2CAFE6F-5DEB-E5AE-2B3C-35A95D278C08}"/>
              </a:ext>
            </a:extLst>
          </p:cNvPr>
          <p:cNvPicPr>
            <a:picLocks noChangeAspect="1"/>
          </p:cNvPicPr>
          <p:nvPr/>
        </p:nvPicPr>
        <p:blipFill rotWithShape="1">
          <a:blip r:embed="rId9">
            <a:alphaModFix amt="33000"/>
          </a:blip>
          <a:srcRect l="62518" t="43079" r="9652"/>
          <a:stretch/>
        </p:blipFill>
        <p:spPr>
          <a:xfrm rot="16200000">
            <a:off x="-333686" y="333691"/>
            <a:ext cx="2249904" cy="1582526"/>
          </a:xfrm>
          <a:prstGeom prst="rect">
            <a:avLst/>
          </a:prstGeom>
        </p:spPr>
      </p:pic>
      <p:pic>
        <p:nvPicPr>
          <p:cNvPr id="36" name="Picture 35" descr="A white and black logo&#10;&#10;Description automatically generated">
            <a:extLst>
              <a:ext uri="{FF2B5EF4-FFF2-40B4-BE49-F238E27FC236}">
                <a16:creationId xmlns:a16="http://schemas.microsoft.com/office/drawing/2014/main" id="{B1794DF9-632F-47BD-E05A-4C2DAFA8186E}"/>
              </a:ext>
            </a:extLst>
          </p:cNvPr>
          <p:cNvPicPr>
            <a:picLocks noChangeAspect="1"/>
          </p:cNvPicPr>
          <p:nvPr/>
        </p:nvPicPr>
        <p:blipFill rotWithShape="1">
          <a:blip r:embed="rId9">
            <a:alphaModFix amt="33000"/>
          </a:blip>
          <a:srcRect l="62066" t="43079" r="10035"/>
          <a:stretch/>
        </p:blipFill>
        <p:spPr>
          <a:xfrm rot="16200000" flipV="1">
            <a:off x="5853784" y="336905"/>
            <a:ext cx="2255520" cy="1581711"/>
          </a:xfrm>
          <a:prstGeom prst="rect">
            <a:avLst/>
          </a:prstGeom>
        </p:spPr>
      </p:pic>
      <p:pic>
        <p:nvPicPr>
          <p:cNvPr id="37" name="Graphic 36">
            <a:extLst>
              <a:ext uri="{FF2B5EF4-FFF2-40B4-BE49-F238E27FC236}">
                <a16:creationId xmlns:a16="http://schemas.microsoft.com/office/drawing/2014/main" id="{91EADBA3-F300-C465-7385-AA35643FD5E0}"/>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8692" t="11881" r="7906" b="16196"/>
          <a:stretch/>
        </p:blipFill>
        <p:spPr>
          <a:xfrm>
            <a:off x="1124518" y="117769"/>
            <a:ext cx="1374843" cy="1185645"/>
          </a:xfrm>
          <a:prstGeom prst="rect">
            <a:avLst/>
          </a:prstGeom>
        </p:spPr>
      </p:pic>
      <p:sp>
        <p:nvSpPr>
          <p:cNvPr id="2" name="TextBox 1">
            <a:extLst>
              <a:ext uri="{FF2B5EF4-FFF2-40B4-BE49-F238E27FC236}">
                <a16:creationId xmlns:a16="http://schemas.microsoft.com/office/drawing/2014/main" id="{D672F5E1-809D-0C01-F5BB-9CC83043F1A2}"/>
              </a:ext>
            </a:extLst>
          </p:cNvPr>
          <p:cNvSpPr txBox="1"/>
          <p:nvPr/>
        </p:nvSpPr>
        <p:spPr>
          <a:xfrm>
            <a:off x="2167407" y="2148483"/>
            <a:ext cx="3566246" cy="287451"/>
          </a:xfrm>
          <a:prstGeom prst="rect">
            <a:avLst/>
          </a:prstGeom>
          <a:noFill/>
        </p:spPr>
        <p:txBody>
          <a:bodyPr wrap="square" rtlCol="0">
            <a:spAutoFit/>
          </a:bodyPr>
          <a:lstStyle/>
          <a:p>
            <a:pPr algn="ctr">
              <a:lnSpc>
                <a:spcPts val="1640"/>
              </a:lnSpc>
            </a:pPr>
            <a:r>
              <a:rPr lang="en-US" sz="1200" spc="300" dirty="0">
                <a:solidFill>
                  <a:srgbClr val="4E4D4D"/>
                </a:solidFill>
                <a:latin typeface="Montserrat Medium" pitchFamily="2" charset="77"/>
              </a:rPr>
              <a:t>CALL TO ACTION</a:t>
            </a:r>
            <a:endParaRPr lang="en-US" sz="1200" spc="300" dirty="0">
              <a:solidFill>
                <a:srgbClr val="4E4D4D"/>
              </a:solidFill>
              <a:latin typeface="Montserrat Light" pitchFamily="2" charset="77"/>
            </a:endParaRPr>
          </a:p>
        </p:txBody>
      </p:sp>
      <p:cxnSp>
        <p:nvCxnSpPr>
          <p:cNvPr id="5" name="Straight Connector 4">
            <a:extLst>
              <a:ext uri="{FF2B5EF4-FFF2-40B4-BE49-F238E27FC236}">
                <a16:creationId xmlns:a16="http://schemas.microsoft.com/office/drawing/2014/main" id="{86B31F21-4345-9588-F8A0-57262081B8B6}"/>
              </a:ext>
            </a:extLst>
          </p:cNvPr>
          <p:cNvCxnSpPr>
            <a:cxnSpLocks/>
          </p:cNvCxnSpPr>
          <p:nvPr/>
        </p:nvCxnSpPr>
        <p:spPr>
          <a:xfrm>
            <a:off x="5412352" y="2277642"/>
            <a:ext cx="87"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51673E-9B66-2F9A-44FF-70870ECAD024}"/>
              </a:ext>
            </a:extLst>
          </p:cNvPr>
          <p:cNvCxnSpPr>
            <a:cxnSpLocks/>
          </p:cNvCxnSpPr>
          <p:nvPr/>
        </p:nvCxnSpPr>
        <p:spPr>
          <a:xfrm>
            <a:off x="2322789" y="2309969"/>
            <a:ext cx="87" cy="0"/>
          </a:xfrm>
          <a:prstGeom prst="line">
            <a:avLst/>
          </a:prstGeom>
          <a:ln>
            <a:solidFill>
              <a:srgbClr val="4E4D4D"/>
            </a:solidFill>
          </a:ln>
        </p:spPr>
        <p:style>
          <a:lnRef idx="1">
            <a:schemeClr val="accent1"/>
          </a:lnRef>
          <a:fillRef idx="0">
            <a:schemeClr val="accent1"/>
          </a:fillRef>
          <a:effectRef idx="0">
            <a:schemeClr val="accent1"/>
          </a:effectRef>
          <a:fontRef idx="minor">
            <a:schemeClr val="tx1"/>
          </a:fontRef>
        </p:style>
      </p:cxnSp>
      <p:sp>
        <p:nvSpPr>
          <p:cNvPr id="8" name="Text Placeholder 1">
            <a:extLst>
              <a:ext uri="{FF2B5EF4-FFF2-40B4-BE49-F238E27FC236}">
                <a16:creationId xmlns:a16="http://schemas.microsoft.com/office/drawing/2014/main" id="{29748C34-1C31-4B4C-8AB7-4A9659A24717}"/>
              </a:ext>
            </a:extLst>
          </p:cNvPr>
          <p:cNvSpPr txBox="1">
            <a:spLocks/>
          </p:cNvSpPr>
          <p:nvPr/>
        </p:nvSpPr>
        <p:spPr>
          <a:xfrm>
            <a:off x="2154936" y="457071"/>
            <a:ext cx="5699760" cy="972846"/>
          </a:xfrm>
          <a:prstGeom prst="rect">
            <a:avLst/>
          </a:prstGeom>
        </p:spPr>
        <p:txBody>
          <a:bodyPr anchor="b">
            <a:noAutofit/>
          </a:bodyPr>
          <a:lstStyle>
            <a:lvl1pPr marL="0" indent="0" algn="l" defTabSz="565785" rtl="0" eaLnBrk="1" latinLnBrk="0" hangingPunct="1">
              <a:lnSpc>
                <a:spcPct val="90000"/>
              </a:lnSpc>
              <a:spcBef>
                <a:spcPts val="619"/>
              </a:spcBef>
              <a:buFont typeface="Arial" panose="020B0604020202020204" pitchFamily="34" charset="0"/>
              <a:buNone/>
              <a:defRPr sz="1100" b="1" i="0" kern="1200" cap="all" baseline="0">
                <a:solidFill>
                  <a:srgbClr val="474747"/>
                </a:solidFill>
                <a:latin typeface="Montserrat SemiBold" pitchFamily="2" charset="77"/>
                <a:ea typeface="+mn-ea"/>
                <a:cs typeface="+mn-cs"/>
              </a:defRPr>
            </a:lvl1pPr>
            <a:lvl2pPr marL="424339" indent="-141447"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2" indent="-141447"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2"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7" indent="-141447"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a:lstStyle>
          <a:p>
            <a:pPr algn="ctr"/>
            <a:r>
              <a:rPr lang="en-US" sz="1500" dirty="0">
                <a:solidFill>
                  <a:schemeClr val="bg1"/>
                </a:solidFill>
                <a:latin typeface="Futura" panose="020B0602020204020303" pitchFamily="34" charset="-79"/>
                <a:cs typeface="Futura" panose="020B0602020204020303" pitchFamily="34" charset="-79"/>
              </a:rPr>
              <a:t>PARTIDA</a:t>
            </a:r>
          </a:p>
          <a:p>
            <a:pPr algn="ctr"/>
            <a:r>
              <a:rPr lang="en-US" sz="1500" dirty="0">
                <a:solidFill>
                  <a:schemeClr val="bg1"/>
                </a:solidFill>
                <a:latin typeface="Futura" panose="020B0602020204020303" pitchFamily="34" charset="-79"/>
                <a:cs typeface="Futura" panose="020B0602020204020303" pitchFamily="34" charset="-79"/>
              </a:rPr>
              <a:t>ROBLE FINO CRISTALINO</a:t>
            </a:r>
          </a:p>
          <a:p>
            <a:pPr algn="ctr"/>
            <a:r>
              <a:rPr lang="en-US" sz="1500" dirty="0">
                <a:solidFill>
                  <a:schemeClr val="bg1"/>
                </a:solidFill>
                <a:latin typeface="Futura" panose="020B0602020204020303" pitchFamily="34" charset="-79"/>
                <a:cs typeface="Futura" panose="020B0602020204020303" pitchFamily="34" charset="-79"/>
              </a:rPr>
              <a:t>SHERRY OAK FINISH</a:t>
            </a:r>
          </a:p>
        </p:txBody>
      </p:sp>
    </p:spTree>
    <p:extLst>
      <p:ext uri="{BB962C8B-B14F-4D97-AF65-F5344CB8AC3E}">
        <p14:creationId xmlns:p14="http://schemas.microsoft.com/office/powerpoint/2010/main" val="764943658"/>
      </p:ext>
    </p:extLst>
  </p:cSld>
  <p:clrMapOvr>
    <a:masterClrMapping/>
  </p:clrMapOvr>
</p:sld>
</file>

<file path=ppt/theme/theme1.xml><?xml version="1.0" encoding="utf-8"?>
<a:theme xmlns:a="http://schemas.openxmlformats.org/drawingml/2006/main" name="Office Theme">
  <a:themeElements>
    <a:clrScheme name="PARTIDA">
      <a:dk1>
        <a:srgbClr val="474747"/>
      </a:dk1>
      <a:lt1>
        <a:srgbClr val="FFFFFF"/>
      </a:lt1>
      <a:dk2>
        <a:srgbClr val="474747"/>
      </a:dk2>
      <a:lt2>
        <a:srgbClr val="E7E6E6"/>
      </a:lt2>
      <a:accent1>
        <a:srgbClr val="D9D8D6"/>
      </a:accent1>
      <a:accent2>
        <a:srgbClr val="009DDC"/>
      </a:accent2>
      <a:accent3>
        <a:srgbClr val="0067B1"/>
      </a:accent3>
      <a:accent4>
        <a:srgbClr val="C31188"/>
      </a:accent4>
      <a:accent5>
        <a:srgbClr val="8B0059"/>
      </a:accent5>
      <a:accent6>
        <a:srgbClr val="799741"/>
      </a:accent6>
      <a:hlink>
        <a:srgbClr val="1B1919"/>
      </a:hlink>
      <a:folHlink>
        <a:srgbClr val="1B19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tida_PowerpointTemplate" id="{A699C45E-FC15-A84C-AD66-5D325E485D40}" vid="{FC4A4287-F4E9-8944-B4A5-4651DE20A6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6152C89CD40A48A1B6236092F022E5" ma:contentTypeVersion="13" ma:contentTypeDescription="Create a new document." ma:contentTypeScope="" ma:versionID="c0d491141f2df682e709d886c85eb76f">
  <xsd:schema xmlns:xsd="http://www.w3.org/2001/XMLSchema" xmlns:xs="http://www.w3.org/2001/XMLSchema" xmlns:p="http://schemas.microsoft.com/office/2006/metadata/properties" xmlns:ns3="9374693d-dcee-4c0e-8262-81760a4ac50d" xmlns:ns4="52edbf57-f6cf-4b48-b779-b98d968473a7" targetNamespace="http://schemas.microsoft.com/office/2006/metadata/properties" ma:root="true" ma:fieldsID="9f014f7e1255feed00335a57adbce07d" ns3:_="" ns4:_="">
    <xsd:import namespace="9374693d-dcee-4c0e-8262-81760a4ac50d"/>
    <xsd:import namespace="52edbf57-f6cf-4b48-b779-b98d968473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4693d-dcee-4c0e-8262-81760a4ac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edbf57-f6cf-4b48-b779-b98d968473a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BAC00D-A756-4AEE-BFAC-4B92C4992FA1}">
  <ds:schemaRefs>
    <ds:schemaRef ds:uri="http://schemas.microsoft.com/sharepoint/v3/contenttype/forms"/>
  </ds:schemaRefs>
</ds:datastoreItem>
</file>

<file path=customXml/itemProps2.xml><?xml version="1.0" encoding="utf-8"?>
<ds:datastoreItem xmlns:ds="http://schemas.openxmlformats.org/officeDocument/2006/customXml" ds:itemID="{C14E6B66-92DD-438C-97E4-D51ED984558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71FDE89-2C7F-4E09-B53F-20B2B304E8A7}">
  <ds:schemaRefs>
    <ds:schemaRef ds:uri="52edbf57-f6cf-4b48-b779-b98d968473a7"/>
    <ds:schemaRef ds:uri="9374693d-dcee-4c0e-8262-81760a4ac5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Partida_PowerpointTemplate</Template>
  <TotalTime>16128</TotalTime>
  <Words>662</Words>
  <Application>Microsoft Macintosh PowerPoint</Application>
  <PresentationFormat>Custom</PresentationFormat>
  <Paragraphs>111</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Montserrat Light</vt:lpstr>
      <vt:lpstr>Montserrat</vt:lpstr>
      <vt:lpstr>Calibri</vt:lpstr>
      <vt:lpstr>Montserrat SemiBold</vt:lpstr>
      <vt:lpstr>Montserrat Medium</vt:lpstr>
      <vt:lpstr>Futura</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Marks, Valerie</dc:creator>
  <cp:lastModifiedBy>Gilles Bensabeur</cp:lastModifiedBy>
  <cp:revision>38</cp:revision>
  <cp:lastPrinted>2020-02-26T18:40:09Z</cp:lastPrinted>
  <dcterms:created xsi:type="dcterms:W3CDTF">2019-08-15T20:22:24Z</dcterms:created>
  <dcterms:modified xsi:type="dcterms:W3CDTF">2024-10-21T14:57:40Z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0x010100FF6152C89CD40A48A1B6236092F022E5</vt:lpwstr>
  </property>
</Properties>
</file>