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7"/>
  </p:notesMasterIdLst>
  <p:sldIdLst>
    <p:sldId id="265" r:id="rId5"/>
    <p:sldId id="268" r:id="rId6"/>
  </p:sldIdLst>
  <p:sldSz cx="7772400" cy="10058400"/>
  <p:notesSz cx="7010400" cy="9296400"/>
  <p:embeddedFontLst>
    <p:embeddedFont>
      <p:font typeface="Montserrat" pitchFamily="2" charset="77"/>
      <p:regular r:id="rId8"/>
      <p:bold r:id="rId9"/>
      <p:italic r:id="rId10"/>
      <p:boldItalic r:id="rId11"/>
    </p:embeddedFont>
    <p:embeddedFont>
      <p:font typeface="Montserrat Light" panose="020F0302020204030204" pitchFamily="34" charset="0"/>
      <p:regular r:id="rId12"/>
      <p:italic r:id="rId13"/>
    </p:embeddedFont>
    <p:embeddedFont>
      <p:font typeface="Montserrat Medium" panose="020F0502020204030204" pitchFamily="34" charset="0"/>
      <p:regular r:id="rId14"/>
      <p:italic r:id="rId15"/>
    </p:embeddedFont>
    <p:embeddedFont>
      <p:font typeface="Montserrat SemiBold" panose="020F0502020204030204" pitchFamily="34" charset="0"/>
      <p:regular r:id="rId16"/>
      <p:bold r:id="rId17"/>
      <p:italic r:id="rId18"/>
      <p:boldItalic r:id="rId19"/>
    </p:embeddedFont>
  </p:embeddedFontLst>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008F1-5D72-46B6-887B-A4642587227D}" v="4" dt="2020-08-24T19:56:19.738"/>
    <p1510:client id="{CF076085-BD03-452A-8E95-1994EF975614}" v="8" dt="2020-08-14T20:39:02.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12"/>
    <p:restoredTop sz="95065" autoAdjust="0"/>
  </p:normalViewPr>
  <p:slideViewPr>
    <p:cSldViewPr snapToGrid="0" snapToObjects="1">
      <p:cViewPr varScale="1">
        <p:scale>
          <a:sx n="84" d="100"/>
          <a:sy n="84" d="100"/>
        </p:scale>
        <p:origin x="2976" y="20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567E6F-6AE2-42D0-BE9C-04408F88464F}" type="datetimeFigureOut">
              <a:rPr lang="en-US" smtClean="0"/>
              <a:t>10/21/24</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7F0BDA-9B2A-4A10-8FAB-E7AD6DE207B7}" type="slidenum">
              <a:rPr lang="en-US" smtClean="0"/>
              <a:t>‹#›</a:t>
            </a:fld>
            <a:endParaRPr lang="en-US"/>
          </a:p>
        </p:txBody>
      </p:sp>
    </p:spTree>
    <p:extLst>
      <p:ext uri="{BB962C8B-B14F-4D97-AF65-F5344CB8AC3E}">
        <p14:creationId xmlns:p14="http://schemas.microsoft.com/office/powerpoint/2010/main" val="2076607342"/>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Roble </a:t>
            </a:r>
            <a:r>
              <a:rPr lang="en-US" dirty="0" err="1"/>
              <a:t>Fino</a:t>
            </a:r>
            <a:r>
              <a:rPr lang="en-US" dirty="0"/>
              <a:t> Partida </a:t>
            </a:r>
            <a:r>
              <a:rPr lang="en-US" dirty="0" err="1"/>
              <a:t>Anejo</a:t>
            </a:r>
            <a:r>
              <a:rPr lang="en-US" dirty="0"/>
              <a:t> Sherry Oak Finish 100% de Agave Tequila (Mexico) 45% abv, $125.</a:t>
            </a:r>
          </a:p>
          <a:p>
            <a:r>
              <a:rPr lang="en-US" dirty="0"/>
              <a:t>Goldenrod/harvest gold color; impeccably clear and clean. Oh yeah, now we’re talking burnt matches, smoldering campfire embers, egg yolks/hard boiled egg, bacon fat, lard, and shallot-like aromas that all echo earthy agave; secondary whiffs detect baked scents of pear, nectarine, and white grapes/raisins that now dominate the bouquet as the herbal/vegetal/smoky aspects recede a bit. Entry owns an impactful, multilevel flavor of pickle brine/dill and baked orchard and vineyard fruits that together present the taste buds with a dramatically exciting and piquant 100% agave flavor experience unlike and better than any other; midpalate mirrors the entry stage, adding a larger portion of mince meat-like sherry cask flavor without sacrificing the earthy agave core taste. Finishes long, ripe, semisweet, vegetal, and dill-like. I believe that it’s the 45% abv that makes this tequila so memorable as much as it is the sherry cask finishing.</a:t>
            </a:r>
          </a:p>
          <a:p>
            <a:r>
              <a:rPr lang="en-US" dirty="0"/>
              <a:t>Spirit Journal 2019:</a:t>
            </a:r>
          </a:p>
          <a:p>
            <a:r>
              <a:rPr lang="en-US" dirty="0"/>
              <a:t>FIVE STARS/Highest Recommendation</a:t>
            </a:r>
          </a:p>
          <a:p>
            <a:endParaRPr lang="en-US" dirty="0"/>
          </a:p>
        </p:txBody>
      </p:sp>
      <p:sp>
        <p:nvSpPr>
          <p:cNvPr id="4" name="Slide Number Placeholder 3"/>
          <p:cNvSpPr>
            <a:spLocks noGrp="1"/>
          </p:cNvSpPr>
          <p:nvPr>
            <p:ph type="sldNum" sz="quarter" idx="5"/>
          </p:nvPr>
        </p:nvSpPr>
        <p:spPr/>
        <p:txBody>
          <a:bodyPr/>
          <a:lstStyle/>
          <a:p>
            <a:fld id="{C27F0BDA-9B2A-4A10-8FAB-E7AD6DE207B7}" type="slidenum">
              <a:rPr lang="en-US" smtClean="0"/>
              <a:t>1</a:t>
            </a:fld>
            <a:endParaRPr lang="en-US"/>
          </a:p>
        </p:txBody>
      </p:sp>
    </p:spTree>
    <p:extLst>
      <p:ext uri="{BB962C8B-B14F-4D97-AF65-F5344CB8AC3E}">
        <p14:creationId xmlns:p14="http://schemas.microsoft.com/office/powerpoint/2010/main" val="2007172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GUIDELINES - REFERENCE ONL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04EBA98-8F0B-AF4C-833C-9F2C879BBCF4}"/>
              </a:ext>
            </a:extLst>
          </p:cNvPr>
          <p:cNvSpPr>
            <a:spLocks noGrp="1"/>
          </p:cNvSpPr>
          <p:nvPr>
            <p:ph type="body" sz="quarter" idx="10"/>
          </p:nvPr>
        </p:nvSpPr>
        <p:spPr>
          <a:xfrm>
            <a:off x="1543570" y="355556"/>
            <a:ext cx="6076430" cy="436924"/>
          </a:xfrm>
          <a:prstGeom prst="rect">
            <a:avLst/>
          </a:prstGeom>
        </p:spPr>
        <p:txBody>
          <a:bodyPr>
            <a:noAutofit/>
          </a:bodyPr>
          <a:lstStyle>
            <a:lvl1pPr marL="0" indent="0">
              <a:buNone/>
              <a:defRPr sz="1100" b="1" i="0" cap="all" baseline="0">
                <a:solidFill>
                  <a:srgbClr val="474747"/>
                </a:solidFill>
                <a:latin typeface="Montserrat SemiBold" pitchFamily="2" charset="77"/>
              </a:defRPr>
            </a:lvl1pPr>
          </a:lstStyle>
          <a:p>
            <a:pPr lvl="0"/>
            <a:r>
              <a:rPr lang="en-US"/>
              <a:t>Edit Master text styles</a:t>
            </a:r>
          </a:p>
        </p:txBody>
      </p:sp>
      <p:pic>
        <p:nvPicPr>
          <p:cNvPr id="3" name="Picture 2">
            <a:extLst>
              <a:ext uri="{FF2B5EF4-FFF2-40B4-BE49-F238E27FC236}">
                <a16:creationId xmlns:a16="http://schemas.microsoft.com/office/drawing/2014/main" id="{F4CD440A-1272-4585-BDF8-D1E48C51F3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772400" cy="1844040"/>
          </a:xfrm>
          <a:prstGeom prst="rect">
            <a:avLst/>
          </a:prstGeom>
        </p:spPr>
      </p:pic>
      <p:pic>
        <p:nvPicPr>
          <p:cNvPr id="6" name="Picture 5">
            <a:extLst>
              <a:ext uri="{FF2B5EF4-FFF2-40B4-BE49-F238E27FC236}">
                <a16:creationId xmlns:a16="http://schemas.microsoft.com/office/drawing/2014/main" id="{73D05A48-BFCA-4DF7-92C5-399918ACAD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3541"/>
          <a:stretch/>
        </p:blipFill>
        <p:spPr>
          <a:xfrm>
            <a:off x="0" y="8808720"/>
            <a:ext cx="7772400" cy="663203"/>
          </a:xfrm>
          <a:prstGeom prst="rect">
            <a:avLst/>
          </a:prstGeom>
        </p:spPr>
      </p:pic>
    </p:spTree>
    <p:extLst>
      <p:ext uri="{BB962C8B-B14F-4D97-AF65-F5344CB8AC3E}">
        <p14:creationId xmlns:p14="http://schemas.microsoft.com/office/powerpoint/2010/main" val="48792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GUIDELINES - REFERENCE ONL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04EBA98-8F0B-AF4C-833C-9F2C879BBCF4}"/>
              </a:ext>
            </a:extLst>
          </p:cNvPr>
          <p:cNvSpPr>
            <a:spLocks noGrp="1"/>
          </p:cNvSpPr>
          <p:nvPr>
            <p:ph type="body" sz="quarter" idx="10"/>
          </p:nvPr>
        </p:nvSpPr>
        <p:spPr>
          <a:xfrm>
            <a:off x="1543570" y="355556"/>
            <a:ext cx="6076430" cy="436924"/>
          </a:xfrm>
          <a:prstGeom prst="rect">
            <a:avLst/>
          </a:prstGeom>
        </p:spPr>
        <p:txBody>
          <a:bodyPr>
            <a:noAutofit/>
          </a:bodyPr>
          <a:lstStyle>
            <a:lvl1pPr marL="0" indent="0">
              <a:buNone/>
              <a:defRPr sz="1100" b="1" i="0" cap="all" baseline="0">
                <a:solidFill>
                  <a:srgbClr val="474747"/>
                </a:solidFill>
                <a:latin typeface="Montserrat SemiBold" pitchFamily="2" charset="77"/>
              </a:defRPr>
            </a:lvl1pPr>
          </a:lstStyle>
          <a:p>
            <a:pPr lvl="0"/>
            <a:r>
              <a:rPr lang="en-US"/>
              <a:t>Edit Master text styles</a:t>
            </a:r>
          </a:p>
        </p:txBody>
      </p:sp>
      <p:pic>
        <p:nvPicPr>
          <p:cNvPr id="3" name="Picture 2">
            <a:extLst>
              <a:ext uri="{FF2B5EF4-FFF2-40B4-BE49-F238E27FC236}">
                <a16:creationId xmlns:a16="http://schemas.microsoft.com/office/drawing/2014/main" id="{F4CD440A-1272-4585-BDF8-D1E48C51F3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772400" cy="1844040"/>
          </a:xfrm>
          <a:prstGeom prst="rect">
            <a:avLst/>
          </a:prstGeom>
        </p:spPr>
      </p:pic>
    </p:spTree>
    <p:extLst>
      <p:ext uri="{BB962C8B-B14F-4D97-AF65-F5344CB8AC3E}">
        <p14:creationId xmlns:p14="http://schemas.microsoft.com/office/powerpoint/2010/main" val="6459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8D0C0D-C4AE-42FB-A2DA-DA34408EF72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7772400" cy="1844040"/>
          </a:xfrm>
          <a:prstGeom prst="rect">
            <a:avLst/>
          </a:prstGeom>
        </p:spPr>
      </p:pic>
      <p:sp>
        <p:nvSpPr>
          <p:cNvPr id="17" name="Title 1">
            <a:extLst>
              <a:ext uri="{FF2B5EF4-FFF2-40B4-BE49-F238E27FC236}">
                <a16:creationId xmlns:a16="http://schemas.microsoft.com/office/drawing/2014/main" id="{B3EE98C9-4766-4340-B26D-4525078C5812}"/>
              </a:ext>
            </a:extLst>
          </p:cNvPr>
          <p:cNvSpPr txBox="1">
            <a:spLocks/>
          </p:cNvSpPr>
          <p:nvPr userDrawn="1"/>
        </p:nvSpPr>
        <p:spPr>
          <a:xfrm>
            <a:off x="2229675" y="675027"/>
            <a:ext cx="5152581" cy="678285"/>
          </a:xfrm>
          <a:prstGeom prst="rect">
            <a:avLst/>
          </a:prstGeom>
        </p:spPr>
        <p:txBody>
          <a:bodyPr/>
          <a:lstStyle>
            <a:lvl1pPr algn="l" defTabSz="565785" rtl="0" eaLnBrk="1" latinLnBrk="0" hangingPunct="1">
              <a:lnSpc>
                <a:spcPct val="90000"/>
              </a:lnSpc>
              <a:spcBef>
                <a:spcPct val="0"/>
              </a:spcBef>
              <a:buNone/>
              <a:defRPr lang="en-US" sz="2050" b="1" kern="1200" spc="300" dirty="0">
                <a:solidFill>
                  <a:srgbClr val="4E4D4D"/>
                </a:solidFill>
                <a:latin typeface="Montserrat SemiBold" pitchFamily="2" charset="77"/>
                <a:ea typeface="+mn-ea"/>
                <a:cs typeface="+mn-cs"/>
              </a:defRPr>
            </a:lvl1pPr>
          </a:lstStyle>
          <a:p>
            <a:r>
              <a:rPr lang="en-US"/>
              <a:t>CLICK TO EDIT MASTER TITLE STYLE</a:t>
            </a:r>
          </a:p>
        </p:txBody>
      </p:sp>
    </p:spTree>
    <p:extLst>
      <p:ext uri="{BB962C8B-B14F-4D97-AF65-F5344CB8AC3E}">
        <p14:creationId xmlns:p14="http://schemas.microsoft.com/office/powerpoint/2010/main" val="362043321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565785"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47" indent="-141447" algn="l" defTabSz="565785"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39" indent="-141447"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32" indent="-141447" algn="l" defTabSz="565785"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2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1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tiff"/><Relationship Id="rId7" Type="http://schemas.openxmlformats.org/officeDocument/2006/relationships/image" Target="../media/image15.png"/><Relationship Id="rId2" Type="http://schemas.openxmlformats.org/officeDocument/2006/relationships/image" Target="../media/image10.tiff"/><Relationship Id="rId1" Type="http://schemas.openxmlformats.org/officeDocument/2006/relationships/slideLayout" Target="../slideLayouts/slideLayout2.xml"/><Relationship Id="rId6" Type="http://schemas.openxmlformats.org/officeDocument/2006/relationships/image" Target="../media/image14.tiff"/><Relationship Id="rId11" Type="http://schemas.openxmlformats.org/officeDocument/2006/relationships/image" Target="../media/image7.svg"/><Relationship Id="rId5" Type="http://schemas.openxmlformats.org/officeDocument/2006/relationships/image" Target="../media/image13.tiff"/><Relationship Id="rId10" Type="http://schemas.openxmlformats.org/officeDocument/2006/relationships/image" Target="../media/image6.png"/><Relationship Id="rId4" Type="http://schemas.openxmlformats.org/officeDocument/2006/relationships/image" Target="../media/image12.tiff"/><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61DE28-11A1-904D-9BF7-03CAB4CE6E34}"/>
              </a:ext>
            </a:extLst>
          </p:cNvPr>
          <p:cNvPicPr>
            <a:picLocks noChangeAspect="1"/>
          </p:cNvPicPr>
          <p:nvPr/>
        </p:nvPicPr>
        <p:blipFill>
          <a:blip r:embed="rId3"/>
          <a:srcRect t="20765" b="15615"/>
          <a:stretch/>
        </p:blipFill>
        <p:spPr>
          <a:xfrm>
            <a:off x="0" y="0"/>
            <a:ext cx="7772400" cy="2194560"/>
          </a:xfrm>
          <a:prstGeom prst="rect">
            <a:avLst/>
          </a:prstGeom>
        </p:spPr>
      </p:pic>
      <p:sp>
        <p:nvSpPr>
          <p:cNvPr id="12" name="Rectangle 11">
            <a:extLst>
              <a:ext uri="{FF2B5EF4-FFF2-40B4-BE49-F238E27FC236}">
                <a16:creationId xmlns:a16="http://schemas.microsoft.com/office/drawing/2014/main" id="{A3B91663-FCD3-4E8D-B423-E5B6FB9C03A0}"/>
              </a:ext>
            </a:extLst>
          </p:cNvPr>
          <p:cNvSpPr/>
          <p:nvPr/>
        </p:nvSpPr>
        <p:spPr>
          <a:xfrm>
            <a:off x="14399521" y="8667558"/>
            <a:ext cx="1355725" cy="461665"/>
          </a:xfrm>
          <a:prstGeom prst="rect">
            <a:avLst/>
          </a:prstGeom>
        </p:spPr>
        <p:txBody>
          <a:bodyPr wrap="square">
            <a:spAutoFit/>
          </a:bodyPr>
          <a:lstStyle/>
          <a:p>
            <a:pPr algn="ctr"/>
            <a:r>
              <a:rPr lang="en-US" sz="1200" dirty="0">
                <a:latin typeface="Montserrat Light" panose="020B0604020202020204" charset="0"/>
              </a:rPr>
              <a:t>ABV 45%</a:t>
            </a:r>
          </a:p>
          <a:p>
            <a:endParaRPr lang="en-US" sz="1200" dirty="0">
              <a:latin typeface="Montserrat" panose="00000500000000000000" pitchFamily="50" charset="0"/>
            </a:endParaRPr>
          </a:p>
        </p:txBody>
      </p:sp>
      <p:sp>
        <p:nvSpPr>
          <p:cNvPr id="13" name="Text Placeholder 1">
            <a:extLst>
              <a:ext uri="{FF2B5EF4-FFF2-40B4-BE49-F238E27FC236}">
                <a16:creationId xmlns:a16="http://schemas.microsoft.com/office/drawing/2014/main" id="{CF89FFCC-6A08-9B45-960C-083D1AA61988}"/>
              </a:ext>
            </a:extLst>
          </p:cNvPr>
          <p:cNvSpPr txBox="1">
            <a:spLocks/>
          </p:cNvSpPr>
          <p:nvPr/>
        </p:nvSpPr>
        <p:spPr>
          <a:xfrm>
            <a:off x="2222412" y="533463"/>
            <a:ext cx="5699760" cy="972846"/>
          </a:xfrm>
          <a:prstGeom prst="rect">
            <a:avLst/>
          </a:prstGeom>
        </p:spPr>
        <p:txBody>
          <a:bodyPr>
            <a:noAutofit/>
          </a:bodyPr>
          <a:lstStyle>
            <a:lvl1pPr marL="0" indent="0" algn="l" defTabSz="565785" rtl="0" eaLnBrk="1" latinLnBrk="0" hangingPunct="1">
              <a:lnSpc>
                <a:spcPct val="90000"/>
              </a:lnSpc>
              <a:spcBef>
                <a:spcPts val="619"/>
              </a:spcBef>
              <a:buFont typeface="Arial" panose="020B0604020202020204" pitchFamily="34" charset="0"/>
              <a:buNone/>
              <a:defRPr sz="1100" b="1" i="0" kern="1200" cap="all" baseline="0">
                <a:solidFill>
                  <a:srgbClr val="474747"/>
                </a:solidFill>
                <a:latin typeface="Montserrat SemiBold" pitchFamily="2" charset="77"/>
                <a:ea typeface="+mn-ea"/>
                <a:cs typeface="+mn-cs"/>
              </a:defRPr>
            </a:lvl1pPr>
            <a:lvl2pPr marL="424339" indent="-141447"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32" indent="-141447" algn="l" defTabSz="565785"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2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1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a:lstStyle>
          <a:p>
            <a:pPr algn="ctr"/>
            <a:r>
              <a:rPr lang="en-US" sz="1200" b="0" i="1" cap="none" dirty="0">
                <a:solidFill>
                  <a:schemeClr val="bg1"/>
                </a:solidFill>
                <a:latin typeface="Montserrat Light" pitchFamily="2" charset="77"/>
              </a:rPr>
              <a:t>introducing</a:t>
            </a:r>
            <a:r>
              <a:rPr lang="en-US" sz="1800" cap="none" dirty="0">
                <a:solidFill>
                  <a:schemeClr val="bg1"/>
                </a:solidFill>
              </a:rPr>
              <a:t> </a:t>
            </a:r>
            <a:endParaRPr lang="en-US" sz="1800" dirty="0">
              <a:solidFill>
                <a:schemeClr val="bg1"/>
              </a:solidFill>
            </a:endParaRPr>
          </a:p>
          <a:p>
            <a:pPr algn="ctr"/>
            <a:r>
              <a:rPr lang="en-US" sz="2300" dirty="0">
                <a:solidFill>
                  <a:schemeClr val="bg1"/>
                </a:solidFill>
                <a:latin typeface="Futura" panose="020B0602020204020303" pitchFamily="34" charset="-79"/>
                <a:cs typeface="Futura" panose="020B0602020204020303" pitchFamily="34" charset="-79"/>
              </a:rPr>
              <a:t>PARTIDA</a:t>
            </a:r>
          </a:p>
          <a:p>
            <a:pPr algn="ctr"/>
            <a:r>
              <a:rPr lang="en-US" sz="2300" dirty="0">
                <a:solidFill>
                  <a:schemeClr val="bg1"/>
                </a:solidFill>
                <a:latin typeface="Futura" panose="020B0602020204020303" pitchFamily="34" charset="-79"/>
                <a:cs typeface="Futura" panose="020B0602020204020303" pitchFamily="34" charset="-79"/>
              </a:rPr>
              <a:t>ROBLE FINO AÑEJO</a:t>
            </a:r>
          </a:p>
        </p:txBody>
      </p:sp>
      <p:sp>
        <p:nvSpPr>
          <p:cNvPr id="15" name="Rectangle 14">
            <a:extLst>
              <a:ext uri="{FF2B5EF4-FFF2-40B4-BE49-F238E27FC236}">
                <a16:creationId xmlns:a16="http://schemas.microsoft.com/office/drawing/2014/main" id="{FCADF2C6-BD45-1E4D-AF5D-4B6C3EF226BA}"/>
              </a:ext>
            </a:extLst>
          </p:cNvPr>
          <p:cNvSpPr/>
          <p:nvPr/>
        </p:nvSpPr>
        <p:spPr>
          <a:xfrm>
            <a:off x="2849881" y="4072529"/>
            <a:ext cx="4652838" cy="3816429"/>
          </a:xfrm>
          <a:prstGeom prst="rect">
            <a:avLst/>
          </a:prstGeom>
        </p:spPr>
        <p:txBody>
          <a:bodyPr wrap="square">
            <a:noAutofit/>
          </a:bodyPr>
          <a:lstStyle/>
          <a:p>
            <a:pPr algn="ctr"/>
            <a:r>
              <a:rPr lang="en-US" sz="1300" b="1" dirty="0">
                <a:latin typeface="Montserrat Medium" pitchFamily="2" charset="77"/>
              </a:rPr>
              <a:t>Double Aged in Ex-Single Malt Sherry </a:t>
            </a:r>
            <a:r>
              <a:rPr lang="en-US" sz="1300" b="1" dirty="0" err="1">
                <a:latin typeface="Montserrat Medium" pitchFamily="2" charset="77"/>
              </a:rPr>
              <a:t>Oask</a:t>
            </a:r>
            <a:r>
              <a:rPr lang="en-US" sz="1300" b="1" dirty="0">
                <a:latin typeface="Montserrat Medium" pitchFamily="2" charset="77"/>
              </a:rPr>
              <a:t> Casks.</a:t>
            </a:r>
          </a:p>
          <a:p>
            <a:pPr algn="just"/>
            <a:endParaRPr lang="en-US" sz="1000" b="1" dirty="0">
              <a:latin typeface="Montserrat Light" panose="020B0604020202020204" charset="0"/>
            </a:endParaRPr>
          </a:p>
          <a:p>
            <a:pPr algn="just"/>
            <a:r>
              <a:rPr lang="en-US" sz="950" dirty="0">
                <a:latin typeface="Montserrat Light" panose="020B0604020202020204" charset="0"/>
              </a:rPr>
              <a:t>When </a:t>
            </a:r>
            <a:r>
              <a:rPr lang="en-US" sz="950" dirty="0" err="1">
                <a:latin typeface="Montserrat Light" panose="020B0604020202020204" charset="0"/>
              </a:rPr>
              <a:t>Partida's</a:t>
            </a:r>
            <a:r>
              <a:rPr lang="en-US" sz="950" dirty="0">
                <a:latin typeface="Montserrat Light" panose="020B0604020202020204" charset="0"/>
              </a:rPr>
              <a:t> Maestro Tequilero, José Valdez, visited Scotland for the first time, he immediately felt the connection to the homeland of the world's finest Single Malts. He envisioned an amazingly rich product that combines </a:t>
            </a:r>
            <a:r>
              <a:rPr lang="en-US" sz="900" dirty="0">
                <a:latin typeface="Montserrat Light" panose="020B0604020202020204" charset="0"/>
              </a:rPr>
              <a:t>Single Malts Best in Cask Management </a:t>
            </a:r>
            <a:r>
              <a:rPr lang="en-US" sz="950" dirty="0">
                <a:latin typeface="Montserrat Light" panose="020B0604020202020204" charset="0"/>
              </a:rPr>
              <a:t>and the Finest-Rated Tequila.  From this vision came </a:t>
            </a:r>
            <a:r>
              <a:rPr lang="en-US" sz="950" b="1" i="1" dirty="0">
                <a:latin typeface="Montserrat Light" panose="020B0604020202020204" charset="0"/>
              </a:rPr>
              <a:t>Roble </a:t>
            </a:r>
            <a:r>
              <a:rPr lang="en-US" sz="950" b="1" i="1" dirty="0" err="1">
                <a:latin typeface="Montserrat Light" panose="020B0604020202020204" charset="0"/>
              </a:rPr>
              <a:t>Fino</a:t>
            </a:r>
            <a:r>
              <a:rPr lang="en-US" sz="950" b="1" i="1" dirty="0">
                <a:latin typeface="Montserrat Light" panose="020B0604020202020204" charset="0"/>
              </a:rPr>
              <a:t>,</a:t>
            </a:r>
            <a:r>
              <a:rPr lang="en-US" sz="900" dirty="0">
                <a:latin typeface="Montserrat Light" panose="020B0604020202020204" charset="0"/>
              </a:rPr>
              <a:t> meaning</a:t>
            </a:r>
            <a:r>
              <a:rPr lang="en-US" sz="900" b="1" i="1" dirty="0">
                <a:latin typeface="Montserrat Light" panose="020B0604020202020204" charset="0"/>
              </a:rPr>
              <a:t> Fine Oak</a:t>
            </a:r>
            <a:r>
              <a:rPr lang="en-US" sz="900" dirty="0">
                <a:latin typeface="Montserrat Light" panose="020B0604020202020204" charset="0"/>
              </a:rPr>
              <a:t>.</a:t>
            </a:r>
            <a:endParaRPr lang="en-US" sz="950" dirty="0">
              <a:latin typeface="Montserrat Light" panose="020B0604020202020204" charset="0"/>
            </a:endParaRPr>
          </a:p>
          <a:p>
            <a:pPr algn="just"/>
            <a:endParaRPr lang="en-US" sz="950" dirty="0">
              <a:latin typeface="Montserrat Light" panose="020B0604020202020204" charset="0"/>
            </a:endParaRPr>
          </a:p>
          <a:p>
            <a:pPr algn="just"/>
            <a:r>
              <a:rPr lang="en-US" sz="900" b="1" i="1" dirty="0">
                <a:latin typeface="Montserrat Light" panose="020B0604020202020204" charset="0"/>
              </a:rPr>
              <a:t>1st Aged </a:t>
            </a:r>
            <a:r>
              <a:rPr lang="en-US" sz="950" dirty="0">
                <a:latin typeface="Montserrat Light" panose="020B0604020202020204" charset="0"/>
              </a:rPr>
              <a:t>for an extensive 18 months in ex-bourbon barrels to develop a full-bodied Tequila with hints of spice, maple and chocolate.  </a:t>
            </a:r>
          </a:p>
          <a:p>
            <a:pPr algn="just"/>
            <a:endParaRPr lang="en-US" sz="950" dirty="0">
              <a:latin typeface="Montserrat Light" panose="020B0604020202020204" charset="0"/>
            </a:endParaRPr>
          </a:p>
          <a:p>
            <a:pPr algn="just"/>
            <a:r>
              <a:rPr lang="en-US" sz="900" b="1" i="1" dirty="0">
                <a:latin typeface="Montserrat Light" panose="020B0604020202020204" charset="0"/>
              </a:rPr>
              <a:t>2nd</a:t>
            </a:r>
            <a:r>
              <a:rPr lang="en-US" sz="950" dirty="0">
                <a:latin typeface="Montserrat Light" panose="020B0604020202020204" charset="0"/>
              </a:rPr>
              <a:t> Continues its finishing for an additional 5 months in ex-single malt, sherry seasoned casks from the most sought-after Scotch Whisky. </a:t>
            </a:r>
          </a:p>
          <a:p>
            <a:pPr algn="just"/>
            <a:endParaRPr lang="en-US" sz="950" dirty="0">
              <a:latin typeface="Montserrat Light" panose="020B0604020202020204" charset="0"/>
            </a:endParaRPr>
          </a:p>
          <a:p>
            <a:pPr algn="just"/>
            <a:r>
              <a:rPr lang="en-US" sz="950" dirty="0">
                <a:latin typeface="Montserrat Light" panose="020B0604020202020204" charset="0"/>
              </a:rPr>
              <a:t>To appreciate the complexity and depth in flavor, the tequila is finished       at 45% ABV, bringing together the two worlds in perfect harmony.</a:t>
            </a:r>
          </a:p>
        </p:txBody>
      </p:sp>
      <p:sp>
        <p:nvSpPr>
          <p:cNvPr id="16" name="Rectangle 15">
            <a:extLst>
              <a:ext uri="{FF2B5EF4-FFF2-40B4-BE49-F238E27FC236}">
                <a16:creationId xmlns:a16="http://schemas.microsoft.com/office/drawing/2014/main" id="{37243CD1-EA48-BD4C-958D-7EDBFC8BF7D4}"/>
              </a:ext>
            </a:extLst>
          </p:cNvPr>
          <p:cNvSpPr/>
          <p:nvPr/>
        </p:nvSpPr>
        <p:spPr>
          <a:xfrm>
            <a:off x="5059538" y="6698817"/>
            <a:ext cx="1902641" cy="1692771"/>
          </a:xfrm>
          <a:prstGeom prst="rect">
            <a:avLst/>
          </a:prstGeom>
        </p:spPr>
        <p:txBody>
          <a:bodyPr wrap="square">
            <a:spAutoFit/>
          </a:bodyPr>
          <a:lstStyle/>
          <a:p>
            <a:pPr algn="ctr"/>
            <a:r>
              <a:rPr lang="en-US" sz="1200" b="1" dirty="0">
                <a:latin typeface="Montserrat SemiBold" pitchFamily="2" charset="77"/>
              </a:rPr>
              <a:t>PALATE</a:t>
            </a:r>
          </a:p>
          <a:p>
            <a:pPr algn="ctr"/>
            <a:endParaRPr lang="en-US" sz="400" dirty="0">
              <a:latin typeface="Montserrat Light" pitchFamily="2" charset="77"/>
            </a:endParaRPr>
          </a:p>
          <a:p>
            <a:pPr algn="ctr"/>
            <a:r>
              <a:rPr lang="en-US" sz="900" dirty="0">
                <a:latin typeface="Montserrat Light" pitchFamily="2" charset="77"/>
              </a:rPr>
              <a:t>Clean &amp; smooth with</a:t>
            </a:r>
            <a:br>
              <a:rPr lang="en-US" sz="900" dirty="0">
                <a:latin typeface="Montserrat Light" pitchFamily="2" charset="77"/>
              </a:rPr>
            </a:br>
            <a:r>
              <a:rPr lang="en-US" sz="900" dirty="0">
                <a:latin typeface="Montserrat Light" pitchFamily="2" charset="77"/>
              </a:rPr>
              <a:t>sweet notes of dried fruits, toasted oak, chocolate, </a:t>
            </a:r>
            <a:br>
              <a:rPr lang="en-US" sz="900" dirty="0">
                <a:latin typeface="Montserrat Light" pitchFamily="2" charset="77"/>
              </a:rPr>
            </a:br>
            <a:r>
              <a:rPr lang="en-US" sz="900" dirty="0">
                <a:latin typeface="Montserrat Light" pitchFamily="2" charset="77"/>
              </a:rPr>
              <a:t>&amp; cooked agave.</a:t>
            </a:r>
          </a:p>
          <a:p>
            <a:pPr algn="ctr"/>
            <a:endParaRPr lang="en-US" sz="900" dirty="0">
              <a:latin typeface="Montserrat Light" pitchFamily="2" charset="77"/>
            </a:endParaRPr>
          </a:p>
          <a:p>
            <a:pPr algn="ctr"/>
            <a:r>
              <a:rPr lang="en-US" sz="1200" b="1" dirty="0">
                <a:latin typeface="Montserrat SemiBold" pitchFamily="2" charset="77"/>
              </a:rPr>
              <a:t>FINISH</a:t>
            </a:r>
          </a:p>
          <a:p>
            <a:pPr algn="ctr"/>
            <a:endParaRPr lang="en-US" sz="400" dirty="0">
              <a:latin typeface="Montserrat Light" pitchFamily="2" charset="77"/>
            </a:endParaRPr>
          </a:p>
          <a:p>
            <a:pPr algn="ctr"/>
            <a:r>
              <a:rPr lang="en-US" sz="900" dirty="0">
                <a:latin typeface="Montserrat Light" pitchFamily="2" charset="77"/>
              </a:rPr>
              <a:t>Sweet and woody finish </a:t>
            </a:r>
            <a:br>
              <a:rPr lang="en-US" sz="900" dirty="0">
                <a:latin typeface="Montserrat Light" pitchFamily="2" charset="77"/>
              </a:rPr>
            </a:br>
            <a:r>
              <a:rPr lang="en-US" sz="900" dirty="0">
                <a:latin typeface="Montserrat Light" pitchFamily="2" charset="77"/>
              </a:rPr>
              <a:t>with hints of whisky</a:t>
            </a:r>
            <a:br>
              <a:rPr lang="en-US" sz="900" dirty="0">
                <a:latin typeface="Montserrat Light" pitchFamily="2" charset="77"/>
              </a:rPr>
            </a:br>
            <a:r>
              <a:rPr lang="en-US" sz="900" dirty="0">
                <a:latin typeface="Montserrat Light" pitchFamily="2" charset="77"/>
              </a:rPr>
              <a:t>&amp; sherry.</a:t>
            </a:r>
          </a:p>
        </p:txBody>
      </p:sp>
      <p:cxnSp>
        <p:nvCxnSpPr>
          <p:cNvPr id="17" name="Straight Connector 16">
            <a:extLst>
              <a:ext uri="{FF2B5EF4-FFF2-40B4-BE49-F238E27FC236}">
                <a16:creationId xmlns:a16="http://schemas.microsoft.com/office/drawing/2014/main" id="{CD5CDE38-0771-7742-80B9-30A46246332C}"/>
              </a:ext>
            </a:extLst>
          </p:cNvPr>
          <p:cNvCxnSpPr>
            <a:cxnSpLocks/>
          </p:cNvCxnSpPr>
          <p:nvPr/>
        </p:nvCxnSpPr>
        <p:spPr>
          <a:xfrm>
            <a:off x="3375545" y="6599182"/>
            <a:ext cx="3375426" cy="0"/>
          </a:xfrm>
          <a:prstGeom prst="line">
            <a:avLst/>
          </a:prstGeom>
          <a:ln w="28575" cap="rnd">
            <a:solidFill>
              <a:srgbClr val="474747"/>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E8B6ADB-0B77-1D4A-BB70-5B8622DF4D4F}"/>
              </a:ext>
            </a:extLst>
          </p:cNvPr>
          <p:cNvSpPr/>
          <p:nvPr/>
        </p:nvSpPr>
        <p:spPr>
          <a:xfrm>
            <a:off x="3438876" y="6704555"/>
            <a:ext cx="1712035" cy="1692771"/>
          </a:xfrm>
          <a:prstGeom prst="rect">
            <a:avLst/>
          </a:prstGeom>
        </p:spPr>
        <p:txBody>
          <a:bodyPr wrap="square">
            <a:spAutoFit/>
          </a:bodyPr>
          <a:lstStyle/>
          <a:p>
            <a:pPr algn="ctr"/>
            <a:r>
              <a:rPr lang="en-US" sz="1200" b="1" dirty="0">
                <a:latin typeface="Montserrat SemiBold" pitchFamily="2" charset="77"/>
              </a:rPr>
              <a:t>COLOR</a:t>
            </a:r>
          </a:p>
          <a:p>
            <a:pPr algn="ctr"/>
            <a:endParaRPr lang="en-US" sz="400" dirty="0">
              <a:latin typeface="Montserrat Light" pitchFamily="2" charset="77"/>
            </a:endParaRPr>
          </a:p>
          <a:p>
            <a:pPr algn="ctr"/>
            <a:r>
              <a:rPr lang="en-US" sz="900" dirty="0">
                <a:latin typeface="Montserrat Light" pitchFamily="2" charset="77"/>
              </a:rPr>
              <a:t>Outstanding gold color with reddish shimmer &amp;</a:t>
            </a:r>
            <a:br>
              <a:rPr lang="en-US" sz="900" dirty="0">
                <a:latin typeface="Montserrat Light" pitchFamily="2" charset="77"/>
              </a:rPr>
            </a:br>
            <a:r>
              <a:rPr lang="en-US" sz="900" dirty="0">
                <a:latin typeface="Montserrat Light" pitchFamily="2" charset="77"/>
              </a:rPr>
              <a:t>a beautiful brilliance</a:t>
            </a:r>
          </a:p>
          <a:p>
            <a:pPr algn="ctr"/>
            <a:endParaRPr lang="en-US" sz="900" dirty="0">
              <a:latin typeface="Montserrat Light" pitchFamily="2" charset="77"/>
            </a:endParaRPr>
          </a:p>
          <a:p>
            <a:pPr algn="ctr"/>
            <a:r>
              <a:rPr lang="en-US" sz="1200" b="1" dirty="0">
                <a:latin typeface="Montserrat SemiBold" pitchFamily="2" charset="77"/>
              </a:rPr>
              <a:t>AROMA</a:t>
            </a:r>
          </a:p>
          <a:p>
            <a:pPr algn="ctr"/>
            <a:endParaRPr lang="en-US" sz="400" dirty="0">
              <a:latin typeface="Montserrat Light" pitchFamily="2" charset="77"/>
            </a:endParaRPr>
          </a:p>
          <a:p>
            <a:pPr algn="ctr"/>
            <a:r>
              <a:rPr lang="en-US" sz="900" dirty="0">
                <a:latin typeface="Montserrat Light" pitchFamily="2" charset="77"/>
              </a:rPr>
              <a:t>Sweet &amp; woody aromas denote a prolonged maturation with notes of pear &amp; dill.</a:t>
            </a:r>
          </a:p>
        </p:txBody>
      </p:sp>
      <p:sp>
        <p:nvSpPr>
          <p:cNvPr id="21" name="Rectangle 20">
            <a:extLst>
              <a:ext uri="{FF2B5EF4-FFF2-40B4-BE49-F238E27FC236}">
                <a16:creationId xmlns:a16="http://schemas.microsoft.com/office/drawing/2014/main" id="{55A7CA02-1615-E241-B8C8-7615E21D6FCE}"/>
              </a:ext>
            </a:extLst>
          </p:cNvPr>
          <p:cNvSpPr/>
          <p:nvPr/>
        </p:nvSpPr>
        <p:spPr>
          <a:xfrm>
            <a:off x="3375546" y="8491222"/>
            <a:ext cx="3449616" cy="477054"/>
          </a:xfrm>
          <a:prstGeom prst="rect">
            <a:avLst/>
          </a:prstGeom>
        </p:spPr>
        <p:txBody>
          <a:bodyPr wrap="square">
            <a:spAutoFit/>
          </a:bodyPr>
          <a:lstStyle/>
          <a:p>
            <a:pPr algn="ctr"/>
            <a:r>
              <a:rPr lang="en-US" sz="1200" b="1" dirty="0">
                <a:latin typeface="Montserrat SemiBold" pitchFamily="2" charset="77"/>
              </a:rPr>
              <a:t>ABV</a:t>
            </a:r>
          </a:p>
          <a:p>
            <a:pPr algn="ctr"/>
            <a:endParaRPr lang="en-US" sz="400" dirty="0">
              <a:latin typeface="Montserrat Light" pitchFamily="2" charset="77"/>
            </a:endParaRPr>
          </a:p>
          <a:p>
            <a:pPr algn="ctr"/>
            <a:r>
              <a:rPr lang="en-US" sz="900" dirty="0">
                <a:latin typeface="Montserrat Light" pitchFamily="2" charset="77"/>
              </a:rPr>
              <a:t>45%</a:t>
            </a:r>
          </a:p>
        </p:txBody>
      </p:sp>
      <p:pic>
        <p:nvPicPr>
          <p:cNvPr id="2" name="Picture 1">
            <a:extLst>
              <a:ext uri="{FF2B5EF4-FFF2-40B4-BE49-F238E27FC236}">
                <a16:creationId xmlns:a16="http://schemas.microsoft.com/office/drawing/2014/main" id="{E597822E-B6B2-2E31-7820-B2F87345D56B}"/>
              </a:ext>
            </a:extLst>
          </p:cNvPr>
          <p:cNvPicPr>
            <a:picLocks noChangeAspect="1"/>
          </p:cNvPicPr>
          <p:nvPr/>
        </p:nvPicPr>
        <p:blipFill>
          <a:blip r:embed="rId4"/>
          <a:stretch>
            <a:fillRect/>
          </a:stretch>
        </p:blipFill>
        <p:spPr>
          <a:xfrm>
            <a:off x="2622681" y="2159597"/>
            <a:ext cx="4387849" cy="1070207"/>
          </a:xfrm>
          <a:prstGeom prst="rect">
            <a:avLst/>
          </a:prstGeom>
        </p:spPr>
      </p:pic>
      <p:sp>
        <p:nvSpPr>
          <p:cNvPr id="5" name="TextBox 4">
            <a:extLst>
              <a:ext uri="{FF2B5EF4-FFF2-40B4-BE49-F238E27FC236}">
                <a16:creationId xmlns:a16="http://schemas.microsoft.com/office/drawing/2014/main" id="{FC971A2B-9B60-2C84-AE5C-8AC0A938E2D9}"/>
              </a:ext>
            </a:extLst>
          </p:cNvPr>
          <p:cNvSpPr txBox="1"/>
          <p:nvPr/>
        </p:nvSpPr>
        <p:spPr>
          <a:xfrm>
            <a:off x="2834525" y="2962179"/>
            <a:ext cx="4937875" cy="806375"/>
          </a:xfrm>
          <a:prstGeom prst="rect">
            <a:avLst/>
          </a:prstGeom>
          <a:noFill/>
        </p:spPr>
        <p:txBody>
          <a:bodyPr wrap="square" rtlCol="0">
            <a:spAutoFit/>
          </a:bodyPr>
          <a:lstStyle/>
          <a:p>
            <a:pPr algn="ctr" defTabSz="565785">
              <a:lnSpc>
                <a:spcPct val="90000"/>
              </a:lnSpc>
              <a:spcBef>
                <a:spcPts val="619"/>
              </a:spcBef>
            </a:pPr>
            <a:r>
              <a:rPr lang="en-US" sz="2300" b="1" cap="all" dirty="0">
                <a:solidFill>
                  <a:srgbClr val="474747"/>
                </a:solidFill>
                <a:latin typeface="Futura" panose="020B0602020204020303" pitchFamily="34" charset="-79"/>
                <a:cs typeface="Futura" panose="020B0602020204020303" pitchFamily="34" charset="-79"/>
              </a:rPr>
              <a:t>“2024 </a:t>
            </a:r>
          </a:p>
          <a:p>
            <a:pPr algn="ctr" defTabSz="565785">
              <a:lnSpc>
                <a:spcPct val="90000"/>
              </a:lnSpc>
              <a:spcBef>
                <a:spcPts val="619"/>
              </a:spcBef>
            </a:pPr>
            <a:r>
              <a:rPr lang="en-US" sz="2300" b="1" cap="all" dirty="0">
                <a:solidFill>
                  <a:srgbClr val="474747"/>
                </a:solidFill>
                <a:latin typeface="Futura" panose="020B0602020204020303" pitchFamily="34" charset="-79"/>
                <a:cs typeface="Futura" panose="020B0602020204020303" pitchFamily="34" charset="-79"/>
              </a:rPr>
              <a:t>BEST TEQUILA under $150” </a:t>
            </a:r>
          </a:p>
        </p:txBody>
      </p:sp>
      <p:pic>
        <p:nvPicPr>
          <p:cNvPr id="4" name="Picture 3" descr="A white and black logo&#10;&#10;Description automatically generated">
            <a:extLst>
              <a:ext uri="{FF2B5EF4-FFF2-40B4-BE49-F238E27FC236}">
                <a16:creationId xmlns:a16="http://schemas.microsoft.com/office/drawing/2014/main" id="{BBB2CD8E-B693-35E6-E78D-1089B693160A}"/>
              </a:ext>
            </a:extLst>
          </p:cNvPr>
          <p:cNvPicPr>
            <a:picLocks noChangeAspect="1"/>
          </p:cNvPicPr>
          <p:nvPr/>
        </p:nvPicPr>
        <p:blipFill rotWithShape="1">
          <a:blip r:embed="rId5">
            <a:alphaModFix amt="33000"/>
          </a:blip>
          <a:srcRect l="62518" t="43079" r="9652"/>
          <a:stretch/>
        </p:blipFill>
        <p:spPr>
          <a:xfrm rot="16200000">
            <a:off x="-333687" y="333690"/>
            <a:ext cx="2249904" cy="1582526"/>
          </a:xfrm>
          <a:prstGeom prst="rect">
            <a:avLst/>
          </a:prstGeom>
        </p:spPr>
      </p:pic>
      <p:pic>
        <p:nvPicPr>
          <p:cNvPr id="6" name="Picture 5" descr="A white and black logo&#10;&#10;Description automatically generated">
            <a:extLst>
              <a:ext uri="{FF2B5EF4-FFF2-40B4-BE49-F238E27FC236}">
                <a16:creationId xmlns:a16="http://schemas.microsoft.com/office/drawing/2014/main" id="{090F5DF9-B814-84D0-34F3-46BDA3387AA6}"/>
              </a:ext>
            </a:extLst>
          </p:cNvPr>
          <p:cNvPicPr>
            <a:picLocks noChangeAspect="1"/>
          </p:cNvPicPr>
          <p:nvPr/>
        </p:nvPicPr>
        <p:blipFill rotWithShape="1">
          <a:blip r:embed="rId5">
            <a:alphaModFix amt="33000"/>
          </a:blip>
          <a:srcRect l="62066" t="43079" r="10035"/>
          <a:stretch/>
        </p:blipFill>
        <p:spPr>
          <a:xfrm rot="16200000" flipV="1">
            <a:off x="5853784" y="336904"/>
            <a:ext cx="2255520" cy="1581711"/>
          </a:xfrm>
          <a:prstGeom prst="rect">
            <a:avLst/>
          </a:prstGeom>
        </p:spPr>
      </p:pic>
      <p:pic>
        <p:nvPicPr>
          <p:cNvPr id="7" name="Graphic 6">
            <a:extLst>
              <a:ext uri="{FF2B5EF4-FFF2-40B4-BE49-F238E27FC236}">
                <a16:creationId xmlns:a16="http://schemas.microsoft.com/office/drawing/2014/main" id="{AB8FA72C-B635-3E6C-0991-F1F58A21D49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8692" t="11881" r="7906" b="16196"/>
          <a:stretch/>
        </p:blipFill>
        <p:spPr>
          <a:xfrm>
            <a:off x="1124517" y="117768"/>
            <a:ext cx="1374843" cy="1185645"/>
          </a:xfrm>
          <a:prstGeom prst="rect">
            <a:avLst/>
          </a:prstGeom>
        </p:spPr>
      </p:pic>
      <p:pic>
        <p:nvPicPr>
          <p:cNvPr id="3" name="Picture 2">
            <a:extLst>
              <a:ext uri="{FF2B5EF4-FFF2-40B4-BE49-F238E27FC236}">
                <a16:creationId xmlns:a16="http://schemas.microsoft.com/office/drawing/2014/main" id="{26B1E2B6-1B85-4876-838A-8CDE0103CAEC}"/>
              </a:ext>
            </a:extLst>
          </p:cNvPr>
          <p:cNvPicPr>
            <a:picLocks noChangeAspect="1"/>
          </p:cNvPicPr>
          <p:nvPr/>
        </p:nvPicPr>
        <p:blipFill>
          <a:blip r:embed="rId8"/>
          <a:stretch>
            <a:fillRect/>
          </a:stretch>
        </p:blipFill>
        <p:spPr>
          <a:xfrm>
            <a:off x="152400" y="2350773"/>
            <a:ext cx="2775096" cy="6646406"/>
          </a:xfrm>
          <a:prstGeom prst="rect">
            <a:avLst/>
          </a:prstGeom>
        </p:spPr>
      </p:pic>
      <p:pic>
        <p:nvPicPr>
          <p:cNvPr id="8" name="Picture 7">
            <a:extLst>
              <a:ext uri="{FF2B5EF4-FFF2-40B4-BE49-F238E27FC236}">
                <a16:creationId xmlns:a16="http://schemas.microsoft.com/office/drawing/2014/main" id="{B8417613-B4B4-0555-8109-A45B0678B609}"/>
              </a:ext>
            </a:extLst>
          </p:cNvPr>
          <p:cNvPicPr>
            <a:picLocks noChangeAspect="1"/>
          </p:cNvPicPr>
          <p:nvPr/>
        </p:nvPicPr>
        <p:blipFill>
          <a:blip r:embed="rId9"/>
          <a:stretch>
            <a:fillRect/>
          </a:stretch>
        </p:blipFill>
        <p:spPr>
          <a:xfrm>
            <a:off x="2044882" y="3409407"/>
            <a:ext cx="789758" cy="789758"/>
          </a:xfrm>
          <a:prstGeom prst="rect">
            <a:avLst/>
          </a:prstGeom>
        </p:spPr>
      </p:pic>
      <p:cxnSp>
        <p:nvCxnSpPr>
          <p:cNvPr id="10" name="Straight Connector 9">
            <a:extLst>
              <a:ext uri="{FF2B5EF4-FFF2-40B4-BE49-F238E27FC236}">
                <a16:creationId xmlns:a16="http://schemas.microsoft.com/office/drawing/2014/main" id="{CE1F3F48-3141-0B42-0E3C-EF5A2384F8A5}"/>
              </a:ext>
            </a:extLst>
          </p:cNvPr>
          <p:cNvCxnSpPr>
            <a:cxnSpLocks/>
          </p:cNvCxnSpPr>
          <p:nvPr/>
        </p:nvCxnSpPr>
        <p:spPr>
          <a:xfrm>
            <a:off x="3390785" y="3886462"/>
            <a:ext cx="3375426" cy="0"/>
          </a:xfrm>
          <a:prstGeom prst="line">
            <a:avLst/>
          </a:prstGeom>
          <a:ln w="28575" cap="rnd">
            <a:solidFill>
              <a:srgbClr val="47474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13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ED0B6C-3584-5542-BAB5-E35D472DB704}"/>
              </a:ext>
            </a:extLst>
          </p:cNvPr>
          <p:cNvSpPr/>
          <p:nvPr/>
        </p:nvSpPr>
        <p:spPr>
          <a:xfrm>
            <a:off x="398874" y="4072931"/>
            <a:ext cx="3653982" cy="925939"/>
          </a:xfrm>
          <a:prstGeom prst="rect">
            <a:avLst/>
          </a:prstGeom>
        </p:spPr>
        <p:txBody>
          <a:bodyPr wrap="square">
            <a:noAutofit/>
          </a:bodyPr>
          <a:lstStyle/>
          <a:p>
            <a:pPr marL="171450" indent="-171450">
              <a:buFont typeface="Arial" panose="020B0604020202020204" pitchFamily="34" charset="0"/>
              <a:buChar char="•"/>
            </a:pPr>
            <a:r>
              <a:rPr lang="en-US" sz="900" dirty="0">
                <a:latin typeface="Montserrat" panose="00000500000000000000" pitchFamily="50" charset="0"/>
              </a:rPr>
              <a:t>Luxury tequilas </a:t>
            </a:r>
            <a:r>
              <a:rPr lang="en-US" sz="900" dirty="0">
                <a:latin typeface="Montserrat Medium" pitchFamily="2" charset="77"/>
              </a:rPr>
              <a:t>are the 1st largest and fastest growing prestige+ spirits segment</a:t>
            </a:r>
            <a:r>
              <a:rPr lang="en-US" sz="900" dirty="0">
                <a:latin typeface="Montserrat" panose="00000500000000000000" pitchFamily="50" charset="0"/>
              </a:rPr>
              <a:t>*</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Tequila is the fastest growing spirit  </a:t>
            </a:r>
            <a:r>
              <a:rPr lang="en-US" sz="900" dirty="0">
                <a:latin typeface="Montserrat Medium" pitchFamily="2" charset="77"/>
              </a:rPr>
              <a:t>On &amp; Off Premise</a:t>
            </a:r>
            <a:r>
              <a:rPr lang="en-US" sz="900" dirty="0">
                <a:latin typeface="Montserrat" panose="00000500000000000000" pitchFamily="50" charset="0"/>
              </a:rPr>
              <a:t>**</a:t>
            </a:r>
          </a:p>
          <a:p>
            <a:pPr marL="171450" indent="-171450">
              <a:buFont typeface="Arial" panose="020B0604020202020204" pitchFamily="34" charset="0"/>
              <a:buChar char="•"/>
            </a:pPr>
            <a:endParaRPr lang="en-US" sz="9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The Original Additive Free Tequila since 2005</a:t>
            </a:r>
          </a:p>
          <a:p>
            <a:pPr marL="171450" indent="-171450">
              <a:buFont typeface="Arial" panose="020B0604020202020204" pitchFamily="34" charset="0"/>
              <a:buChar char="•"/>
            </a:pPr>
            <a:endParaRPr lang="en-US" sz="900" dirty="0">
              <a:latin typeface="Montserrat" panose="00000500000000000000" pitchFamily="50" charset="0"/>
            </a:endParaRPr>
          </a:p>
          <a:p>
            <a:br>
              <a:rPr lang="en-US" sz="900" dirty="0">
                <a:latin typeface="Montserrat" panose="00000500000000000000" pitchFamily="50" charset="0"/>
              </a:rPr>
            </a:br>
            <a:endParaRPr lang="en-US" sz="900" dirty="0">
              <a:latin typeface="Montserrat" panose="00000500000000000000" pitchFamily="50" charset="0"/>
            </a:endParaRPr>
          </a:p>
          <a:p>
            <a:pPr marL="171450" indent="-171450">
              <a:buFont typeface="Arial" panose="020B0604020202020204" pitchFamily="34" charset="0"/>
              <a:buChar char="•"/>
            </a:pPr>
            <a:endParaRPr lang="en-US" sz="900" dirty="0">
              <a:latin typeface="Montserrat" panose="00000500000000000000" pitchFamily="50" charset="0"/>
            </a:endParaRPr>
          </a:p>
          <a:p>
            <a:pPr marL="171450" indent="-171450">
              <a:buFont typeface="Arial" panose="020B0604020202020204" pitchFamily="34" charset="0"/>
              <a:buChar char="•"/>
            </a:pPr>
            <a:endParaRPr lang="en-US" sz="400" dirty="0">
              <a:latin typeface="Montserrat" panose="00000500000000000000" pitchFamily="50" charset="0"/>
            </a:endParaRPr>
          </a:p>
        </p:txBody>
      </p:sp>
      <p:sp>
        <p:nvSpPr>
          <p:cNvPr id="6" name="Rectangle 5">
            <a:extLst>
              <a:ext uri="{FF2B5EF4-FFF2-40B4-BE49-F238E27FC236}">
                <a16:creationId xmlns:a16="http://schemas.microsoft.com/office/drawing/2014/main" id="{1B1641CB-3DDA-7D4A-BE1D-893916D5156E}"/>
              </a:ext>
            </a:extLst>
          </p:cNvPr>
          <p:cNvSpPr/>
          <p:nvPr/>
        </p:nvSpPr>
        <p:spPr>
          <a:xfrm>
            <a:off x="388248" y="6326887"/>
            <a:ext cx="3680832" cy="2769989"/>
          </a:xfrm>
          <a:prstGeom prst="rect">
            <a:avLst/>
          </a:prstGeom>
        </p:spPr>
        <p:txBody>
          <a:bodyPr wrap="square">
            <a:spAutoFit/>
          </a:bodyPr>
          <a:lstStyle/>
          <a:p>
            <a:r>
              <a:rPr lang="en-US" sz="900" dirty="0">
                <a:latin typeface="Montserrat Medium" pitchFamily="2" charset="77"/>
              </a:rPr>
              <a:t>Focus: Off-Premise:</a:t>
            </a:r>
          </a:p>
          <a:p>
            <a:endParaRPr lang="en-US" sz="500" dirty="0">
              <a:latin typeface="Montserrat Medium" pitchFamily="2" charset="77"/>
            </a:endParaRPr>
          </a:p>
          <a:p>
            <a:pPr marL="171450" indent="-171450">
              <a:buFont typeface="Arial" panose="020B0604020202020204" pitchFamily="34" charset="0"/>
              <a:buChar char="•"/>
            </a:pPr>
            <a:r>
              <a:rPr lang="en-US" sz="900" dirty="0">
                <a:latin typeface="Montserrat" panose="00000500000000000000" pitchFamily="50" charset="0"/>
              </a:rPr>
              <a:t>Key chain accounts</a:t>
            </a:r>
          </a:p>
          <a:p>
            <a:pPr marL="171450" indent="-171450">
              <a:buFont typeface="Arial" panose="020B0604020202020204" pitchFamily="34" charset="0"/>
              <a:buChar char="•"/>
            </a:pP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Luxury, high-end independent accounts</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Top-shelf, eye-level placement, adjacent to </a:t>
            </a:r>
            <a:r>
              <a:rPr lang="en-US" sz="900" dirty="0" err="1">
                <a:latin typeface="Montserrat" panose="00000500000000000000" pitchFamily="50" charset="0"/>
              </a:rPr>
              <a:t>Cincoro</a:t>
            </a:r>
            <a:r>
              <a:rPr lang="en-US" sz="900" dirty="0">
                <a:latin typeface="Montserrat" panose="00000500000000000000" pitchFamily="50" charset="0"/>
              </a:rPr>
              <a:t> and </a:t>
            </a:r>
            <a:r>
              <a:rPr lang="en-US" sz="900" dirty="0" err="1">
                <a:latin typeface="Montserrat" panose="00000500000000000000" pitchFamily="50" charset="0"/>
              </a:rPr>
              <a:t>Clase</a:t>
            </a:r>
            <a:r>
              <a:rPr lang="en-US" sz="900" dirty="0">
                <a:latin typeface="Montserrat" panose="00000500000000000000" pitchFamily="50" charset="0"/>
              </a:rPr>
              <a:t> Azul</a:t>
            </a:r>
            <a:br>
              <a:rPr lang="en-US" sz="900" dirty="0">
                <a:latin typeface="Montserrat" panose="00000500000000000000" pitchFamily="50" charset="0"/>
              </a:rPr>
            </a:br>
            <a:endParaRPr lang="en-US" sz="400" dirty="0">
              <a:latin typeface="Montserrat" panose="00000500000000000000" pitchFamily="50" charset="0"/>
            </a:endParaRPr>
          </a:p>
          <a:p>
            <a:endParaRPr lang="en-US" sz="900" dirty="0">
              <a:latin typeface="Montserrat" panose="00000500000000000000" pitchFamily="50" charset="0"/>
            </a:endParaRPr>
          </a:p>
          <a:p>
            <a:r>
              <a:rPr lang="en-US" sz="900" dirty="0">
                <a:latin typeface="Montserrat Medium" pitchFamily="2" charset="77"/>
              </a:rPr>
              <a:t>On-Premise</a:t>
            </a:r>
            <a:br>
              <a:rPr lang="en-US" sz="900" dirty="0">
                <a:latin typeface="Montserrat Medium" pitchFamily="2" charset="77"/>
              </a:rPr>
            </a:br>
            <a:endParaRPr lang="en-US" sz="500" dirty="0">
              <a:latin typeface="Montserrat Medium" pitchFamily="2" charset="77"/>
            </a:endParaRPr>
          </a:p>
          <a:p>
            <a:pPr marL="171450" indent="-171450">
              <a:buFont typeface="Arial" panose="020B0604020202020204" pitchFamily="34" charset="0"/>
              <a:buChar char="•"/>
            </a:pPr>
            <a:r>
              <a:rPr lang="en-US" sz="900" dirty="0">
                <a:latin typeface="Montserrat" panose="00000500000000000000" pitchFamily="50" charset="0"/>
              </a:rPr>
              <a:t>Top existing Partida accounts</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Premium tequila “A” accounts</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Premium cocktail bars</a:t>
            </a:r>
          </a:p>
          <a:p>
            <a:pPr marL="171450" indent="-171450">
              <a:buFont typeface="Arial" panose="020B0604020202020204" pitchFamily="34" charset="0"/>
              <a:buChar char="•"/>
            </a:pPr>
            <a:endParaRPr lang="en-US" sz="900" dirty="0">
              <a:latin typeface="Montserrat" panose="00000500000000000000" pitchFamily="50" charset="0"/>
            </a:endParaRPr>
          </a:p>
          <a:p>
            <a:r>
              <a:rPr lang="en-US" sz="900" dirty="0">
                <a:latin typeface="Montserrat Medium" pitchFamily="2" charset="77"/>
              </a:rPr>
              <a:t>Target Consumer: Spirit Evangelists</a:t>
            </a:r>
            <a:br>
              <a:rPr lang="en-US" sz="900" dirty="0">
                <a:latin typeface="Montserrat Medium" pitchFamily="2" charset="77"/>
              </a:rPr>
            </a:br>
            <a:endParaRPr lang="en-US" sz="500" dirty="0">
              <a:latin typeface="Montserrat Medium" pitchFamily="2" charset="77"/>
            </a:endParaRPr>
          </a:p>
          <a:p>
            <a:pPr marL="171450" indent="-171450">
              <a:buFont typeface="Arial" panose="020B0604020202020204" pitchFamily="34" charset="0"/>
              <a:buChar char="•"/>
            </a:pPr>
            <a:r>
              <a:rPr lang="en-US" sz="900" dirty="0">
                <a:latin typeface="Montserrat" panose="00000500000000000000" pitchFamily="50" charset="0"/>
              </a:rPr>
              <a:t>30 to 55 years old, educated, affluent $100k+ HHI</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spc="-10" dirty="0">
                <a:latin typeface="Montserrat" panose="00000500000000000000" pitchFamily="50" charset="0"/>
              </a:rPr>
              <a:t>Quality-seeking individuals who like to experience &amp;  share premium products with friends that reflect their lifestyle</a:t>
            </a:r>
          </a:p>
        </p:txBody>
      </p:sp>
      <p:sp>
        <p:nvSpPr>
          <p:cNvPr id="7" name="Rectangle 6">
            <a:extLst>
              <a:ext uri="{FF2B5EF4-FFF2-40B4-BE49-F238E27FC236}">
                <a16:creationId xmlns:a16="http://schemas.microsoft.com/office/drawing/2014/main" id="{E1A0AD50-4C19-D04B-85F5-4A85DE686349}"/>
              </a:ext>
            </a:extLst>
          </p:cNvPr>
          <p:cNvSpPr/>
          <p:nvPr/>
        </p:nvSpPr>
        <p:spPr>
          <a:xfrm>
            <a:off x="388247" y="9690653"/>
            <a:ext cx="2400016" cy="169277"/>
          </a:xfrm>
          <a:prstGeom prst="rect">
            <a:avLst/>
          </a:prstGeom>
        </p:spPr>
        <p:txBody>
          <a:bodyPr wrap="none">
            <a:spAutoFit/>
          </a:bodyPr>
          <a:lstStyle/>
          <a:p>
            <a:r>
              <a:rPr lang="en-US" sz="500" dirty="0">
                <a:latin typeface="Montserrat" panose="00000500000000000000" pitchFamily="50" charset="0"/>
              </a:rPr>
              <a:t>*IWSR, $ VALUE ‘19-’23 CAGR  ** Nielsen   ***Ultimate Spirits Challenge</a:t>
            </a:r>
          </a:p>
        </p:txBody>
      </p:sp>
      <p:graphicFrame>
        <p:nvGraphicFramePr>
          <p:cNvPr id="10" name="Table 9">
            <a:extLst>
              <a:ext uri="{FF2B5EF4-FFF2-40B4-BE49-F238E27FC236}">
                <a16:creationId xmlns:a16="http://schemas.microsoft.com/office/drawing/2014/main" id="{A40300E3-65EE-A242-A7CF-EB18BB4C7D21}"/>
              </a:ext>
            </a:extLst>
          </p:cNvPr>
          <p:cNvGraphicFramePr>
            <a:graphicFrameLocks noGrp="1"/>
          </p:cNvGraphicFramePr>
          <p:nvPr>
            <p:extLst>
              <p:ext uri="{D42A27DB-BD31-4B8C-83A1-F6EECF244321}">
                <p14:modId xmlns:p14="http://schemas.microsoft.com/office/powerpoint/2010/main" val="2317921406"/>
              </p:ext>
            </p:extLst>
          </p:nvPr>
        </p:nvGraphicFramePr>
        <p:xfrm>
          <a:off x="5018358" y="6768578"/>
          <a:ext cx="2540394" cy="3175359"/>
        </p:xfrm>
        <a:graphic>
          <a:graphicData uri="http://schemas.openxmlformats.org/drawingml/2006/table">
            <a:tbl>
              <a:tblPr bandRow="1">
                <a:tableStyleId>{5C22544A-7EE6-4342-B048-85BDC9FD1C3A}</a:tableStyleId>
              </a:tblPr>
              <a:tblGrid>
                <a:gridCol w="1322081">
                  <a:extLst>
                    <a:ext uri="{9D8B030D-6E8A-4147-A177-3AD203B41FA5}">
                      <a16:colId xmlns:a16="http://schemas.microsoft.com/office/drawing/2014/main" val="2395630002"/>
                    </a:ext>
                  </a:extLst>
                </a:gridCol>
                <a:gridCol w="1218313">
                  <a:extLst>
                    <a:ext uri="{9D8B030D-6E8A-4147-A177-3AD203B41FA5}">
                      <a16:colId xmlns:a16="http://schemas.microsoft.com/office/drawing/2014/main" val="3905143511"/>
                    </a:ext>
                  </a:extLst>
                </a:gridCol>
              </a:tblGrid>
              <a:tr h="226167">
                <a:tc>
                  <a:txBody>
                    <a:bodyPr/>
                    <a:lstStyle/>
                    <a:p>
                      <a:r>
                        <a:rPr lang="en-US" sz="850" b="0" i="0" dirty="0">
                          <a:latin typeface="Montserrat Medium" pitchFamily="2" charset="77"/>
                        </a:rPr>
                        <a:t>UPC</a:t>
                      </a:r>
                    </a:p>
                  </a:txBody>
                  <a:tcPr/>
                </a:tc>
                <a:tc>
                  <a:txBody>
                    <a:bodyPr/>
                    <a:lstStyle/>
                    <a:p>
                      <a:r>
                        <a:rPr lang="en-US" sz="850" b="0" i="0" dirty="0">
                          <a:latin typeface="Montserrat Light" pitchFamily="2" charset="77"/>
                        </a:rPr>
                        <a:t>7503022413351</a:t>
                      </a:r>
                    </a:p>
                  </a:txBody>
                  <a:tcPr/>
                </a:tc>
                <a:extLst>
                  <a:ext uri="{0D108BD9-81ED-4DB2-BD59-A6C34878D82A}">
                    <a16:rowId xmlns:a16="http://schemas.microsoft.com/office/drawing/2014/main" val="1020424000"/>
                  </a:ext>
                </a:extLst>
              </a:tr>
              <a:tr h="226167">
                <a:tc>
                  <a:txBody>
                    <a:bodyPr/>
                    <a:lstStyle/>
                    <a:p>
                      <a:r>
                        <a:rPr lang="en-US" sz="850" b="0" i="0" dirty="0">
                          <a:latin typeface="Montserrat Medium" pitchFamily="2" charset="77"/>
                        </a:rPr>
                        <a:t>SCC</a:t>
                      </a:r>
                    </a:p>
                  </a:txBody>
                  <a:tcPr/>
                </a:tc>
                <a:tc>
                  <a:txBody>
                    <a:bodyPr/>
                    <a:lstStyle/>
                    <a:p>
                      <a:r>
                        <a:rPr lang="en-US" sz="850" b="0" i="0" dirty="0">
                          <a:latin typeface="Montserrat Light" pitchFamily="2" charset="77"/>
                        </a:rPr>
                        <a:t>17503022413358</a:t>
                      </a:r>
                    </a:p>
                  </a:txBody>
                  <a:tcPr/>
                </a:tc>
                <a:extLst>
                  <a:ext uri="{0D108BD9-81ED-4DB2-BD59-A6C34878D82A}">
                    <a16:rowId xmlns:a16="http://schemas.microsoft.com/office/drawing/2014/main" val="1262128958"/>
                  </a:ext>
                </a:extLst>
              </a:tr>
              <a:tr h="226167">
                <a:tc>
                  <a:txBody>
                    <a:bodyPr/>
                    <a:lstStyle/>
                    <a:p>
                      <a:r>
                        <a:rPr lang="en-US" sz="850" b="0" i="0" dirty="0">
                          <a:latin typeface="Montserrat Medium" pitchFamily="2" charset="77"/>
                        </a:rPr>
                        <a:t>Volume/Bottle (L): </a:t>
                      </a:r>
                    </a:p>
                  </a:txBody>
                  <a:tcPr/>
                </a:tc>
                <a:tc>
                  <a:txBody>
                    <a:bodyPr/>
                    <a:lstStyle/>
                    <a:p>
                      <a:r>
                        <a:rPr lang="en-US" sz="850" b="0" i="0" dirty="0">
                          <a:latin typeface="Montserrat Light" pitchFamily="2" charset="77"/>
                        </a:rPr>
                        <a:t>.750</a:t>
                      </a:r>
                    </a:p>
                  </a:txBody>
                  <a:tcPr/>
                </a:tc>
                <a:extLst>
                  <a:ext uri="{0D108BD9-81ED-4DB2-BD59-A6C34878D82A}">
                    <a16:rowId xmlns:a16="http://schemas.microsoft.com/office/drawing/2014/main" val="3096827469"/>
                  </a:ext>
                </a:extLst>
              </a:tr>
              <a:tr h="226167">
                <a:tc>
                  <a:txBody>
                    <a:bodyPr/>
                    <a:lstStyle/>
                    <a:p>
                      <a:r>
                        <a:rPr lang="en-US" sz="850" b="0" i="0" dirty="0">
                          <a:latin typeface="Montserrat Medium" pitchFamily="2" charset="77"/>
                        </a:rPr>
                        <a:t>ABV%</a:t>
                      </a:r>
                    </a:p>
                  </a:txBody>
                  <a:tcPr/>
                </a:tc>
                <a:tc>
                  <a:txBody>
                    <a:bodyPr/>
                    <a:lstStyle/>
                    <a:p>
                      <a:r>
                        <a:rPr lang="en-US" sz="850" b="0" i="0" dirty="0">
                          <a:latin typeface="Montserrat Light" pitchFamily="2" charset="77"/>
                        </a:rPr>
                        <a:t>45</a:t>
                      </a:r>
                    </a:p>
                  </a:txBody>
                  <a:tcPr/>
                </a:tc>
                <a:extLst>
                  <a:ext uri="{0D108BD9-81ED-4DB2-BD59-A6C34878D82A}">
                    <a16:rowId xmlns:a16="http://schemas.microsoft.com/office/drawing/2014/main" val="1888469326"/>
                  </a:ext>
                </a:extLst>
              </a:tr>
              <a:tr h="226167">
                <a:tc>
                  <a:txBody>
                    <a:bodyPr/>
                    <a:lstStyle/>
                    <a:p>
                      <a:r>
                        <a:rPr lang="en-US" sz="850" b="0" i="0" dirty="0">
                          <a:latin typeface="Montserrat Medium" pitchFamily="2" charset="77"/>
                        </a:rPr>
                        <a:t>Cases per Layer</a:t>
                      </a:r>
                    </a:p>
                  </a:txBody>
                  <a:tcPr/>
                </a:tc>
                <a:tc>
                  <a:txBody>
                    <a:bodyPr/>
                    <a:lstStyle/>
                    <a:p>
                      <a:r>
                        <a:rPr lang="en-US" sz="850" b="0" i="0" dirty="0">
                          <a:latin typeface="Montserrat Light" pitchFamily="2" charset="77"/>
                        </a:rPr>
                        <a:t>18</a:t>
                      </a:r>
                    </a:p>
                  </a:txBody>
                  <a:tcPr/>
                </a:tc>
                <a:extLst>
                  <a:ext uri="{0D108BD9-81ED-4DB2-BD59-A6C34878D82A}">
                    <a16:rowId xmlns:a16="http://schemas.microsoft.com/office/drawing/2014/main" val="4130375527"/>
                  </a:ext>
                </a:extLst>
              </a:tr>
              <a:tr h="226167">
                <a:tc>
                  <a:txBody>
                    <a:bodyPr/>
                    <a:lstStyle/>
                    <a:p>
                      <a:r>
                        <a:rPr lang="en-US" sz="850" b="0" i="0" dirty="0">
                          <a:latin typeface="Montserrat Medium" pitchFamily="2" charset="77"/>
                        </a:rPr>
                        <a:t>Cases per Pallet</a:t>
                      </a:r>
                    </a:p>
                  </a:txBody>
                  <a:tcPr/>
                </a:tc>
                <a:tc>
                  <a:txBody>
                    <a:bodyPr/>
                    <a:lstStyle/>
                    <a:p>
                      <a:r>
                        <a:rPr lang="en-US" sz="850" b="0" i="0" dirty="0">
                          <a:latin typeface="Montserrat Light" pitchFamily="2" charset="77"/>
                        </a:rPr>
                        <a:t>72</a:t>
                      </a:r>
                    </a:p>
                  </a:txBody>
                  <a:tcPr/>
                </a:tc>
                <a:extLst>
                  <a:ext uri="{0D108BD9-81ED-4DB2-BD59-A6C34878D82A}">
                    <a16:rowId xmlns:a16="http://schemas.microsoft.com/office/drawing/2014/main" val="4082692547"/>
                  </a:ext>
                </a:extLst>
              </a:tr>
              <a:tr h="235188">
                <a:tc>
                  <a:txBody>
                    <a:bodyPr/>
                    <a:lstStyle/>
                    <a:p>
                      <a:r>
                        <a:rPr lang="en-US" sz="850" b="0" i="0" dirty="0">
                          <a:latin typeface="Montserrat Medium" pitchFamily="2" charset="77"/>
                        </a:rPr>
                        <a:t>Layers per Pallet</a:t>
                      </a:r>
                    </a:p>
                  </a:txBody>
                  <a:tcPr/>
                </a:tc>
                <a:tc>
                  <a:txBody>
                    <a:bodyPr/>
                    <a:lstStyle/>
                    <a:p>
                      <a:r>
                        <a:rPr lang="en-US" sz="850" b="0" i="0" dirty="0">
                          <a:latin typeface="Montserrat Light" pitchFamily="2" charset="77"/>
                        </a:rPr>
                        <a:t>4</a:t>
                      </a:r>
                    </a:p>
                  </a:txBody>
                  <a:tcPr/>
                </a:tc>
                <a:extLst>
                  <a:ext uri="{0D108BD9-81ED-4DB2-BD59-A6C34878D82A}">
                    <a16:rowId xmlns:a16="http://schemas.microsoft.com/office/drawing/2014/main" val="3652256770"/>
                  </a:ext>
                </a:extLst>
              </a:tr>
              <a:tr h="226167">
                <a:tc>
                  <a:txBody>
                    <a:bodyPr/>
                    <a:lstStyle/>
                    <a:p>
                      <a:r>
                        <a:rPr lang="en-US" sz="850" b="0" i="0" dirty="0">
                          <a:latin typeface="Montserrat Medium" pitchFamily="2" charset="77"/>
                        </a:rPr>
                        <a:t>Bottles per Case</a:t>
                      </a:r>
                    </a:p>
                  </a:txBody>
                  <a:tcPr/>
                </a:tc>
                <a:tc>
                  <a:txBody>
                    <a:bodyPr/>
                    <a:lstStyle/>
                    <a:p>
                      <a:r>
                        <a:rPr lang="en-US" sz="850" b="0" i="0" dirty="0">
                          <a:latin typeface="Montserrat Light" pitchFamily="2" charset="77"/>
                        </a:rPr>
                        <a:t>6</a:t>
                      </a:r>
                    </a:p>
                  </a:txBody>
                  <a:tcPr/>
                </a:tc>
                <a:extLst>
                  <a:ext uri="{0D108BD9-81ED-4DB2-BD59-A6C34878D82A}">
                    <a16:rowId xmlns:a16="http://schemas.microsoft.com/office/drawing/2014/main" val="72818965"/>
                  </a:ext>
                </a:extLst>
              </a:tr>
              <a:tr h="226167">
                <a:tc>
                  <a:txBody>
                    <a:bodyPr/>
                    <a:lstStyle/>
                    <a:p>
                      <a:r>
                        <a:rPr lang="en-US" sz="850" b="0" i="0" dirty="0">
                          <a:latin typeface="Montserrat Medium" pitchFamily="2" charset="77"/>
                        </a:rPr>
                        <a:t>Bottles per Layer</a:t>
                      </a:r>
                    </a:p>
                  </a:txBody>
                  <a:tcPr/>
                </a:tc>
                <a:tc>
                  <a:txBody>
                    <a:bodyPr/>
                    <a:lstStyle/>
                    <a:p>
                      <a:r>
                        <a:rPr lang="en-US" sz="850" b="0" i="0" dirty="0">
                          <a:latin typeface="Montserrat Light" pitchFamily="2" charset="77"/>
                        </a:rPr>
                        <a:t>108</a:t>
                      </a:r>
                    </a:p>
                  </a:txBody>
                  <a:tcPr/>
                </a:tc>
                <a:extLst>
                  <a:ext uri="{0D108BD9-81ED-4DB2-BD59-A6C34878D82A}">
                    <a16:rowId xmlns:a16="http://schemas.microsoft.com/office/drawing/2014/main" val="139172553"/>
                  </a:ext>
                </a:extLst>
              </a:tr>
              <a:tr h="226167">
                <a:tc>
                  <a:txBody>
                    <a:bodyPr/>
                    <a:lstStyle/>
                    <a:p>
                      <a:r>
                        <a:rPr lang="en-US" sz="850" b="0" i="0" dirty="0">
                          <a:latin typeface="Montserrat Medium" pitchFamily="2" charset="77"/>
                        </a:rPr>
                        <a:t>Bottles per Pallet</a:t>
                      </a:r>
                    </a:p>
                  </a:txBody>
                  <a:tcPr/>
                </a:tc>
                <a:tc>
                  <a:txBody>
                    <a:bodyPr/>
                    <a:lstStyle/>
                    <a:p>
                      <a:r>
                        <a:rPr lang="en-US" sz="850" b="0" i="0" dirty="0">
                          <a:latin typeface="Montserrat Light" pitchFamily="2" charset="77"/>
                        </a:rPr>
                        <a:t>432</a:t>
                      </a:r>
                    </a:p>
                  </a:txBody>
                  <a:tcPr/>
                </a:tc>
                <a:extLst>
                  <a:ext uri="{0D108BD9-81ED-4DB2-BD59-A6C34878D82A}">
                    <a16:rowId xmlns:a16="http://schemas.microsoft.com/office/drawing/2014/main" val="795499154"/>
                  </a:ext>
                </a:extLst>
              </a:tr>
              <a:tr h="226167">
                <a:tc>
                  <a:txBody>
                    <a:bodyPr/>
                    <a:lstStyle/>
                    <a:p>
                      <a:r>
                        <a:rPr lang="en-US" sz="850" b="0" i="0" dirty="0">
                          <a:latin typeface="Montserrat Medium" pitchFamily="2" charset="77"/>
                        </a:rPr>
                        <a:t>Case Length (in)</a:t>
                      </a:r>
                    </a:p>
                  </a:txBody>
                  <a:tcPr/>
                </a:tc>
                <a:tc>
                  <a:txBody>
                    <a:bodyPr/>
                    <a:lstStyle/>
                    <a:p>
                      <a:r>
                        <a:rPr lang="en-US" sz="850" b="0" i="0" dirty="0">
                          <a:latin typeface="Montserrat Light" pitchFamily="2" charset="77"/>
                        </a:rPr>
                        <a:t>10.315</a:t>
                      </a:r>
                    </a:p>
                  </a:txBody>
                  <a:tcPr/>
                </a:tc>
                <a:extLst>
                  <a:ext uri="{0D108BD9-81ED-4DB2-BD59-A6C34878D82A}">
                    <a16:rowId xmlns:a16="http://schemas.microsoft.com/office/drawing/2014/main" val="3452684536"/>
                  </a:ext>
                </a:extLst>
              </a:tr>
              <a:tr h="226167">
                <a:tc>
                  <a:txBody>
                    <a:bodyPr/>
                    <a:lstStyle/>
                    <a:p>
                      <a:r>
                        <a:rPr lang="en-US" sz="850" b="0" i="0" dirty="0">
                          <a:latin typeface="Montserrat Medium" pitchFamily="2" charset="77"/>
                        </a:rPr>
                        <a:t>Case Width (in)</a:t>
                      </a:r>
                    </a:p>
                  </a:txBody>
                  <a:tcPr/>
                </a:tc>
                <a:tc>
                  <a:txBody>
                    <a:bodyPr/>
                    <a:lstStyle/>
                    <a:p>
                      <a:r>
                        <a:rPr lang="en-US" sz="850" b="0" i="0" dirty="0">
                          <a:latin typeface="Montserrat Light" pitchFamily="2" charset="77"/>
                        </a:rPr>
                        <a:t>8.898</a:t>
                      </a:r>
                    </a:p>
                  </a:txBody>
                  <a:tcPr/>
                </a:tc>
                <a:extLst>
                  <a:ext uri="{0D108BD9-81ED-4DB2-BD59-A6C34878D82A}">
                    <a16:rowId xmlns:a16="http://schemas.microsoft.com/office/drawing/2014/main" val="977036599"/>
                  </a:ext>
                </a:extLst>
              </a:tr>
              <a:tr h="226167">
                <a:tc>
                  <a:txBody>
                    <a:bodyPr/>
                    <a:lstStyle/>
                    <a:p>
                      <a:r>
                        <a:rPr lang="en-US" sz="850" b="0" i="0" dirty="0">
                          <a:latin typeface="Montserrat Medium" pitchFamily="2" charset="77"/>
                        </a:rPr>
                        <a:t>Case Height (in)</a:t>
                      </a:r>
                    </a:p>
                  </a:txBody>
                  <a:tcPr/>
                </a:tc>
                <a:tc>
                  <a:txBody>
                    <a:bodyPr/>
                    <a:lstStyle/>
                    <a:p>
                      <a:r>
                        <a:rPr lang="en-US" sz="850" b="0" i="0" dirty="0">
                          <a:latin typeface="Montserrat Light" pitchFamily="2" charset="77"/>
                        </a:rPr>
                        <a:t>12.795</a:t>
                      </a:r>
                    </a:p>
                  </a:txBody>
                  <a:tcPr/>
                </a:tc>
                <a:extLst>
                  <a:ext uri="{0D108BD9-81ED-4DB2-BD59-A6C34878D82A}">
                    <a16:rowId xmlns:a16="http://schemas.microsoft.com/office/drawing/2014/main" val="2165104999"/>
                  </a:ext>
                </a:extLst>
              </a:tr>
              <a:tr h="226167">
                <a:tc>
                  <a:txBody>
                    <a:bodyPr/>
                    <a:lstStyle/>
                    <a:p>
                      <a:r>
                        <a:rPr lang="en-US" sz="850" b="0" i="0" dirty="0">
                          <a:latin typeface="Montserrat Medium" pitchFamily="2" charset="77"/>
                        </a:rPr>
                        <a:t>Bottle Weight (in)</a:t>
                      </a:r>
                    </a:p>
                  </a:txBody>
                  <a:tcPr/>
                </a:tc>
                <a:tc>
                  <a:txBody>
                    <a:bodyPr/>
                    <a:lstStyle/>
                    <a:p>
                      <a:r>
                        <a:rPr lang="en-US" sz="850" b="0" i="0" dirty="0">
                          <a:latin typeface="Montserrat Light" pitchFamily="2" charset="77"/>
                        </a:rPr>
                        <a:t>4.78</a:t>
                      </a:r>
                    </a:p>
                  </a:txBody>
                  <a:tcPr/>
                </a:tc>
                <a:extLst>
                  <a:ext uri="{0D108BD9-81ED-4DB2-BD59-A6C34878D82A}">
                    <a16:rowId xmlns:a16="http://schemas.microsoft.com/office/drawing/2014/main" val="1486636063"/>
                  </a:ext>
                </a:extLst>
              </a:tr>
            </a:tbl>
          </a:graphicData>
        </a:graphic>
      </p:graphicFrame>
      <p:sp>
        <p:nvSpPr>
          <p:cNvPr id="11" name="TextBox 10">
            <a:extLst>
              <a:ext uri="{FF2B5EF4-FFF2-40B4-BE49-F238E27FC236}">
                <a16:creationId xmlns:a16="http://schemas.microsoft.com/office/drawing/2014/main" id="{DFA91E8C-00F9-A644-B6F3-3870F2F99AF1}"/>
              </a:ext>
            </a:extLst>
          </p:cNvPr>
          <p:cNvSpPr txBox="1"/>
          <p:nvPr/>
        </p:nvSpPr>
        <p:spPr>
          <a:xfrm>
            <a:off x="458766" y="3708280"/>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KEY SELLING POINTS</a:t>
            </a:r>
            <a:endParaRPr lang="en-US" sz="1200" spc="300" dirty="0">
              <a:solidFill>
                <a:srgbClr val="4E4D4D"/>
              </a:solidFill>
              <a:latin typeface="Montserrat Light" pitchFamily="2" charset="77"/>
            </a:endParaRPr>
          </a:p>
        </p:txBody>
      </p:sp>
      <p:cxnSp>
        <p:nvCxnSpPr>
          <p:cNvPr id="12" name="Straight Connector 11">
            <a:extLst>
              <a:ext uri="{FF2B5EF4-FFF2-40B4-BE49-F238E27FC236}">
                <a16:creationId xmlns:a16="http://schemas.microsoft.com/office/drawing/2014/main" id="{58C5F3C7-CCB2-B54F-8CFA-5DB6A4F87BFB}"/>
              </a:ext>
            </a:extLst>
          </p:cNvPr>
          <p:cNvCxnSpPr>
            <a:cxnSpLocks/>
          </p:cNvCxnSpPr>
          <p:nvPr/>
        </p:nvCxnSpPr>
        <p:spPr>
          <a:xfrm flipH="1">
            <a:off x="458766" y="3837439"/>
            <a:ext cx="36524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991565-5B45-BD4F-A2E3-EBFE02937281}"/>
              </a:ext>
            </a:extLst>
          </p:cNvPr>
          <p:cNvCxnSpPr>
            <a:cxnSpLocks/>
          </p:cNvCxnSpPr>
          <p:nvPr/>
        </p:nvCxnSpPr>
        <p:spPr>
          <a:xfrm flipH="1">
            <a:off x="3649256" y="3837439"/>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FC123D-1F8B-6B4B-96C8-A52356A46453}"/>
              </a:ext>
            </a:extLst>
          </p:cNvPr>
          <p:cNvSpPr txBox="1"/>
          <p:nvPr/>
        </p:nvSpPr>
        <p:spPr>
          <a:xfrm>
            <a:off x="441972" y="5961340"/>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TRADE </a:t>
            </a:r>
            <a:r>
              <a:rPr lang="en-US" sz="1200" spc="300" dirty="0">
                <a:solidFill>
                  <a:srgbClr val="474747"/>
                </a:solidFill>
                <a:latin typeface="Montserrat Medium" pitchFamily="2" charset="77"/>
              </a:rPr>
              <a:t>POSITIONING</a:t>
            </a:r>
            <a:endParaRPr lang="en-US" sz="1200" spc="300" dirty="0">
              <a:solidFill>
                <a:srgbClr val="474747"/>
              </a:solidFill>
              <a:latin typeface="Montserrat Light" pitchFamily="2" charset="77"/>
            </a:endParaRPr>
          </a:p>
        </p:txBody>
      </p:sp>
      <p:cxnSp>
        <p:nvCxnSpPr>
          <p:cNvPr id="15" name="Straight Connector 14">
            <a:extLst>
              <a:ext uri="{FF2B5EF4-FFF2-40B4-BE49-F238E27FC236}">
                <a16:creationId xmlns:a16="http://schemas.microsoft.com/office/drawing/2014/main" id="{109848C0-0E34-D346-B6FD-ED7478645193}"/>
              </a:ext>
            </a:extLst>
          </p:cNvPr>
          <p:cNvCxnSpPr>
            <a:cxnSpLocks/>
          </p:cNvCxnSpPr>
          <p:nvPr/>
        </p:nvCxnSpPr>
        <p:spPr>
          <a:xfrm flipH="1">
            <a:off x="441972" y="6090499"/>
            <a:ext cx="36524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586F2-E516-7943-85BE-6FA55E48A62A}"/>
              </a:ext>
            </a:extLst>
          </p:cNvPr>
          <p:cNvCxnSpPr>
            <a:cxnSpLocks/>
          </p:cNvCxnSpPr>
          <p:nvPr/>
        </p:nvCxnSpPr>
        <p:spPr>
          <a:xfrm flipH="1">
            <a:off x="3632462" y="6090499"/>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985D346-1D94-514B-AB15-B730240B6297}"/>
              </a:ext>
            </a:extLst>
          </p:cNvPr>
          <p:cNvSpPr/>
          <p:nvPr/>
        </p:nvSpPr>
        <p:spPr>
          <a:xfrm>
            <a:off x="388248" y="9375341"/>
            <a:ext cx="3653982" cy="223138"/>
          </a:xfrm>
          <a:prstGeom prst="rect">
            <a:avLst/>
          </a:prstGeom>
        </p:spPr>
        <p:txBody>
          <a:bodyPr wrap="square">
            <a:spAutoFit/>
          </a:bodyPr>
          <a:lstStyle/>
          <a:p>
            <a:pPr marL="171450" indent="-171450">
              <a:buFont typeface="Arial" panose="020B0604020202020204" pitchFamily="34" charset="0"/>
              <a:buChar char="•"/>
            </a:pPr>
            <a:r>
              <a:rPr lang="en-US" sz="850" dirty="0">
                <a:latin typeface="Montserrat" panose="00000500000000000000" pitchFamily="50" charset="0"/>
              </a:rPr>
              <a:t>Served neat in Tequila stemware</a:t>
            </a:r>
          </a:p>
        </p:txBody>
      </p:sp>
      <p:sp>
        <p:nvSpPr>
          <p:cNvPr id="18" name="TextBox 17">
            <a:extLst>
              <a:ext uri="{FF2B5EF4-FFF2-40B4-BE49-F238E27FC236}">
                <a16:creationId xmlns:a16="http://schemas.microsoft.com/office/drawing/2014/main" id="{D2B90B4E-53FC-DF44-A9D5-075997039828}"/>
              </a:ext>
            </a:extLst>
          </p:cNvPr>
          <p:cNvSpPr txBox="1"/>
          <p:nvPr/>
        </p:nvSpPr>
        <p:spPr>
          <a:xfrm>
            <a:off x="441972" y="9101234"/>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DRINK STRATEGY</a:t>
            </a:r>
            <a:endParaRPr lang="en-US" sz="1200" spc="300" dirty="0">
              <a:solidFill>
                <a:srgbClr val="4E4D4D"/>
              </a:solidFill>
              <a:latin typeface="Montserrat Light" pitchFamily="2" charset="77"/>
            </a:endParaRPr>
          </a:p>
        </p:txBody>
      </p:sp>
      <p:cxnSp>
        <p:nvCxnSpPr>
          <p:cNvPr id="19" name="Straight Connector 18">
            <a:extLst>
              <a:ext uri="{FF2B5EF4-FFF2-40B4-BE49-F238E27FC236}">
                <a16:creationId xmlns:a16="http://schemas.microsoft.com/office/drawing/2014/main" id="{14E28D16-3F64-6C4A-9EAA-3201315284BA}"/>
              </a:ext>
            </a:extLst>
          </p:cNvPr>
          <p:cNvCxnSpPr>
            <a:cxnSpLocks/>
          </p:cNvCxnSpPr>
          <p:nvPr/>
        </p:nvCxnSpPr>
        <p:spPr>
          <a:xfrm flipH="1" flipV="1">
            <a:off x="441972" y="9230393"/>
            <a:ext cx="544999" cy="656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1B2B19-522C-2349-A9FF-B7F43D8B5865}"/>
              </a:ext>
            </a:extLst>
          </p:cNvPr>
          <p:cNvCxnSpPr>
            <a:cxnSpLocks/>
          </p:cNvCxnSpPr>
          <p:nvPr/>
        </p:nvCxnSpPr>
        <p:spPr>
          <a:xfrm flipH="1">
            <a:off x="3461657" y="9230393"/>
            <a:ext cx="546561"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2E03DDC-0C1E-B14E-B878-845996A15B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6086" y="5126358"/>
            <a:ext cx="281244" cy="301752"/>
          </a:xfrm>
          <a:prstGeom prst="rect">
            <a:avLst/>
          </a:prstGeom>
        </p:spPr>
      </p:pic>
      <p:pic>
        <p:nvPicPr>
          <p:cNvPr id="22" name="Picture 21">
            <a:extLst>
              <a:ext uri="{FF2B5EF4-FFF2-40B4-BE49-F238E27FC236}">
                <a16:creationId xmlns:a16="http://schemas.microsoft.com/office/drawing/2014/main" id="{D4D56604-3A6F-AF45-8F1D-3761116EAF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326" y="5137711"/>
            <a:ext cx="368677" cy="273948"/>
          </a:xfrm>
          <a:prstGeom prst="rect">
            <a:avLst/>
          </a:prstGeom>
        </p:spPr>
      </p:pic>
      <p:pic>
        <p:nvPicPr>
          <p:cNvPr id="23" name="Picture 22">
            <a:extLst>
              <a:ext uri="{FF2B5EF4-FFF2-40B4-BE49-F238E27FC236}">
                <a16:creationId xmlns:a16="http://schemas.microsoft.com/office/drawing/2014/main" id="{3EFC08B3-3FAD-CA48-8A1C-7233877ACB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4589" y="5135208"/>
            <a:ext cx="283464" cy="283464"/>
          </a:xfrm>
          <a:prstGeom prst="rect">
            <a:avLst/>
          </a:prstGeom>
        </p:spPr>
      </p:pic>
      <p:pic>
        <p:nvPicPr>
          <p:cNvPr id="24" name="Picture 23">
            <a:extLst>
              <a:ext uri="{FF2B5EF4-FFF2-40B4-BE49-F238E27FC236}">
                <a16:creationId xmlns:a16="http://schemas.microsoft.com/office/drawing/2014/main" id="{8E5F4D75-9BEE-BE4D-9DB0-34D4D3D585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6395" y="5114398"/>
            <a:ext cx="313712" cy="313712"/>
          </a:xfrm>
          <a:prstGeom prst="rect">
            <a:avLst/>
          </a:prstGeom>
        </p:spPr>
      </p:pic>
      <p:pic>
        <p:nvPicPr>
          <p:cNvPr id="25" name="Picture 24">
            <a:extLst>
              <a:ext uri="{FF2B5EF4-FFF2-40B4-BE49-F238E27FC236}">
                <a16:creationId xmlns:a16="http://schemas.microsoft.com/office/drawing/2014/main" id="{73C35883-9B27-3B45-81B9-095B4E9D1C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4700" y="5117972"/>
            <a:ext cx="119825" cy="316602"/>
          </a:xfrm>
          <a:prstGeom prst="rect">
            <a:avLst/>
          </a:prstGeom>
        </p:spPr>
      </p:pic>
      <p:sp>
        <p:nvSpPr>
          <p:cNvPr id="26" name="TextBox 25">
            <a:extLst>
              <a:ext uri="{FF2B5EF4-FFF2-40B4-BE49-F238E27FC236}">
                <a16:creationId xmlns:a16="http://schemas.microsoft.com/office/drawing/2014/main" id="{B5591369-E2E8-D443-B258-832E62C50127}"/>
              </a:ext>
            </a:extLst>
          </p:cNvPr>
          <p:cNvSpPr txBox="1"/>
          <p:nvPr/>
        </p:nvSpPr>
        <p:spPr>
          <a:xfrm>
            <a:off x="372074" y="5474713"/>
            <a:ext cx="763180" cy="323165"/>
          </a:xfrm>
          <a:prstGeom prst="rect">
            <a:avLst/>
          </a:prstGeom>
          <a:noFill/>
        </p:spPr>
        <p:txBody>
          <a:bodyPr wrap="square" rtlCol="0" anchor="t">
            <a:noAutofit/>
          </a:bodyPr>
          <a:lstStyle/>
          <a:p>
            <a:pPr algn="ctr"/>
            <a:r>
              <a:rPr lang="en-US" sz="500" b="1" dirty="0">
                <a:solidFill>
                  <a:srgbClr val="4E4D4D"/>
                </a:solidFill>
                <a:latin typeface="Montserrat SemiBold" pitchFamily="2" charset="77"/>
              </a:rPr>
              <a:t>PRIME MATURE </a:t>
            </a:r>
            <a:br>
              <a:rPr lang="en-US" sz="500" b="1" dirty="0">
                <a:solidFill>
                  <a:srgbClr val="4E4D4D"/>
                </a:solidFill>
                <a:latin typeface="Montserrat SemiBold" pitchFamily="2" charset="77"/>
              </a:rPr>
            </a:br>
            <a:r>
              <a:rPr lang="en-US" sz="500" b="1" dirty="0">
                <a:solidFill>
                  <a:srgbClr val="4E4D4D"/>
                </a:solidFill>
                <a:latin typeface="Montserrat SemiBold" pitchFamily="2" charset="77"/>
              </a:rPr>
              <a:t>AGAVE</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Produces ripe, full-flavored agave</a:t>
            </a:r>
          </a:p>
        </p:txBody>
      </p:sp>
      <p:sp>
        <p:nvSpPr>
          <p:cNvPr id="27" name="TextBox 26">
            <a:extLst>
              <a:ext uri="{FF2B5EF4-FFF2-40B4-BE49-F238E27FC236}">
                <a16:creationId xmlns:a16="http://schemas.microsoft.com/office/drawing/2014/main" id="{4550B4A0-E8E3-9141-91E8-BB4015410386}"/>
              </a:ext>
            </a:extLst>
          </p:cNvPr>
          <p:cNvSpPr txBox="1"/>
          <p:nvPr/>
        </p:nvSpPr>
        <p:spPr>
          <a:xfrm>
            <a:off x="1073208" y="5474713"/>
            <a:ext cx="789239"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24 HOUR FIELD</a:t>
            </a:r>
          </a:p>
          <a:p>
            <a:pPr algn="ctr"/>
            <a:r>
              <a:rPr lang="en-US" sz="500" b="1" spc="-20" dirty="0">
                <a:solidFill>
                  <a:srgbClr val="4E4D4D"/>
                </a:solidFill>
                <a:latin typeface="Montserrat SemiBold" pitchFamily="2" charset="77"/>
              </a:rPr>
              <a:t>TO FERMENTATION</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Preserves fresh</a:t>
            </a:r>
            <a:br>
              <a:rPr lang="en-US" sz="500" dirty="0">
                <a:solidFill>
                  <a:srgbClr val="474747"/>
                </a:solidFill>
                <a:latin typeface="Montserrat Light" pitchFamily="2" charset="77"/>
              </a:rPr>
            </a:br>
            <a:r>
              <a:rPr lang="en-US" sz="500" dirty="0">
                <a:solidFill>
                  <a:srgbClr val="474747"/>
                </a:solidFill>
                <a:latin typeface="Montserrat Light" pitchFamily="2" charset="77"/>
              </a:rPr>
              <a:t>agave flavor</a:t>
            </a:r>
          </a:p>
        </p:txBody>
      </p:sp>
      <p:sp>
        <p:nvSpPr>
          <p:cNvPr id="28" name="TextBox 27">
            <a:extLst>
              <a:ext uri="{FF2B5EF4-FFF2-40B4-BE49-F238E27FC236}">
                <a16:creationId xmlns:a16="http://schemas.microsoft.com/office/drawing/2014/main" id="{4E2E072A-FC0D-8946-A305-BA87444D261F}"/>
              </a:ext>
            </a:extLst>
          </p:cNvPr>
          <p:cNvSpPr txBox="1"/>
          <p:nvPr/>
        </p:nvSpPr>
        <p:spPr>
          <a:xfrm>
            <a:off x="1861085" y="5477239"/>
            <a:ext cx="763180"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STAINLESS STEEL</a:t>
            </a:r>
          </a:p>
          <a:p>
            <a:pPr algn="ctr"/>
            <a:r>
              <a:rPr lang="en-US" sz="500" b="1" dirty="0">
                <a:solidFill>
                  <a:srgbClr val="4E4D4D"/>
                </a:solidFill>
                <a:latin typeface="Montserrat SemiBold" pitchFamily="2" charset="77"/>
              </a:rPr>
              <a:t>DISTILLATION </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Preserves agave</a:t>
            </a:r>
            <a:br>
              <a:rPr lang="en-US" sz="500" dirty="0">
                <a:solidFill>
                  <a:srgbClr val="474747"/>
                </a:solidFill>
                <a:latin typeface="Montserrat Light" pitchFamily="2" charset="77"/>
              </a:rPr>
            </a:br>
            <a:r>
              <a:rPr lang="en-US" sz="500" dirty="0">
                <a:solidFill>
                  <a:srgbClr val="474747"/>
                </a:solidFill>
                <a:latin typeface="Montserrat Light" pitchFamily="2" charset="77"/>
              </a:rPr>
              <a:t>purity</a:t>
            </a:r>
          </a:p>
        </p:txBody>
      </p:sp>
      <p:sp>
        <p:nvSpPr>
          <p:cNvPr id="29" name="TextBox 28">
            <a:extLst>
              <a:ext uri="{FF2B5EF4-FFF2-40B4-BE49-F238E27FC236}">
                <a16:creationId xmlns:a16="http://schemas.microsoft.com/office/drawing/2014/main" id="{FD0C377D-BF85-794E-8BD6-51D34CE981C9}"/>
              </a:ext>
            </a:extLst>
          </p:cNvPr>
          <p:cNvSpPr txBox="1"/>
          <p:nvPr/>
        </p:nvSpPr>
        <p:spPr>
          <a:xfrm>
            <a:off x="2570443" y="5469673"/>
            <a:ext cx="751757"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AGED BEYONG EXPECTATION</a:t>
            </a:r>
          </a:p>
          <a:p>
            <a:pPr algn="ctr"/>
            <a:br>
              <a:rPr lang="en-US" sz="200" b="1" dirty="0">
                <a:solidFill>
                  <a:srgbClr val="4E4D4D"/>
                </a:solidFill>
                <a:latin typeface="Montserrat SemiBold" pitchFamily="2" charset="77"/>
              </a:rPr>
            </a:br>
            <a:r>
              <a:rPr lang="en-US" sz="500" dirty="0">
                <a:solidFill>
                  <a:srgbClr val="474747"/>
                </a:solidFill>
                <a:latin typeface="Montserrat Light" pitchFamily="2" charset="77"/>
              </a:rPr>
              <a:t>Enhances natural agave flavor &amp; color</a:t>
            </a:r>
          </a:p>
        </p:txBody>
      </p:sp>
      <p:sp>
        <p:nvSpPr>
          <p:cNvPr id="30" name="TextBox 29">
            <a:extLst>
              <a:ext uri="{FF2B5EF4-FFF2-40B4-BE49-F238E27FC236}">
                <a16:creationId xmlns:a16="http://schemas.microsoft.com/office/drawing/2014/main" id="{1C8143C4-66D4-894A-8CB0-AA18D73F7500}"/>
              </a:ext>
            </a:extLst>
          </p:cNvPr>
          <p:cNvSpPr txBox="1"/>
          <p:nvPr/>
        </p:nvSpPr>
        <p:spPr>
          <a:xfrm>
            <a:off x="3293099" y="5456829"/>
            <a:ext cx="841281" cy="323165"/>
          </a:xfrm>
          <a:prstGeom prst="rect">
            <a:avLst/>
          </a:prstGeom>
          <a:noFill/>
        </p:spPr>
        <p:txBody>
          <a:bodyPr wrap="square" rtlCol="0" anchor="t">
            <a:noAutofit/>
          </a:bodyPr>
          <a:lstStyle/>
          <a:p>
            <a:pPr algn="ctr"/>
            <a:r>
              <a:rPr lang="en-US" sz="500" b="1" dirty="0">
                <a:solidFill>
                  <a:srgbClr val="4E4D4D"/>
                </a:solidFill>
                <a:latin typeface="Montserrat SemiBold" pitchFamily="2" charset="77"/>
              </a:rPr>
              <a:t>THE PRISTINE</a:t>
            </a:r>
          </a:p>
          <a:p>
            <a:pPr algn="ctr"/>
            <a:r>
              <a:rPr lang="en-US" sz="500" b="1" dirty="0">
                <a:solidFill>
                  <a:srgbClr val="4E4D4D"/>
                </a:solidFill>
                <a:latin typeface="Montserrat SemiBold" pitchFamily="2" charset="77"/>
              </a:rPr>
              <a:t>SERVE</a:t>
            </a:r>
          </a:p>
          <a:p>
            <a:pPr algn="ctr"/>
            <a:br>
              <a:rPr lang="en-US" sz="200" b="1" dirty="0">
                <a:solidFill>
                  <a:srgbClr val="4E4D4D"/>
                </a:solidFill>
                <a:latin typeface="Montserrat SemiBold" pitchFamily="2" charset="77"/>
              </a:rPr>
            </a:br>
            <a:r>
              <a:rPr lang="en-US" sz="500" spc="-10" dirty="0">
                <a:solidFill>
                  <a:srgbClr val="474747"/>
                </a:solidFill>
                <a:latin typeface="Montserrat Light" pitchFamily="2" charset="77"/>
              </a:rPr>
              <a:t>To savor the world’s highest-rated tequila</a:t>
            </a:r>
          </a:p>
        </p:txBody>
      </p:sp>
      <p:cxnSp>
        <p:nvCxnSpPr>
          <p:cNvPr id="31" name="Straight Connector 30">
            <a:extLst>
              <a:ext uri="{FF2B5EF4-FFF2-40B4-BE49-F238E27FC236}">
                <a16:creationId xmlns:a16="http://schemas.microsoft.com/office/drawing/2014/main" id="{825D6896-7859-9B41-BEFF-D65B89EFE23E}"/>
              </a:ext>
            </a:extLst>
          </p:cNvPr>
          <p:cNvCxnSpPr>
            <a:cxnSpLocks/>
          </p:cNvCxnSpPr>
          <p:nvPr/>
        </p:nvCxnSpPr>
        <p:spPr>
          <a:xfrm>
            <a:off x="428745" y="5003736"/>
            <a:ext cx="3566160" cy="0"/>
          </a:xfrm>
          <a:prstGeom prst="line">
            <a:avLst/>
          </a:prstGeom>
          <a:ln w="15875" cap="rnd">
            <a:solidFill>
              <a:srgbClr val="474747">
                <a:alpha val="52000"/>
              </a:srgbClr>
            </a:solidFill>
            <a:prstDash val="sysDot"/>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AFACCB35-C371-46C8-A4C2-095741E024C6}"/>
              </a:ext>
            </a:extLst>
          </p:cNvPr>
          <p:cNvPicPr>
            <a:picLocks noChangeAspect="1"/>
          </p:cNvPicPr>
          <p:nvPr/>
        </p:nvPicPr>
        <p:blipFill>
          <a:blip r:embed="rId7" cstate="email">
            <a:extLst>
              <a:ext uri="{28A0092B-C50C-407E-A947-70E740481C1C}">
                <a14:useLocalDpi xmlns:a14="http://schemas.microsoft.com/office/drawing/2010/main"/>
              </a:ext>
            </a:extLst>
          </a:blip>
          <a:srcRect b="3942"/>
          <a:stretch/>
        </p:blipFill>
        <p:spPr>
          <a:xfrm>
            <a:off x="5569703" y="3148498"/>
            <a:ext cx="1562618" cy="3594978"/>
          </a:xfrm>
          <a:prstGeom prst="rect">
            <a:avLst/>
          </a:prstGeom>
        </p:spPr>
      </p:pic>
      <p:sp>
        <p:nvSpPr>
          <p:cNvPr id="2" name="TextBox 1">
            <a:extLst>
              <a:ext uri="{FF2B5EF4-FFF2-40B4-BE49-F238E27FC236}">
                <a16:creationId xmlns:a16="http://schemas.microsoft.com/office/drawing/2014/main" id="{505A213B-F4F3-ACA6-F9EC-2F2EFD5346E5}"/>
              </a:ext>
            </a:extLst>
          </p:cNvPr>
          <p:cNvSpPr txBox="1"/>
          <p:nvPr/>
        </p:nvSpPr>
        <p:spPr>
          <a:xfrm>
            <a:off x="2154835" y="2207246"/>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CALL TO ACTION</a:t>
            </a:r>
            <a:endParaRPr lang="en-US" sz="1200" spc="300" dirty="0">
              <a:solidFill>
                <a:srgbClr val="4E4D4D"/>
              </a:solidFill>
              <a:latin typeface="Montserrat Light" pitchFamily="2" charset="77"/>
            </a:endParaRPr>
          </a:p>
        </p:txBody>
      </p:sp>
      <p:cxnSp>
        <p:nvCxnSpPr>
          <p:cNvPr id="3" name="Straight Connector 2">
            <a:extLst>
              <a:ext uri="{FF2B5EF4-FFF2-40B4-BE49-F238E27FC236}">
                <a16:creationId xmlns:a16="http://schemas.microsoft.com/office/drawing/2014/main" id="{9A65A49A-0090-96D4-D9C8-801B1A053EE6}"/>
              </a:ext>
            </a:extLst>
          </p:cNvPr>
          <p:cNvCxnSpPr>
            <a:cxnSpLocks/>
          </p:cNvCxnSpPr>
          <p:nvPr/>
        </p:nvCxnSpPr>
        <p:spPr>
          <a:xfrm flipH="1">
            <a:off x="2087414" y="2312797"/>
            <a:ext cx="36524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112A503-868E-FA68-EA03-F83AA94BDE2F}"/>
              </a:ext>
            </a:extLst>
          </p:cNvPr>
          <p:cNvCxnSpPr>
            <a:cxnSpLocks/>
          </p:cNvCxnSpPr>
          <p:nvPr/>
        </p:nvCxnSpPr>
        <p:spPr>
          <a:xfrm flipH="1">
            <a:off x="5345325" y="2336405"/>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B355218-3245-2E6A-DFB7-659380E5F983}"/>
              </a:ext>
            </a:extLst>
          </p:cNvPr>
          <p:cNvSpPr txBox="1"/>
          <p:nvPr/>
        </p:nvSpPr>
        <p:spPr>
          <a:xfrm>
            <a:off x="0" y="2449454"/>
            <a:ext cx="7772400" cy="1595821"/>
          </a:xfrm>
          <a:prstGeom prst="rect">
            <a:avLst/>
          </a:prstGeom>
          <a:noFill/>
        </p:spPr>
        <p:txBody>
          <a:bodyPr wrap="square">
            <a:spAutoFit/>
          </a:bodyPr>
          <a:lstStyle/>
          <a:p>
            <a:pPr marL="0" marR="0" algn="ctr"/>
            <a:r>
              <a:rPr lang="en-US" sz="1800" b="1" cap="all" dirty="0">
                <a:solidFill>
                  <a:srgbClr val="474747"/>
                </a:solidFill>
                <a:latin typeface="Futura" panose="020B0602020204020303" pitchFamily="34" charset="-79"/>
                <a:cs typeface="Futura" panose="020B0602020204020303" pitchFamily="34" charset="-79"/>
              </a:rPr>
              <a:t>Give your Don Julio 1942 and Clase Azul fans          an upgrade </a:t>
            </a:r>
          </a:p>
          <a:p>
            <a:pPr marL="0" marR="0" algn="ctr"/>
            <a:r>
              <a:rPr lang="en-US" sz="1800" b="1" cap="all" dirty="0">
                <a:solidFill>
                  <a:srgbClr val="474747"/>
                </a:solidFill>
                <a:latin typeface="Futura" panose="020B0602020204020303" pitchFamily="34" charset="-79"/>
                <a:cs typeface="Futura" panose="020B0602020204020303" pitchFamily="34" charset="-79"/>
              </a:rPr>
              <a:t>to a higher quality additive-free tequila in same price range</a:t>
            </a:r>
          </a:p>
          <a:p>
            <a:pPr algn="ctr" defTabSz="565785">
              <a:lnSpc>
                <a:spcPct val="90000"/>
              </a:lnSpc>
              <a:spcBef>
                <a:spcPts val="619"/>
              </a:spcBef>
            </a:pPr>
            <a:endParaRPr lang="en-US" sz="2300" b="1" cap="all" dirty="0">
              <a:solidFill>
                <a:srgbClr val="474747"/>
              </a:solidFill>
              <a:latin typeface="Futura" panose="020B0602020204020303" pitchFamily="34" charset="-79"/>
              <a:cs typeface="Futura" panose="020B0602020204020303" pitchFamily="34" charset="-79"/>
            </a:endParaRPr>
          </a:p>
        </p:txBody>
      </p:sp>
      <p:pic>
        <p:nvPicPr>
          <p:cNvPr id="9" name="Picture 8">
            <a:extLst>
              <a:ext uri="{FF2B5EF4-FFF2-40B4-BE49-F238E27FC236}">
                <a16:creationId xmlns:a16="http://schemas.microsoft.com/office/drawing/2014/main" id="{EB1CBAF2-1C48-28A6-F1D6-883E2644BE32}"/>
              </a:ext>
            </a:extLst>
          </p:cNvPr>
          <p:cNvPicPr>
            <a:picLocks noChangeAspect="1"/>
          </p:cNvPicPr>
          <p:nvPr/>
        </p:nvPicPr>
        <p:blipFill>
          <a:blip r:embed="rId8"/>
          <a:srcRect t="20765" b="15615"/>
          <a:stretch/>
        </p:blipFill>
        <p:spPr>
          <a:xfrm>
            <a:off x="0" y="0"/>
            <a:ext cx="7772400" cy="2194560"/>
          </a:xfrm>
          <a:prstGeom prst="rect">
            <a:avLst/>
          </a:prstGeom>
        </p:spPr>
      </p:pic>
      <p:pic>
        <p:nvPicPr>
          <p:cNvPr id="34" name="Picture 33" descr="A white and black logo&#10;&#10;Description automatically generated">
            <a:extLst>
              <a:ext uri="{FF2B5EF4-FFF2-40B4-BE49-F238E27FC236}">
                <a16:creationId xmlns:a16="http://schemas.microsoft.com/office/drawing/2014/main" id="{D1732FC4-6C00-017C-4C41-F270728FA3DC}"/>
              </a:ext>
            </a:extLst>
          </p:cNvPr>
          <p:cNvPicPr>
            <a:picLocks noChangeAspect="1"/>
          </p:cNvPicPr>
          <p:nvPr/>
        </p:nvPicPr>
        <p:blipFill rotWithShape="1">
          <a:blip r:embed="rId9">
            <a:alphaModFix amt="33000"/>
          </a:blip>
          <a:srcRect l="62518" t="43079" r="9652"/>
          <a:stretch/>
        </p:blipFill>
        <p:spPr>
          <a:xfrm rot="16200000">
            <a:off x="-333686" y="333691"/>
            <a:ext cx="2249904" cy="1582526"/>
          </a:xfrm>
          <a:prstGeom prst="rect">
            <a:avLst/>
          </a:prstGeom>
        </p:spPr>
      </p:pic>
      <p:pic>
        <p:nvPicPr>
          <p:cNvPr id="35" name="Picture 34" descr="A white and black logo&#10;&#10;Description automatically generated">
            <a:extLst>
              <a:ext uri="{FF2B5EF4-FFF2-40B4-BE49-F238E27FC236}">
                <a16:creationId xmlns:a16="http://schemas.microsoft.com/office/drawing/2014/main" id="{91854502-103F-2B7E-AEA7-7E7FBD36757C}"/>
              </a:ext>
            </a:extLst>
          </p:cNvPr>
          <p:cNvPicPr>
            <a:picLocks noChangeAspect="1"/>
          </p:cNvPicPr>
          <p:nvPr/>
        </p:nvPicPr>
        <p:blipFill rotWithShape="1">
          <a:blip r:embed="rId9">
            <a:alphaModFix amt="33000"/>
          </a:blip>
          <a:srcRect l="62066" t="43079" r="10035"/>
          <a:stretch/>
        </p:blipFill>
        <p:spPr>
          <a:xfrm rot="16200000" flipV="1">
            <a:off x="5853784" y="336905"/>
            <a:ext cx="2255520" cy="1581711"/>
          </a:xfrm>
          <a:prstGeom prst="rect">
            <a:avLst/>
          </a:prstGeom>
        </p:spPr>
      </p:pic>
      <p:pic>
        <p:nvPicPr>
          <p:cNvPr id="37" name="Graphic 36">
            <a:extLst>
              <a:ext uri="{FF2B5EF4-FFF2-40B4-BE49-F238E27FC236}">
                <a16:creationId xmlns:a16="http://schemas.microsoft.com/office/drawing/2014/main" id="{D9312C93-0A79-C95E-850E-17BAD1F1F0BC}"/>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8692" t="11881" r="7906" b="16196"/>
          <a:stretch/>
        </p:blipFill>
        <p:spPr>
          <a:xfrm>
            <a:off x="1124518" y="117769"/>
            <a:ext cx="1374843" cy="1185645"/>
          </a:xfrm>
          <a:prstGeom prst="rect">
            <a:avLst/>
          </a:prstGeom>
        </p:spPr>
      </p:pic>
    </p:spTree>
    <p:extLst>
      <p:ext uri="{BB962C8B-B14F-4D97-AF65-F5344CB8AC3E}">
        <p14:creationId xmlns:p14="http://schemas.microsoft.com/office/powerpoint/2010/main" val="3539487014"/>
      </p:ext>
    </p:extLst>
  </p:cSld>
  <p:clrMapOvr>
    <a:masterClrMapping/>
  </p:clrMapOvr>
</p:sld>
</file>

<file path=ppt/theme/theme1.xml><?xml version="1.0" encoding="utf-8"?>
<a:theme xmlns:a="http://schemas.openxmlformats.org/drawingml/2006/main" name="Office Theme">
  <a:themeElements>
    <a:clrScheme name="PARTIDA">
      <a:dk1>
        <a:srgbClr val="474747"/>
      </a:dk1>
      <a:lt1>
        <a:srgbClr val="FFFFFF"/>
      </a:lt1>
      <a:dk2>
        <a:srgbClr val="474747"/>
      </a:dk2>
      <a:lt2>
        <a:srgbClr val="E7E6E6"/>
      </a:lt2>
      <a:accent1>
        <a:srgbClr val="D9D8D6"/>
      </a:accent1>
      <a:accent2>
        <a:srgbClr val="009DDC"/>
      </a:accent2>
      <a:accent3>
        <a:srgbClr val="0067B1"/>
      </a:accent3>
      <a:accent4>
        <a:srgbClr val="C31188"/>
      </a:accent4>
      <a:accent5>
        <a:srgbClr val="8B0059"/>
      </a:accent5>
      <a:accent6>
        <a:srgbClr val="799741"/>
      </a:accent6>
      <a:hlink>
        <a:srgbClr val="1B1919"/>
      </a:hlink>
      <a:folHlink>
        <a:srgbClr val="1B19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tida_PowerpointTemplate" id="{A699C45E-FC15-A84C-AD66-5D325E485D40}" vid="{FC4A4287-F4E9-8944-B4A5-4651DE20A6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6152C89CD40A48A1B6236092F022E5" ma:contentTypeVersion="13" ma:contentTypeDescription="Create a new document." ma:contentTypeScope="" ma:versionID="c0d491141f2df682e709d886c85eb76f">
  <xsd:schema xmlns:xsd="http://www.w3.org/2001/XMLSchema" xmlns:xs="http://www.w3.org/2001/XMLSchema" xmlns:p="http://schemas.microsoft.com/office/2006/metadata/properties" xmlns:ns3="9374693d-dcee-4c0e-8262-81760a4ac50d" xmlns:ns4="52edbf57-f6cf-4b48-b779-b98d968473a7" targetNamespace="http://schemas.microsoft.com/office/2006/metadata/properties" ma:root="true" ma:fieldsID="9f014f7e1255feed00335a57adbce07d" ns3:_="" ns4:_="">
    <xsd:import namespace="9374693d-dcee-4c0e-8262-81760a4ac50d"/>
    <xsd:import namespace="52edbf57-f6cf-4b48-b779-b98d968473a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4693d-dcee-4c0e-8262-81760a4ac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edbf57-f6cf-4b48-b779-b98d968473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4E6B66-92DD-438C-97E4-D51ED984558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71FDE89-2C7F-4E09-B53F-20B2B304E8A7}">
  <ds:schemaRefs>
    <ds:schemaRef ds:uri="52edbf57-f6cf-4b48-b779-b98d968473a7"/>
    <ds:schemaRef ds:uri="9374693d-dcee-4c0e-8262-81760a4ac5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BAC00D-A756-4AEE-BFAC-4B92C4992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Partida_PowerpointTemplate</Template>
  <TotalTime>17501</TotalTime>
  <Words>708</Words>
  <Application>Microsoft Macintosh PowerPoint</Application>
  <PresentationFormat>Custom</PresentationFormat>
  <Paragraphs>110</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Montserrat Light</vt:lpstr>
      <vt:lpstr>Montserrat</vt:lpstr>
      <vt:lpstr>Calibri</vt:lpstr>
      <vt:lpstr>Montserrat Medium</vt:lpstr>
      <vt:lpstr>Montserrat SemiBold</vt:lpstr>
      <vt:lpstr>Futura</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Marks, Valerie</dc:creator>
  <cp:lastModifiedBy>Gilles Bensabeur</cp:lastModifiedBy>
  <cp:revision>40</cp:revision>
  <cp:lastPrinted>2024-10-17T16:11:05Z</cp:lastPrinted>
  <dcterms:created xsi:type="dcterms:W3CDTF">2019-08-15T20:22:24Z</dcterms:created>
  <dcterms:modified xsi:type="dcterms:W3CDTF">2024-10-21T14:33:34Z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0x010100FF6152C89CD40A48A1B6236092F022E5</vt:lpwstr>
  </property>
</Properties>
</file>