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7"/>
  </p:notesMasterIdLst>
  <p:sldIdLst>
    <p:sldId id="259" r:id="rId5"/>
    <p:sldId id="266" r:id="rId6"/>
  </p:sldIdLst>
  <p:sldSz cx="7772400" cy="10058400"/>
  <p:notesSz cx="7010400" cy="9296400"/>
  <p:embeddedFontLst>
    <p:embeddedFont>
      <p:font typeface="Montserrat Light" panose="00000400000000000000" pitchFamily="2" charset="0"/>
      <p:regular r:id="rId8"/>
      <p:italic r:id="rId9"/>
    </p:embeddedFont>
    <p:embeddedFont>
      <p:font typeface="Montserrat Medium" panose="00000600000000000000" pitchFamily="2" charset="0"/>
      <p:regular r:id="rId10"/>
      <p:italic r:id="rId11"/>
    </p:embeddedFont>
    <p:embeddedFont>
      <p:font typeface="Montserrat SemiBold" panose="00000700000000000000" pitchFamily="2" charset="0"/>
      <p:regular r:id="rId12"/>
      <p:bold r:id="rId13"/>
      <p:italic r:id="rId14"/>
      <p:boldItalic r:id="rId15"/>
    </p:embeddedFont>
  </p:embeddedFont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2"/>
    <p:restoredTop sz="95065" autoAdjust="0"/>
  </p:normalViewPr>
  <p:slideViewPr>
    <p:cSldViewPr snapToGrid="0" snapToObjects="1">
      <p:cViewPr>
        <p:scale>
          <a:sx n="75" d="100"/>
          <a:sy n="75" d="100"/>
        </p:scale>
        <p:origin x="2198" y="-11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567E6F-6AE2-42D0-BE9C-04408F88464F}" type="datetimeFigureOut">
              <a:rPr lang="en-US" smtClean="0"/>
              <a:t>5/13/2024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7F0BDA-9B2A-4A10-8FAB-E7AD6DE207B7}" type="slidenum">
              <a:rPr lang="en-US" smtClean="0"/>
              <a:t>‹#›</a:t>
            </a:fld>
            <a:endParaRPr lang="en-US"/>
          </a:p>
        </p:txBody>
      </p:sp>
    </p:spTree>
    <p:extLst>
      <p:ext uri="{BB962C8B-B14F-4D97-AF65-F5344CB8AC3E}">
        <p14:creationId xmlns:p14="http://schemas.microsoft.com/office/powerpoint/2010/main" val="2076607342"/>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Roble </a:t>
            </a:r>
            <a:r>
              <a:rPr lang="en-US" dirty="0" err="1"/>
              <a:t>Fino</a:t>
            </a:r>
            <a:r>
              <a:rPr lang="en-US" dirty="0"/>
              <a:t> Partida Reposado Sherry Oak Finish 100% de Agave Tequila (Mexico) 43% abv, $110.</a:t>
            </a:r>
          </a:p>
          <a:p>
            <a:r>
              <a:rPr lang="en-US" dirty="0"/>
              <a:t>Excellent clarity; citron color. Wow, I immediately like this laser focused opening aromas that features keenly herbal scents of sage, fennel, anise, savory, and bay leaf (laurel), as well as green chili pepper, leather, and green tomato vine; secondary inhalations pick up subtler notes of road tar, quince, casaba melon, hard boiled egg, brown butter, and black peppercorn. Entry flavors are grapy, winey, and berry-like and that fruitiness dominates the early stage, except for the foundational agave vegetal/herbaceous taste; midpalate highlights the sherry cask/agave plant marriage via the succulent, semisweet flavor that’s not short on agave syrup richness and tanginess; in fact, the agave presence is found mostly in the lush texture. Concludes long in the throat, moderately peppery/spicy, not as sweet as the midpalate and therefore more herbal and green vegetable-like. This is the dawn of a promising new era for 100% agave tequila, one that’s been needed for at least a decade. Note the abv level. </a:t>
            </a:r>
          </a:p>
          <a:p>
            <a:r>
              <a:rPr lang="en-US" dirty="0"/>
              <a:t>Spirit Journal 2019:</a:t>
            </a:r>
          </a:p>
          <a:p>
            <a:r>
              <a:rPr lang="en-US" dirty="0"/>
              <a:t>FIVE STARS/Highest Recommendation</a:t>
            </a:r>
          </a:p>
          <a:p>
            <a:endParaRPr lang="en-US" dirty="0"/>
          </a:p>
          <a:p>
            <a:endParaRPr lang="en-US" dirty="0"/>
          </a:p>
        </p:txBody>
      </p:sp>
      <p:sp>
        <p:nvSpPr>
          <p:cNvPr id="4" name="Slide Number Placeholder 3"/>
          <p:cNvSpPr>
            <a:spLocks noGrp="1"/>
          </p:cNvSpPr>
          <p:nvPr>
            <p:ph type="sldNum" sz="quarter" idx="5"/>
          </p:nvPr>
        </p:nvSpPr>
        <p:spPr/>
        <p:txBody>
          <a:bodyPr/>
          <a:lstStyle/>
          <a:p>
            <a:fld id="{C27F0BDA-9B2A-4A10-8FAB-E7AD6DE207B7}" type="slidenum">
              <a:rPr lang="en-US" smtClean="0"/>
              <a:t>1</a:t>
            </a:fld>
            <a:endParaRPr lang="en-US"/>
          </a:p>
        </p:txBody>
      </p:sp>
    </p:spTree>
    <p:extLst>
      <p:ext uri="{BB962C8B-B14F-4D97-AF65-F5344CB8AC3E}">
        <p14:creationId xmlns:p14="http://schemas.microsoft.com/office/powerpoint/2010/main" val="162890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pic>
        <p:nvPicPr>
          <p:cNvPr id="6" name="Picture 5">
            <a:extLst>
              <a:ext uri="{FF2B5EF4-FFF2-40B4-BE49-F238E27FC236}">
                <a16:creationId xmlns:a16="http://schemas.microsoft.com/office/drawing/2014/main" id="{73D05A48-BFCA-4DF7-92C5-399918ACAD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4750"/>
          <a:stretch/>
        </p:blipFill>
        <p:spPr>
          <a:xfrm>
            <a:off x="0" y="8808720"/>
            <a:ext cx="7772400" cy="653935"/>
          </a:xfrm>
          <a:prstGeom prst="rect">
            <a:avLst/>
          </a:prstGeom>
        </p:spPr>
      </p:pic>
    </p:spTree>
    <p:extLst>
      <p:ext uri="{BB962C8B-B14F-4D97-AF65-F5344CB8AC3E}">
        <p14:creationId xmlns:p14="http://schemas.microsoft.com/office/powerpoint/2010/main" val="4879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Tree>
    <p:extLst>
      <p:ext uri="{BB962C8B-B14F-4D97-AF65-F5344CB8AC3E}">
        <p14:creationId xmlns:p14="http://schemas.microsoft.com/office/powerpoint/2010/main" val="6459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D0C0D-C4AE-42FB-A2DA-DA34408EF72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
        <p:nvSpPr>
          <p:cNvPr id="17" name="Title 1">
            <a:extLst>
              <a:ext uri="{FF2B5EF4-FFF2-40B4-BE49-F238E27FC236}">
                <a16:creationId xmlns:a16="http://schemas.microsoft.com/office/drawing/2014/main" id="{B3EE98C9-4766-4340-B26D-4525078C5812}"/>
              </a:ext>
            </a:extLst>
          </p:cNvPr>
          <p:cNvSpPr txBox="1">
            <a:spLocks/>
          </p:cNvSpPr>
          <p:nvPr userDrawn="1"/>
        </p:nvSpPr>
        <p:spPr>
          <a:xfrm>
            <a:off x="2229675" y="675027"/>
            <a:ext cx="5152581" cy="678285"/>
          </a:xfrm>
          <a:prstGeom prst="rect">
            <a:avLst/>
          </a:prstGeom>
        </p:spPr>
        <p:txBody>
          <a:bodyPr/>
          <a:lstStyle>
            <a:lvl1pPr algn="l" defTabSz="565785" rtl="0" eaLnBrk="1" latinLnBrk="0" hangingPunct="1">
              <a:lnSpc>
                <a:spcPct val="90000"/>
              </a:lnSpc>
              <a:spcBef>
                <a:spcPct val="0"/>
              </a:spcBef>
              <a:buNone/>
              <a:defRPr lang="en-US" sz="2050" b="1" kern="1200" spc="300" dirty="0">
                <a:solidFill>
                  <a:srgbClr val="4E4D4D"/>
                </a:solidFill>
                <a:latin typeface="Montserrat SemiBold" pitchFamily="2" charset="77"/>
                <a:ea typeface="+mn-ea"/>
                <a:cs typeface="+mn-cs"/>
              </a:defRPr>
            </a:lvl1pPr>
          </a:lstStyle>
          <a:p>
            <a:r>
              <a:rPr lang="en-US"/>
              <a:t>CLICK TO EDIT MASTER TITLE STYLE</a:t>
            </a:r>
          </a:p>
        </p:txBody>
      </p:sp>
    </p:spTree>
    <p:extLst>
      <p:ext uri="{BB962C8B-B14F-4D97-AF65-F5344CB8AC3E}">
        <p14:creationId xmlns:p14="http://schemas.microsoft.com/office/powerpoint/2010/main" val="362043321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565785"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47" indent="-141447" algn="l" defTabSz="565785"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tiff"/><Relationship Id="rId3" Type="http://schemas.microsoft.com/office/2007/relationships/hdphoto" Target="../media/hdphoto1.wdp"/><Relationship Id="rId7"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a:extLst>
              <a:ext uri="{FF2B5EF4-FFF2-40B4-BE49-F238E27FC236}">
                <a16:creationId xmlns:a16="http://schemas.microsoft.com/office/drawing/2014/main" id="{69A9D3B8-F5B5-B744-819C-55D8E0868C84}"/>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673063" y="3348825"/>
            <a:ext cx="3201175" cy="5492124"/>
          </a:xfrm>
          <a:prstGeom prst="rect">
            <a:avLst/>
          </a:prstGeom>
          <a:noFill/>
          <a:ln>
            <a:noFill/>
          </a:ln>
        </p:spPr>
      </p:pic>
      <p:sp>
        <p:nvSpPr>
          <p:cNvPr id="2" name="Text Placeholder 1">
            <a:extLst>
              <a:ext uri="{FF2B5EF4-FFF2-40B4-BE49-F238E27FC236}">
                <a16:creationId xmlns:a16="http://schemas.microsoft.com/office/drawing/2014/main" id="{FE4C12BC-FCB5-48C1-98C5-635FC6228774}"/>
              </a:ext>
            </a:extLst>
          </p:cNvPr>
          <p:cNvSpPr>
            <a:spLocks noGrp="1"/>
          </p:cNvSpPr>
          <p:nvPr>
            <p:ph type="body" sz="quarter" idx="10"/>
          </p:nvPr>
        </p:nvSpPr>
        <p:spPr>
          <a:xfrm>
            <a:off x="2072640" y="439395"/>
            <a:ext cx="5699760" cy="972846"/>
          </a:xfrm>
        </p:spPr>
        <p:txBody>
          <a:bodyPr>
            <a:noAutofit/>
          </a:bodyPr>
          <a:lstStyle/>
          <a:p>
            <a:pPr algn="ctr"/>
            <a:r>
              <a:rPr lang="en-US" sz="1200" b="0" i="1" cap="none" dirty="0">
                <a:latin typeface="Montserrat Light" pitchFamily="2" charset="77"/>
              </a:rPr>
              <a:t>introducing</a:t>
            </a:r>
            <a:r>
              <a:rPr lang="en-US" sz="1800" cap="none" dirty="0"/>
              <a:t> </a:t>
            </a:r>
            <a:endParaRPr lang="en-US" sz="1800" dirty="0"/>
          </a:p>
          <a:p>
            <a:pPr algn="ctr"/>
            <a:r>
              <a:rPr lang="en-US" sz="2300" dirty="0">
                <a:latin typeface="Futura" panose="020B0602020204020303" pitchFamily="34" charset="-79"/>
                <a:cs typeface="Futura" panose="020B0602020204020303" pitchFamily="34" charset="-79"/>
              </a:rPr>
              <a:t>PARTIDA</a:t>
            </a:r>
          </a:p>
          <a:p>
            <a:pPr algn="ctr"/>
            <a:r>
              <a:rPr lang="en-US" sz="2300" dirty="0">
                <a:latin typeface="Futura" panose="020B0602020204020303" pitchFamily="34" charset="-79"/>
                <a:cs typeface="Futura" panose="020B0602020204020303" pitchFamily="34" charset="-79"/>
              </a:rPr>
              <a:t>AÑEJO CRISTALINO</a:t>
            </a:r>
          </a:p>
        </p:txBody>
      </p:sp>
      <p:sp>
        <p:nvSpPr>
          <p:cNvPr id="5" name="Rectangle 4">
            <a:extLst>
              <a:ext uri="{FF2B5EF4-FFF2-40B4-BE49-F238E27FC236}">
                <a16:creationId xmlns:a16="http://schemas.microsoft.com/office/drawing/2014/main" id="{DAE1DDED-EF40-4CA0-99D6-D33855ABC4A6}"/>
              </a:ext>
            </a:extLst>
          </p:cNvPr>
          <p:cNvSpPr/>
          <p:nvPr/>
        </p:nvSpPr>
        <p:spPr>
          <a:xfrm>
            <a:off x="4034133" y="3422170"/>
            <a:ext cx="3423424" cy="3429878"/>
          </a:xfrm>
          <a:prstGeom prst="rect">
            <a:avLst/>
          </a:prstGeom>
        </p:spPr>
        <p:txBody>
          <a:bodyPr wrap="square">
            <a:noAutofit/>
          </a:bodyPr>
          <a:lstStyle/>
          <a:p>
            <a:pPr algn="just"/>
            <a:r>
              <a:rPr lang="en-US" sz="1000" dirty="0" err="1">
                <a:latin typeface="Futura Medium" panose="020B0602020204020303" pitchFamily="34" charset="-79"/>
                <a:cs typeface="Futura Medium" panose="020B0602020204020303" pitchFamily="34" charset="-79"/>
              </a:rPr>
              <a:t>Partida</a:t>
            </a:r>
            <a:r>
              <a:rPr lang="en-US" sz="1000" dirty="0">
                <a:latin typeface="Futura Medium" panose="020B0602020204020303" pitchFamily="34" charset="-79"/>
                <a:cs typeface="Futura Medium" panose="020B0602020204020303" pitchFamily="34" charset="-79"/>
              </a:rPr>
              <a:t> </a:t>
            </a:r>
            <a:r>
              <a:rPr lang="en-US" sz="1000" dirty="0" err="1">
                <a:latin typeface="Futura Medium" panose="020B0602020204020303" pitchFamily="34" charset="-79"/>
                <a:cs typeface="Futura Medium" panose="020B0602020204020303" pitchFamily="34" charset="-79"/>
              </a:rPr>
              <a:t>Añejo</a:t>
            </a:r>
            <a:r>
              <a:rPr lang="en-US" sz="1000" dirty="0">
                <a:latin typeface="Futura Medium" panose="020B0602020204020303" pitchFamily="34" charset="-79"/>
                <a:cs typeface="Futura Medium" panose="020B0602020204020303" pitchFamily="34" charset="-79"/>
              </a:rPr>
              <a:t> </a:t>
            </a:r>
            <a:r>
              <a:rPr lang="en-US" sz="1000" dirty="0" err="1">
                <a:latin typeface="Futura Medium" panose="020B0602020204020303" pitchFamily="34" charset="-79"/>
                <a:cs typeface="Futura Medium" panose="020B0602020204020303" pitchFamily="34" charset="-79"/>
              </a:rPr>
              <a:t>Cristalino</a:t>
            </a:r>
            <a:r>
              <a:rPr lang="en-US" sz="1000" dirty="0">
                <a:latin typeface="Futura Medium" panose="020B0602020204020303" pitchFamily="34" charset="-79"/>
                <a:cs typeface="Futura Medium" panose="020B0602020204020303" pitchFamily="34" charset="-79"/>
              </a:rPr>
              <a:t> begins with </a:t>
            </a:r>
            <a:r>
              <a:rPr lang="en-US" sz="1000" dirty="0" err="1">
                <a:latin typeface="Futura Medium" panose="020B0602020204020303" pitchFamily="34" charset="-79"/>
                <a:cs typeface="Futura Medium" panose="020B0602020204020303" pitchFamily="34" charset="-79"/>
              </a:rPr>
              <a:t>Partida’s</a:t>
            </a:r>
            <a:r>
              <a:rPr lang="en-US" sz="1000" dirty="0">
                <a:latin typeface="Futura Medium" panose="020B0602020204020303" pitchFamily="34" charset="-79"/>
                <a:cs typeface="Futura Medium" panose="020B0602020204020303" pitchFamily="34" charset="-79"/>
              </a:rPr>
              <a:t> highly acclaimed </a:t>
            </a:r>
            <a:r>
              <a:rPr lang="en-US" sz="1000" dirty="0" err="1">
                <a:latin typeface="Futura Medium" panose="020B0602020204020303" pitchFamily="34" charset="-79"/>
                <a:cs typeface="Futura Medium" panose="020B0602020204020303" pitchFamily="34" charset="-79"/>
              </a:rPr>
              <a:t>Añejo</a:t>
            </a:r>
            <a:r>
              <a:rPr lang="en-US" sz="1000" dirty="0">
                <a:latin typeface="Futura Medium" panose="020B0602020204020303" pitchFamily="34" charset="-79"/>
                <a:cs typeface="Futura Medium" panose="020B0602020204020303" pitchFamily="34" charset="-79"/>
              </a:rPr>
              <a:t> Tequila which is aged for a minimum of 18 months in ex-bourbon barrels to develop a full-bodied Tequila with hints of spice, maple syrup and chocolate.  </a:t>
            </a:r>
          </a:p>
          <a:p>
            <a:pPr algn="just"/>
            <a:endParaRPr lang="en-US" sz="1000" dirty="0">
              <a:latin typeface="Futura Medium" panose="020B0602020204020303" pitchFamily="34" charset="-79"/>
              <a:cs typeface="Futura Medium" panose="020B0602020204020303" pitchFamily="34" charset="-79"/>
            </a:endParaRPr>
          </a:p>
          <a:p>
            <a:pPr algn="just"/>
            <a:r>
              <a:rPr lang="en-US" sz="1000" dirty="0">
                <a:latin typeface="Futura Medium" panose="020B0602020204020303" pitchFamily="34" charset="-79"/>
                <a:cs typeface="Futura Medium" panose="020B0602020204020303" pitchFamily="34" charset="-79"/>
              </a:rPr>
              <a:t>This intensely flavored </a:t>
            </a:r>
            <a:r>
              <a:rPr lang="en-US" sz="1000" dirty="0" err="1">
                <a:latin typeface="Futura Medium" panose="020B0602020204020303" pitchFamily="34" charset="-79"/>
                <a:cs typeface="Futura Medium" panose="020B0602020204020303" pitchFamily="34" charset="-79"/>
              </a:rPr>
              <a:t>Añejo</a:t>
            </a:r>
            <a:r>
              <a:rPr lang="en-US" sz="1000" dirty="0">
                <a:latin typeface="Futura Medium" panose="020B0602020204020303" pitchFamily="34" charset="-79"/>
                <a:cs typeface="Futura Medium" panose="020B0602020204020303" pitchFamily="34" charset="-79"/>
              </a:rPr>
              <a:t> is then transformed through a natural filtration process that removes color and heaviness from oak aging while retaining and enhancing the liquid’s defined body, aromas and complex flavors.  Before bottling, this clear, complex and crisp </a:t>
            </a:r>
            <a:r>
              <a:rPr lang="en-US" sz="1000" dirty="0" err="1">
                <a:latin typeface="Futura Medium" panose="020B0602020204020303" pitchFamily="34" charset="-79"/>
                <a:cs typeface="Futura Medium" panose="020B0602020204020303" pitchFamily="34" charset="-79"/>
              </a:rPr>
              <a:t>Añejo</a:t>
            </a:r>
            <a:r>
              <a:rPr lang="en-US" sz="1000" dirty="0">
                <a:latin typeface="Futura Medium" panose="020B0602020204020303" pitchFamily="34" charset="-79"/>
                <a:cs typeface="Futura Medium" panose="020B0602020204020303" pitchFamily="34" charset="-79"/>
              </a:rPr>
              <a:t> rests quietly to ensure it retains its flawless clarity, like a brilliant diamond. </a:t>
            </a:r>
          </a:p>
          <a:p>
            <a:pPr algn="just"/>
            <a:endParaRPr lang="en-US" sz="1000" dirty="0">
              <a:latin typeface="Futura Medium" panose="020B0602020204020303" pitchFamily="34" charset="-79"/>
              <a:cs typeface="Futura Medium" panose="020B0602020204020303" pitchFamily="34" charset="-79"/>
            </a:endParaRPr>
          </a:p>
          <a:p>
            <a:pPr algn="just"/>
            <a:r>
              <a:rPr lang="en-US" sz="1000" dirty="0">
                <a:latin typeface="Futura Medium" panose="020B0602020204020303" pitchFamily="34" charset="-79"/>
                <a:cs typeface="Futura Medium" panose="020B0602020204020303" pitchFamily="34" charset="-79"/>
              </a:rPr>
              <a:t>Tequila Partida has perfected an all-natural charcoal filtration process in order to eliminate the need for additives that are often used to help soften the liquid and enhance the flavor.  This results in a 100% all natural, complex, crisp yet surprisingly clear and smooth 18-month-old </a:t>
            </a:r>
            <a:r>
              <a:rPr lang="en-US" sz="1000" dirty="0" err="1">
                <a:latin typeface="Futura Medium" panose="020B0602020204020303" pitchFamily="34" charset="-79"/>
                <a:cs typeface="Futura Medium" panose="020B0602020204020303" pitchFamily="34" charset="-79"/>
              </a:rPr>
              <a:t>Añejo</a:t>
            </a:r>
            <a:r>
              <a:rPr lang="en-US" sz="1000" dirty="0">
                <a:latin typeface="Futura Medium" panose="020B0602020204020303" pitchFamily="34" charset="-79"/>
                <a:cs typeface="Futura Medium" panose="020B0602020204020303" pitchFamily="34" charset="-79"/>
              </a:rPr>
              <a:t>.  Enjoy this flawless gem in classic cocktails to enhance their flavors or neat to savor the complex characters of the crystal-clear liquid.</a:t>
            </a:r>
          </a:p>
        </p:txBody>
      </p:sp>
      <p:sp>
        <p:nvSpPr>
          <p:cNvPr id="8" name="Rectangle 7">
            <a:extLst>
              <a:ext uri="{FF2B5EF4-FFF2-40B4-BE49-F238E27FC236}">
                <a16:creationId xmlns:a16="http://schemas.microsoft.com/office/drawing/2014/main" id="{31E71718-4FCC-4CC8-9F48-6990928E4C3F}"/>
              </a:ext>
            </a:extLst>
          </p:cNvPr>
          <p:cNvSpPr/>
          <p:nvPr/>
        </p:nvSpPr>
        <p:spPr>
          <a:xfrm>
            <a:off x="3748776" y="7288498"/>
            <a:ext cx="3459912" cy="1354217"/>
          </a:xfrm>
          <a:prstGeom prst="rect">
            <a:avLst/>
          </a:prstGeom>
        </p:spPr>
        <p:txBody>
          <a:bodyPr wrap="square">
            <a:spAutoFit/>
          </a:bodyPr>
          <a:lstStyle/>
          <a:p>
            <a:r>
              <a:rPr lang="en-US" sz="1100" b="1" dirty="0">
                <a:latin typeface="Futura" panose="020B0602020204020303" pitchFamily="34" charset="-79"/>
                <a:cs typeface="Futura" panose="020B0602020204020303" pitchFamily="34" charset="-79"/>
              </a:rPr>
              <a:t>COLOR</a:t>
            </a:r>
            <a:r>
              <a:rPr lang="en-US" sz="1200" b="1" dirty="0">
                <a:latin typeface="Futura" panose="020B0602020204020303" pitchFamily="34" charset="-79"/>
                <a:cs typeface="Futura" panose="020B0602020204020303" pitchFamily="34" charset="-79"/>
              </a:rPr>
              <a:t> </a:t>
            </a:r>
            <a:r>
              <a:rPr lang="en-US" sz="1200" b="1" dirty="0">
                <a:latin typeface="FUTURA MEDIUM" panose="020B0602020204020303" pitchFamily="34" charset="-79"/>
                <a:cs typeface="FUTURA MEDIUM" panose="020B0602020204020303" pitchFamily="34" charset="-79"/>
              </a:rPr>
              <a:t> </a:t>
            </a:r>
            <a:r>
              <a:rPr lang="en-US" sz="880" dirty="0">
                <a:latin typeface="Futura Medium" panose="020B0602020204020303" pitchFamily="34" charset="-79"/>
                <a:cs typeface="Futura Medium" panose="020B0602020204020303" pitchFamily="34" charset="-79"/>
              </a:rPr>
              <a:t>Clear with light golden highlights</a:t>
            </a:r>
            <a:br>
              <a:rPr lang="en-US" sz="1000" dirty="0">
                <a:latin typeface="Futura Medium" panose="020B0602020204020303" pitchFamily="34" charset="-79"/>
                <a:cs typeface="Futura Medium" panose="020B0602020204020303" pitchFamily="34" charset="-79"/>
              </a:rPr>
            </a:br>
            <a:endParaRPr lang="en-US" sz="500" dirty="0">
              <a:latin typeface="Futura Medium" panose="020B0602020204020303" pitchFamily="34" charset="-79"/>
              <a:cs typeface="Futura Medium" panose="020B0602020204020303" pitchFamily="34" charset="-79"/>
            </a:endParaRPr>
          </a:p>
          <a:p>
            <a:r>
              <a:rPr lang="en-US" sz="1100" b="1" dirty="0">
                <a:latin typeface="Futura" panose="020B0602020204020303" pitchFamily="34" charset="-79"/>
                <a:cs typeface="Futura" panose="020B0602020204020303" pitchFamily="34" charset="-79"/>
              </a:rPr>
              <a:t>PALATE</a:t>
            </a:r>
            <a:r>
              <a:rPr lang="en-US" sz="1200" b="1" dirty="0">
                <a:latin typeface="FUTURA MEDIUM" panose="020B0602020204020303" pitchFamily="34" charset="-79"/>
                <a:cs typeface="FUTURA MEDIUM" panose="020B0602020204020303" pitchFamily="34" charset="-79"/>
              </a:rPr>
              <a:t>  </a:t>
            </a:r>
            <a:r>
              <a:rPr lang="en-US" sz="880" dirty="0">
                <a:latin typeface="Futura Medium" panose="020B0602020204020303" pitchFamily="34" charset="-79"/>
                <a:cs typeface="Futura Medium" panose="020B0602020204020303" pitchFamily="34" charset="-79"/>
              </a:rPr>
              <a:t>Intense, sweet high-density fruit</a:t>
            </a:r>
          </a:p>
          <a:p>
            <a:endParaRPr lang="en-US" sz="500" dirty="0">
              <a:latin typeface="Futura Medium" panose="020B0602020204020303" pitchFamily="34" charset="-79"/>
              <a:cs typeface="Futura Medium" panose="020B0602020204020303" pitchFamily="34" charset="-79"/>
            </a:endParaRPr>
          </a:p>
          <a:p>
            <a:r>
              <a:rPr lang="en-US" sz="1100" b="1" dirty="0">
                <a:latin typeface="Futura" panose="020B0602020204020303" pitchFamily="34" charset="-79"/>
                <a:cs typeface="Futura" panose="020B0602020204020303" pitchFamily="34" charset="-79"/>
              </a:rPr>
              <a:t>FINISH</a:t>
            </a:r>
            <a:r>
              <a:rPr lang="en-US" sz="1200" b="1" dirty="0">
                <a:latin typeface="FUTURA MEDIUM" panose="020B0602020204020303" pitchFamily="34" charset="-79"/>
                <a:cs typeface="FUTURA MEDIUM" panose="020B0602020204020303" pitchFamily="34" charset="-79"/>
              </a:rPr>
              <a:t>  </a:t>
            </a:r>
            <a:r>
              <a:rPr lang="en-US" sz="880" dirty="0">
                <a:latin typeface="Futura Medium" panose="020B0602020204020303" pitchFamily="34" charset="-79"/>
                <a:cs typeface="Futura Medium" panose="020B0602020204020303" pitchFamily="34" charset="-79"/>
              </a:rPr>
              <a:t>Prolonged &amp; gentle while pleasantly dry &amp; tart</a:t>
            </a:r>
          </a:p>
          <a:p>
            <a:endParaRPr lang="en-US" sz="500" dirty="0">
              <a:latin typeface="Futura Medium" panose="020B0602020204020303" pitchFamily="34" charset="-79"/>
              <a:cs typeface="Futura Medium" panose="020B0602020204020303" pitchFamily="34" charset="-79"/>
            </a:endParaRPr>
          </a:p>
          <a:p>
            <a:r>
              <a:rPr lang="en-US" sz="1100" b="1" dirty="0">
                <a:latin typeface="Futura" panose="020B0602020204020303" pitchFamily="34" charset="-79"/>
                <a:cs typeface="Futura" panose="020B0602020204020303" pitchFamily="34" charset="-79"/>
              </a:rPr>
              <a:t>AROMA</a:t>
            </a:r>
            <a:r>
              <a:rPr lang="en-US" sz="1200" b="1" dirty="0">
                <a:latin typeface="FUTURA MEDIUM" panose="020B0602020204020303" pitchFamily="34" charset="-79"/>
                <a:cs typeface="FUTURA MEDIUM" panose="020B0602020204020303" pitchFamily="34" charset="-79"/>
              </a:rPr>
              <a:t>  </a:t>
            </a:r>
            <a:r>
              <a:rPr lang="en-US" sz="880" dirty="0">
                <a:latin typeface="Futura Medium" panose="020B0602020204020303" pitchFamily="34" charset="-79"/>
                <a:cs typeface="Futura Medium" panose="020B0602020204020303" pitchFamily="34" charset="-79"/>
              </a:rPr>
              <a:t>Toasted oak, maple syrup, vanilla, quince, &amp; figs</a:t>
            </a:r>
          </a:p>
          <a:p>
            <a:endParaRPr lang="en-US" sz="500" dirty="0">
              <a:latin typeface="Futura Medium" panose="020B0602020204020303" pitchFamily="34" charset="-79"/>
              <a:cs typeface="Futura Medium" panose="020B0602020204020303" pitchFamily="34" charset="-79"/>
            </a:endParaRPr>
          </a:p>
          <a:p>
            <a:r>
              <a:rPr lang="en-US" sz="1100" b="1" dirty="0">
                <a:latin typeface="Futura" panose="020B0602020204020303" pitchFamily="34" charset="-79"/>
                <a:cs typeface="Futura" panose="020B0602020204020303" pitchFamily="34" charset="-79"/>
              </a:rPr>
              <a:t>ABV</a:t>
            </a:r>
            <a:r>
              <a:rPr lang="en-US" sz="1200" b="1" dirty="0">
                <a:latin typeface="FUTURA MEDIUM" panose="020B0602020204020303" pitchFamily="34" charset="-79"/>
                <a:cs typeface="FUTURA MEDIUM" panose="020B0602020204020303" pitchFamily="34" charset="-79"/>
              </a:rPr>
              <a:t>  </a:t>
            </a:r>
            <a:r>
              <a:rPr lang="en-US" sz="880" dirty="0">
                <a:latin typeface="Futura Medium" panose="020B0602020204020303" pitchFamily="34" charset="-79"/>
                <a:cs typeface="Futura Medium" panose="020B0602020204020303" pitchFamily="34" charset="-79"/>
              </a:rPr>
              <a:t>40%</a:t>
            </a:r>
          </a:p>
        </p:txBody>
      </p:sp>
      <p:cxnSp>
        <p:nvCxnSpPr>
          <p:cNvPr id="10" name="Straight Connector 9">
            <a:extLst>
              <a:ext uri="{FF2B5EF4-FFF2-40B4-BE49-F238E27FC236}">
                <a16:creationId xmlns:a16="http://schemas.microsoft.com/office/drawing/2014/main" id="{5E23747D-8BD2-B444-88D7-5B2BEAF0276B}"/>
              </a:ext>
            </a:extLst>
          </p:cNvPr>
          <p:cNvCxnSpPr>
            <a:cxnSpLocks/>
          </p:cNvCxnSpPr>
          <p:nvPr/>
        </p:nvCxnSpPr>
        <p:spPr>
          <a:xfrm>
            <a:off x="4131707" y="6885112"/>
            <a:ext cx="3228277" cy="0"/>
          </a:xfrm>
          <a:prstGeom prst="line">
            <a:avLst/>
          </a:prstGeom>
          <a:ln w="28575" cap="rnd">
            <a:solidFill>
              <a:srgbClr val="474747"/>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55AA042-7F07-7241-8E37-86731101CA43}"/>
              </a:ext>
            </a:extLst>
          </p:cNvPr>
          <p:cNvSpPr/>
          <p:nvPr/>
        </p:nvSpPr>
        <p:spPr>
          <a:xfrm>
            <a:off x="745818" y="2157454"/>
            <a:ext cx="6280764" cy="1137582"/>
          </a:xfrm>
          <a:prstGeom prst="rect">
            <a:avLst/>
          </a:prstGeom>
        </p:spPr>
        <p:txBody>
          <a:bodyPr wrap="square">
            <a:noAutofit/>
          </a:bodyPr>
          <a:lstStyle/>
          <a:p>
            <a:pPr algn="ctr">
              <a:lnSpc>
                <a:spcPts val="1480"/>
              </a:lnSpc>
            </a:pPr>
            <a:r>
              <a:rPr lang="en-US" sz="1150" dirty="0" err="1">
                <a:solidFill>
                  <a:schemeClr val="bg2">
                    <a:lumMod val="10000"/>
                  </a:schemeClr>
                </a:solidFill>
                <a:latin typeface="Futura Medium" panose="020B0602020204020303" pitchFamily="34" charset="-79"/>
                <a:cs typeface="Futura Medium" panose="020B0602020204020303" pitchFamily="34" charset="-79"/>
              </a:rPr>
              <a:t>Partida’s</a:t>
            </a:r>
            <a:r>
              <a:rPr lang="en-US" sz="1150" dirty="0">
                <a:solidFill>
                  <a:schemeClr val="bg2">
                    <a:lumMod val="10000"/>
                  </a:schemeClr>
                </a:solidFill>
                <a:latin typeface="Futura Medium" panose="020B0602020204020303" pitchFamily="34" charset="-79"/>
                <a:cs typeface="Futura Medium" panose="020B0602020204020303" pitchFamily="34" charset="-79"/>
              </a:rPr>
              <a:t> newest gem, Añejo </a:t>
            </a:r>
            <a:r>
              <a:rPr lang="en-US" sz="115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1150" dirty="0">
                <a:solidFill>
                  <a:schemeClr val="bg2">
                    <a:lumMod val="10000"/>
                  </a:schemeClr>
                </a:solidFill>
                <a:latin typeface="Futura Medium" panose="020B0602020204020303" pitchFamily="34" charset="-79"/>
                <a:cs typeface="Futura Medium" panose="020B0602020204020303" pitchFamily="34" charset="-79"/>
              </a:rPr>
              <a:t>, honors the 15</a:t>
            </a:r>
            <a:r>
              <a:rPr lang="en-US" sz="1150" baseline="30000" dirty="0">
                <a:solidFill>
                  <a:schemeClr val="bg2">
                    <a:lumMod val="10000"/>
                  </a:schemeClr>
                </a:solidFill>
                <a:latin typeface="Futura Medium" panose="020B0602020204020303" pitchFamily="34" charset="-79"/>
                <a:cs typeface="Futura Medium" panose="020B0602020204020303" pitchFamily="34" charset="-79"/>
              </a:rPr>
              <a:t>th</a:t>
            </a:r>
            <a:r>
              <a:rPr lang="en-US" sz="1150" dirty="0">
                <a:solidFill>
                  <a:schemeClr val="bg2">
                    <a:lumMod val="10000"/>
                  </a:schemeClr>
                </a:solidFill>
                <a:latin typeface="Futura Medium" panose="020B0602020204020303" pitchFamily="34" charset="-79"/>
                <a:cs typeface="Futura Medium" panose="020B0602020204020303" pitchFamily="34" charset="-79"/>
              </a:rPr>
              <a:t> Anniversary of</a:t>
            </a:r>
            <a:br>
              <a:rPr lang="en-US" sz="1150" dirty="0">
                <a:solidFill>
                  <a:schemeClr val="bg2">
                    <a:lumMod val="10000"/>
                  </a:schemeClr>
                </a:solidFill>
                <a:latin typeface="Futura Medium" panose="020B0602020204020303" pitchFamily="34" charset="-79"/>
                <a:cs typeface="Futura Medium" panose="020B0602020204020303" pitchFamily="34" charset="-79"/>
              </a:rPr>
            </a:br>
            <a:r>
              <a:rPr lang="en-US" sz="1150" dirty="0">
                <a:solidFill>
                  <a:schemeClr val="bg2">
                    <a:lumMod val="10000"/>
                  </a:schemeClr>
                </a:solidFill>
                <a:latin typeface="Futura Medium" panose="020B0602020204020303" pitchFamily="34" charset="-79"/>
                <a:cs typeface="Futura Medium" panose="020B0602020204020303" pitchFamily="34" charset="-79"/>
              </a:rPr>
              <a:t>Jose Valdez, Tequila </a:t>
            </a:r>
            <a:r>
              <a:rPr lang="en-US" sz="1150" dirty="0" err="1">
                <a:solidFill>
                  <a:schemeClr val="bg2">
                    <a:lumMod val="10000"/>
                  </a:schemeClr>
                </a:solidFill>
                <a:latin typeface="Futura Medium" panose="020B0602020204020303" pitchFamily="34" charset="-79"/>
                <a:cs typeface="Futura Medium" panose="020B0602020204020303" pitchFamily="34" charset="-79"/>
              </a:rPr>
              <a:t>Partida’s</a:t>
            </a:r>
            <a:r>
              <a:rPr lang="en-US" sz="1150" dirty="0">
                <a:solidFill>
                  <a:schemeClr val="bg2">
                    <a:lumMod val="10000"/>
                  </a:schemeClr>
                </a:solidFill>
                <a:latin typeface="Futura Medium" panose="020B0602020204020303" pitchFamily="34" charset="-79"/>
                <a:cs typeface="Futura Medium" panose="020B0602020204020303" pitchFamily="34" charset="-79"/>
              </a:rPr>
              <a:t> Maestro Tequilero who has combined innovative, modern practices with time-honored tequila making traditions. His dedication </a:t>
            </a:r>
            <a:br>
              <a:rPr lang="en-US" sz="1150" dirty="0">
                <a:solidFill>
                  <a:schemeClr val="bg2">
                    <a:lumMod val="10000"/>
                  </a:schemeClr>
                </a:solidFill>
                <a:latin typeface="Futura Medium" panose="020B0602020204020303" pitchFamily="34" charset="-79"/>
                <a:cs typeface="Futura Medium" panose="020B0602020204020303" pitchFamily="34" charset="-79"/>
              </a:rPr>
            </a:br>
            <a:r>
              <a:rPr lang="en-US" sz="1150" dirty="0">
                <a:solidFill>
                  <a:schemeClr val="bg2">
                    <a:lumMod val="10000"/>
                  </a:schemeClr>
                </a:solidFill>
                <a:latin typeface="Futura Medium" panose="020B0602020204020303" pitchFamily="34" charset="-79"/>
                <a:cs typeface="Futura Medium" panose="020B0602020204020303" pitchFamily="34" charset="-79"/>
              </a:rPr>
              <a:t>to purity and perfection for Tequila </a:t>
            </a:r>
            <a:r>
              <a:rPr lang="en-US" sz="1150" dirty="0" err="1">
                <a:solidFill>
                  <a:schemeClr val="bg2">
                    <a:lumMod val="10000"/>
                  </a:schemeClr>
                </a:solidFill>
                <a:latin typeface="Futura Medium" panose="020B0602020204020303" pitchFamily="34" charset="-79"/>
                <a:cs typeface="Futura Medium" panose="020B0602020204020303" pitchFamily="34" charset="-79"/>
              </a:rPr>
              <a:t>Partida</a:t>
            </a:r>
            <a:r>
              <a:rPr lang="en-US" sz="1150" dirty="0">
                <a:solidFill>
                  <a:schemeClr val="bg2">
                    <a:lumMod val="10000"/>
                  </a:schemeClr>
                </a:solidFill>
                <a:latin typeface="Futura Medium" panose="020B0602020204020303" pitchFamily="34" charset="-79"/>
                <a:cs typeface="Futura Medium" panose="020B0602020204020303" pitchFamily="34" charset="-79"/>
              </a:rPr>
              <a:t> is reflected in this new flawless,</a:t>
            </a:r>
            <a:br>
              <a:rPr lang="en-US" sz="1150" dirty="0">
                <a:solidFill>
                  <a:schemeClr val="bg2">
                    <a:lumMod val="10000"/>
                  </a:schemeClr>
                </a:solidFill>
                <a:latin typeface="Futura Medium" panose="020B0602020204020303" pitchFamily="34" charset="-79"/>
                <a:cs typeface="Futura Medium" panose="020B0602020204020303" pitchFamily="34" charset="-79"/>
              </a:rPr>
            </a:br>
            <a:r>
              <a:rPr lang="en-US" sz="1150" dirty="0">
                <a:solidFill>
                  <a:schemeClr val="bg2">
                    <a:lumMod val="10000"/>
                  </a:schemeClr>
                </a:solidFill>
                <a:latin typeface="Futura Medium" panose="020B0602020204020303" pitchFamily="34" charset="-79"/>
                <a:cs typeface="Futura Medium" panose="020B0602020204020303" pitchFamily="34" charset="-79"/>
              </a:rPr>
              <a:t>crisp, and clear </a:t>
            </a:r>
            <a:r>
              <a:rPr lang="en-US" sz="1150" dirty="0" err="1">
                <a:solidFill>
                  <a:schemeClr val="bg2">
                    <a:lumMod val="10000"/>
                  </a:schemeClr>
                </a:solidFill>
                <a:latin typeface="Futura Medium" panose="020B0602020204020303" pitchFamily="34" charset="-79"/>
                <a:cs typeface="Futura Medium" panose="020B0602020204020303" pitchFamily="34" charset="-79"/>
              </a:rPr>
              <a:t>Añejo</a:t>
            </a:r>
            <a:r>
              <a:rPr lang="en-US" sz="1150" dirty="0">
                <a:solidFill>
                  <a:schemeClr val="bg2">
                    <a:lumMod val="10000"/>
                  </a:schemeClr>
                </a:solidFill>
                <a:latin typeface="Futura Medium" panose="020B0602020204020303" pitchFamily="34" charset="-79"/>
                <a:cs typeface="Futura Medium" panose="020B0602020204020303" pitchFamily="34" charset="-79"/>
              </a:rPr>
              <a:t> </a:t>
            </a:r>
            <a:r>
              <a:rPr lang="en-US" sz="115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1150" dirty="0">
                <a:solidFill>
                  <a:schemeClr val="bg2">
                    <a:lumMod val="10000"/>
                  </a:schemeClr>
                </a:solidFill>
                <a:latin typeface="Futura Medium" panose="020B0602020204020303" pitchFamily="34" charset="-79"/>
                <a:cs typeface="Futura Medium" panose="020B0602020204020303" pitchFamily="34" charset="-79"/>
              </a:rPr>
              <a:t>.</a:t>
            </a:r>
          </a:p>
        </p:txBody>
      </p:sp>
      <p:pic>
        <p:nvPicPr>
          <p:cNvPr id="11" name="Picture 10">
            <a:extLst>
              <a:ext uri="{FF2B5EF4-FFF2-40B4-BE49-F238E27FC236}">
                <a16:creationId xmlns:a16="http://schemas.microsoft.com/office/drawing/2014/main" id="{6F0D176C-9060-024E-A4A9-667895BEF2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309" y="4444779"/>
            <a:ext cx="803356" cy="826106"/>
          </a:xfrm>
          <a:prstGeom prst="rect">
            <a:avLst/>
          </a:prstGeom>
        </p:spPr>
      </p:pic>
      <p:pic>
        <p:nvPicPr>
          <p:cNvPr id="12" name="Picture 11">
            <a:extLst>
              <a:ext uri="{FF2B5EF4-FFF2-40B4-BE49-F238E27FC236}">
                <a16:creationId xmlns:a16="http://schemas.microsoft.com/office/drawing/2014/main" id="{76B1D9F1-FD9E-7D4B-A545-3C8AF8897E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309" y="3507755"/>
            <a:ext cx="809407" cy="82610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5B3A59C7-C694-54E7-5E33-00947D7F70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39185" y="3983559"/>
            <a:ext cx="826106" cy="826106"/>
          </a:xfrm>
          <a:prstGeom prst="rect">
            <a:avLst/>
          </a:prstGeom>
        </p:spPr>
      </p:pic>
    </p:spTree>
    <p:extLst>
      <p:ext uri="{BB962C8B-B14F-4D97-AF65-F5344CB8AC3E}">
        <p14:creationId xmlns:p14="http://schemas.microsoft.com/office/powerpoint/2010/main" val="221740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D0B6C-3584-5542-BAB5-E35D472DB704}"/>
              </a:ext>
            </a:extLst>
          </p:cNvPr>
          <p:cNvSpPr/>
          <p:nvPr/>
        </p:nvSpPr>
        <p:spPr>
          <a:xfrm>
            <a:off x="388247" y="2469268"/>
            <a:ext cx="3653982" cy="1429219"/>
          </a:xfrm>
          <a:prstGeom prst="rect">
            <a:avLst/>
          </a:prstGeom>
        </p:spPr>
        <p:txBody>
          <a:bodyPr wrap="square">
            <a:noAutofit/>
          </a:bodyPr>
          <a:lstStyle/>
          <a:p>
            <a:pPr marL="171450" indent="-171450">
              <a:buFont typeface="Arial" panose="020B0604020202020204" pitchFamily="34" charset="0"/>
              <a:buChar char="•"/>
            </a:pPr>
            <a:r>
              <a:rPr lang="en-US" sz="900" dirty="0">
                <a:solidFill>
                  <a:schemeClr val="bg2">
                    <a:lumMod val="10000"/>
                  </a:schemeClr>
                </a:solidFill>
                <a:latin typeface="Futura Medium" panose="020B0602020204020303" pitchFamily="34" charset="-79"/>
                <a:cs typeface="Futura Medium" panose="020B0602020204020303" pitchFamily="34" charset="-79"/>
              </a:rPr>
              <a:t>US </a:t>
            </a:r>
            <a:r>
              <a:rPr lang="en-US" sz="90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900" dirty="0">
                <a:solidFill>
                  <a:schemeClr val="bg2">
                    <a:lumMod val="10000"/>
                  </a:schemeClr>
                </a:solidFill>
                <a:latin typeface="Futura Medium" panose="020B0602020204020303" pitchFamily="34" charset="-79"/>
                <a:cs typeface="Futura Medium" panose="020B0602020204020303" pitchFamily="34" charset="-79"/>
              </a:rPr>
              <a:t> Market exploding with </a:t>
            </a:r>
            <a:r>
              <a:rPr lang="en-US" sz="900" b="1" dirty="0">
                <a:solidFill>
                  <a:schemeClr val="bg2">
                    <a:lumMod val="10000"/>
                  </a:schemeClr>
                </a:solidFill>
                <a:latin typeface="Futura Medium" panose="020B0602020204020303" pitchFamily="34" charset="-79"/>
                <a:cs typeface="Futura Medium" panose="020B0602020204020303" pitchFamily="34" charset="-79"/>
              </a:rPr>
              <a:t>double-digit growth</a:t>
            </a:r>
            <a:r>
              <a:rPr lang="en-US" sz="900" baseline="30000" dirty="0">
                <a:solidFill>
                  <a:schemeClr val="bg2">
                    <a:lumMod val="10000"/>
                  </a:schemeClr>
                </a:solidFill>
                <a:latin typeface="Futura Medium" panose="020B0602020204020303" pitchFamily="34" charset="-79"/>
                <a:cs typeface="Futura Medium" panose="020B0602020204020303" pitchFamily="34" charset="-79"/>
              </a:rPr>
              <a:t>*</a:t>
            </a:r>
            <a:r>
              <a:rPr lang="en-US" sz="900" dirty="0">
                <a:solidFill>
                  <a:schemeClr val="bg2">
                    <a:lumMod val="10000"/>
                  </a:schemeClr>
                </a:solidFill>
                <a:latin typeface="Futura Medium" panose="020B0602020204020303" pitchFamily="34" charset="-79"/>
                <a:cs typeface="Futura Medium" panose="020B0602020204020303" pitchFamily="34" charset="-79"/>
              </a:rPr>
              <a:t> </a:t>
            </a:r>
            <a:r>
              <a:rPr lang="en-US" sz="900" i="1" dirty="0">
                <a:solidFill>
                  <a:schemeClr val="bg2">
                    <a:lumMod val="10000"/>
                  </a:schemeClr>
                </a:solidFill>
                <a:latin typeface="Futura Medium" panose="020B0602020204020303" pitchFamily="34" charset="-79"/>
                <a:cs typeface="Futura Medium" panose="020B0602020204020303" pitchFamily="34" charset="-79"/>
              </a:rPr>
              <a:t>(Nielsen 52WE 9.5.20)</a:t>
            </a:r>
          </a:p>
          <a:p>
            <a:pPr marL="171450" indent="-171450">
              <a:buFont typeface="Arial" panose="020B0604020202020204" pitchFamily="34" charset="0"/>
              <a:buChar char="•"/>
            </a:pPr>
            <a:endParaRPr lang="en-US" sz="400" dirty="0">
              <a:solidFill>
                <a:schemeClr val="bg2">
                  <a:lumMod val="10000"/>
                </a:schemeClr>
              </a:solidFill>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900" dirty="0">
                <a:solidFill>
                  <a:schemeClr val="bg2">
                    <a:lumMod val="10000"/>
                  </a:schemeClr>
                </a:solidFill>
                <a:latin typeface="Futura Medium" panose="020B0602020204020303" pitchFamily="34" charset="-79"/>
                <a:cs typeface="Futura Medium" panose="020B0602020204020303" pitchFamily="34" charset="-79"/>
              </a:rPr>
              <a:t> is the </a:t>
            </a:r>
            <a:r>
              <a:rPr lang="en-US" sz="900" b="1" dirty="0">
                <a:solidFill>
                  <a:schemeClr val="bg2">
                    <a:lumMod val="10000"/>
                  </a:schemeClr>
                </a:solidFill>
                <a:latin typeface="Futura Medium" panose="020B0602020204020303" pitchFamily="34" charset="-79"/>
                <a:cs typeface="Futura Medium" panose="020B0602020204020303" pitchFamily="34" charset="-79"/>
              </a:rPr>
              <a:t>fastest-growing segment </a:t>
            </a:r>
            <a:r>
              <a:rPr lang="en-US" sz="900" dirty="0">
                <a:solidFill>
                  <a:schemeClr val="bg2">
                    <a:lumMod val="10000"/>
                  </a:schemeClr>
                </a:solidFill>
                <a:latin typeface="Futura Medium" panose="020B0602020204020303" pitchFamily="34" charset="-79"/>
                <a:cs typeface="Futura Medium" panose="020B0602020204020303" pitchFamily="34" charset="-79"/>
              </a:rPr>
              <a:t>of tequila </a:t>
            </a:r>
            <a:br>
              <a:rPr lang="en-US" sz="900" dirty="0">
                <a:solidFill>
                  <a:schemeClr val="bg2">
                    <a:lumMod val="10000"/>
                  </a:schemeClr>
                </a:solidFill>
                <a:latin typeface="Futura Medium" panose="020B0602020204020303" pitchFamily="34" charset="-79"/>
                <a:cs typeface="Futura Medium" panose="020B0602020204020303" pitchFamily="34" charset="-79"/>
              </a:rPr>
            </a:br>
            <a:r>
              <a:rPr lang="en-US" sz="900" dirty="0">
                <a:solidFill>
                  <a:schemeClr val="bg2">
                    <a:lumMod val="10000"/>
                  </a:schemeClr>
                </a:solidFill>
                <a:latin typeface="Futura Medium" panose="020B0602020204020303" pitchFamily="34" charset="-79"/>
                <a:cs typeface="Futura Medium" panose="020B0602020204020303" pitchFamily="34" charset="-79"/>
              </a:rPr>
              <a:t>in Mexico </a:t>
            </a:r>
          </a:p>
          <a:p>
            <a:pPr marL="171450" indent="-171450">
              <a:buFont typeface="Arial" panose="020B0604020202020204" pitchFamily="34" charset="0"/>
              <a:buChar char="•"/>
            </a:pPr>
            <a:endParaRPr lang="en-US" sz="400" dirty="0">
              <a:solidFill>
                <a:schemeClr val="bg2">
                  <a:lumMod val="10000"/>
                </a:schemeClr>
              </a:solidFill>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900" dirty="0">
                <a:solidFill>
                  <a:schemeClr val="bg2">
                    <a:lumMod val="10000"/>
                  </a:schemeClr>
                </a:solidFill>
                <a:latin typeface="Futura Medium" panose="020B0602020204020303" pitchFamily="34" charset="-79"/>
                <a:cs typeface="Futura Medium" panose="020B0602020204020303" pitchFamily="34" charset="-79"/>
              </a:rPr>
              <a:t> category has grown over 60% in last 5 years US</a:t>
            </a:r>
          </a:p>
          <a:p>
            <a:pPr marL="171450" indent="-171450">
              <a:buFont typeface="Arial" panose="020B0604020202020204" pitchFamily="34" charset="0"/>
              <a:buChar char="•"/>
            </a:pPr>
            <a:endParaRPr lang="en-US" sz="400" dirty="0">
              <a:solidFill>
                <a:schemeClr val="bg2">
                  <a:lumMod val="10000"/>
                </a:schemeClr>
              </a:solidFill>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err="1">
                <a:solidFill>
                  <a:schemeClr val="bg2">
                    <a:lumMod val="10000"/>
                  </a:schemeClr>
                </a:solidFill>
                <a:latin typeface="Futura Medium" panose="020B0602020204020303" pitchFamily="34" charset="-79"/>
                <a:cs typeface="Futura Medium" panose="020B0602020204020303" pitchFamily="34" charset="-79"/>
              </a:rPr>
              <a:t>Partida</a:t>
            </a:r>
            <a:r>
              <a:rPr lang="en-US" sz="900" dirty="0">
                <a:solidFill>
                  <a:schemeClr val="bg2">
                    <a:lumMod val="10000"/>
                  </a:schemeClr>
                </a:solidFill>
                <a:latin typeface="Futura Medium" panose="020B0602020204020303" pitchFamily="34" charset="-79"/>
                <a:cs typeface="Futura Medium" panose="020B0602020204020303" pitchFamily="34" charset="-79"/>
              </a:rPr>
              <a:t> </a:t>
            </a:r>
            <a:r>
              <a:rPr lang="en-US" sz="90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900" dirty="0">
                <a:solidFill>
                  <a:schemeClr val="bg2">
                    <a:lumMod val="10000"/>
                  </a:schemeClr>
                </a:solidFill>
                <a:latin typeface="Futura Medium" panose="020B0602020204020303" pitchFamily="34" charset="-79"/>
                <a:cs typeface="Futura Medium" panose="020B0602020204020303" pitchFamily="34" charset="-79"/>
              </a:rPr>
              <a:t> is </a:t>
            </a:r>
            <a:r>
              <a:rPr lang="en-US" sz="900" b="1" dirty="0">
                <a:solidFill>
                  <a:schemeClr val="bg2">
                    <a:lumMod val="10000"/>
                  </a:schemeClr>
                </a:solidFill>
                <a:latin typeface="Futura Medium" panose="020B0602020204020303" pitchFamily="34" charset="-79"/>
                <a:cs typeface="Futura Medium" panose="020B0602020204020303" pitchFamily="34" charset="-79"/>
              </a:rPr>
              <a:t>100% natural</a:t>
            </a:r>
            <a:r>
              <a:rPr lang="en-US" sz="900" dirty="0">
                <a:solidFill>
                  <a:schemeClr val="bg2">
                    <a:lumMod val="10000"/>
                  </a:schemeClr>
                </a:solidFill>
                <a:latin typeface="Futura Medium" panose="020B0602020204020303" pitchFamily="34" charset="-79"/>
                <a:cs typeface="Futura Medium" panose="020B0602020204020303" pitchFamily="34" charset="-79"/>
              </a:rPr>
              <a:t> with no artificial flavoring or coloring</a:t>
            </a:r>
          </a:p>
          <a:p>
            <a:pPr marL="171450" indent="-171450">
              <a:buFont typeface="Arial" panose="020B0604020202020204" pitchFamily="34" charset="0"/>
              <a:buChar char="•"/>
            </a:pPr>
            <a:endParaRPr lang="en-US" sz="400" dirty="0">
              <a:solidFill>
                <a:schemeClr val="bg2">
                  <a:lumMod val="10000"/>
                </a:schemeClr>
              </a:solidFill>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err="1">
                <a:solidFill>
                  <a:schemeClr val="bg2">
                    <a:lumMod val="10000"/>
                  </a:schemeClr>
                </a:solidFill>
                <a:latin typeface="Futura Medium" panose="020B0602020204020303" pitchFamily="34" charset="-79"/>
                <a:cs typeface="Futura Medium" panose="020B0602020204020303" pitchFamily="34" charset="-79"/>
              </a:rPr>
              <a:t>Partida</a:t>
            </a:r>
            <a:r>
              <a:rPr lang="en-US" sz="900" dirty="0">
                <a:solidFill>
                  <a:schemeClr val="bg2">
                    <a:lumMod val="10000"/>
                  </a:schemeClr>
                </a:solidFill>
                <a:latin typeface="Futura Medium" panose="020B0602020204020303" pitchFamily="34" charset="-79"/>
                <a:cs typeface="Futura Medium" panose="020B0602020204020303" pitchFamily="34" charset="-79"/>
              </a:rPr>
              <a:t> </a:t>
            </a:r>
            <a:r>
              <a:rPr lang="en-US" sz="900" dirty="0" err="1">
                <a:solidFill>
                  <a:schemeClr val="bg2">
                    <a:lumMod val="10000"/>
                  </a:schemeClr>
                </a:solidFill>
                <a:latin typeface="Futura Medium" panose="020B0602020204020303" pitchFamily="34" charset="-79"/>
                <a:cs typeface="Futura Medium" panose="020B0602020204020303" pitchFamily="34" charset="-79"/>
              </a:rPr>
              <a:t>Cristalino</a:t>
            </a:r>
            <a:r>
              <a:rPr lang="en-US" sz="900" dirty="0">
                <a:solidFill>
                  <a:schemeClr val="bg2">
                    <a:lumMod val="10000"/>
                  </a:schemeClr>
                </a:solidFill>
                <a:latin typeface="Futura Medium" panose="020B0602020204020303" pitchFamily="34" charset="-79"/>
                <a:cs typeface="Futura Medium" panose="020B0602020204020303" pitchFamily="34" charset="-79"/>
              </a:rPr>
              <a:t> starts with </a:t>
            </a:r>
            <a:r>
              <a:rPr lang="en-US" sz="900" b="1" dirty="0">
                <a:solidFill>
                  <a:schemeClr val="bg2">
                    <a:lumMod val="10000"/>
                  </a:schemeClr>
                </a:solidFill>
                <a:latin typeface="Futura Medium" panose="020B0602020204020303" pitchFamily="34" charset="-79"/>
                <a:cs typeface="Futura Medium" panose="020B0602020204020303" pitchFamily="34" charset="-79"/>
              </a:rPr>
              <a:t>award-winning </a:t>
            </a:r>
            <a:r>
              <a:rPr lang="en-US" sz="900" b="1" dirty="0" err="1">
                <a:solidFill>
                  <a:schemeClr val="bg2">
                    <a:lumMod val="10000"/>
                  </a:schemeClr>
                </a:solidFill>
                <a:latin typeface="FUTURA MEDIUM" panose="020B0602020204020303" pitchFamily="34" charset="-79"/>
                <a:cs typeface="FUTURA MEDIUM" panose="020B0602020204020303" pitchFamily="34" charset="-79"/>
              </a:rPr>
              <a:t>Añejo</a:t>
            </a:r>
            <a:r>
              <a:rPr lang="en-US" sz="900" baseline="30000" dirty="0">
                <a:solidFill>
                  <a:schemeClr val="bg2">
                    <a:lumMod val="10000"/>
                  </a:schemeClr>
                </a:solidFill>
                <a:latin typeface="Futura Medium" panose="020B0602020204020303" pitchFamily="34" charset="-79"/>
                <a:cs typeface="Futura Medium" panose="020B0602020204020303" pitchFamily="34" charset="-79"/>
              </a:rPr>
              <a:t>**</a:t>
            </a:r>
            <a:endParaRPr lang="en-US" sz="900" dirty="0">
              <a:solidFill>
                <a:schemeClr val="bg2">
                  <a:lumMod val="10000"/>
                </a:schemeClr>
              </a:solidFill>
              <a:latin typeface="Futura Medium" panose="020B0602020204020303" pitchFamily="34" charset="-79"/>
              <a:cs typeface="Futura Medium" panose="020B0602020204020303" pitchFamily="34" charset="-79"/>
            </a:endParaRPr>
          </a:p>
        </p:txBody>
      </p:sp>
      <p:sp>
        <p:nvSpPr>
          <p:cNvPr id="6" name="Rectangle 5">
            <a:extLst>
              <a:ext uri="{FF2B5EF4-FFF2-40B4-BE49-F238E27FC236}">
                <a16:creationId xmlns:a16="http://schemas.microsoft.com/office/drawing/2014/main" id="{1B1641CB-3DDA-7D4A-BE1D-893916D5156E}"/>
              </a:ext>
            </a:extLst>
          </p:cNvPr>
          <p:cNvSpPr/>
          <p:nvPr/>
        </p:nvSpPr>
        <p:spPr>
          <a:xfrm>
            <a:off x="388247" y="5561714"/>
            <a:ext cx="3714195" cy="2908489"/>
          </a:xfrm>
          <a:prstGeom prst="rect">
            <a:avLst/>
          </a:prstGeom>
        </p:spPr>
        <p:txBody>
          <a:bodyPr wrap="square">
            <a:spAutoFit/>
          </a:bodyPr>
          <a:lstStyle/>
          <a:p>
            <a:r>
              <a:rPr lang="en-US" sz="900" dirty="0">
                <a:latin typeface="Futura Medium" panose="020B0602020204020303" pitchFamily="34" charset="-79"/>
                <a:cs typeface="Futura Medium" panose="020B0602020204020303" pitchFamily="34" charset="-79"/>
              </a:rPr>
              <a:t>Focus: On-Premise</a:t>
            </a:r>
            <a:br>
              <a:rPr lang="en-US" sz="900" dirty="0">
                <a:latin typeface="Futura Medium" panose="020B0602020204020303" pitchFamily="34" charset="-79"/>
                <a:cs typeface="Futura Medium" panose="020B0602020204020303" pitchFamily="34" charset="-79"/>
              </a:rPr>
            </a:br>
            <a:endParaRPr lang="en-US" sz="5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Key existing </a:t>
            </a:r>
            <a:r>
              <a:rPr lang="en-US" sz="900" dirty="0" err="1">
                <a:latin typeface="Futura Medium" panose="020B0602020204020303" pitchFamily="34" charset="-79"/>
                <a:cs typeface="Futura Medium" panose="020B0602020204020303" pitchFamily="34" charset="-79"/>
              </a:rPr>
              <a:t>Partida</a:t>
            </a:r>
            <a:r>
              <a:rPr lang="en-US" sz="900" dirty="0">
                <a:latin typeface="Futura Medium" panose="020B0602020204020303" pitchFamily="34" charset="-79"/>
                <a:cs typeface="Futura Medium" panose="020B0602020204020303" pitchFamily="34" charset="-79"/>
              </a:rPr>
              <a:t> accounts</a:t>
            </a:r>
            <a:br>
              <a:rPr lang="en-US" sz="900" dirty="0">
                <a:latin typeface="Futura Medium" panose="020B0602020204020303" pitchFamily="34" charset="-79"/>
                <a:cs typeface="Futura Medium" panose="020B0602020204020303" pitchFamily="34" charset="-79"/>
              </a:rPr>
            </a:br>
            <a:endParaRPr lang="en-US" sz="4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Premium Mexican and tequila “A” accounts</a:t>
            </a:r>
            <a:br>
              <a:rPr lang="en-US" sz="900" dirty="0">
                <a:latin typeface="Futura Medium" panose="020B0602020204020303" pitchFamily="34" charset="-79"/>
                <a:cs typeface="Futura Medium" panose="020B0602020204020303" pitchFamily="34" charset="-79"/>
              </a:rPr>
            </a:br>
            <a:endParaRPr lang="en-US" sz="4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Premium cocktail bars</a:t>
            </a:r>
          </a:p>
          <a:p>
            <a:pPr marL="171450" indent="-171450">
              <a:buFont typeface="Arial" panose="020B0604020202020204" pitchFamily="34" charset="0"/>
              <a:buChar char="•"/>
            </a:pPr>
            <a:endParaRPr lang="en-US" sz="900" dirty="0">
              <a:latin typeface="Futura Medium" panose="020B0602020204020303" pitchFamily="34" charset="-79"/>
              <a:cs typeface="Futura Medium" panose="020B0602020204020303" pitchFamily="34" charset="-79"/>
            </a:endParaRPr>
          </a:p>
          <a:p>
            <a:r>
              <a:rPr lang="en-US" sz="900" dirty="0">
                <a:latin typeface="Futura Medium" panose="020B0602020204020303" pitchFamily="34" charset="-79"/>
                <a:cs typeface="Futura Medium" panose="020B0602020204020303" pitchFamily="34" charset="-79"/>
              </a:rPr>
              <a:t>Off-Premise:</a:t>
            </a:r>
            <a:br>
              <a:rPr lang="en-US" sz="900" dirty="0">
                <a:latin typeface="Futura Medium" panose="020B0602020204020303" pitchFamily="34" charset="-79"/>
                <a:cs typeface="Futura Medium" panose="020B0602020204020303" pitchFamily="34" charset="-79"/>
              </a:rPr>
            </a:br>
            <a:endParaRPr lang="en-US" sz="5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Eye-level placement to the left of Partida Añejo and/or secondary placement in </a:t>
            </a:r>
            <a:r>
              <a:rPr lang="en-US" sz="900" dirty="0" err="1">
                <a:latin typeface="Futura Medium" panose="020B0602020204020303" pitchFamily="34" charset="-79"/>
                <a:cs typeface="Futura Medium" panose="020B0602020204020303" pitchFamily="34" charset="-79"/>
              </a:rPr>
              <a:t>Cristalino</a:t>
            </a:r>
            <a:r>
              <a:rPr lang="en-US" sz="900" dirty="0">
                <a:latin typeface="Futura Medium" panose="020B0602020204020303" pitchFamily="34" charset="-79"/>
                <a:cs typeface="Futura Medium" panose="020B0602020204020303" pitchFamily="34" charset="-79"/>
              </a:rPr>
              <a:t> Section</a:t>
            </a: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Independent accounts in key Latino neighborhoods</a:t>
            </a:r>
            <a:br>
              <a:rPr lang="en-US" sz="900" dirty="0">
                <a:latin typeface="Futura Medium" panose="020B0602020204020303" pitchFamily="34" charset="-79"/>
                <a:cs typeface="Futura Medium" panose="020B0602020204020303" pitchFamily="34" charset="-79"/>
              </a:rPr>
            </a:br>
            <a:endParaRPr lang="en-US" sz="4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Key </a:t>
            </a:r>
            <a:r>
              <a:rPr lang="en-US" sz="900" dirty="0" err="1">
                <a:latin typeface="Futura Medium" panose="020B0602020204020303" pitchFamily="34" charset="-79"/>
                <a:cs typeface="Futura Medium" panose="020B0602020204020303" pitchFamily="34" charset="-79"/>
              </a:rPr>
              <a:t>Partida</a:t>
            </a:r>
            <a:r>
              <a:rPr lang="en-US" sz="900" dirty="0">
                <a:latin typeface="Futura Medium" panose="020B0602020204020303" pitchFamily="34" charset="-79"/>
                <a:cs typeface="Futura Medium" panose="020B0602020204020303" pitchFamily="34" charset="-79"/>
              </a:rPr>
              <a:t> accounts with current </a:t>
            </a:r>
            <a:r>
              <a:rPr lang="en-US" sz="900" dirty="0" err="1">
                <a:latin typeface="Futura Medium" panose="020B0602020204020303" pitchFamily="34" charset="-79"/>
                <a:cs typeface="Futura Medium" panose="020B0602020204020303" pitchFamily="34" charset="-79"/>
              </a:rPr>
              <a:t>Añejo</a:t>
            </a:r>
            <a:r>
              <a:rPr lang="en-US" sz="900" dirty="0">
                <a:latin typeface="Futura Medium" panose="020B0602020204020303" pitchFamily="34" charset="-79"/>
                <a:cs typeface="Futura Medium" panose="020B0602020204020303" pitchFamily="34" charset="-79"/>
              </a:rPr>
              <a:t> listing</a:t>
            </a:r>
            <a:br>
              <a:rPr lang="en-US" sz="900" dirty="0">
                <a:latin typeface="Futura Medium" panose="020B0602020204020303" pitchFamily="34" charset="-79"/>
                <a:cs typeface="Futura Medium" panose="020B0602020204020303" pitchFamily="34" charset="-79"/>
              </a:rPr>
            </a:br>
            <a:endParaRPr lang="en-US" sz="400" dirty="0">
              <a:latin typeface="Futura Medium" panose="020B0602020204020303" pitchFamily="34" charset="-79"/>
              <a:cs typeface="Futura Medium" panose="020B0602020204020303" pitchFamily="34" charset="-79"/>
            </a:endParaRPr>
          </a:p>
          <a:p>
            <a:endParaRPr lang="en-US" sz="900" dirty="0">
              <a:latin typeface="Futura Medium" panose="020B0602020204020303" pitchFamily="34" charset="-79"/>
              <a:cs typeface="Futura Medium" panose="020B0602020204020303" pitchFamily="34" charset="-79"/>
            </a:endParaRPr>
          </a:p>
          <a:p>
            <a:r>
              <a:rPr lang="en-US" sz="900" dirty="0">
                <a:latin typeface="Futura Medium" panose="020B0602020204020303" pitchFamily="34" charset="-79"/>
                <a:cs typeface="Futura Medium" panose="020B0602020204020303" pitchFamily="34" charset="-79"/>
              </a:rPr>
              <a:t>Target Consumer: Tequila Tastemakers</a:t>
            </a:r>
            <a:br>
              <a:rPr lang="en-US" sz="900" dirty="0">
                <a:latin typeface="Futura Medium" panose="020B0602020204020303" pitchFamily="34" charset="-79"/>
                <a:cs typeface="Futura Medium" panose="020B0602020204020303" pitchFamily="34" charset="-79"/>
              </a:rPr>
            </a:br>
            <a:endParaRPr lang="en-US" sz="5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20 to 40+ years old, educated</a:t>
            </a:r>
            <a:br>
              <a:rPr lang="en-US" sz="900" dirty="0">
                <a:latin typeface="Futura Medium" panose="020B0602020204020303" pitchFamily="34" charset="-79"/>
                <a:cs typeface="Futura Medium" panose="020B0602020204020303" pitchFamily="34" charset="-79"/>
              </a:rPr>
            </a:br>
            <a:endParaRPr lang="en-US" sz="4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SKUs Latino/Mexican Heritage (familiar with </a:t>
            </a:r>
            <a:r>
              <a:rPr lang="en-US" sz="900" dirty="0" err="1">
                <a:latin typeface="Futura Medium" panose="020B0602020204020303" pitchFamily="34" charset="-79"/>
                <a:cs typeface="Futura Medium" panose="020B0602020204020303" pitchFamily="34" charset="-79"/>
              </a:rPr>
              <a:t>Cristalinos</a:t>
            </a:r>
            <a:r>
              <a:rPr lang="en-US" sz="900" dirty="0">
                <a:latin typeface="Futura Medium" panose="020B0602020204020303" pitchFamily="34" charset="-79"/>
                <a:cs typeface="Futura Medium" panose="020B0602020204020303" pitchFamily="34" charset="-79"/>
              </a:rPr>
              <a:t> from travels to Mexico</a:t>
            </a:r>
          </a:p>
          <a:p>
            <a:pPr marL="171450" indent="-171450">
              <a:buFont typeface="Arial" panose="020B0604020202020204" pitchFamily="34" charset="0"/>
              <a:buChar char="•"/>
            </a:pPr>
            <a:endParaRPr lang="en-US" sz="40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Like discovering new things and quality tequilas</a:t>
            </a:r>
          </a:p>
        </p:txBody>
      </p:sp>
      <p:sp>
        <p:nvSpPr>
          <p:cNvPr id="7" name="Rectangle 6">
            <a:extLst>
              <a:ext uri="{FF2B5EF4-FFF2-40B4-BE49-F238E27FC236}">
                <a16:creationId xmlns:a16="http://schemas.microsoft.com/office/drawing/2014/main" id="{E1A0AD50-4C19-D04B-85F5-4A85DE686349}"/>
              </a:ext>
            </a:extLst>
          </p:cNvPr>
          <p:cNvSpPr/>
          <p:nvPr/>
        </p:nvSpPr>
        <p:spPr>
          <a:xfrm>
            <a:off x="388247" y="9385853"/>
            <a:ext cx="1872629" cy="169277"/>
          </a:xfrm>
          <a:prstGeom prst="rect">
            <a:avLst/>
          </a:prstGeom>
        </p:spPr>
        <p:txBody>
          <a:bodyPr wrap="none">
            <a:spAutoFit/>
          </a:bodyPr>
          <a:lstStyle/>
          <a:p>
            <a:r>
              <a:rPr lang="en-US" sz="500" dirty="0">
                <a:latin typeface="Futura Medium" panose="020B0602020204020303" pitchFamily="34" charset="-79"/>
                <a:cs typeface="Futura Medium" panose="020B0602020204020303" pitchFamily="34" charset="-79"/>
              </a:rPr>
              <a:t>*(Nielsen 52WE 9.5.20)  ** (USC 94 - 2017; 93 - 2019)</a:t>
            </a:r>
          </a:p>
        </p:txBody>
      </p:sp>
      <p:pic>
        <p:nvPicPr>
          <p:cNvPr id="9" name="Picture 8">
            <a:extLst>
              <a:ext uri="{FF2B5EF4-FFF2-40B4-BE49-F238E27FC236}">
                <a16:creationId xmlns:a16="http://schemas.microsoft.com/office/drawing/2014/main" id="{3A82D5D6-2F9F-C043-871C-A390412CF29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rot="16200000">
            <a:off x="3807437" y="2613377"/>
            <a:ext cx="4014336" cy="3009900"/>
          </a:xfrm>
          <a:prstGeom prst="rect">
            <a:avLst/>
          </a:prstGeom>
        </p:spPr>
      </p:pic>
      <p:graphicFrame>
        <p:nvGraphicFramePr>
          <p:cNvPr id="10" name="Table 9">
            <a:extLst>
              <a:ext uri="{FF2B5EF4-FFF2-40B4-BE49-F238E27FC236}">
                <a16:creationId xmlns:a16="http://schemas.microsoft.com/office/drawing/2014/main" id="{A40300E3-65EE-A242-A7CF-EB18BB4C7D21}"/>
              </a:ext>
            </a:extLst>
          </p:cNvPr>
          <p:cNvGraphicFramePr>
            <a:graphicFrameLocks noGrp="1"/>
          </p:cNvGraphicFramePr>
          <p:nvPr>
            <p:extLst>
              <p:ext uri="{D42A27DB-BD31-4B8C-83A1-F6EECF244321}">
                <p14:modId xmlns:p14="http://schemas.microsoft.com/office/powerpoint/2010/main" val="2780786291"/>
              </p:ext>
            </p:extLst>
          </p:nvPr>
        </p:nvGraphicFramePr>
        <p:xfrm>
          <a:off x="4309654" y="6375026"/>
          <a:ext cx="3009901" cy="3175359"/>
        </p:xfrm>
        <a:graphic>
          <a:graphicData uri="http://schemas.openxmlformats.org/drawingml/2006/table">
            <a:tbl>
              <a:tblPr bandRow="1">
                <a:tableStyleId>{5C22544A-7EE6-4342-B048-85BDC9FD1C3A}</a:tableStyleId>
              </a:tblPr>
              <a:tblGrid>
                <a:gridCol w="1566423">
                  <a:extLst>
                    <a:ext uri="{9D8B030D-6E8A-4147-A177-3AD203B41FA5}">
                      <a16:colId xmlns:a16="http://schemas.microsoft.com/office/drawing/2014/main" val="2395630002"/>
                    </a:ext>
                  </a:extLst>
                </a:gridCol>
                <a:gridCol w="1443478">
                  <a:extLst>
                    <a:ext uri="{9D8B030D-6E8A-4147-A177-3AD203B41FA5}">
                      <a16:colId xmlns:a16="http://schemas.microsoft.com/office/drawing/2014/main" val="3905143511"/>
                    </a:ext>
                  </a:extLst>
                </a:gridCol>
              </a:tblGrid>
              <a:tr h="226167">
                <a:tc>
                  <a:txBody>
                    <a:bodyPr/>
                    <a:lstStyle/>
                    <a:p>
                      <a:r>
                        <a:rPr lang="en-US" sz="850" b="0" i="0" dirty="0">
                          <a:latin typeface="Montserrat Medium" pitchFamily="2" charset="77"/>
                        </a:rPr>
                        <a:t>UPC</a:t>
                      </a:r>
                    </a:p>
                  </a:txBody>
                  <a:tcPr/>
                </a:tc>
                <a:tc>
                  <a:txBody>
                    <a:bodyPr/>
                    <a:lstStyle/>
                    <a:p>
                      <a:pPr algn="l" fontAlgn="ctr"/>
                      <a:r>
                        <a:rPr lang="en-US" sz="850" b="0" i="0" kern="1200" dirty="0">
                          <a:solidFill>
                            <a:schemeClr val="dk1"/>
                          </a:solidFill>
                          <a:latin typeface="Montserrat Light" pitchFamily="2" charset="77"/>
                          <a:ea typeface="+mn-ea"/>
                          <a:cs typeface="+mn-cs"/>
                        </a:rPr>
                        <a:t>7503022413368</a:t>
                      </a:r>
                    </a:p>
                  </a:txBody>
                  <a:tcPr marL="0" marR="0" marT="0" marB="0" anchor="ctr"/>
                </a:tc>
                <a:extLst>
                  <a:ext uri="{0D108BD9-81ED-4DB2-BD59-A6C34878D82A}">
                    <a16:rowId xmlns:a16="http://schemas.microsoft.com/office/drawing/2014/main" val="1020424000"/>
                  </a:ext>
                </a:extLst>
              </a:tr>
              <a:tr h="226167">
                <a:tc>
                  <a:txBody>
                    <a:bodyPr/>
                    <a:lstStyle/>
                    <a:p>
                      <a:r>
                        <a:rPr lang="en-US" sz="850" b="0" i="0" dirty="0">
                          <a:latin typeface="Montserrat Medium" pitchFamily="2" charset="77"/>
                        </a:rPr>
                        <a:t>SCC</a:t>
                      </a:r>
                    </a:p>
                  </a:txBody>
                  <a:tcPr/>
                </a:tc>
                <a:tc>
                  <a:txBody>
                    <a:bodyPr/>
                    <a:lstStyle/>
                    <a:p>
                      <a:pPr algn="l" fontAlgn="ctr"/>
                      <a:r>
                        <a:rPr lang="en-US" sz="850" b="0" i="0" kern="1200" dirty="0">
                          <a:solidFill>
                            <a:schemeClr val="dk1"/>
                          </a:solidFill>
                          <a:latin typeface="Montserrat Light" pitchFamily="2" charset="77"/>
                          <a:ea typeface="+mn-ea"/>
                          <a:cs typeface="+mn-cs"/>
                        </a:rPr>
                        <a:t>17503022413365</a:t>
                      </a:r>
                    </a:p>
                  </a:txBody>
                  <a:tcPr marL="0" marR="0" marT="0" marB="0" anchor="ctr"/>
                </a:tc>
                <a:extLst>
                  <a:ext uri="{0D108BD9-81ED-4DB2-BD59-A6C34878D82A}">
                    <a16:rowId xmlns:a16="http://schemas.microsoft.com/office/drawing/2014/main" val="1262128958"/>
                  </a:ext>
                </a:extLst>
              </a:tr>
              <a:tr h="226167">
                <a:tc>
                  <a:txBody>
                    <a:bodyPr/>
                    <a:lstStyle/>
                    <a:p>
                      <a:r>
                        <a:rPr lang="en-US" sz="850" b="0" i="0" dirty="0">
                          <a:latin typeface="Montserrat Medium" pitchFamily="2" charset="77"/>
                        </a:rPr>
                        <a:t>Volume/Bottle (L): </a:t>
                      </a:r>
                    </a:p>
                  </a:txBody>
                  <a:tcPr/>
                </a:tc>
                <a:tc>
                  <a:txBody>
                    <a:bodyPr/>
                    <a:lstStyle/>
                    <a:p>
                      <a:r>
                        <a:rPr lang="en-US" sz="850" b="0" i="0" dirty="0">
                          <a:latin typeface="Montserrat Light" pitchFamily="2" charset="77"/>
                        </a:rPr>
                        <a:t>.750</a:t>
                      </a:r>
                    </a:p>
                  </a:txBody>
                  <a:tcPr/>
                </a:tc>
                <a:extLst>
                  <a:ext uri="{0D108BD9-81ED-4DB2-BD59-A6C34878D82A}">
                    <a16:rowId xmlns:a16="http://schemas.microsoft.com/office/drawing/2014/main" val="3096827469"/>
                  </a:ext>
                </a:extLst>
              </a:tr>
              <a:tr h="226167">
                <a:tc>
                  <a:txBody>
                    <a:bodyPr/>
                    <a:lstStyle/>
                    <a:p>
                      <a:r>
                        <a:rPr lang="en-US" sz="850" b="0" i="0" dirty="0">
                          <a:latin typeface="Montserrat Medium" pitchFamily="2" charset="77"/>
                        </a:rPr>
                        <a:t>ABV%</a:t>
                      </a:r>
                    </a:p>
                  </a:txBody>
                  <a:tcPr/>
                </a:tc>
                <a:tc>
                  <a:txBody>
                    <a:bodyPr/>
                    <a:lstStyle/>
                    <a:p>
                      <a:r>
                        <a:rPr lang="en-US" sz="850" b="0" i="0" dirty="0">
                          <a:latin typeface="Montserrat Light" pitchFamily="2" charset="77"/>
                        </a:rPr>
                        <a:t>40</a:t>
                      </a:r>
                    </a:p>
                  </a:txBody>
                  <a:tcPr/>
                </a:tc>
                <a:extLst>
                  <a:ext uri="{0D108BD9-81ED-4DB2-BD59-A6C34878D82A}">
                    <a16:rowId xmlns:a16="http://schemas.microsoft.com/office/drawing/2014/main" val="1888469326"/>
                  </a:ext>
                </a:extLst>
              </a:tr>
              <a:tr h="226167">
                <a:tc>
                  <a:txBody>
                    <a:bodyPr/>
                    <a:lstStyle/>
                    <a:p>
                      <a:r>
                        <a:rPr lang="en-US" sz="850" b="0" i="0" dirty="0">
                          <a:latin typeface="Montserrat Medium" pitchFamily="2" charset="77"/>
                        </a:rPr>
                        <a:t>Cases per Layer</a:t>
                      </a:r>
                    </a:p>
                  </a:txBody>
                  <a:tcPr/>
                </a:tc>
                <a:tc>
                  <a:txBody>
                    <a:bodyPr/>
                    <a:lstStyle/>
                    <a:p>
                      <a:r>
                        <a:rPr lang="en-US" sz="850" b="0" i="0" dirty="0">
                          <a:latin typeface="Montserrat Light" pitchFamily="2" charset="77"/>
                        </a:rPr>
                        <a:t>12</a:t>
                      </a:r>
                    </a:p>
                  </a:txBody>
                  <a:tcPr/>
                </a:tc>
                <a:extLst>
                  <a:ext uri="{0D108BD9-81ED-4DB2-BD59-A6C34878D82A}">
                    <a16:rowId xmlns:a16="http://schemas.microsoft.com/office/drawing/2014/main" val="4130375527"/>
                  </a:ext>
                </a:extLst>
              </a:tr>
              <a:tr h="226167">
                <a:tc>
                  <a:txBody>
                    <a:bodyPr/>
                    <a:lstStyle/>
                    <a:p>
                      <a:r>
                        <a:rPr lang="en-US" sz="850" b="0" i="0" dirty="0">
                          <a:latin typeface="Montserrat Medium" pitchFamily="2" charset="77"/>
                        </a:rPr>
                        <a:t>Cases per Pallet</a:t>
                      </a:r>
                    </a:p>
                  </a:txBody>
                  <a:tcPr/>
                </a:tc>
                <a:tc>
                  <a:txBody>
                    <a:bodyPr/>
                    <a:lstStyle/>
                    <a:p>
                      <a:r>
                        <a:rPr lang="en-US" sz="850" b="0" i="0" dirty="0">
                          <a:latin typeface="Montserrat Light" pitchFamily="2" charset="77"/>
                        </a:rPr>
                        <a:t>96</a:t>
                      </a:r>
                    </a:p>
                  </a:txBody>
                  <a:tcPr/>
                </a:tc>
                <a:extLst>
                  <a:ext uri="{0D108BD9-81ED-4DB2-BD59-A6C34878D82A}">
                    <a16:rowId xmlns:a16="http://schemas.microsoft.com/office/drawing/2014/main" val="4082692547"/>
                  </a:ext>
                </a:extLst>
              </a:tr>
              <a:tr h="235188">
                <a:tc>
                  <a:txBody>
                    <a:bodyPr/>
                    <a:lstStyle/>
                    <a:p>
                      <a:r>
                        <a:rPr lang="en-US" sz="850" b="0" i="0" dirty="0">
                          <a:latin typeface="Montserrat Medium" pitchFamily="2" charset="77"/>
                        </a:rPr>
                        <a:t>Layers per Pallet</a:t>
                      </a:r>
                    </a:p>
                  </a:txBody>
                  <a:tcPr/>
                </a:tc>
                <a:tc>
                  <a:txBody>
                    <a:bodyPr/>
                    <a:lstStyle/>
                    <a:p>
                      <a:r>
                        <a:rPr lang="en-US" sz="850" b="0" i="0" dirty="0">
                          <a:latin typeface="Montserrat Light" pitchFamily="2" charset="77"/>
                        </a:rPr>
                        <a:t>8</a:t>
                      </a:r>
                    </a:p>
                  </a:txBody>
                  <a:tcPr/>
                </a:tc>
                <a:extLst>
                  <a:ext uri="{0D108BD9-81ED-4DB2-BD59-A6C34878D82A}">
                    <a16:rowId xmlns:a16="http://schemas.microsoft.com/office/drawing/2014/main" val="3652256770"/>
                  </a:ext>
                </a:extLst>
              </a:tr>
              <a:tr h="226167">
                <a:tc>
                  <a:txBody>
                    <a:bodyPr/>
                    <a:lstStyle/>
                    <a:p>
                      <a:r>
                        <a:rPr lang="en-US" sz="850" b="0" i="0" dirty="0">
                          <a:latin typeface="Montserrat Medium" pitchFamily="2" charset="77"/>
                        </a:rPr>
                        <a:t>Bottles per Case</a:t>
                      </a:r>
                    </a:p>
                  </a:txBody>
                  <a:tcPr/>
                </a:tc>
                <a:tc>
                  <a:txBody>
                    <a:bodyPr/>
                    <a:lstStyle/>
                    <a:p>
                      <a:r>
                        <a:rPr lang="en-US" sz="850" b="0" i="0" dirty="0">
                          <a:latin typeface="Montserrat Light" pitchFamily="2" charset="77"/>
                        </a:rPr>
                        <a:t>6</a:t>
                      </a:r>
                    </a:p>
                  </a:txBody>
                  <a:tcPr/>
                </a:tc>
                <a:extLst>
                  <a:ext uri="{0D108BD9-81ED-4DB2-BD59-A6C34878D82A}">
                    <a16:rowId xmlns:a16="http://schemas.microsoft.com/office/drawing/2014/main" val="72818965"/>
                  </a:ext>
                </a:extLst>
              </a:tr>
              <a:tr h="226167">
                <a:tc>
                  <a:txBody>
                    <a:bodyPr/>
                    <a:lstStyle/>
                    <a:p>
                      <a:r>
                        <a:rPr lang="en-US" sz="850" b="0" i="0" dirty="0">
                          <a:latin typeface="Montserrat Medium" pitchFamily="2" charset="77"/>
                        </a:rPr>
                        <a:t>Bottles per Layer</a:t>
                      </a:r>
                    </a:p>
                  </a:txBody>
                  <a:tcPr/>
                </a:tc>
                <a:tc>
                  <a:txBody>
                    <a:bodyPr/>
                    <a:lstStyle/>
                    <a:p>
                      <a:r>
                        <a:rPr lang="en-US" sz="850" b="0" i="0" dirty="0">
                          <a:latin typeface="Montserrat Light" pitchFamily="2" charset="77"/>
                        </a:rPr>
                        <a:t>72</a:t>
                      </a:r>
                    </a:p>
                  </a:txBody>
                  <a:tcPr/>
                </a:tc>
                <a:extLst>
                  <a:ext uri="{0D108BD9-81ED-4DB2-BD59-A6C34878D82A}">
                    <a16:rowId xmlns:a16="http://schemas.microsoft.com/office/drawing/2014/main" val="139172553"/>
                  </a:ext>
                </a:extLst>
              </a:tr>
              <a:tr h="226167">
                <a:tc>
                  <a:txBody>
                    <a:bodyPr/>
                    <a:lstStyle/>
                    <a:p>
                      <a:r>
                        <a:rPr lang="en-US" sz="850" b="0" i="0" dirty="0">
                          <a:latin typeface="Montserrat Medium" pitchFamily="2" charset="77"/>
                        </a:rPr>
                        <a:t>Bottles per Pallet</a:t>
                      </a:r>
                    </a:p>
                  </a:txBody>
                  <a:tcPr/>
                </a:tc>
                <a:tc>
                  <a:txBody>
                    <a:bodyPr/>
                    <a:lstStyle/>
                    <a:p>
                      <a:r>
                        <a:rPr lang="en-US" sz="850" b="0" i="0" dirty="0">
                          <a:latin typeface="Montserrat Light" pitchFamily="2" charset="77"/>
                        </a:rPr>
                        <a:t>576</a:t>
                      </a:r>
                    </a:p>
                  </a:txBody>
                  <a:tcPr/>
                </a:tc>
                <a:extLst>
                  <a:ext uri="{0D108BD9-81ED-4DB2-BD59-A6C34878D82A}">
                    <a16:rowId xmlns:a16="http://schemas.microsoft.com/office/drawing/2014/main" val="795499154"/>
                  </a:ext>
                </a:extLst>
              </a:tr>
              <a:tr h="226167">
                <a:tc>
                  <a:txBody>
                    <a:bodyPr/>
                    <a:lstStyle/>
                    <a:p>
                      <a:r>
                        <a:rPr lang="en-US" sz="850" b="0" i="0" dirty="0">
                          <a:latin typeface="Montserrat Medium" pitchFamily="2" charset="77"/>
                        </a:rPr>
                        <a:t>Case Length (in)</a:t>
                      </a:r>
                    </a:p>
                  </a:txBody>
                  <a:tcPr/>
                </a:tc>
                <a:tc>
                  <a:txBody>
                    <a:bodyPr/>
                    <a:lstStyle/>
                    <a:p>
                      <a:r>
                        <a:rPr lang="en-US" sz="850" b="0" i="0" dirty="0">
                          <a:latin typeface="Montserrat Light" pitchFamily="2" charset="77"/>
                        </a:rPr>
                        <a:t>11.4</a:t>
                      </a:r>
                    </a:p>
                  </a:txBody>
                  <a:tcPr/>
                </a:tc>
                <a:extLst>
                  <a:ext uri="{0D108BD9-81ED-4DB2-BD59-A6C34878D82A}">
                    <a16:rowId xmlns:a16="http://schemas.microsoft.com/office/drawing/2014/main" val="3452684536"/>
                  </a:ext>
                </a:extLst>
              </a:tr>
              <a:tr h="226167">
                <a:tc>
                  <a:txBody>
                    <a:bodyPr/>
                    <a:lstStyle/>
                    <a:p>
                      <a:r>
                        <a:rPr lang="en-US" sz="850" b="0" i="0" dirty="0">
                          <a:latin typeface="Montserrat Medium" pitchFamily="2" charset="77"/>
                        </a:rPr>
                        <a:t>Case Width (in)</a:t>
                      </a:r>
                    </a:p>
                  </a:txBody>
                  <a:tcPr/>
                </a:tc>
                <a:tc>
                  <a:txBody>
                    <a:bodyPr/>
                    <a:lstStyle/>
                    <a:p>
                      <a:r>
                        <a:rPr lang="en-US" sz="850" b="0" i="0" dirty="0">
                          <a:latin typeface="Montserrat Light" pitchFamily="2" charset="77"/>
                        </a:rPr>
                        <a:t>12.6</a:t>
                      </a:r>
                    </a:p>
                  </a:txBody>
                  <a:tcPr/>
                </a:tc>
                <a:extLst>
                  <a:ext uri="{0D108BD9-81ED-4DB2-BD59-A6C34878D82A}">
                    <a16:rowId xmlns:a16="http://schemas.microsoft.com/office/drawing/2014/main" val="977036599"/>
                  </a:ext>
                </a:extLst>
              </a:tr>
              <a:tr h="226167">
                <a:tc>
                  <a:txBody>
                    <a:bodyPr/>
                    <a:lstStyle/>
                    <a:p>
                      <a:r>
                        <a:rPr lang="en-US" sz="850" b="0" i="0" dirty="0">
                          <a:latin typeface="Montserrat Medium" pitchFamily="2" charset="77"/>
                        </a:rPr>
                        <a:t>Case Height (in)</a:t>
                      </a:r>
                    </a:p>
                  </a:txBody>
                  <a:tcPr/>
                </a:tc>
                <a:tc>
                  <a:txBody>
                    <a:bodyPr/>
                    <a:lstStyle/>
                    <a:p>
                      <a:r>
                        <a:rPr lang="en-US" sz="850" b="0" i="0" dirty="0">
                          <a:latin typeface="Montserrat Light" pitchFamily="2" charset="77"/>
                        </a:rPr>
                        <a:t>9.5</a:t>
                      </a:r>
                    </a:p>
                  </a:txBody>
                  <a:tcPr/>
                </a:tc>
                <a:extLst>
                  <a:ext uri="{0D108BD9-81ED-4DB2-BD59-A6C34878D82A}">
                    <a16:rowId xmlns:a16="http://schemas.microsoft.com/office/drawing/2014/main" val="2165104999"/>
                  </a:ext>
                </a:extLst>
              </a:tr>
              <a:tr h="226167">
                <a:tc>
                  <a:txBody>
                    <a:bodyPr/>
                    <a:lstStyle/>
                    <a:p>
                      <a:r>
                        <a:rPr lang="en-US" sz="850" b="0" i="0" dirty="0">
                          <a:latin typeface="Montserrat Medium" pitchFamily="2" charset="77"/>
                        </a:rPr>
                        <a:t>Case Weight (</a:t>
                      </a:r>
                      <a:r>
                        <a:rPr lang="en-US" sz="850" b="0" i="0" dirty="0" err="1">
                          <a:latin typeface="Montserrat Medium" pitchFamily="2" charset="77"/>
                        </a:rPr>
                        <a:t>lbs</a:t>
                      </a:r>
                      <a:r>
                        <a:rPr lang="en-US" sz="850" b="0" i="0" dirty="0">
                          <a:latin typeface="Montserrat Medium" pitchFamily="2" charset="77"/>
                        </a:rPr>
                        <a:t>)</a:t>
                      </a:r>
                    </a:p>
                  </a:txBody>
                  <a:tcPr/>
                </a:tc>
                <a:tc>
                  <a:txBody>
                    <a:bodyPr/>
                    <a:lstStyle/>
                    <a:p>
                      <a:r>
                        <a:rPr lang="en-US" sz="850" b="0" i="0" dirty="0">
                          <a:latin typeface="Montserrat Light" pitchFamily="2" charset="77"/>
                        </a:rPr>
                        <a:t>22.2</a:t>
                      </a:r>
                    </a:p>
                  </a:txBody>
                  <a:tcPr/>
                </a:tc>
                <a:extLst>
                  <a:ext uri="{0D108BD9-81ED-4DB2-BD59-A6C34878D82A}">
                    <a16:rowId xmlns:a16="http://schemas.microsoft.com/office/drawing/2014/main" val="1486636063"/>
                  </a:ext>
                </a:extLst>
              </a:tr>
            </a:tbl>
          </a:graphicData>
        </a:graphic>
      </p:graphicFrame>
      <p:sp>
        <p:nvSpPr>
          <p:cNvPr id="11" name="TextBox 10">
            <a:extLst>
              <a:ext uri="{FF2B5EF4-FFF2-40B4-BE49-F238E27FC236}">
                <a16:creationId xmlns:a16="http://schemas.microsoft.com/office/drawing/2014/main" id="{DFA91E8C-00F9-A644-B6F3-3870F2F99AF1}"/>
              </a:ext>
            </a:extLst>
          </p:cNvPr>
          <p:cNvSpPr txBox="1"/>
          <p:nvPr/>
        </p:nvSpPr>
        <p:spPr>
          <a:xfrm>
            <a:off x="448139" y="2104617"/>
            <a:ext cx="3566246" cy="287451"/>
          </a:xfrm>
          <a:prstGeom prst="rect">
            <a:avLst/>
          </a:prstGeom>
          <a:noFill/>
        </p:spPr>
        <p:txBody>
          <a:bodyPr wrap="square" rtlCol="0">
            <a:spAutoFit/>
          </a:bodyPr>
          <a:lstStyle/>
          <a:p>
            <a:pPr algn="ctr">
              <a:lnSpc>
                <a:spcPts val="1640"/>
              </a:lnSpc>
            </a:pPr>
            <a:r>
              <a:rPr lang="en-US" sz="1200" spc="300" dirty="0">
                <a:solidFill>
                  <a:schemeClr val="bg2">
                    <a:lumMod val="10000"/>
                  </a:schemeClr>
                </a:solidFill>
                <a:latin typeface="Futura Medium" panose="020B0602020204020303" pitchFamily="34" charset="-79"/>
                <a:cs typeface="Futura Medium" panose="020B0602020204020303" pitchFamily="34" charset="-79"/>
              </a:rPr>
              <a:t>KEY SELLING POINTS</a:t>
            </a:r>
          </a:p>
        </p:txBody>
      </p:sp>
      <p:cxnSp>
        <p:nvCxnSpPr>
          <p:cNvPr id="12" name="Straight Connector 11">
            <a:extLst>
              <a:ext uri="{FF2B5EF4-FFF2-40B4-BE49-F238E27FC236}">
                <a16:creationId xmlns:a16="http://schemas.microsoft.com/office/drawing/2014/main" id="{58C5F3C7-CCB2-B54F-8CFA-5DB6A4F87BFB}"/>
              </a:ext>
            </a:extLst>
          </p:cNvPr>
          <p:cNvCxnSpPr>
            <a:cxnSpLocks/>
          </p:cNvCxnSpPr>
          <p:nvPr/>
        </p:nvCxnSpPr>
        <p:spPr>
          <a:xfrm flipH="1">
            <a:off x="448139" y="2233776"/>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991565-5B45-BD4F-A2E3-EBFE02937281}"/>
              </a:ext>
            </a:extLst>
          </p:cNvPr>
          <p:cNvCxnSpPr>
            <a:cxnSpLocks/>
          </p:cNvCxnSpPr>
          <p:nvPr/>
        </p:nvCxnSpPr>
        <p:spPr>
          <a:xfrm flipH="1">
            <a:off x="3638629" y="2233776"/>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FC123D-1F8B-6B4B-96C8-A52356A46453}"/>
              </a:ext>
            </a:extLst>
          </p:cNvPr>
          <p:cNvSpPr txBox="1"/>
          <p:nvPr/>
        </p:nvSpPr>
        <p:spPr>
          <a:xfrm>
            <a:off x="441972" y="5344451"/>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Futura Medium" panose="020B0602020204020303" pitchFamily="34" charset="-79"/>
                <a:cs typeface="Futura Medium" panose="020B0602020204020303" pitchFamily="34" charset="-79"/>
              </a:rPr>
              <a:t>TRADE </a:t>
            </a:r>
            <a:r>
              <a:rPr lang="en-US" sz="1200" spc="300" dirty="0">
                <a:solidFill>
                  <a:srgbClr val="474747"/>
                </a:solidFill>
                <a:latin typeface="Futura Medium" panose="020B0602020204020303" pitchFamily="34" charset="-79"/>
                <a:cs typeface="Futura Medium" panose="020B0602020204020303" pitchFamily="34" charset="-79"/>
              </a:rPr>
              <a:t>POSITIONING</a:t>
            </a:r>
          </a:p>
        </p:txBody>
      </p:sp>
      <p:cxnSp>
        <p:nvCxnSpPr>
          <p:cNvPr id="15" name="Straight Connector 14">
            <a:extLst>
              <a:ext uri="{FF2B5EF4-FFF2-40B4-BE49-F238E27FC236}">
                <a16:creationId xmlns:a16="http://schemas.microsoft.com/office/drawing/2014/main" id="{109848C0-0E34-D346-B6FD-ED7478645193}"/>
              </a:ext>
            </a:extLst>
          </p:cNvPr>
          <p:cNvCxnSpPr>
            <a:cxnSpLocks/>
          </p:cNvCxnSpPr>
          <p:nvPr/>
        </p:nvCxnSpPr>
        <p:spPr>
          <a:xfrm flipH="1">
            <a:off x="441972" y="5473610"/>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586F2-E516-7943-85BE-6FA55E48A62A}"/>
              </a:ext>
            </a:extLst>
          </p:cNvPr>
          <p:cNvCxnSpPr>
            <a:cxnSpLocks/>
          </p:cNvCxnSpPr>
          <p:nvPr/>
        </p:nvCxnSpPr>
        <p:spPr>
          <a:xfrm flipH="1">
            <a:off x="3632462" y="5473610"/>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85D346-1D94-514B-AB15-B730240B6297}"/>
              </a:ext>
            </a:extLst>
          </p:cNvPr>
          <p:cNvSpPr/>
          <p:nvPr/>
        </p:nvSpPr>
        <p:spPr>
          <a:xfrm>
            <a:off x="388247" y="8849892"/>
            <a:ext cx="3728879" cy="630942"/>
          </a:xfrm>
          <a:prstGeom prst="rect">
            <a:avLst/>
          </a:prstGeom>
        </p:spPr>
        <p:txBody>
          <a:bodyPr wrap="square">
            <a:spAutoFit/>
          </a:bodyPr>
          <a:lstStyle/>
          <a:p>
            <a:pPr marL="171450" indent="-171450">
              <a:buFont typeface="Arial" panose="020B0604020202020204" pitchFamily="34" charset="0"/>
              <a:buChar char="•"/>
            </a:pPr>
            <a:r>
              <a:rPr lang="en-US" sz="900" dirty="0" err="1">
                <a:latin typeface="Futura Medium" panose="020B0602020204020303" pitchFamily="34" charset="-79"/>
                <a:cs typeface="Futura Medium" panose="020B0602020204020303" pitchFamily="34" charset="-79"/>
              </a:rPr>
              <a:t>Partida</a:t>
            </a:r>
            <a:r>
              <a:rPr lang="en-US" sz="900" dirty="0">
                <a:latin typeface="Futura Medium" panose="020B0602020204020303" pitchFamily="34" charset="-79"/>
                <a:cs typeface="Futura Medium" panose="020B0602020204020303" pitchFamily="34" charset="-79"/>
              </a:rPr>
              <a:t> </a:t>
            </a:r>
            <a:r>
              <a:rPr lang="en-US" sz="900" dirty="0" err="1">
                <a:latin typeface="Futura Medium" panose="020B0602020204020303" pitchFamily="34" charset="-79"/>
                <a:cs typeface="Futura Medium" panose="020B0602020204020303" pitchFamily="34" charset="-79"/>
              </a:rPr>
              <a:t>Cristalino</a:t>
            </a:r>
            <a:r>
              <a:rPr lang="en-US" sz="900" dirty="0">
                <a:latin typeface="Futura Medium" panose="020B0602020204020303" pitchFamily="34" charset="-79"/>
                <a:cs typeface="Futura Medium" panose="020B0602020204020303" pitchFamily="34" charset="-79"/>
              </a:rPr>
              <a:t> Margarita served up in Martini Glass</a:t>
            </a:r>
          </a:p>
          <a:p>
            <a:pPr marL="171450" indent="-171450">
              <a:buFont typeface="Arial" panose="020B0604020202020204" pitchFamily="34" charset="0"/>
              <a:buChar char="•"/>
            </a:pPr>
            <a:endParaRPr lang="en-US" sz="850" dirty="0">
              <a:latin typeface="Futura Medium" panose="020B0602020204020303" pitchFamily="34" charset="-79"/>
              <a:cs typeface="Futura Medium" panose="020B0602020204020303" pitchFamily="34" charset="-79"/>
            </a:endParaRPr>
          </a:p>
          <a:p>
            <a:pPr marL="171450" indent="-171450">
              <a:buFont typeface="Arial" panose="020B0604020202020204" pitchFamily="34" charset="0"/>
              <a:buChar char="•"/>
            </a:pPr>
            <a:r>
              <a:rPr lang="en-US" sz="900" dirty="0">
                <a:latin typeface="Futura Medium" panose="020B0602020204020303" pitchFamily="34" charset="-79"/>
                <a:cs typeface="Futura Medium" panose="020B0602020204020303" pitchFamily="34" charset="-79"/>
              </a:rPr>
              <a:t>Upgrade cocktails with this complex &amp; crystal-clear liquid</a:t>
            </a:r>
          </a:p>
          <a:p>
            <a:pPr marL="171450" indent="-171450">
              <a:buFont typeface="Arial" panose="020B0604020202020204" pitchFamily="34" charset="0"/>
              <a:buChar char="•"/>
            </a:pPr>
            <a:endParaRPr lang="en-US" sz="850" dirty="0">
              <a:latin typeface="Futura Medium" panose="020B0602020204020303" pitchFamily="34" charset="-79"/>
              <a:cs typeface="Futura Medium" panose="020B0602020204020303" pitchFamily="34" charset="-79"/>
            </a:endParaRPr>
          </a:p>
        </p:txBody>
      </p:sp>
      <p:sp>
        <p:nvSpPr>
          <p:cNvPr id="18" name="TextBox 17">
            <a:extLst>
              <a:ext uri="{FF2B5EF4-FFF2-40B4-BE49-F238E27FC236}">
                <a16:creationId xmlns:a16="http://schemas.microsoft.com/office/drawing/2014/main" id="{D2B90B4E-53FC-DF44-A9D5-075997039828}"/>
              </a:ext>
            </a:extLst>
          </p:cNvPr>
          <p:cNvSpPr txBox="1"/>
          <p:nvPr/>
        </p:nvSpPr>
        <p:spPr>
          <a:xfrm>
            <a:off x="441972" y="8607915"/>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Futura Medium" panose="020B0602020204020303" pitchFamily="34" charset="-79"/>
                <a:cs typeface="Futura Medium" panose="020B0602020204020303" pitchFamily="34" charset="-79"/>
              </a:rPr>
              <a:t>DRINK STRATEGY</a:t>
            </a:r>
          </a:p>
        </p:txBody>
      </p:sp>
      <p:cxnSp>
        <p:nvCxnSpPr>
          <p:cNvPr id="19" name="Straight Connector 18">
            <a:extLst>
              <a:ext uri="{FF2B5EF4-FFF2-40B4-BE49-F238E27FC236}">
                <a16:creationId xmlns:a16="http://schemas.microsoft.com/office/drawing/2014/main" id="{14E28D16-3F64-6C4A-9EAA-3201315284BA}"/>
              </a:ext>
            </a:extLst>
          </p:cNvPr>
          <p:cNvCxnSpPr>
            <a:cxnSpLocks/>
          </p:cNvCxnSpPr>
          <p:nvPr/>
        </p:nvCxnSpPr>
        <p:spPr>
          <a:xfrm flipH="1" flipV="1">
            <a:off x="441972" y="8737074"/>
            <a:ext cx="544999" cy="656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1B2B19-522C-2349-A9FF-B7F43D8B5865}"/>
              </a:ext>
            </a:extLst>
          </p:cNvPr>
          <p:cNvCxnSpPr>
            <a:cxnSpLocks/>
          </p:cNvCxnSpPr>
          <p:nvPr/>
        </p:nvCxnSpPr>
        <p:spPr>
          <a:xfrm flipH="1">
            <a:off x="3461657" y="8737074"/>
            <a:ext cx="546561"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E03DDC-0C1E-B14E-B878-845996A15B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8833" y="4405952"/>
            <a:ext cx="281244" cy="301752"/>
          </a:xfrm>
          <a:prstGeom prst="rect">
            <a:avLst/>
          </a:prstGeom>
        </p:spPr>
      </p:pic>
      <p:pic>
        <p:nvPicPr>
          <p:cNvPr id="22" name="Picture 21">
            <a:extLst>
              <a:ext uri="{FF2B5EF4-FFF2-40B4-BE49-F238E27FC236}">
                <a16:creationId xmlns:a16="http://schemas.microsoft.com/office/drawing/2014/main" id="{D4D56604-3A6F-AF45-8F1D-3761116EAF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073" y="4417305"/>
            <a:ext cx="368677" cy="273948"/>
          </a:xfrm>
          <a:prstGeom prst="rect">
            <a:avLst/>
          </a:prstGeom>
        </p:spPr>
      </p:pic>
      <p:pic>
        <p:nvPicPr>
          <p:cNvPr id="23" name="Picture 22">
            <a:extLst>
              <a:ext uri="{FF2B5EF4-FFF2-40B4-BE49-F238E27FC236}">
                <a16:creationId xmlns:a16="http://schemas.microsoft.com/office/drawing/2014/main" id="{3EFC08B3-3FAD-CA48-8A1C-7233877ACB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87336" y="4414802"/>
            <a:ext cx="283464" cy="283464"/>
          </a:xfrm>
          <a:prstGeom prst="rect">
            <a:avLst/>
          </a:prstGeom>
        </p:spPr>
      </p:pic>
      <p:pic>
        <p:nvPicPr>
          <p:cNvPr id="24" name="Picture 23">
            <a:extLst>
              <a:ext uri="{FF2B5EF4-FFF2-40B4-BE49-F238E27FC236}">
                <a16:creationId xmlns:a16="http://schemas.microsoft.com/office/drawing/2014/main" id="{8E5F4D75-9BEE-BE4D-9DB0-34D4D3D585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69142" y="4393992"/>
            <a:ext cx="313712" cy="313712"/>
          </a:xfrm>
          <a:prstGeom prst="rect">
            <a:avLst/>
          </a:prstGeom>
        </p:spPr>
      </p:pic>
      <p:pic>
        <p:nvPicPr>
          <p:cNvPr id="25" name="Picture 24">
            <a:extLst>
              <a:ext uri="{FF2B5EF4-FFF2-40B4-BE49-F238E27FC236}">
                <a16:creationId xmlns:a16="http://schemas.microsoft.com/office/drawing/2014/main" id="{73C35883-9B27-3B45-81B9-095B4E9D1C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47447" y="4397566"/>
            <a:ext cx="119825" cy="316602"/>
          </a:xfrm>
          <a:prstGeom prst="rect">
            <a:avLst/>
          </a:prstGeom>
        </p:spPr>
      </p:pic>
      <p:sp>
        <p:nvSpPr>
          <p:cNvPr id="26" name="TextBox 25">
            <a:extLst>
              <a:ext uri="{FF2B5EF4-FFF2-40B4-BE49-F238E27FC236}">
                <a16:creationId xmlns:a16="http://schemas.microsoft.com/office/drawing/2014/main" id="{B5591369-E2E8-D443-B258-832E62C50127}"/>
              </a:ext>
            </a:extLst>
          </p:cNvPr>
          <p:cNvSpPr txBox="1"/>
          <p:nvPr/>
        </p:nvSpPr>
        <p:spPr>
          <a:xfrm>
            <a:off x="354821" y="4754307"/>
            <a:ext cx="763180"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PRIME MATURE </a:t>
            </a:r>
            <a:br>
              <a:rPr lang="en-US" sz="500" b="1" dirty="0">
                <a:solidFill>
                  <a:srgbClr val="4E4D4D"/>
                </a:solidFill>
                <a:latin typeface="Montserrat SemiBold" pitchFamily="2" charset="77"/>
              </a:rPr>
            </a:br>
            <a:r>
              <a:rPr lang="en-US" sz="500" b="1" dirty="0">
                <a:solidFill>
                  <a:srgbClr val="4E4D4D"/>
                </a:solidFill>
                <a:latin typeface="Montserrat SemiBold" pitchFamily="2" charset="77"/>
              </a:rPr>
              <a:t>AGAVE</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Produces ripe, full-flavored agave</a:t>
            </a:r>
          </a:p>
        </p:txBody>
      </p:sp>
      <p:sp>
        <p:nvSpPr>
          <p:cNvPr id="27" name="TextBox 26">
            <a:extLst>
              <a:ext uri="{FF2B5EF4-FFF2-40B4-BE49-F238E27FC236}">
                <a16:creationId xmlns:a16="http://schemas.microsoft.com/office/drawing/2014/main" id="{4550B4A0-E8E3-9141-91E8-BB4015410386}"/>
              </a:ext>
            </a:extLst>
          </p:cNvPr>
          <p:cNvSpPr txBox="1"/>
          <p:nvPr/>
        </p:nvSpPr>
        <p:spPr>
          <a:xfrm>
            <a:off x="1055955" y="4754307"/>
            <a:ext cx="789239"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24 HOUR FIELD</a:t>
            </a:r>
          </a:p>
          <a:p>
            <a:pPr algn="ctr"/>
            <a:r>
              <a:rPr lang="en-US" sz="500" b="1" spc="-20" dirty="0">
                <a:solidFill>
                  <a:srgbClr val="4E4D4D"/>
                </a:solidFill>
                <a:latin typeface="Montserrat SemiBold" pitchFamily="2" charset="77"/>
              </a:rPr>
              <a:t>TO COOKING</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fresh</a:t>
            </a:r>
            <a:br>
              <a:rPr lang="en-US" sz="500" dirty="0">
                <a:solidFill>
                  <a:srgbClr val="474747"/>
                </a:solidFill>
                <a:latin typeface="Montserrat Light" pitchFamily="2" charset="77"/>
              </a:rPr>
            </a:br>
            <a:r>
              <a:rPr lang="en-US" sz="500" dirty="0">
                <a:solidFill>
                  <a:srgbClr val="474747"/>
                </a:solidFill>
                <a:latin typeface="Montserrat Light" pitchFamily="2" charset="77"/>
              </a:rPr>
              <a:t>agave flavor</a:t>
            </a:r>
          </a:p>
        </p:txBody>
      </p:sp>
      <p:sp>
        <p:nvSpPr>
          <p:cNvPr id="28" name="TextBox 27">
            <a:extLst>
              <a:ext uri="{FF2B5EF4-FFF2-40B4-BE49-F238E27FC236}">
                <a16:creationId xmlns:a16="http://schemas.microsoft.com/office/drawing/2014/main" id="{4E2E072A-FC0D-8946-A305-BA87444D261F}"/>
              </a:ext>
            </a:extLst>
          </p:cNvPr>
          <p:cNvSpPr txBox="1"/>
          <p:nvPr/>
        </p:nvSpPr>
        <p:spPr>
          <a:xfrm>
            <a:off x="1843832" y="4756833"/>
            <a:ext cx="763180"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STAINLESS STEEL</a:t>
            </a:r>
          </a:p>
          <a:p>
            <a:pPr algn="ctr"/>
            <a:r>
              <a:rPr lang="en-US" sz="500" b="1" dirty="0">
                <a:solidFill>
                  <a:srgbClr val="4E4D4D"/>
                </a:solidFill>
                <a:latin typeface="Montserrat SemiBold" pitchFamily="2" charset="77"/>
              </a:rPr>
              <a:t>DISTILLATION </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agave</a:t>
            </a:r>
            <a:br>
              <a:rPr lang="en-US" sz="500" dirty="0">
                <a:solidFill>
                  <a:srgbClr val="474747"/>
                </a:solidFill>
                <a:latin typeface="Montserrat Light" pitchFamily="2" charset="77"/>
              </a:rPr>
            </a:br>
            <a:r>
              <a:rPr lang="en-US" sz="500" dirty="0">
                <a:solidFill>
                  <a:srgbClr val="474747"/>
                </a:solidFill>
                <a:latin typeface="Montserrat Light" pitchFamily="2" charset="77"/>
              </a:rPr>
              <a:t>purity</a:t>
            </a:r>
          </a:p>
        </p:txBody>
      </p:sp>
      <p:sp>
        <p:nvSpPr>
          <p:cNvPr id="29" name="TextBox 28">
            <a:extLst>
              <a:ext uri="{FF2B5EF4-FFF2-40B4-BE49-F238E27FC236}">
                <a16:creationId xmlns:a16="http://schemas.microsoft.com/office/drawing/2014/main" id="{FD0C377D-BF85-794E-8BD6-51D34CE981C9}"/>
              </a:ext>
            </a:extLst>
          </p:cNvPr>
          <p:cNvSpPr txBox="1"/>
          <p:nvPr/>
        </p:nvSpPr>
        <p:spPr>
          <a:xfrm>
            <a:off x="2553190" y="4749267"/>
            <a:ext cx="751757"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AGED BEYONG EXPECTATION</a:t>
            </a:r>
          </a:p>
          <a:p>
            <a:pPr algn="ctr"/>
            <a:br>
              <a:rPr lang="en-US" sz="200" b="1" dirty="0">
                <a:solidFill>
                  <a:srgbClr val="4E4D4D"/>
                </a:solidFill>
                <a:latin typeface="Montserrat SemiBold" pitchFamily="2" charset="77"/>
              </a:rPr>
            </a:br>
            <a:r>
              <a:rPr lang="en-US" sz="500" dirty="0">
                <a:solidFill>
                  <a:srgbClr val="474747"/>
                </a:solidFill>
                <a:latin typeface="Montserrat Light" pitchFamily="2" charset="77"/>
              </a:rPr>
              <a:t>Enhances natural agave flavor &amp; color</a:t>
            </a:r>
          </a:p>
        </p:txBody>
      </p:sp>
      <p:sp>
        <p:nvSpPr>
          <p:cNvPr id="30" name="TextBox 29">
            <a:extLst>
              <a:ext uri="{FF2B5EF4-FFF2-40B4-BE49-F238E27FC236}">
                <a16:creationId xmlns:a16="http://schemas.microsoft.com/office/drawing/2014/main" id="{1C8143C4-66D4-894A-8CB0-AA18D73F7500}"/>
              </a:ext>
            </a:extLst>
          </p:cNvPr>
          <p:cNvSpPr txBox="1"/>
          <p:nvPr/>
        </p:nvSpPr>
        <p:spPr>
          <a:xfrm>
            <a:off x="3275846" y="4736423"/>
            <a:ext cx="841281"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THE PRISTINE</a:t>
            </a:r>
          </a:p>
          <a:p>
            <a:pPr algn="ctr"/>
            <a:r>
              <a:rPr lang="en-US" sz="500" b="1" dirty="0">
                <a:solidFill>
                  <a:srgbClr val="4E4D4D"/>
                </a:solidFill>
                <a:latin typeface="Montserrat SemiBold" pitchFamily="2" charset="77"/>
              </a:rPr>
              <a:t>SERVE</a:t>
            </a:r>
          </a:p>
          <a:p>
            <a:pPr algn="ctr"/>
            <a:br>
              <a:rPr lang="en-US" sz="200" b="1" dirty="0">
                <a:solidFill>
                  <a:srgbClr val="4E4D4D"/>
                </a:solidFill>
                <a:latin typeface="Montserrat SemiBold" pitchFamily="2" charset="77"/>
              </a:rPr>
            </a:br>
            <a:r>
              <a:rPr lang="en-US" sz="500" spc="-10" dirty="0">
                <a:solidFill>
                  <a:srgbClr val="474747"/>
                </a:solidFill>
                <a:latin typeface="Montserrat Light" pitchFamily="2" charset="77"/>
              </a:rPr>
              <a:t>To savor the world’s highest-rated tequila</a:t>
            </a:r>
          </a:p>
        </p:txBody>
      </p:sp>
      <p:cxnSp>
        <p:nvCxnSpPr>
          <p:cNvPr id="31" name="Straight Connector 30">
            <a:extLst>
              <a:ext uri="{FF2B5EF4-FFF2-40B4-BE49-F238E27FC236}">
                <a16:creationId xmlns:a16="http://schemas.microsoft.com/office/drawing/2014/main" id="{825D6896-7859-9B41-BEFF-D65B89EFE23E}"/>
              </a:ext>
            </a:extLst>
          </p:cNvPr>
          <p:cNvCxnSpPr>
            <a:cxnSpLocks/>
          </p:cNvCxnSpPr>
          <p:nvPr/>
        </p:nvCxnSpPr>
        <p:spPr>
          <a:xfrm>
            <a:off x="441972" y="4161410"/>
            <a:ext cx="3566160" cy="0"/>
          </a:xfrm>
          <a:prstGeom prst="line">
            <a:avLst/>
          </a:prstGeom>
          <a:ln w="15875" cap="rnd">
            <a:solidFill>
              <a:srgbClr val="474747">
                <a:alpha val="52000"/>
              </a:srgb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5D28F48-AB8B-2742-BEC7-7454C558709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6200000">
            <a:off x="3805480" y="2606714"/>
            <a:ext cx="4020880" cy="3016682"/>
          </a:xfrm>
          <a:prstGeom prst="rect">
            <a:avLst/>
          </a:prstGeom>
        </p:spPr>
      </p:pic>
      <p:sp>
        <p:nvSpPr>
          <p:cNvPr id="33" name="Text Placeholder 1">
            <a:extLst>
              <a:ext uri="{FF2B5EF4-FFF2-40B4-BE49-F238E27FC236}">
                <a16:creationId xmlns:a16="http://schemas.microsoft.com/office/drawing/2014/main" id="{DC4D4956-17CE-5448-903F-C10DD4AB74A6}"/>
              </a:ext>
            </a:extLst>
          </p:cNvPr>
          <p:cNvSpPr>
            <a:spLocks noGrp="1"/>
          </p:cNvSpPr>
          <p:nvPr>
            <p:ph type="body" sz="quarter" idx="10"/>
          </p:nvPr>
        </p:nvSpPr>
        <p:spPr>
          <a:xfrm>
            <a:off x="2072640" y="439395"/>
            <a:ext cx="5699760" cy="972846"/>
          </a:xfrm>
        </p:spPr>
        <p:txBody>
          <a:bodyPr>
            <a:noAutofit/>
          </a:bodyPr>
          <a:lstStyle/>
          <a:p>
            <a:pPr algn="ctr"/>
            <a:r>
              <a:rPr lang="en-US" sz="1200" b="0" i="1" cap="none" dirty="0">
                <a:latin typeface="Montserrat Light" pitchFamily="2" charset="77"/>
              </a:rPr>
              <a:t>introducing</a:t>
            </a:r>
            <a:r>
              <a:rPr lang="en-US" sz="1800" cap="none" dirty="0"/>
              <a:t> </a:t>
            </a:r>
            <a:endParaRPr lang="en-US" sz="1800" dirty="0"/>
          </a:p>
          <a:p>
            <a:pPr algn="ctr"/>
            <a:r>
              <a:rPr lang="en-US" sz="2300" dirty="0">
                <a:latin typeface="Futura" panose="020B0602020204020303" pitchFamily="34" charset="-79"/>
                <a:cs typeface="Futura" panose="020B0602020204020303" pitchFamily="34" charset="-79"/>
              </a:rPr>
              <a:t>PARTIDA</a:t>
            </a:r>
          </a:p>
          <a:p>
            <a:pPr algn="ctr"/>
            <a:r>
              <a:rPr lang="en-US" sz="2300" dirty="0">
                <a:latin typeface="Futura" panose="020B0602020204020303" pitchFamily="34" charset="-79"/>
                <a:cs typeface="Futura" panose="020B0602020204020303" pitchFamily="34" charset="-79"/>
              </a:rPr>
              <a:t>AÑEJO CRISTALINO</a:t>
            </a:r>
          </a:p>
        </p:txBody>
      </p:sp>
    </p:spTree>
    <p:extLst>
      <p:ext uri="{BB962C8B-B14F-4D97-AF65-F5344CB8AC3E}">
        <p14:creationId xmlns:p14="http://schemas.microsoft.com/office/powerpoint/2010/main" val="225109598"/>
      </p:ext>
    </p:extLst>
  </p:cSld>
  <p:clrMapOvr>
    <a:masterClrMapping/>
  </p:clrMapOvr>
</p:sld>
</file>

<file path=ppt/theme/theme1.xml><?xml version="1.0" encoding="utf-8"?>
<a:theme xmlns:a="http://schemas.openxmlformats.org/drawingml/2006/main" name="Office Theme">
  <a:themeElements>
    <a:clrScheme name="PARTIDA">
      <a:dk1>
        <a:srgbClr val="474747"/>
      </a:dk1>
      <a:lt1>
        <a:srgbClr val="FFFFFF"/>
      </a:lt1>
      <a:dk2>
        <a:srgbClr val="474747"/>
      </a:dk2>
      <a:lt2>
        <a:srgbClr val="E7E6E6"/>
      </a:lt2>
      <a:accent1>
        <a:srgbClr val="D9D8D6"/>
      </a:accent1>
      <a:accent2>
        <a:srgbClr val="009DDC"/>
      </a:accent2>
      <a:accent3>
        <a:srgbClr val="0067B1"/>
      </a:accent3>
      <a:accent4>
        <a:srgbClr val="C31188"/>
      </a:accent4>
      <a:accent5>
        <a:srgbClr val="8B0059"/>
      </a:accent5>
      <a:accent6>
        <a:srgbClr val="799741"/>
      </a:accent6>
      <a:hlink>
        <a:srgbClr val="1B1919"/>
      </a:hlink>
      <a:folHlink>
        <a:srgbClr val="1B19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ida_PowerpointTemplate" id="{A699C45E-FC15-A84C-AD66-5D325E485D40}" vid="{FC4A4287-F4E9-8944-B4A5-4651DE20A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6152C89CD40A48A1B6236092F022E5" ma:contentTypeVersion="13" ma:contentTypeDescription="Create a new document." ma:contentTypeScope="" ma:versionID="c0d491141f2df682e709d886c85eb76f">
  <xsd:schema xmlns:xsd="http://www.w3.org/2001/XMLSchema" xmlns:xs="http://www.w3.org/2001/XMLSchema" xmlns:p="http://schemas.microsoft.com/office/2006/metadata/properties" xmlns:ns3="9374693d-dcee-4c0e-8262-81760a4ac50d" xmlns:ns4="52edbf57-f6cf-4b48-b779-b98d968473a7" targetNamespace="http://schemas.microsoft.com/office/2006/metadata/properties" ma:root="true" ma:fieldsID="9f014f7e1255feed00335a57adbce07d" ns3:_="" ns4:_="">
    <xsd:import namespace="9374693d-dcee-4c0e-8262-81760a4ac50d"/>
    <xsd:import namespace="52edbf57-f6cf-4b48-b779-b98d968473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4693d-dcee-4c0e-8262-81760a4ac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edbf57-f6cf-4b48-b779-b98d968473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AC00D-A756-4AEE-BFAC-4B92C4992FA1}">
  <ds:schemaRefs>
    <ds:schemaRef ds:uri="http://schemas.microsoft.com/sharepoint/v3/contenttype/forms"/>
  </ds:schemaRefs>
</ds:datastoreItem>
</file>

<file path=customXml/itemProps2.xml><?xml version="1.0" encoding="utf-8"?>
<ds:datastoreItem xmlns:ds="http://schemas.openxmlformats.org/officeDocument/2006/customXml" ds:itemID="{971FDE89-2C7F-4E09-B53F-20B2B304E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74693d-dcee-4c0e-8262-81760a4ac50d"/>
    <ds:schemaRef ds:uri="52edbf57-f6cf-4b48-b779-b98d96847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4E6B66-92DD-438C-97E4-D51ED98455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Partida_PowerpointTemplate</Template>
  <TotalTime>20175</TotalTime>
  <Words>795</Words>
  <Application>Microsoft Office PowerPoint</Application>
  <PresentationFormat>Custom</PresentationFormat>
  <Paragraphs>100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Marks, Valerie</dc:creator>
  <cp:lastModifiedBy>Victor Lilue</cp:lastModifiedBy>
  <cp:revision>36</cp:revision>
  <cp:lastPrinted>2020-02-26T18:40:09Z</cp:lastPrinted>
  <dcterms:created xsi:type="dcterms:W3CDTF">2019-08-15T20:22:24Z</dcterms:created>
  <dcterms:modified xsi:type="dcterms:W3CDTF">2024-05-13T21:05:07Z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0x010100FF6152C89CD40A48A1B6236092F022E5</vt:lpwstr>
  </property>
</Properties>
</file>