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17"/>
  </p:notesMasterIdLst>
  <p:sldIdLst>
    <p:sldId id="256" r:id="rId5"/>
    <p:sldId id="259" r:id="rId6"/>
    <p:sldId id="2155" r:id="rId7"/>
    <p:sldId id="264" r:id="rId8"/>
    <p:sldId id="261" r:id="rId9"/>
    <p:sldId id="2159" r:id="rId10"/>
    <p:sldId id="2157" r:id="rId11"/>
    <p:sldId id="257" r:id="rId12"/>
    <p:sldId id="262" r:id="rId13"/>
    <p:sldId id="260" r:id="rId14"/>
    <p:sldId id="2158" r:id="rId15"/>
    <p:sldId id="21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73633-9A40-4802-B394-2CA4BB76A597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50099-FCB1-483B-A0B6-49503509E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8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 – High –End</a:t>
            </a:r>
          </a:p>
          <a:p>
            <a:endParaRPr lang="en-US" dirty="0"/>
          </a:p>
          <a:p>
            <a:r>
              <a:rPr lang="en-US" dirty="0"/>
              <a:t>WOW POS – assets visuals </a:t>
            </a:r>
          </a:p>
          <a:p>
            <a:endParaRPr lang="en-US" dirty="0"/>
          </a:p>
          <a:p>
            <a:r>
              <a:rPr lang="en-US" dirty="0"/>
              <a:t>Need to invest more A&amp;P to keep growing at that rate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A16FD-12A3-0C4B-9778-96150E2BEA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7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A16FD-12A3-0C4B-9778-96150E2BEA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A101-7DEF-41DF-ACEA-52EDA39D6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EE60D-6C6B-4B88-9F78-9669F89DF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D5A3-495A-41F8-BA0A-91889D00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CCF3A-3CDD-4C9A-937D-7D7CC35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1AA4-3FEA-4CD7-AEC1-F643372E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7B50-2D18-4086-AF4C-0DCF12E61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45BBA-5518-4C4C-9CA4-4CB6A693F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FB592-6631-45F2-9CB2-255FFE4E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B948-AC0F-433E-8CF1-B78550C9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E782-2F7D-45C5-8C5F-7E5D8F9D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3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96701-1287-4B12-8610-AD652A6AE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F4D11-55D1-4A5E-BC44-D3112AD1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B2221-5D58-487D-9209-8795F85B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00B13-FDB2-4793-8792-8CCEBD1D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9423F-A7B5-48E5-8533-BCB75AE6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6BE6-0EA3-40F3-8142-8FE5A86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B799-CDB1-4A02-AE4C-7012AA59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6778F-F3AC-48DA-85DC-3A95D5BD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B0BA6-08B3-409C-88D0-E8F4BE5C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1E09-0973-4CE9-902E-7388F4FB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B99EC-CE03-4B35-A74C-2FD9FC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761C9-4674-408F-8F87-2442E767E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0D076-11DD-4D30-8CAE-D03B9870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48931-819D-4C96-BDC0-6089EBF8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9886-246F-423D-BBD7-B0E1CB0E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81F0-7B41-420C-8873-2B87B979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69DF-BA48-4BC3-9968-F67DAE380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3DC3E-0511-4A27-A8D1-DC6D73FE8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4B919-4322-40C3-95F9-DEF7B84A4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31B15-4788-4BD6-B967-2454151F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56CBE-9AA0-4AAE-A674-51A65735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6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2448-13A5-4A12-8D15-99D75854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CBCA7-6833-43FA-A0C5-9A27DD36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1C4A2-FFB3-4785-A35C-6504574D2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1378-3694-48F4-8F5D-FD76BD41D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D1EC8D-68B9-43F1-8049-9BA833EA3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D06044-94F3-48FE-8D73-E09623F3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75215-981A-44D9-9E55-5D572CD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9D086-9204-4E6A-9A6F-668147DB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8BFD-3F12-4257-B148-9BA9F4C8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72BD1-80EE-4D48-8D92-824204BD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F99F9-DB57-40A8-986E-5C278242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DC0D2-7A41-4F32-824A-3E756396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3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CED11-0E12-47EC-AA94-E7C71E36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1C978-D5A1-439E-BC06-BD48D80B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17A76-7BF6-4050-A9F5-96BE52C5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4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44E8-0FA1-4CAB-A92E-E1A1BFD8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ABD20-3F2A-4B47-8EAA-E04411861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66E5D-03C1-4A28-8131-65686275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773C-F673-46AB-9838-78E2CED0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8088E-2D5D-4605-A66F-6C40B1EA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085D4-ACC4-4BA4-93B1-7C478FA2F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7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9A34-8442-43C5-AF7C-8316B35F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DC734-5589-4CBC-9A9B-9A874D4C8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C64F8-D18E-42E7-B893-DC13774CB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3FC64-F135-4FE7-935E-5842878B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26B2E-F07B-4642-A90A-CD580FA6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BD68C-5C78-4771-A200-8C305D00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DA89A-7DAD-44F6-8874-8E10F51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4B62D-6F6A-4DB7-9F18-2AF326101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3251B-7802-44FE-A1B8-2BBC586DE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22E7-3BD6-4690-AF89-28BE105E8CD0}" type="datetimeFigureOut">
              <a:rPr lang="en-US" smtClean="0"/>
              <a:t>11/30/20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131D-EE05-4265-B972-DFB44A2B5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2D4E3-A2DA-41A3-B0D8-1BB3B92E4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2683-21F4-4345-B79B-2B85DA65FC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29B3D-710D-472C-844C-12E20F51BA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BD997-C48E-481C-A030-BB0B4D1439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9150" y="1690688"/>
            <a:ext cx="3752850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02906-9A16-4E65-AB18-D472669CC7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6200000">
            <a:off x="7903766" y="-783033"/>
            <a:ext cx="3509169" cy="5067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2EE77-5311-46A5-B59D-EDF77C715A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6200000">
            <a:off x="829072" y="2519760"/>
            <a:ext cx="350916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94599EB-F48E-4565-B500-E545F7C116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" y="2398749"/>
            <a:ext cx="6164953" cy="2311156"/>
          </a:xfrm>
          <a:prstGeom prst="rect">
            <a:avLst/>
          </a:prstGeom>
        </p:spPr>
      </p:pic>
      <p:pic>
        <p:nvPicPr>
          <p:cNvPr id="4" name="Picture 3" descr="A vase filled with pink flowers on a table&#10;&#10;Description automatically generated">
            <a:extLst>
              <a:ext uri="{FF2B5EF4-FFF2-40B4-BE49-F238E27FC236}">
                <a16:creationId xmlns:a16="http://schemas.microsoft.com/office/drawing/2014/main" id="{DC51D741-C5D1-8E43-9FA1-2617B2D82D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5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5F84E0-FDDF-CE4D-BF32-F38BABC1863A}"/>
              </a:ext>
            </a:extLst>
          </p:cNvPr>
          <p:cNvSpPr/>
          <p:nvPr/>
        </p:nvSpPr>
        <p:spPr>
          <a:xfrm>
            <a:off x="392560" y="101779"/>
            <a:ext cx="1110553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Nuvo</a:t>
            </a:r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brand collaboration</a:t>
            </a:r>
          </a:p>
        </p:txBody>
      </p:sp>
      <p:pic>
        <p:nvPicPr>
          <p:cNvPr id="6" name="NUVO artists.mov" descr="NUVO artists.mov">
            <a:hlinkClick r:id="" action="ppaction://media"/>
            <a:extLst>
              <a:ext uri="{FF2B5EF4-FFF2-40B4-BE49-F238E27FC236}">
                <a16:creationId xmlns:a16="http://schemas.microsoft.com/office/drawing/2014/main" id="{C7A8A8FC-1BC9-644E-955D-7A36B4B788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282" y="1401097"/>
            <a:ext cx="5066174" cy="4793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CA5B6-79FB-D54E-9EBD-756EAA77EA29}"/>
              </a:ext>
            </a:extLst>
          </p:cNvPr>
          <p:cNvSpPr txBox="1"/>
          <p:nvPr/>
        </p:nvSpPr>
        <p:spPr>
          <a:xfrm>
            <a:off x="6096000" y="1637071"/>
            <a:ext cx="54977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NUVO will BE signing new music acts in 2021 with a shift to </a:t>
            </a:r>
          </a:p>
          <a:p>
            <a:r>
              <a:rPr lang="en-US" sz="32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POP-MUSIC artist </a:t>
            </a:r>
          </a:p>
          <a:p>
            <a:endParaRPr lang="en-US" sz="32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  <a:p>
            <a:r>
              <a:rPr lang="en-US" sz="32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Our 2020 videos have generated over 700 Millions views  </a:t>
            </a:r>
          </a:p>
          <a:p>
            <a:endParaRPr lang="en-US" sz="2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3546C-CCA0-D64C-A295-CF44E8C8DE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" y="5983881"/>
            <a:ext cx="734193" cy="770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3C31D-FCB5-F543-8E98-D03E1EBDDD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480" y="5925504"/>
            <a:ext cx="876862" cy="876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8D83D-6B23-674E-87DE-0AC3BA30F328}"/>
              </a:ext>
            </a:extLst>
          </p:cNvPr>
          <p:cNvSpPr txBox="1"/>
          <p:nvPr/>
        </p:nvSpPr>
        <p:spPr>
          <a:xfrm>
            <a:off x="7197342" y="6187679"/>
            <a:ext cx="5749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@@@</a:t>
            </a:r>
            <a:r>
              <a:rPr lang="en-US" sz="2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sparklingnuvo</a:t>
            </a: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20K followers                                 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86C74-7619-984B-9F39-939AA9A154E3}"/>
              </a:ext>
            </a:extLst>
          </p:cNvPr>
          <p:cNvSpPr/>
          <p:nvPr/>
        </p:nvSpPr>
        <p:spPr>
          <a:xfrm>
            <a:off x="-107261" y="6241334"/>
            <a:ext cx="6333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Clr>
                <a:srgbClr val="D60093"/>
              </a:buClr>
            </a:pP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@</a:t>
            </a:r>
            <a:r>
              <a:rPr lang="en-US" sz="2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sparklingnuvo</a:t>
            </a: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 300K followers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56EE78-2343-1E47-B970-E5A7B083CB4B}"/>
              </a:ext>
            </a:extLst>
          </p:cNvPr>
          <p:cNvGrpSpPr/>
          <p:nvPr/>
        </p:nvGrpSpPr>
        <p:grpSpPr>
          <a:xfrm>
            <a:off x="61601" y="1386262"/>
            <a:ext cx="4315659" cy="4491877"/>
            <a:chOff x="5194299" y="2381250"/>
            <a:chExt cx="3464791" cy="40259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CDCD63-D9D9-064F-9DD9-4304B13A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299" y="2381250"/>
              <a:ext cx="3464791" cy="4025990"/>
            </a:xfrm>
            <a:prstGeom prst="rect">
              <a:avLst/>
            </a:prstGeom>
          </p:spPr>
        </p:pic>
        <p:pic>
          <p:nvPicPr>
            <p:cNvPr id="10" name="Picture 9" descr="A vase of flowers on a table&#10;&#10;Description automatically generated">
              <a:extLst>
                <a:ext uri="{FF2B5EF4-FFF2-40B4-BE49-F238E27FC236}">
                  <a16:creationId xmlns:a16="http://schemas.microsoft.com/office/drawing/2014/main" id="{66E6FDE6-83C9-174F-933D-765AE11BD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9346" y="4675971"/>
              <a:ext cx="1922342" cy="12234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86D57-5AB4-7146-8720-2652DB72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331" y="4326860"/>
              <a:ext cx="1483593" cy="28682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17965-C889-3840-8BCC-AA0CD72EE27C}"/>
              </a:ext>
            </a:extLst>
          </p:cNvPr>
          <p:cNvSpPr/>
          <p:nvPr/>
        </p:nvSpPr>
        <p:spPr>
          <a:xfrm>
            <a:off x="341714" y="-22580"/>
            <a:ext cx="117077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Social Media / E-commerce </a:t>
            </a:r>
          </a:p>
          <a:p>
            <a:pPr algn="ctr"/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“conversion campaign”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5F731-B96A-7B43-A0AE-2C5D1CD06DE3}"/>
              </a:ext>
            </a:extLst>
          </p:cNvPr>
          <p:cNvSpPr txBox="1"/>
          <p:nvPr/>
        </p:nvSpPr>
        <p:spPr>
          <a:xfrm>
            <a:off x="5280342" y="1386262"/>
            <a:ext cx="57497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Dedicated budget to inspire and convert consumers </a:t>
            </a:r>
          </a:p>
          <a:p>
            <a:endParaRPr lang="en-US" sz="2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GEO targeted campaign</a:t>
            </a:r>
          </a:p>
          <a:p>
            <a:endParaRPr lang="en-US" sz="2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Direct click &amp;&amp;and shop action to National accounts dedicated NUVO page</a:t>
            </a:r>
          </a:p>
          <a:p>
            <a:endParaRPr lang="en-US" sz="2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E-Commerce partnership with independent and regional accounts</a:t>
            </a:r>
          </a:p>
          <a:p>
            <a:endParaRPr lang="en-US" sz="2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269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ABD1-8BA4-E54B-A028-3720D7EB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Key facts ==- growth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D1F31-4F58-7745-A02F-B2F85A089281}"/>
              </a:ext>
            </a:extLst>
          </p:cNvPr>
          <p:cNvSpPr/>
          <p:nvPr/>
        </p:nvSpPr>
        <p:spPr>
          <a:xfrm>
            <a:off x="6229638" y="42423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/>
              </a:rPr>
              <a:t>NUVO sales at Meijer and Total W&amp;M are growing at +127%  and +100% 52-week  period ending 06/13/20 Nielsen data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C455C1-9DB1-9642-BD14-6667F28A5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438611"/>
              </p:ext>
            </p:extLst>
          </p:nvPr>
        </p:nvGraphicFramePr>
        <p:xfrm>
          <a:off x="6229638" y="2331569"/>
          <a:ext cx="5704787" cy="1587680"/>
        </p:xfrm>
        <a:graphic>
          <a:graphicData uri="http://schemas.openxmlformats.org/drawingml/2006/table">
            <a:tbl>
              <a:tblPr/>
              <a:tblGrid>
                <a:gridCol w="2918729">
                  <a:extLst>
                    <a:ext uri="{9D8B030D-6E8A-4147-A177-3AD203B41FA5}">
                      <a16:colId xmlns:a16="http://schemas.microsoft.com/office/drawing/2014/main" val="4243048521"/>
                    </a:ext>
                  </a:extLst>
                </a:gridCol>
                <a:gridCol w="928686">
                  <a:extLst>
                    <a:ext uri="{9D8B030D-6E8A-4147-A177-3AD203B41FA5}">
                      <a16:colId xmlns:a16="http://schemas.microsoft.com/office/drawing/2014/main" val="3048251302"/>
                    </a:ext>
                  </a:extLst>
                </a:gridCol>
                <a:gridCol w="928686">
                  <a:extLst>
                    <a:ext uri="{9D8B030D-6E8A-4147-A177-3AD203B41FA5}">
                      <a16:colId xmlns:a16="http://schemas.microsoft.com/office/drawing/2014/main" val="3693912381"/>
                    </a:ext>
                  </a:extLst>
                </a:gridCol>
                <a:gridCol w="928686">
                  <a:extLst>
                    <a:ext uri="{9D8B030D-6E8A-4147-A177-3AD203B41FA5}">
                      <a16:colId xmlns:a16="http://schemas.microsoft.com/office/drawing/2014/main" val="921622094"/>
                    </a:ext>
                  </a:extLst>
                </a:gridCol>
              </a:tblGrid>
              <a:tr h="5522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Market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Dollars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Dollars 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Dollar % Chg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97678"/>
                  </a:ext>
                </a:extLst>
              </a:tr>
              <a:tr h="3451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MEIJER TOTAL CTA FD SPIRITS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$28,645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$12,596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127.41%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553579"/>
                  </a:ext>
                </a:extLst>
              </a:tr>
              <a:tr h="3451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WINE &amp; MORE TOTAL US SPIRITS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$82,359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$41,172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100.03%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612781"/>
                  </a:ext>
                </a:extLst>
              </a:tr>
              <a:tr h="3451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TTL US XAOC SPIRITS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$65,795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$34,333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91.64%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908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17DB25-646E-384D-BF86-58F5F2FD3C09}"/>
              </a:ext>
            </a:extLst>
          </p:cNvPr>
          <p:cNvSpPr/>
          <p:nvPr/>
        </p:nvSpPr>
        <p:spPr>
          <a:xfrm>
            <a:off x="6338330" y="1778757"/>
            <a:ext cx="6096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977" lvl="1" algn="ctr" defTabSz="709455">
              <a:spcBef>
                <a:spcPct val="20000"/>
              </a:spcBef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NIELSEN DATA</a:t>
            </a:r>
          </a:p>
          <a:p>
            <a:pPr marL="68977" lvl="1" algn="ctr" defTabSz="709455">
              <a:spcBef>
                <a:spcPct val="20000"/>
              </a:spcBef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(52-week period ending 06/13/2020) </a:t>
            </a:r>
            <a:endParaRPr lang="en-US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FA1072-DB09-0B4A-A58B-BEBAA45B6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936042"/>
              </p:ext>
            </p:extLst>
          </p:nvPr>
        </p:nvGraphicFramePr>
        <p:xfrm>
          <a:off x="220492" y="2331569"/>
          <a:ext cx="5167434" cy="1257709"/>
        </p:xfrm>
        <a:graphic>
          <a:graphicData uri="http://schemas.openxmlformats.org/drawingml/2006/table">
            <a:tbl>
              <a:tblPr/>
              <a:tblGrid>
                <a:gridCol w="1392043">
                  <a:extLst>
                    <a:ext uri="{9D8B030D-6E8A-4147-A177-3AD203B41FA5}">
                      <a16:colId xmlns:a16="http://schemas.microsoft.com/office/drawing/2014/main" val="309056339"/>
                    </a:ext>
                  </a:extLst>
                </a:gridCol>
                <a:gridCol w="580018">
                  <a:extLst>
                    <a:ext uri="{9D8B030D-6E8A-4147-A177-3AD203B41FA5}">
                      <a16:colId xmlns:a16="http://schemas.microsoft.com/office/drawing/2014/main" val="2733788642"/>
                    </a:ext>
                  </a:extLst>
                </a:gridCol>
                <a:gridCol w="632747">
                  <a:extLst>
                    <a:ext uri="{9D8B030D-6E8A-4147-A177-3AD203B41FA5}">
                      <a16:colId xmlns:a16="http://schemas.microsoft.com/office/drawing/2014/main" val="1137558893"/>
                    </a:ext>
                  </a:extLst>
                </a:gridCol>
                <a:gridCol w="717114">
                  <a:extLst>
                    <a:ext uri="{9D8B030D-6E8A-4147-A177-3AD203B41FA5}">
                      <a16:colId xmlns:a16="http://schemas.microsoft.com/office/drawing/2014/main" val="3519296554"/>
                    </a:ext>
                  </a:extLst>
                </a:gridCol>
                <a:gridCol w="632747">
                  <a:extLst>
                    <a:ext uri="{9D8B030D-6E8A-4147-A177-3AD203B41FA5}">
                      <a16:colId xmlns:a16="http://schemas.microsoft.com/office/drawing/2014/main" val="517113527"/>
                    </a:ext>
                  </a:extLst>
                </a:gridCol>
                <a:gridCol w="632747">
                  <a:extLst>
                    <a:ext uri="{9D8B030D-6E8A-4147-A177-3AD203B41FA5}">
                      <a16:colId xmlns:a16="http://schemas.microsoft.com/office/drawing/2014/main" val="625786836"/>
                    </a:ext>
                  </a:extLst>
                </a:gridCol>
                <a:gridCol w="580018">
                  <a:extLst>
                    <a:ext uri="{9D8B030D-6E8A-4147-A177-3AD203B41FA5}">
                      <a16:colId xmlns:a16="http://schemas.microsoft.com/office/drawing/2014/main" val="1359342526"/>
                    </a:ext>
                  </a:extLst>
                </a:gridCol>
              </a:tblGrid>
              <a:tr h="3014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CM Depletions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FYTD 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18638"/>
                  </a:ext>
                </a:extLst>
              </a:tr>
              <a:tr h="7150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CM 9L Depl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CM 9L Depl +/-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 % Chg vs 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FYTD 9L Depl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FYTD 9L Depl +/-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FYTD % Chg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66475"/>
                  </a:ext>
                </a:extLst>
              </a:tr>
              <a:tr h="2411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Nuvo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1,119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599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3,858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1,174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5870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24EA703-1483-4944-A15F-B35FCBDB9A98}"/>
              </a:ext>
            </a:extLst>
          </p:cNvPr>
          <p:cNvSpPr/>
          <p:nvPr/>
        </p:nvSpPr>
        <p:spPr>
          <a:xfrm>
            <a:off x="54487" y="1784645"/>
            <a:ext cx="6341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977" lvl="1" algn="ctr" defTabSz="709455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Lucas BOLS USA Fiscal YTD-April through July 2020 Depletions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D9F139-1DA2-6C4C-B81D-94BF56FEDCFA}"/>
              </a:ext>
            </a:extLst>
          </p:cNvPr>
          <p:cNvSpPr/>
          <p:nvPr/>
        </p:nvSpPr>
        <p:spPr>
          <a:xfrm>
            <a:off x="133638" y="42423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/>
              </a:rPr>
              <a:t>NUVO Grew +115% in CM (July) and have grown +44% in the first four months of our USA FY </a:t>
            </a:r>
          </a:p>
        </p:txBody>
      </p:sp>
    </p:spTree>
    <p:extLst>
      <p:ext uri="{BB962C8B-B14F-4D97-AF65-F5344CB8AC3E}">
        <p14:creationId xmlns:p14="http://schemas.microsoft.com/office/powerpoint/2010/main" val="361339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se of flowers on a table&#10;&#10;Description automatically generated">
            <a:extLst>
              <a:ext uri="{FF2B5EF4-FFF2-40B4-BE49-F238E27FC236}">
                <a16:creationId xmlns:a16="http://schemas.microsoft.com/office/drawing/2014/main" id="{6186B32C-A710-DB4E-849E-C4A22C37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B31AE-AA3C-4E2C-90AC-F1A87A55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86" y="1925608"/>
            <a:ext cx="5002550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What is NUVO??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E945E-EFBF-4FE8-AB0E-624D810B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86" y="3520861"/>
            <a:ext cx="5274580" cy="2619839"/>
          </a:xfrm>
        </p:spPr>
        <p:txBody>
          <a:bodyPr anchor="ctr">
            <a:normAutofit lnSpcReduction="10000"/>
          </a:bodyPr>
          <a:lstStyle/>
          <a:p>
            <a:pPr>
              <a:buClr>
                <a:srgbClr val="E90062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95% French Premium vodka,     5% sparkling white wine, blend of fruit nectar &amp; five bars of pressure just like champagne</a:t>
            </a:r>
          </a:p>
          <a:p>
            <a:pPr marL="0" indent="0">
              <a:buClr>
                <a:srgbClr val="E90062"/>
              </a:buClr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Clr>
                <a:srgbClr val="E90062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Best consumed chilled or mixed with other base spirits</a:t>
            </a: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1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4DEF-5C9D-4E44-BAB9-DE3C9FD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312"/>
            <a:ext cx="10515600" cy="1325563"/>
          </a:xfrm>
        </p:spPr>
        <p:txBody>
          <a:bodyPr/>
          <a:lstStyle/>
          <a:p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KEY SELLING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402F-15B4-426A-B110-C442FA9EE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818"/>
            <a:ext cx="5602941" cy="44592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It’s like champagne, but it’s a sparkling vodka with fruit nectars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Super premium packaging, which makes it’s perfect for key gifting occasions</a:t>
            </a:r>
          </a:p>
          <a:p>
            <a:pPr marL="0" indent="0">
              <a:lnSpc>
                <a:spcPct val="120000"/>
              </a:lnSpc>
              <a:buClr>
                <a:srgbClr val="D60093"/>
              </a:buClr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Low ABV aligns well with current cocktail trends</a:t>
            </a:r>
          </a:p>
          <a:p>
            <a:pPr>
              <a:lnSpc>
                <a:spcPct val="120000"/>
              </a:lnSpc>
              <a:buClr>
                <a:srgbClr val="D60093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Cross over opportunity aligning with Champagne &amp; Trendy Rosé wines</a:t>
            </a:r>
          </a:p>
          <a:p>
            <a:pPr>
              <a:buClr>
                <a:srgbClr val="D60093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Clr>
                <a:srgbClr val="D60093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Clr>
                <a:srgbClr val="D60093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9841F62-D5D4-4DE7-BA2A-431D86DF3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647" y="1281270"/>
            <a:ext cx="3931153" cy="5060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87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770373" y="3137789"/>
            <a:ext cx="669925" cy="167005"/>
          </a:xfrm>
          <a:custGeom>
            <a:avLst/>
            <a:gdLst/>
            <a:ahLst/>
            <a:cxnLst/>
            <a:rect l="l" t="t" r="r" b="b"/>
            <a:pathLst>
              <a:path w="669925" h="167004">
                <a:moveTo>
                  <a:pt x="593952" y="135714"/>
                </a:moveTo>
                <a:lnTo>
                  <a:pt x="587501" y="166750"/>
                </a:lnTo>
                <a:lnTo>
                  <a:pt x="669798" y="145034"/>
                </a:lnTo>
                <a:lnTo>
                  <a:pt x="661287" y="138302"/>
                </a:lnTo>
                <a:lnTo>
                  <a:pt x="606425" y="138302"/>
                </a:lnTo>
                <a:lnTo>
                  <a:pt x="593952" y="135714"/>
                </a:lnTo>
                <a:close/>
              </a:path>
              <a:path w="669925" h="167004">
                <a:moveTo>
                  <a:pt x="596537" y="123277"/>
                </a:moveTo>
                <a:lnTo>
                  <a:pt x="593952" y="135714"/>
                </a:lnTo>
                <a:lnTo>
                  <a:pt x="606425" y="138302"/>
                </a:lnTo>
                <a:lnTo>
                  <a:pt x="608964" y="125857"/>
                </a:lnTo>
                <a:lnTo>
                  <a:pt x="596537" y="123277"/>
                </a:lnTo>
                <a:close/>
              </a:path>
              <a:path w="669925" h="167004">
                <a:moveTo>
                  <a:pt x="602996" y="92201"/>
                </a:moveTo>
                <a:lnTo>
                  <a:pt x="596537" y="123277"/>
                </a:lnTo>
                <a:lnTo>
                  <a:pt x="608964" y="125857"/>
                </a:lnTo>
                <a:lnTo>
                  <a:pt x="606425" y="138302"/>
                </a:lnTo>
                <a:lnTo>
                  <a:pt x="661287" y="138302"/>
                </a:lnTo>
                <a:lnTo>
                  <a:pt x="602996" y="92201"/>
                </a:lnTo>
                <a:close/>
              </a:path>
              <a:path w="669925" h="167004">
                <a:moveTo>
                  <a:pt x="2539" y="0"/>
                </a:moveTo>
                <a:lnTo>
                  <a:pt x="0" y="12446"/>
                </a:lnTo>
                <a:lnTo>
                  <a:pt x="593952" y="135714"/>
                </a:lnTo>
                <a:lnTo>
                  <a:pt x="596537" y="123277"/>
                </a:lnTo>
                <a:lnTo>
                  <a:pt x="2539" y="0"/>
                </a:lnTo>
                <a:close/>
              </a:path>
            </a:pathLst>
          </a:custGeom>
          <a:solidFill>
            <a:srgbClr val="FF38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24907" y="2435989"/>
            <a:ext cx="4812598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Custom Designed  Oversize Closure with Flowers Screen Printed</a:t>
            </a:r>
          </a:p>
        </p:txBody>
      </p:sp>
      <p:sp>
        <p:nvSpPr>
          <p:cNvPr id="7" name="object 7"/>
          <p:cNvSpPr/>
          <p:nvPr/>
        </p:nvSpPr>
        <p:spPr>
          <a:xfrm>
            <a:off x="4745735" y="4716653"/>
            <a:ext cx="799465" cy="222885"/>
          </a:xfrm>
          <a:custGeom>
            <a:avLst/>
            <a:gdLst/>
            <a:ahLst/>
            <a:cxnLst/>
            <a:rect l="l" t="t" r="r" b="b"/>
            <a:pathLst>
              <a:path w="799464" h="222885">
                <a:moveTo>
                  <a:pt x="723776" y="191766"/>
                </a:moveTo>
                <a:lnTo>
                  <a:pt x="716152" y="222631"/>
                </a:lnTo>
                <a:lnTo>
                  <a:pt x="799211" y="203962"/>
                </a:lnTo>
                <a:lnTo>
                  <a:pt x="788515" y="194818"/>
                </a:lnTo>
                <a:lnTo>
                  <a:pt x="736091" y="194818"/>
                </a:lnTo>
                <a:lnTo>
                  <a:pt x="723776" y="191766"/>
                </a:lnTo>
                <a:close/>
              </a:path>
              <a:path w="799464" h="222885">
                <a:moveTo>
                  <a:pt x="726819" y="179444"/>
                </a:moveTo>
                <a:lnTo>
                  <a:pt x="723776" y="191766"/>
                </a:lnTo>
                <a:lnTo>
                  <a:pt x="736091" y="194818"/>
                </a:lnTo>
                <a:lnTo>
                  <a:pt x="739139" y="182499"/>
                </a:lnTo>
                <a:lnTo>
                  <a:pt x="726819" y="179444"/>
                </a:lnTo>
                <a:close/>
              </a:path>
              <a:path w="799464" h="222885">
                <a:moveTo>
                  <a:pt x="734440" y="148590"/>
                </a:moveTo>
                <a:lnTo>
                  <a:pt x="726819" y="179444"/>
                </a:lnTo>
                <a:lnTo>
                  <a:pt x="739139" y="182499"/>
                </a:lnTo>
                <a:lnTo>
                  <a:pt x="736091" y="194818"/>
                </a:lnTo>
                <a:lnTo>
                  <a:pt x="788515" y="194818"/>
                </a:lnTo>
                <a:lnTo>
                  <a:pt x="734440" y="148590"/>
                </a:lnTo>
                <a:close/>
              </a:path>
              <a:path w="799464" h="222885">
                <a:moveTo>
                  <a:pt x="3048" y="0"/>
                </a:moveTo>
                <a:lnTo>
                  <a:pt x="0" y="12446"/>
                </a:lnTo>
                <a:lnTo>
                  <a:pt x="723776" y="191766"/>
                </a:lnTo>
                <a:lnTo>
                  <a:pt x="726819" y="179444"/>
                </a:lnTo>
                <a:lnTo>
                  <a:pt x="3048" y="0"/>
                </a:lnTo>
                <a:close/>
              </a:path>
            </a:pathLst>
          </a:custGeom>
          <a:solidFill>
            <a:srgbClr val="FF38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91251" y="4440725"/>
            <a:ext cx="327991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8935" marR="5080" indent="-356870" algn="ctr">
              <a:lnSpc>
                <a:spcPct val="100000"/>
              </a:lnSpc>
              <a:spcBef>
                <a:spcPts val="90"/>
              </a:spcBef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Approx. 700g  glass</a:t>
            </a:r>
          </a:p>
        </p:txBody>
      </p:sp>
      <p:sp>
        <p:nvSpPr>
          <p:cNvPr id="9" name="object 9"/>
          <p:cNvSpPr/>
          <p:nvPr/>
        </p:nvSpPr>
        <p:spPr>
          <a:xfrm>
            <a:off x="6716268" y="6109589"/>
            <a:ext cx="898525" cy="212725"/>
          </a:xfrm>
          <a:custGeom>
            <a:avLst/>
            <a:gdLst/>
            <a:ahLst/>
            <a:cxnLst/>
            <a:rect l="l" t="t" r="r" b="b"/>
            <a:pathLst>
              <a:path w="898525" h="212725">
                <a:moveTo>
                  <a:pt x="67055" y="137452"/>
                </a:moveTo>
                <a:lnTo>
                  <a:pt x="0" y="190068"/>
                </a:lnTo>
                <a:lnTo>
                  <a:pt x="82296" y="212102"/>
                </a:lnTo>
                <a:lnTo>
                  <a:pt x="76464" y="183540"/>
                </a:lnTo>
                <a:lnTo>
                  <a:pt x="63500" y="183540"/>
                </a:lnTo>
                <a:lnTo>
                  <a:pt x="60959" y="171107"/>
                </a:lnTo>
                <a:lnTo>
                  <a:pt x="73406" y="168556"/>
                </a:lnTo>
                <a:lnTo>
                  <a:pt x="67055" y="137452"/>
                </a:lnTo>
                <a:close/>
              </a:path>
              <a:path w="898525" h="212725">
                <a:moveTo>
                  <a:pt x="73406" y="168556"/>
                </a:moveTo>
                <a:lnTo>
                  <a:pt x="60959" y="171107"/>
                </a:lnTo>
                <a:lnTo>
                  <a:pt x="63500" y="183540"/>
                </a:lnTo>
                <a:lnTo>
                  <a:pt x="75944" y="180990"/>
                </a:lnTo>
                <a:lnTo>
                  <a:pt x="73406" y="168556"/>
                </a:lnTo>
                <a:close/>
              </a:path>
              <a:path w="898525" h="212725">
                <a:moveTo>
                  <a:pt x="75944" y="180990"/>
                </a:moveTo>
                <a:lnTo>
                  <a:pt x="63500" y="183540"/>
                </a:lnTo>
                <a:lnTo>
                  <a:pt x="76464" y="183540"/>
                </a:lnTo>
                <a:lnTo>
                  <a:pt x="75944" y="180990"/>
                </a:lnTo>
                <a:close/>
              </a:path>
              <a:path w="898525" h="212725">
                <a:moveTo>
                  <a:pt x="895984" y="0"/>
                </a:moveTo>
                <a:lnTo>
                  <a:pt x="73406" y="168556"/>
                </a:lnTo>
                <a:lnTo>
                  <a:pt x="75944" y="180990"/>
                </a:lnTo>
                <a:lnTo>
                  <a:pt x="898525" y="12446"/>
                </a:lnTo>
                <a:lnTo>
                  <a:pt x="895984" y="0"/>
                </a:lnTo>
                <a:close/>
              </a:path>
            </a:pathLst>
          </a:custGeom>
          <a:solidFill>
            <a:srgbClr val="FF38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7943087" y="5489371"/>
            <a:ext cx="270714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90"/>
              </a:spcBef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Weighted Bottom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195599" y="2577700"/>
            <a:ext cx="4812598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First squared off bottle</a:t>
            </a:r>
          </a:p>
          <a:p>
            <a:pPr marL="2540" algn="ctr">
              <a:lnSpc>
                <a:spcPct val="100000"/>
              </a:lnSpc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to hold carbonation.</a:t>
            </a:r>
          </a:p>
          <a:p>
            <a:pPr marL="351155" marR="340360" algn="ctr">
              <a:lnSpc>
                <a:spcPct val="100000"/>
              </a:lnSpc>
            </a:pPr>
            <a:r>
              <a:rPr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Three years to develop.</a:t>
            </a:r>
          </a:p>
        </p:txBody>
      </p:sp>
      <p:sp>
        <p:nvSpPr>
          <p:cNvPr id="12" name="object 12"/>
          <p:cNvSpPr/>
          <p:nvPr/>
        </p:nvSpPr>
        <p:spPr>
          <a:xfrm>
            <a:off x="6685788" y="3793490"/>
            <a:ext cx="911225" cy="393065"/>
          </a:xfrm>
          <a:custGeom>
            <a:avLst/>
            <a:gdLst/>
            <a:ahLst/>
            <a:cxnLst/>
            <a:rect l="l" t="t" r="r" b="b"/>
            <a:pathLst>
              <a:path w="911225" h="393064">
                <a:moveTo>
                  <a:pt x="55498" y="322326"/>
                </a:moveTo>
                <a:lnTo>
                  <a:pt x="0" y="386969"/>
                </a:lnTo>
                <a:lnTo>
                  <a:pt x="84962" y="392684"/>
                </a:lnTo>
                <a:lnTo>
                  <a:pt x="74751" y="368300"/>
                </a:lnTo>
                <a:lnTo>
                  <a:pt x="60959" y="368300"/>
                </a:lnTo>
                <a:lnTo>
                  <a:pt x="56133" y="356616"/>
                </a:lnTo>
                <a:lnTo>
                  <a:pt x="67806" y="351716"/>
                </a:lnTo>
                <a:lnTo>
                  <a:pt x="55498" y="322326"/>
                </a:lnTo>
                <a:close/>
              </a:path>
              <a:path w="911225" h="393064">
                <a:moveTo>
                  <a:pt x="67806" y="351716"/>
                </a:moveTo>
                <a:lnTo>
                  <a:pt x="56133" y="356616"/>
                </a:lnTo>
                <a:lnTo>
                  <a:pt x="60959" y="368300"/>
                </a:lnTo>
                <a:lnTo>
                  <a:pt x="72690" y="363377"/>
                </a:lnTo>
                <a:lnTo>
                  <a:pt x="67806" y="351716"/>
                </a:lnTo>
                <a:close/>
              </a:path>
              <a:path w="911225" h="393064">
                <a:moveTo>
                  <a:pt x="72690" y="363377"/>
                </a:moveTo>
                <a:lnTo>
                  <a:pt x="60959" y="368300"/>
                </a:lnTo>
                <a:lnTo>
                  <a:pt x="74751" y="368300"/>
                </a:lnTo>
                <a:lnTo>
                  <a:pt x="72690" y="363377"/>
                </a:lnTo>
                <a:close/>
              </a:path>
              <a:path w="911225" h="393064">
                <a:moveTo>
                  <a:pt x="905763" y="0"/>
                </a:moveTo>
                <a:lnTo>
                  <a:pt x="67806" y="351716"/>
                </a:lnTo>
                <a:lnTo>
                  <a:pt x="72690" y="363377"/>
                </a:lnTo>
                <a:lnTo>
                  <a:pt x="910716" y="11684"/>
                </a:lnTo>
                <a:lnTo>
                  <a:pt x="905763" y="0"/>
                </a:lnTo>
                <a:close/>
              </a:path>
            </a:pathLst>
          </a:custGeom>
          <a:solidFill>
            <a:srgbClr val="FF38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9935F-4722-4960-9763-6017B303E2DF}"/>
              </a:ext>
            </a:extLst>
          </p:cNvPr>
          <p:cNvSpPr txBox="1"/>
          <p:nvPr/>
        </p:nvSpPr>
        <p:spPr>
          <a:xfrm>
            <a:off x="1565155" y="325283"/>
            <a:ext cx="917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SUPER PREMIUM PACKAGING</a:t>
            </a:r>
          </a:p>
        </p:txBody>
      </p:sp>
      <p:pic>
        <p:nvPicPr>
          <p:cNvPr id="4" name="Picture 3" descr="A picture containing toiletry, lotion, table, red&#10;&#10;Description automatically generated">
            <a:extLst>
              <a:ext uri="{FF2B5EF4-FFF2-40B4-BE49-F238E27FC236}">
                <a16:creationId xmlns:a16="http://schemas.microsoft.com/office/drawing/2014/main" id="{56C41E3F-8179-A14B-B4E4-B2D307AF2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300" y="1126486"/>
            <a:ext cx="1470504" cy="57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E41C-4B49-4F9B-8F8C-92901977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65" y="1189285"/>
            <a:ext cx="8904635" cy="5109882"/>
          </a:xfrm>
        </p:spPr>
        <p:txBody>
          <a:bodyPr>
            <a:normAutofit/>
          </a:bodyPr>
          <a:lstStyle/>
          <a:p>
            <a:pPr marL="406908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Focus on accounts with parody brands</a:t>
            </a:r>
          </a:p>
          <a:p>
            <a:pPr marL="406908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Font typeface="Wingdings" pitchFamily="2" charset="2"/>
              <a:buChar char="ü"/>
            </a:pPr>
            <a:endParaRPr lang="en-US" alt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06908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Target audience, General Market, woman 25 to 55 years young, looking for glamorous and chic accessory </a:t>
            </a:r>
          </a:p>
          <a:p>
            <a:pPr marL="64008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endParaRPr lang="en-US" alt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06908" indent="-342900">
              <a:lnSpc>
                <a:spcPct val="120000"/>
              </a:lnSpc>
              <a:spcBef>
                <a:spcPts val="0"/>
              </a:spcBef>
              <a:buClr>
                <a:srgbClr val="D60093"/>
              </a:buClr>
              <a:buSzPct val="100000"/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Bottle shape,                                                              perfume bottle or luxurious lipstick, drives impulse purchase</a:t>
            </a:r>
            <a:endParaRPr lang="en-US" alt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64008" indent="0">
              <a:lnSpc>
                <a:spcPct val="120000"/>
              </a:lnSpc>
              <a:spcBef>
                <a:spcPts val="576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endParaRPr lang="en-US" altLang="en-US" sz="2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EF8AC2-F015-4BAD-8596-2BE4976CC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 </a:t>
            </a:r>
            <a:r>
              <a:rPr lang="en-US" sz="6000" dirty="0">
                <a:solidFill>
                  <a:srgbClr val="F5379B"/>
                </a:solidFill>
                <a:latin typeface="SchneidlerInitialsCS" panose="02000603080000020004" pitchFamily="2" charset="0"/>
              </a:rPr>
              <a:t>category &amp;&amp;- Consumer focus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E8C17-55CD-E046-99E5-C6735C6EEC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377" y="4533402"/>
            <a:ext cx="4108376" cy="2270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208175-627E-B145-AD81-B51059BA4D25}"/>
              </a:ext>
            </a:extLst>
          </p:cNvPr>
          <p:cNvGrpSpPr/>
          <p:nvPr/>
        </p:nvGrpSpPr>
        <p:grpSpPr>
          <a:xfrm>
            <a:off x="8854844" y="1830145"/>
            <a:ext cx="3086477" cy="3828161"/>
            <a:chOff x="8796240" y="1239737"/>
            <a:chExt cx="3086477" cy="38281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1798810-56AE-4A5C-9ED5-70BF47156273}"/>
                </a:ext>
              </a:extLst>
            </p:cNvPr>
            <p:cNvGrpSpPr/>
            <p:nvPr/>
          </p:nvGrpSpPr>
          <p:grpSpPr>
            <a:xfrm>
              <a:off x="8796240" y="1239737"/>
              <a:ext cx="3086477" cy="2766865"/>
              <a:chOff x="6618638" y="3797300"/>
              <a:chExt cx="2890184" cy="269588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5CF0FE1-E598-457D-BAFA-9BD55735B88F}"/>
                  </a:ext>
                </a:extLst>
              </p:cNvPr>
              <p:cNvSpPr/>
              <p:nvPr/>
            </p:nvSpPr>
            <p:spPr>
              <a:xfrm>
                <a:off x="7162800" y="3797300"/>
                <a:ext cx="1790700" cy="1662025"/>
              </a:xfrm>
              <a:prstGeom prst="ellipse">
                <a:avLst/>
              </a:prstGeom>
              <a:noFill/>
              <a:ln w="19050">
                <a:solidFill>
                  <a:srgbClr val="E90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F65802D-B34E-4D2C-8F13-803E2B69DBDF}"/>
                  </a:ext>
                </a:extLst>
              </p:cNvPr>
              <p:cNvSpPr/>
              <p:nvPr/>
            </p:nvSpPr>
            <p:spPr>
              <a:xfrm>
                <a:off x="6618638" y="4830850"/>
                <a:ext cx="1790700" cy="1662025"/>
              </a:xfrm>
              <a:prstGeom prst="ellipse">
                <a:avLst/>
              </a:prstGeom>
              <a:noFill/>
              <a:ln w="19050">
                <a:solidFill>
                  <a:srgbClr val="E90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D34C91D-988C-4F31-81D5-23E6CAB6C902}"/>
                  </a:ext>
                </a:extLst>
              </p:cNvPr>
              <p:cNvSpPr/>
              <p:nvPr/>
            </p:nvSpPr>
            <p:spPr>
              <a:xfrm>
                <a:off x="7718122" y="4831160"/>
                <a:ext cx="1790700" cy="1662025"/>
              </a:xfrm>
              <a:prstGeom prst="ellipse">
                <a:avLst/>
              </a:prstGeom>
              <a:noFill/>
              <a:ln w="19050">
                <a:solidFill>
                  <a:srgbClr val="E90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Picture 31" descr="A picture containing toiletry, lotion&#10;&#10;Description automatically generated">
                <a:extLst>
                  <a:ext uri="{FF2B5EF4-FFF2-40B4-BE49-F238E27FC236}">
                    <a16:creationId xmlns:a16="http://schemas.microsoft.com/office/drawing/2014/main" id="{19F15D6B-EA63-4B3A-919B-482DF6CF4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4990" l="9832" r="89868">
                            <a14:foregroundMark x1="57434" y1="8040" x2="47782" y2="27192"/>
                            <a14:foregroundMark x1="47782" y1="27192" x2="47122" y2="35960"/>
                            <a14:foregroundMark x1="54916" y1="10263" x2="47542" y2="13899"/>
                            <a14:foregroundMark x1="56175" y1="8768" x2="41547" y2="14303"/>
                            <a14:foregroundMark x1="40108" y1="22222" x2="38489" y2="37212"/>
                            <a14:foregroundMark x1="41547" y1="92364" x2="53897" y2="81253"/>
                            <a14:foregroundMark x1="43225" y1="90263" x2="55815" y2="90545"/>
                            <a14:foregroundMark x1="55815" y1="90545" x2="58034" y2="89859"/>
                            <a14:foregroundMark x1="39089" y1="39434" x2="41667" y2="54303"/>
                            <a14:foregroundMark x1="41667" y1="54303" x2="34952" y2="76929"/>
                            <a14:foregroundMark x1="34952" y1="76929" x2="41787" y2="90828"/>
                            <a14:foregroundMark x1="41787" y1="90828" x2="53897" y2="89576"/>
                            <a14:foregroundMark x1="40707" y1="13737" x2="42386" y2="23475"/>
                            <a14:foregroundMark x1="52458" y1="11515" x2="55995" y2="8202"/>
                            <a14:foregroundMark x1="57614" y1="15434" x2="58873" y2="30545"/>
                            <a14:foregroundMark x1="59892" y1="23758" x2="59712" y2="33333"/>
                            <a14:foregroundMark x1="45264" y1="94990" x2="51439" y2="945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9473" y="5024800"/>
                <a:ext cx="817354" cy="1212740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oiletry, lotion&#10;&#10;Description automatically generated">
                <a:extLst>
                  <a:ext uri="{FF2B5EF4-FFF2-40B4-BE49-F238E27FC236}">
                    <a16:creationId xmlns:a16="http://schemas.microsoft.com/office/drawing/2014/main" id="{E5E7B205-4E53-4045-917E-AC75EC5BA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91" b="97045" l="9945" r="89503">
                            <a14:foregroundMark x1="50829" y1="4318" x2="42541" y2="31136"/>
                            <a14:foregroundMark x1="38122" y1="8636" x2="38122" y2="20227"/>
                            <a14:foregroundMark x1="38122" y1="20227" x2="38122" y2="20227"/>
                            <a14:foregroundMark x1="60221" y1="7045" x2="62983" y2="22727"/>
                            <a14:foregroundMark x1="35912" y1="95455" x2="67956" y2="95682"/>
                            <a14:foregroundMark x1="44751" y1="97045" x2="66298" y2="97045"/>
                            <a14:foregroundMark x1="53039" y1="38409" x2="55801" y2="56364"/>
                            <a14:foregroundMark x1="37569" y1="22500" x2="36464" y2="62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6037" y="5110761"/>
                <a:ext cx="480912" cy="1169068"/>
              </a:xfrm>
              <a:prstGeom prst="rect">
                <a:avLst/>
              </a:prstGeom>
            </p:spPr>
          </p:pic>
          <p:pic>
            <p:nvPicPr>
              <p:cNvPr id="34" name="Picture 33" descr="A close up of a bottle&#10;&#10;Description automatically generated">
                <a:extLst>
                  <a:ext uri="{FF2B5EF4-FFF2-40B4-BE49-F238E27FC236}">
                    <a16:creationId xmlns:a16="http://schemas.microsoft.com/office/drawing/2014/main" id="{1C473309-EB7D-48EA-916A-4EBE74FBD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000" b="96800" l="10000" r="90000">
                            <a14:foregroundMark x1="48800" y1="4400" x2="49800" y2="20800"/>
                            <a14:foregroundMark x1="46200" y1="4000" x2="52800" y2="13000"/>
                            <a14:foregroundMark x1="52800" y1="13000" x2="53600" y2="23000"/>
                            <a14:foregroundMark x1="48000" y1="9800" x2="47600" y2="32400"/>
                            <a14:foregroundMark x1="49800" y1="3800" x2="54000" y2="8800"/>
                            <a14:foregroundMark x1="35600" y1="93400" x2="49000" y2="94000"/>
                            <a14:foregroundMark x1="49000" y1="94000" x2="59800" y2="93000"/>
                            <a14:foregroundMark x1="59800" y1="93000" x2="62000" y2="91600"/>
                            <a14:foregroundMark x1="42200" y1="96800" x2="56000" y2="95800"/>
                            <a14:foregroundMark x1="52000" y1="2800" x2="53000" y2="5400"/>
                            <a14:foregroundMark x1="51600" y1="2800" x2="55600" y2="10400"/>
                            <a14:foregroundMark x1="51000" y1="2400" x2="54200" y2="6200"/>
                            <a14:foregroundMark x1="46200" y1="2200" x2="53200" y2="3000"/>
                            <a14:foregroundMark x1="47400" y1="2800" x2="53600" y2="2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1732" y="3850878"/>
                <a:ext cx="1044366" cy="1044366"/>
              </a:xfrm>
              <a:prstGeom prst="rect">
                <a:avLst/>
              </a:prstGeom>
            </p:spPr>
          </p:pic>
          <p:pic>
            <p:nvPicPr>
              <p:cNvPr id="35" name="Picture 34" descr="A bottle of wine&#10;&#10;Description automatically generated">
                <a:extLst>
                  <a:ext uri="{FF2B5EF4-FFF2-40B4-BE49-F238E27FC236}">
                    <a16:creationId xmlns:a16="http://schemas.microsoft.com/office/drawing/2014/main" id="{D2844585-7401-4A9C-ACB0-B5A5D88FD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167" b="90000" l="10000" r="90000">
                            <a14:foregroundMark x1="49250" y1="7667" x2="52500" y2="8000"/>
                            <a14:foregroundMark x1="49500" y1="5833" x2="56250" y2="7167"/>
                            <a14:foregroundMark x1="46500" y1="6167" x2="52750" y2="6333"/>
                            <a14:foregroundMark x1="45000" y1="5667" x2="53250" y2="5667"/>
                            <a14:foregroundMark x1="54500" y1="5167" x2="57500" y2="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7743" y="5002695"/>
                <a:ext cx="993453" cy="1490180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B01B634-6C0C-2047-9C70-1C07626C89DE}"/>
                </a:ext>
              </a:extLst>
            </p:cNvPr>
            <p:cNvSpPr/>
            <p:nvPr/>
          </p:nvSpPr>
          <p:spPr>
            <a:xfrm>
              <a:off x="9377360" y="3362114"/>
              <a:ext cx="1912319" cy="1705784"/>
            </a:xfrm>
            <a:prstGeom prst="ellipse">
              <a:avLst/>
            </a:prstGeom>
            <a:noFill/>
            <a:ln w="19050">
              <a:solidFill>
                <a:srgbClr val="E900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1247DD-3ECA-E04E-8C94-408BC16E6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97353" y="3901970"/>
              <a:ext cx="698500" cy="105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03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3546C-CCA0-D64C-A295-CF44E8C8DE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" y="5983881"/>
            <a:ext cx="734193" cy="770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3C31D-FCB5-F543-8E98-D03E1EBDDD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480" y="5925504"/>
            <a:ext cx="876862" cy="876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8D83D-6B23-674E-87DE-0AC3BA30F328}"/>
              </a:ext>
            </a:extLst>
          </p:cNvPr>
          <p:cNvSpPr txBox="1"/>
          <p:nvPr/>
        </p:nvSpPr>
        <p:spPr>
          <a:xfrm>
            <a:off x="7197342" y="6187679"/>
            <a:ext cx="5749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@@@</a:t>
            </a:r>
            <a:r>
              <a:rPr lang="en-US" sz="2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sparklingnuvo</a:t>
            </a: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20K followers                                 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86C74-7619-984B-9F39-939AA9A154E3}"/>
              </a:ext>
            </a:extLst>
          </p:cNvPr>
          <p:cNvSpPr/>
          <p:nvPr/>
        </p:nvSpPr>
        <p:spPr>
          <a:xfrm>
            <a:off x="-107261" y="6241334"/>
            <a:ext cx="6333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Clr>
                <a:srgbClr val="D60093"/>
              </a:buClr>
            </a:pP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@</a:t>
            </a:r>
            <a:r>
              <a:rPr lang="en-US" sz="2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sparklingnuvo</a:t>
            </a: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 300K followers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17965-C889-3840-8BCC-AA0CD72EE27C}"/>
              </a:ext>
            </a:extLst>
          </p:cNvPr>
          <p:cNvSpPr/>
          <p:nvPr/>
        </p:nvSpPr>
        <p:spPr>
          <a:xfrm>
            <a:off x="0" y="-225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Signature serve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51084-CDC5-F142-8C1E-1E33E61BC61D}"/>
              </a:ext>
            </a:extLst>
          </p:cNvPr>
          <p:cNvSpPr txBox="1"/>
          <p:nvPr/>
        </p:nvSpPr>
        <p:spPr>
          <a:xfrm>
            <a:off x="633274" y="2219884"/>
            <a:ext cx="3422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NUVO CLASSIC</a:t>
            </a:r>
          </a:p>
          <a:p>
            <a:endParaRPr lang="en-US" sz="32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6oz of NUVO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Serve in a flute or rocks glass over 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85AFBB-68FD-DF4A-9353-C1EDC3F98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490" y1="21569" x2="52941" y2="29739"/>
                        <a14:foregroundMark x1="42157" y1="21569" x2="54902" y2="22876"/>
                        <a14:foregroundMark x1="54902" y1="22876" x2="61029" y2="27124"/>
                        <a14:foregroundMark x1="58088" y1="21078" x2="42157" y2="20752"/>
                        <a14:foregroundMark x1="40686" y1="27288" x2="41176" y2="53595"/>
                        <a14:foregroundMark x1="41176" y1="53595" x2="46324" y2="58824"/>
                        <a14:foregroundMark x1="60539" y1="27614" x2="60539" y2="45588"/>
                        <a14:foregroundMark x1="60539" y1="45588" x2="56618" y2="55065"/>
                        <a14:foregroundMark x1="56618" y1="55065" x2="56618" y2="55556"/>
                        <a14:foregroundMark x1="41176" y1="28105" x2="40686" y2="37255"/>
                        <a14:foregroundMark x1="40686" y1="37255" x2="46078" y2="49183"/>
                        <a14:foregroundMark x1="53676" y1="85621" x2="64216" y2="88235"/>
                        <a14:foregroundMark x1="45343" y1="85621" x2="35049" y2="8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587" y="1619521"/>
            <a:ext cx="2355539" cy="353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643D33-ECA1-1745-B0EE-065A995A711D}"/>
              </a:ext>
            </a:extLst>
          </p:cNvPr>
          <p:cNvSpPr txBox="1"/>
          <p:nvPr/>
        </p:nvSpPr>
        <p:spPr>
          <a:xfrm>
            <a:off x="5923126" y="2281439"/>
            <a:ext cx="43638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NUVO SPRITZ</a:t>
            </a:r>
          </a:p>
          <a:p>
            <a:endParaRPr lang="en-US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 oz of NUVO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 oz bitter liqueur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Serve in wine glass over ice</a:t>
            </a:r>
          </a:p>
        </p:txBody>
      </p:sp>
      <p:pic>
        <p:nvPicPr>
          <p:cNvPr id="17" name="Picture 16" descr="A glass of red wine&#10;&#10;Description automatically generated">
            <a:extLst>
              <a:ext uri="{FF2B5EF4-FFF2-40B4-BE49-F238E27FC236}">
                <a16:creationId xmlns:a16="http://schemas.microsoft.com/office/drawing/2014/main" id="{804DDD76-9BDD-4748-B5D9-A2D6A0E47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325" y1="37636" x2="50487" y2="65727"/>
                        <a14:foregroundMark x1="33929" y1="66636" x2="46916" y2="67364"/>
                        <a14:foregroundMark x1="46916" y1="67364" x2="61851" y2="67364"/>
                        <a14:foregroundMark x1="61851" y1="67364" x2="66071" y2="65818"/>
                        <a14:foregroundMark x1="43831" y1="63909" x2="31494" y2="65455"/>
                        <a14:foregroundMark x1="31494" y1="65455" x2="34903" y2="70000"/>
                        <a14:foregroundMark x1="31818" y1="66000" x2="44643" y2="68727"/>
                        <a14:foregroundMark x1="44643" y1="68727" x2="70942" y2="66545"/>
                        <a14:foregroundMark x1="70942" y1="66545" x2="64610" y2="64545"/>
                        <a14:foregroundMark x1="56006" y1="63455" x2="67857" y2="65455"/>
                        <a14:foregroundMark x1="55519" y1="10727" x2="60714" y2="11273"/>
                        <a14:foregroundMark x1="41883" y1="66545" x2="53896" y2="68727"/>
                        <a14:foregroundMark x1="53896" y1="68727" x2="67045" y2="68182"/>
                        <a14:foregroundMark x1="67045" y1="68182" x2="71266" y2="64545"/>
                        <a14:foregroundMark x1="38636" y1="67909" x2="50812" y2="68636"/>
                        <a14:foregroundMark x1="37338" y1="67636" x2="49351" y2="69818"/>
                        <a14:foregroundMark x1="49351" y1="69818" x2="61688" y2="69545"/>
                        <a14:foregroundMark x1="61688" y1="69545" x2="71104" y2="66273"/>
                        <a14:foregroundMark x1="48701" y1="57364" x2="48214" y2="65545"/>
                        <a14:foregroundMark x1="48214" y1="65545" x2="48701" y2="66364"/>
                        <a14:foregroundMark x1="50487" y1="40455" x2="38312" y2="37818"/>
                        <a14:foregroundMark x1="38312" y1="37818" x2="35877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70" y="2354696"/>
            <a:ext cx="2045901" cy="36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D0AC-9195-438A-B558-937844D2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171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rgbClr val="F5379B"/>
                </a:solidFill>
                <a:latin typeface="SchneidlerInitialsCS" panose="02000603080000020004" pitchFamily="2" charset="0"/>
              </a:rPr>
              <a:t>Nuvo</a:t>
            </a:r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 Strategy house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E7138-0C4C-4B90-95E3-A4288E93BEF7}"/>
              </a:ext>
            </a:extLst>
          </p:cNvPr>
          <p:cNvSpPr/>
          <p:nvPr/>
        </p:nvSpPr>
        <p:spPr>
          <a:xfrm>
            <a:off x="1824941" y="5612308"/>
            <a:ext cx="2944782" cy="1064984"/>
          </a:xfrm>
          <a:prstGeom prst="rect">
            <a:avLst/>
          </a:prstGeom>
          <a:solidFill>
            <a:srgbClr val="FF5C9C"/>
          </a:solidFill>
          <a:ln>
            <a:solidFill>
              <a:srgbClr val="FF5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Store footprint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POS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Sampling</a:t>
            </a:r>
          </a:p>
          <a:p>
            <a:pPr algn="ctr"/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16AD8-3D77-44E7-8E03-B3179A55D921}"/>
              </a:ext>
            </a:extLst>
          </p:cNvPr>
          <p:cNvSpPr/>
          <p:nvPr/>
        </p:nvSpPr>
        <p:spPr>
          <a:xfrm>
            <a:off x="1827840" y="3232059"/>
            <a:ext cx="2941883" cy="2349177"/>
          </a:xfrm>
          <a:prstGeom prst="rect">
            <a:avLst/>
          </a:prstGeom>
          <a:solidFill>
            <a:srgbClr val="E90062"/>
          </a:solidFill>
          <a:ln>
            <a:solidFill>
              <a:srgbClr val="E9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Off-Premise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8A6EDC3-1ED3-4600-B42C-27B9EEB3449F}"/>
              </a:ext>
            </a:extLst>
          </p:cNvPr>
          <p:cNvSpPr/>
          <p:nvPr/>
        </p:nvSpPr>
        <p:spPr>
          <a:xfrm>
            <a:off x="1824941" y="1057729"/>
            <a:ext cx="8924343" cy="1803328"/>
          </a:xfrm>
          <a:prstGeom prst="triangle">
            <a:avLst/>
          </a:prstGeom>
          <a:solidFill>
            <a:srgbClr val="E90062"/>
          </a:solidFill>
          <a:ln>
            <a:solidFill>
              <a:srgbClr val="E9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celebratory occasions</a:t>
            </a: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VIP treatment</a:t>
            </a: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F2482-E05C-4652-8DCB-2D1B31D4504D}"/>
              </a:ext>
            </a:extLst>
          </p:cNvPr>
          <p:cNvSpPr/>
          <p:nvPr/>
        </p:nvSpPr>
        <p:spPr>
          <a:xfrm>
            <a:off x="7785121" y="5612308"/>
            <a:ext cx="2961262" cy="1060622"/>
          </a:xfrm>
          <a:prstGeom prst="rect">
            <a:avLst/>
          </a:prstGeom>
          <a:solidFill>
            <a:srgbClr val="FF5C9C"/>
          </a:solidFill>
          <a:ln>
            <a:solidFill>
              <a:srgbClr val="FF5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Strategic E-Commerce Social media conversion campaign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112AD-D4A2-445F-B88F-FC0F4E39DB0C}"/>
              </a:ext>
            </a:extLst>
          </p:cNvPr>
          <p:cNvSpPr/>
          <p:nvPr/>
        </p:nvSpPr>
        <p:spPr>
          <a:xfrm>
            <a:off x="4805031" y="5616670"/>
            <a:ext cx="2944782" cy="1060622"/>
          </a:xfrm>
          <a:prstGeom prst="rect">
            <a:avLst/>
          </a:prstGeom>
          <a:solidFill>
            <a:srgbClr val="FF5C9C"/>
          </a:solidFill>
          <a:ln>
            <a:solidFill>
              <a:srgbClr val="FF5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Celebrity collaboration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07AAA2-C70C-490D-A33A-6F9FB490D7A2}"/>
              </a:ext>
            </a:extLst>
          </p:cNvPr>
          <p:cNvSpPr/>
          <p:nvPr/>
        </p:nvSpPr>
        <p:spPr>
          <a:xfrm>
            <a:off x="7788018" y="3235195"/>
            <a:ext cx="2964165" cy="2349177"/>
          </a:xfrm>
          <a:prstGeom prst="rect">
            <a:avLst/>
          </a:prstGeom>
          <a:solidFill>
            <a:srgbClr val="E90062"/>
          </a:solidFill>
          <a:ln>
            <a:solidFill>
              <a:srgbClr val="E9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E-Commerce/Social Media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B1187-78DE-41BE-97A6-4C4825205A67}"/>
              </a:ext>
            </a:extLst>
          </p:cNvPr>
          <p:cNvSpPr/>
          <p:nvPr/>
        </p:nvSpPr>
        <p:spPr>
          <a:xfrm>
            <a:off x="4807929" y="3232060"/>
            <a:ext cx="2941883" cy="2352312"/>
          </a:xfrm>
          <a:prstGeom prst="rect">
            <a:avLst/>
          </a:prstGeom>
          <a:solidFill>
            <a:srgbClr val="E90062"/>
          </a:solidFill>
          <a:ln>
            <a:solidFill>
              <a:srgbClr val="E9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Brand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2338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CCDDBD-D0AC-924D-8249-FC4224157179}"/>
              </a:ext>
            </a:extLst>
          </p:cNvPr>
          <p:cNvSpPr/>
          <p:nvPr/>
        </p:nvSpPr>
        <p:spPr>
          <a:xfrm>
            <a:off x="392560" y="101779"/>
            <a:ext cx="11105534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Nuvo</a:t>
            </a:r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Store display strategy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“key gifting periods”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D0603-D695-5142-871E-0843970C1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671" y="3798110"/>
            <a:ext cx="5120106" cy="2963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2C77CA-A721-9D4C-BB3D-B2D04A6ABB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788" y="1464956"/>
            <a:ext cx="2547945" cy="2551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72555D-6D9C-614D-A125-3FB8C5C1FC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72" y="2724183"/>
            <a:ext cx="2545966" cy="3980419"/>
          </a:xfrm>
          <a:prstGeom prst="rect">
            <a:avLst/>
          </a:prstGeom>
          <a:ln>
            <a:solidFill>
              <a:srgbClr val="FF659C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B1B41-8698-5545-8AE6-1D7BC988EC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149" y="1154751"/>
            <a:ext cx="3329772" cy="2551513"/>
          </a:xfrm>
          <a:prstGeom prst="rect">
            <a:avLst/>
          </a:prstGeom>
          <a:ln>
            <a:solidFill>
              <a:srgbClr val="FF659C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BC672D-8AF2-D540-9735-7C0577A5A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927" y="1013684"/>
            <a:ext cx="1951859" cy="19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2490A-52D2-E64F-A5D9-C1D9C8B2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5" y="1444665"/>
            <a:ext cx="4855713" cy="37092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5A95F-F8AE-214A-8A49-5C581E509310}"/>
              </a:ext>
            </a:extLst>
          </p:cNvPr>
          <p:cNvGrpSpPr/>
          <p:nvPr/>
        </p:nvGrpSpPr>
        <p:grpSpPr>
          <a:xfrm>
            <a:off x="5769152" y="1345923"/>
            <a:ext cx="5727700" cy="2895600"/>
            <a:chOff x="5770394" y="3832170"/>
            <a:chExt cx="5727700" cy="2895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31D1F6-DA1E-8943-9809-B6FDF4A62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394" y="3832170"/>
              <a:ext cx="5727700" cy="289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359923-55C6-7743-9F94-6A5C6305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0529" y="4315351"/>
              <a:ext cx="3251506" cy="121931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E7C29A-29A3-3D46-9B12-D57033854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492" y="4650974"/>
            <a:ext cx="3169436" cy="210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F30D2A-ECBD-BC4C-A705-15A543CA6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862" y="4650974"/>
            <a:ext cx="2806996" cy="2105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64A49E-EF11-964B-8E16-E5221CA35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443" y="5164882"/>
            <a:ext cx="2121785" cy="15913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4413B6-17D8-1146-B08F-63511AE37970}"/>
              </a:ext>
            </a:extLst>
          </p:cNvPr>
          <p:cNvSpPr/>
          <p:nvPr/>
        </p:nvSpPr>
        <p:spPr>
          <a:xfrm>
            <a:off x="392560" y="101779"/>
            <a:ext cx="11105534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Nuvo</a:t>
            </a:r>
            <a:r>
              <a:rPr lang="en-US" sz="5400" dirty="0">
                <a:solidFill>
                  <a:srgbClr val="F5379B"/>
                </a:solidFill>
                <a:latin typeface="SchneidlerInitialsCS" panose="02000603080000020004" pitchFamily="2" charset="0"/>
                <a:ea typeface="+mj-ea"/>
                <a:cs typeface="+mj-cs"/>
              </a:rPr>
              <a:t> WOW store VISUALS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F5379B"/>
                </a:solidFill>
                <a:latin typeface="SchneidlerInitialsCS" panose="02000603080000020004" pitchFamily="2" charset="0"/>
              </a:rPr>
              <a:t>“Let’s cover our stores in PINK”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5400" dirty="0">
              <a:solidFill>
                <a:srgbClr val="F5379B"/>
              </a:solidFill>
              <a:latin typeface="SchneidlerInitialsCS" panose="0200060308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5066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BCE833181A44C9D0B3D92A351C29F" ma:contentTypeVersion="13" ma:contentTypeDescription="Create a new document." ma:contentTypeScope="" ma:versionID="413bad13edd83afa62ef3b8cf3d36b40">
  <xsd:schema xmlns:xsd="http://www.w3.org/2001/XMLSchema" xmlns:xs="http://www.w3.org/2001/XMLSchema" xmlns:p="http://schemas.microsoft.com/office/2006/metadata/properties" xmlns:ns3="9bc682e0-0de3-4fd4-8f5e-ccc629c9ab4f" xmlns:ns4="9de18fc5-6ba2-4f45-add9-2baba4d79663" targetNamespace="http://schemas.microsoft.com/office/2006/metadata/properties" ma:root="true" ma:fieldsID="5ecee5e90221bf0195240086877d8320" ns3:_="" ns4:_="">
    <xsd:import namespace="9bc682e0-0de3-4fd4-8f5e-ccc629c9ab4f"/>
    <xsd:import namespace="9de18fc5-6ba2-4f45-add9-2baba4d796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682e0-0de3-4fd4-8f5e-ccc629c9ab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18fc5-6ba2-4f45-add9-2baba4d796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B0A4FF-DC94-4354-B0C8-312D04FC6C49}">
  <ds:schemaRefs>
    <ds:schemaRef ds:uri="http://schemas.microsoft.com/office/infopath/2007/PartnerControls"/>
    <ds:schemaRef ds:uri="9bc682e0-0de3-4fd4-8f5e-ccc629c9ab4f"/>
    <ds:schemaRef ds:uri="http://schemas.microsoft.com/office/2006/metadata/properties"/>
    <ds:schemaRef ds:uri="http://www.w3.org/XML/1998/namespace"/>
    <ds:schemaRef ds:uri="9de18fc5-6ba2-4f45-add9-2baba4d79663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A74972A-870A-4C74-B87B-DA23E7C86C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c682e0-0de3-4fd4-8f5e-ccc629c9ab4f"/>
    <ds:schemaRef ds:uri="9de18fc5-6ba2-4f45-add9-2baba4d79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7C6DE4-DDFA-4F88-925D-517E9D85A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500</Words>
  <Application>Microsoft Macintosh PowerPoint</Application>
  <PresentationFormat>Widescreen</PresentationFormat>
  <Paragraphs>116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SchneidlerInitialsCS</vt:lpstr>
      <vt:lpstr>Wingdings</vt:lpstr>
      <vt:lpstr>Office Theme</vt:lpstr>
      <vt:lpstr>PowerPoint Presentation</vt:lpstr>
      <vt:lpstr>What is NUVO??</vt:lpstr>
      <vt:lpstr>KEY SELLING POINTS</vt:lpstr>
      <vt:lpstr>PowerPoint Presentation</vt:lpstr>
      <vt:lpstr> category &amp;&amp;- Consumer focus</vt:lpstr>
      <vt:lpstr>PowerPoint Presentation</vt:lpstr>
      <vt:lpstr>Nuvo Strategy house</vt:lpstr>
      <vt:lpstr>PowerPoint Presentation</vt:lpstr>
      <vt:lpstr>PowerPoint Presentation</vt:lpstr>
      <vt:lpstr>PowerPoint Presentation</vt:lpstr>
      <vt:lpstr>PowerPoint Presentation</vt:lpstr>
      <vt:lpstr>Key facts ==- growth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Campbell</dc:creator>
  <cp:lastModifiedBy>Microsoft Office User</cp:lastModifiedBy>
  <cp:revision>20</cp:revision>
  <dcterms:created xsi:type="dcterms:W3CDTF">2020-08-18T20:19:54Z</dcterms:created>
  <dcterms:modified xsi:type="dcterms:W3CDTF">2020-11-30T17:25:34Z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0x0101009B2BCE833181A44C9D0B3D92A351C29F</vt:lpwstr>
  </property>
</Properties>
</file>