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10058400" cx="77724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Raleway Light"/>
      <p:regular r:id="rId24"/>
      <p:bold r:id="rId25"/>
      <p:italic r:id="rId26"/>
      <p:boldItalic r:id="rId27"/>
    </p:embeddedFont>
    <p:embeddedFont>
      <p:font typeface="Raleway Medium"/>
      <p:regular r:id="rId28"/>
      <p:bold r:id="rId29"/>
      <p:italic r:id="rId30"/>
      <p:boldItalic r:id="rId31"/>
    </p:embeddedFont>
    <p:embeddedFont>
      <p:font typeface="Poppins Thin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FED87C1-EDA9-44E1-AA20-61230A49C52B}">
  <a:tblStyle styleId="{9FED87C1-EDA9-44E1-AA20-61230A49C5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RalewayLight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alewayLight-italic.fntdata"/><Relationship Id="rId25" Type="http://schemas.openxmlformats.org/officeDocument/2006/relationships/font" Target="fonts/RalewayLight-bold.fntdata"/><Relationship Id="rId28" Type="http://schemas.openxmlformats.org/officeDocument/2006/relationships/font" Target="fonts/RalewayMedium-regular.fntdata"/><Relationship Id="rId27" Type="http://schemas.openxmlformats.org/officeDocument/2006/relationships/font" Target="fonts/RalewayLight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aleway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Medium-boldItalic.fntdata"/><Relationship Id="rId30" Type="http://schemas.openxmlformats.org/officeDocument/2006/relationships/font" Target="fonts/RalewayMedium-italic.fntdata"/><Relationship Id="rId11" Type="http://schemas.openxmlformats.org/officeDocument/2006/relationships/slide" Target="slides/slide5.xml"/><Relationship Id="rId33" Type="http://schemas.openxmlformats.org/officeDocument/2006/relationships/font" Target="fonts/PoppinsThin-bold.fntdata"/><Relationship Id="rId10" Type="http://schemas.openxmlformats.org/officeDocument/2006/relationships/slide" Target="slides/slide4.xml"/><Relationship Id="rId32" Type="http://schemas.openxmlformats.org/officeDocument/2006/relationships/font" Target="fonts/PoppinsThin-regular.fntdata"/><Relationship Id="rId13" Type="http://schemas.openxmlformats.org/officeDocument/2006/relationships/slide" Target="slides/slide7.xml"/><Relationship Id="rId35" Type="http://schemas.openxmlformats.org/officeDocument/2006/relationships/font" Target="fonts/PoppinsThin-boldItalic.fntdata"/><Relationship Id="rId12" Type="http://schemas.openxmlformats.org/officeDocument/2006/relationships/slide" Target="slides/slide6.xml"/><Relationship Id="rId34" Type="http://schemas.openxmlformats.org/officeDocument/2006/relationships/font" Target="fonts/PoppinsThin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457dbd9d09_0_7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457dbd9d0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457dbd9d09_0_18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457dbd9d0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457dbd9d09_0_25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457dbd9d0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457dbd9d09_0_37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457dbd9d0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57dbd9d09_0_38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57dbd9d09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57dbd9d09_0_298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57dbd9d09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57dbd9d09_0_307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457dbd9d09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457dbd9d09_0_21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457dbd9d09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57dbd9d09_0_225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457dbd9d09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57dbd9d09_0_11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457dbd9d09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57dbd9d09_0_121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57dbd9d09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57dbd9d09_0_134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457dbd9d09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7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7.png"/><Relationship Id="rId3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0" y="3682178"/>
            <a:ext cx="7242600" cy="22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aleway Light"/>
              <a:buNone/>
              <a:defRPr sz="5200"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Raleway Light"/>
              <a:buNone/>
              <a:defRPr sz="5200">
                <a:latin typeface="Raleway Light"/>
                <a:ea typeface="Raleway Light"/>
                <a:cs typeface="Raleway Light"/>
                <a:sym typeface="Raleway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Raleway Light"/>
              <a:buNone/>
              <a:defRPr sz="5200">
                <a:latin typeface="Raleway Light"/>
                <a:ea typeface="Raleway Light"/>
                <a:cs typeface="Raleway Light"/>
                <a:sym typeface="Raleway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Raleway Light"/>
              <a:buNone/>
              <a:defRPr sz="5200">
                <a:latin typeface="Raleway Light"/>
                <a:ea typeface="Raleway Light"/>
                <a:cs typeface="Raleway Light"/>
                <a:sym typeface="Raleway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Raleway Light"/>
              <a:buNone/>
              <a:defRPr sz="5200">
                <a:latin typeface="Raleway Light"/>
                <a:ea typeface="Raleway Light"/>
                <a:cs typeface="Raleway Light"/>
                <a:sym typeface="Raleway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Raleway Light"/>
              <a:buNone/>
              <a:defRPr sz="5200">
                <a:latin typeface="Raleway Light"/>
                <a:ea typeface="Raleway Light"/>
                <a:cs typeface="Raleway Light"/>
                <a:sym typeface="Raleway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Raleway Light"/>
              <a:buNone/>
              <a:defRPr sz="5200">
                <a:latin typeface="Raleway Light"/>
                <a:ea typeface="Raleway Light"/>
                <a:cs typeface="Raleway Light"/>
                <a:sym typeface="Raleway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Raleway Light"/>
              <a:buNone/>
              <a:defRPr sz="5200">
                <a:latin typeface="Raleway Light"/>
                <a:ea typeface="Raleway Light"/>
                <a:cs typeface="Raleway Light"/>
                <a:sym typeface="Raleway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Raleway Light"/>
              <a:buNone/>
              <a:defRPr sz="5200"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50" y="6037394"/>
            <a:ext cx="7242600" cy="7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 Light"/>
              <a:buNone/>
              <a:defRPr sz="2800"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 Light"/>
              <a:buNone/>
              <a:defRPr sz="2800">
                <a:latin typeface="Raleway Light"/>
                <a:ea typeface="Raleway Light"/>
                <a:cs typeface="Raleway Light"/>
                <a:sym typeface="Raleway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 Light"/>
              <a:buNone/>
              <a:defRPr sz="2800">
                <a:latin typeface="Raleway Light"/>
                <a:ea typeface="Raleway Light"/>
                <a:cs typeface="Raleway Light"/>
                <a:sym typeface="Raleway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 Light"/>
              <a:buNone/>
              <a:defRPr sz="2800">
                <a:latin typeface="Raleway Light"/>
                <a:ea typeface="Raleway Light"/>
                <a:cs typeface="Raleway Light"/>
                <a:sym typeface="Raleway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 Light"/>
              <a:buNone/>
              <a:defRPr sz="2800">
                <a:latin typeface="Raleway Light"/>
                <a:ea typeface="Raleway Light"/>
                <a:cs typeface="Raleway Light"/>
                <a:sym typeface="Raleway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 Light"/>
              <a:buNone/>
              <a:defRPr sz="2800">
                <a:latin typeface="Raleway Light"/>
                <a:ea typeface="Raleway Light"/>
                <a:cs typeface="Raleway Light"/>
                <a:sym typeface="Raleway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 Light"/>
              <a:buNone/>
              <a:defRPr sz="2800">
                <a:latin typeface="Raleway Light"/>
                <a:ea typeface="Raleway Light"/>
                <a:cs typeface="Raleway Light"/>
                <a:sym typeface="Raleway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 Light"/>
              <a:buNone/>
              <a:defRPr sz="2800">
                <a:latin typeface="Raleway Light"/>
                <a:ea typeface="Raleway Light"/>
                <a:cs typeface="Raleway Light"/>
                <a:sym typeface="Raleway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 Light"/>
              <a:buNone/>
              <a:defRPr sz="2800"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93350" y="7572200"/>
            <a:ext cx="4772100" cy="2568300"/>
          </a:xfrm>
          <a:prstGeom prst="rtTriangle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2255250" y="6807200"/>
            <a:ext cx="5648700" cy="3333300"/>
          </a:xfrm>
          <a:prstGeom prst="rtTriangle">
            <a:avLst/>
          </a:prstGeom>
          <a:solidFill>
            <a:srgbClr val="A61E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4455070" y="9711725"/>
            <a:ext cx="3322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 Thin"/>
                <a:ea typeface="Poppins Thin"/>
                <a:cs typeface="Poppins Thin"/>
                <a:sym typeface="Poppins Thin"/>
              </a:rPr>
              <a:t>650 CALIFORNIA STREET 7TH FL, SAN FRANCISCO, CA 94108</a:t>
            </a:r>
            <a:endParaRPr sz="900">
              <a:solidFill>
                <a:srgbClr val="FFFFFF"/>
              </a:solidFill>
              <a:latin typeface="Poppins Thin"/>
              <a:ea typeface="Poppins Thin"/>
              <a:cs typeface="Poppins Thin"/>
              <a:sym typeface="Poppins Thin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4455075" y="9459100"/>
            <a:ext cx="3922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 Thin"/>
                <a:ea typeface="Poppins Thin"/>
                <a:cs typeface="Poppins Thin"/>
                <a:sym typeface="Poppins Thin"/>
              </a:rPr>
              <a:t>55 WEST 39TH ST. 5TH FL. NEW YORK, NY 10018 </a:t>
            </a:r>
            <a:endParaRPr sz="900">
              <a:solidFill>
                <a:srgbClr val="FFFFFF"/>
              </a:solidFill>
              <a:latin typeface="Poppins Thin"/>
              <a:ea typeface="Poppins Thin"/>
              <a:cs typeface="Poppins Thin"/>
              <a:sym typeface="Poppins Thin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-396075" y="9711725"/>
            <a:ext cx="2114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Raleway Light"/>
                <a:ea typeface="Raleway Light"/>
                <a:cs typeface="Raleway Light"/>
                <a:sym typeface="Raleway Light"/>
              </a:rPr>
              <a:t>COLANGELOPR.COM</a:t>
            </a:r>
            <a:endParaRPr sz="900">
              <a:solidFill>
                <a:srgbClr val="999999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CCCCCC"/>
              </a:solidFill>
              <a:latin typeface="Poppins Thin"/>
              <a:ea typeface="Poppins Thin"/>
              <a:cs typeface="Poppins Thin"/>
              <a:sym typeface="Poppins Th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CCCCCC"/>
              </a:solidFill>
              <a:latin typeface="Poppins Thin"/>
              <a:ea typeface="Poppins Thin"/>
              <a:cs typeface="Poppins Thin"/>
              <a:sym typeface="Poppins Thi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2642616" y="9354312"/>
            <a:ext cx="24873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0" type="dt"/>
          </p:nvPr>
        </p:nvSpPr>
        <p:spPr>
          <a:xfrm>
            <a:off x="388620" y="9354312"/>
            <a:ext cx="17877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5596128" y="9354312"/>
            <a:ext cx="1787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264900" y="1057551"/>
            <a:ext cx="7242600" cy="132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61E23"/>
              </a:buClr>
              <a:buSzPts val="2800"/>
              <a:buFont typeface="Raleway"/>
              <a:buNone/>
              <a:defRPr>
                <a:solidFill>
                  <a:srgbClr val="A61E2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A61E23"/>
              </a:buClr>
              <a:buSzPts val="2800"/>
              <a:buFont typeface="Raleway"/>
              <a:buNone/>
              <a:defRPr u="sng">
                <a:solidFill>
                  <a:srgbClr val="A61E2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A61E23"/>
              </a:buClr>
              <a:buSzPts val="2800"/>
              <a:buFont typeface="Raleway"/>
              <a:buNone/>
              <a:defRPr u="sng">
                <a:solidFill>
                  <a:srgbClr val="A61E2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A61E23"/>
              </a:buClr>
              <a:buSzPts val="2800"/>
              <a:buFont typeface="Raleway"/>
              <a:buNone/>
              <a:defRPr u="sng">
                <a:solidFill>
                  <a:srgbClr val="A61E2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A61E23"/>
              </a:buClr>
              <a:buSzPts val="2800"/>
              <a:buFont typeface="Raleway"/>
              <a:buNone/>
              <a:defRPr u="sng">
                <a:solidFill>
                  <a:srgbClr val="A61E2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A61E23"/>
              </a:buClr>
              <a:buSzPts val="2800"/>
              <a:buFont typeface="Raleway"/>
              <a:buNone/>
              <a:defRPr u="sng">
                <a:solidFill>
                  <a:srgbClr val="A61E2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A61E23"/>
              </a:buClr>
              <a:buSzPts val="2800"/>
              <a:buFont typeface="Raleway"/>
              <a:buNone/>
              <a:defRPr u="sng">
                <a:solidFill>
                  <a:srgbClr val="A61E2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A61E23"/>
              </a:buClr>
              <a:buSzPts val="2800"/>
              <a:buFont typeface="Raleway"/>
              <a:buNone/>
              <a:defRPr u="sng">
                <a:solidFill>
                  <a:srgbClr val="A61E2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A61E23"/>
              </a:buClr>
              <a:buSzPts val="2800"/>
              <a:buFont typeface="Raleway"/>
              <a:buNone/>
              <a:defRPr u="sng">
                <a:solidFill>
                  <a:srgbClr val="A61E2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718639" y="87749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-93350" y="8774822"/>
            <a:ext cx="4772100" cy="1340400"/>
          </a:xfrm>
          <a:prstGeom prst="rtTriangle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 flipH="1">
            <a:off x="2255250" y="8375626"/>
            <a:ext cx="5648700" cy="1739400"/>
          </a:xfrm>
          <a:prstGeom prst="rtTriangle">
            <a:avLst/>
          </a:prstGeom>
          <a:solidFill>
            <a:srgbClr val="A61E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10031" r="10031" t="0"/>
          <a:stretch/>
        </p:blipFill>
        <p:spPr>
          <a:xfrm>
            <a:off x="3105325" y="-177602"/>
            <a:ext cx="1561750" cy="195380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/>
        </p:nvSpPr>
        <p:spPr>
          <a:xfrm>
            <a:off x="483326" y="2672218"/>
            <a:ext cx="5795700" cy="19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483326" y="4965241"/>
            <a:ext cx="57957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" name="Google Shape;26;p3"/>
          <p:cNvSpPr txBox="1"/>
          <p:nvPr/>
        </p:nvSpPr>
        <p:spPr>
          <a:xfrm>
            <a:off x="483326" y="1251814"/>
            <a:ext cx="21864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Calibri"/>
              <a:buNone/>
            </a:pPr>
            <a:r>
              <a:t/>
            </a:r>
            <a:endParaRPr>
              <a:solidFill>
                <a:srgbClr val="A61E2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19350" y="742800"/>
            <a:ext cx="40821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61E23"/>
              </a:buClr>
              <a:buSzPts val="2800"/>
              <a:buFont typeface="Raleway Medium"/>
              <a:buNone/>
              <a:defRPr>
                <a:solidFill>
                  <a:srgbClr val="A61E23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84150" y="2253725"/>
            <a:ext cx="6833100" cy="71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●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○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■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●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○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■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●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○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■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pic>
        <p:nvPicPr>
          <p:cNvPr id="30" name="Google Shape;3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1525" y="9807901"/>
            <a:ext cx="1880375" cy="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825" y="9712975"/>
            <a:ext cx="334425" cy="25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4"/>
          <p:cNvCxnSpPr/>
          <p:nvPr/>
        </p:nvCxnSpPr>
        <p:spPr>
          <a:xfrm>
            <a:off x="356950" y="2014225"/>
            <a:ext cx="42069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" name="Google Shape;33;p4"/>
          <p:cNvSpPr txBox="1"/>
          <p:nvPr>
            <p:ph idx="2" type="body"/>
          </p:nvPr>
        </p:nvSpPr>
        <p:spPr>
          <a:xfrm>
            <a:off x="4755100" y="832750"/>
            <a:ext cx="2689800" cy="10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●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○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■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●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○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■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●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○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■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buNone/>
              <a:defRPr sz="13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buNone/>
              <a:defRPr sz="13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buNone/>
              <a:defRPr sz="13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buNone/>
              <a:defRPr sz="13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buNone/>
              <a:defRPr sz="13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buNone/>
              <a:defRPr sz="13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buNone/>
              <a:defRPr sz="13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buNone/>
              <a:defRPr sz="13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3" name="Google Shape;53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4" name="Google Shape;54;p9"/>
          <p:cNvSpPr txBox="1"/>
          <p:nvPr>
            <p:ph idx="2" type="body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7.png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44.png"/><Relationship Id="rId5" Type="http://schemas.openxmlformats.org/officeDocument/2006/relationships/hyperlink" Target="https://www.themanual.com/food-and-drink/low-abv-cocktails/#dt-heading-disaronno-sour" TargetMode="External"/><Relationship Id="rId6" Type="http://schemas.openxmlformats.org/officeDocument/2006/relationships/image" Target="../media/image35.png"/><Relationship Id="rId7" Type="http://schemas.openxmlformats.org/officeDocument/2006/relationships/image" Target="../media/image51.png"/><Relationship Id="rId8" Type="http://schemas.openxmlformats.org/officeDocument/2006/relationships/image" Target="../media/image3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4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40.png"/><Relationship Id="rId6" Type="http://schemas.openxmlformats.org/officeDocument/2006/relationships/image" Target="../media/image42.png"/><Relationship Id="rId7" Type="http://schemas.openxmlformats.org/officeDocument/2006/relationships/image" Target="../media/image48.png"/><Relationship Id="rId8" Type="http://schemas.openxmlformats.org/officeDocument/2006/relationships/image" Target="../media/image4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hyperlink" Target="https://www.yahoo.com/lifestyle/try-low-abv-cocktails-gentle-150027227.html?guccounter=1" TargetMode="External"/><Relationship Id="rId6" Type="http://schemas.openxmlformats.org/officeDocument/2006/relationships/image" Target="../media/image4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hyperlink" Target="https://sunny1063.com/2025/05/07/toast-mom-with-these-8-wines-for-mothers-day/" TargetMode="External"/><Relationship Id="rId6" Type="http://schemas.openxmlformats.org/officeDocument/2006/relationships/image" Target="../media/image26.png"/><Relationship Id="rId7" Type="http://schemas.openxmlformats.org/officeDocument/2006/relationships/image" Target="../media/image54.png"/><Relationship Id="rId8" Type="http://schemas.openxmlformats.org/officeDocument/2006/relationships/image" Target="../media/image5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hyperlink" Target="https://truetrae.com/fun-galentines-day-gifts-that-celebrate-your-friendship/#google_vignette" TargetMode="External"/><Relationship Id="rId6" Type="http://schemas.openxmlformats.org/officeDocument/2006/relationships/image" Target="../media/image56.png"/><Relationship Id="rId7" Type="http://schemas.openxmlformats.org/officeDocument/2006/relationships/image" Target="../media/image53.png"/><Relationship Id="rId8" Type="http://schemas.openxmlformats.org/officeDocument/2006/relationships/image" Target="../media/image3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hyperlink" Target="https://www.msn.com/en-us/news/other/fun-galentine%E2%80%99s-day-gifts-that-celebrate-your-friendship/ss-AA1yccKu#image=6" TargetMode="External"/><Relationship Id="rId6" Type="http://schemas.openxmlformats.org/officeDocument/2006/relationships/hyperlink" Target="http://truetrae.com/" TargetMode="External"/><Relationship Id="rId7" Type="http://schemas.openxmlformats.org/officeDocument/2006/relationships/image" Target="../media/image36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hyperlink" Target="https://www.broadwayworld.com/bwwfood-wine/article/8-Low-ABV-Cocktail-Recipes-for-January-and-Beyond-20250122" TargetMode="External"/><Relationship Id="rId7" Type="http://schemas.openxmlformats.org/officeDocument/2006/relationships/image" Target="../media/image11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6.png"/><Relationship Id="rId6" Type="http://schemas.openxmlformats.org/officeDocument/2006/relationships/image" Target="../media/image20.png"/><Relationship Id="rId7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18.png"/><Relationship Id="rId5" Type="http://schemas.openxmlformats.org/officeDocument/2006/relationships/hyperlink" Target="https://www.firstforwomen.com/food-recipes/quick-and-easy-recipes/low-abv-cocktails-for-damp-january-easy-5-ingredient-or-less-recipes" TargetMode="External"/><Relationship Id="rId6" Type="http://schemas.openxmlformats.org/officeDocument/2006/relationships/image" Target="../media/image15.png"/><Relationship Id="rId7" Type="http://schemas.openxmlformats.org/officeDocument/2006/relationships/image" Target="../media/image19.png"/><Relationship Id="rId8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25.png"/><Relationship Id="rId5" Type="http://schemas.openxmlformats.org/officeDocument/2006/relationships/image" Target="../media/image23.png"/><Relationship Id="rId6" Type="http://schemas.openxmlformats.org/officeDocument/2006/relationships/image" Target="../media/image21.png"/><Relationship Id="rId7" Type="http://schemas.openxmlformats.org/officeDocument/2006/relationships/image" Target="../media/image50.png"/><Relationship Id="rId8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sacbee.com/entertainment/living/article298727968.html" TargetMode="External"/><Relationship Id="rId10" Type="http://schemas.openxmlformats.org/officeDocument/2006/relationships/hyperlink" Target="https://www.newsobserver.com/living/article298727968.html" TargetMode="External"/><Relationship Id="rId13" Type="http://schemas.openxmlformats.org/officeDocument/2006/relationships/image" Target="../media/image28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hyperlink" Target="https://www.macon.com/living/article298727968.html" TargetMode="External"/><Relationship Id="rId15" Type="http://schemas.openxmlformats.org/officeDocument/2006/relationships/image" Target="../media/image37.png"/><Relationship Id="rId14" Type="http://schemas.openxmlformats.org/officeDocument/2006/relationships/image" Target="../media/image32.png"/><Relationship Id="rId17" Type="http://schemas.openxmlformats.org/officeDocument/2006/relationships/image" Target="../media/image31.png"/><Relationship Id="rId16" Type="http://schemas.openxmlformats.org/officeDocument/2006/relationships/image" Target="../media/image41.png"/><Relationship Id="rId5" Type="http://schemas.openxmlformats.org/officeDocument/2006/relationships/hyperlink" Target="https://www.charlotteobserver.com/living/article298727968.html" TargetMode="External"/><Relationship Id="rId6" Type="http://schemas.openxmlformats.org/officeDocument/2006/relationships/hyperlink" Target="https://www.ledger-enquirer.com/living/article298727968.html" TargetMode="External"/><Relationship Id="rId18" Type="http://schemas.openxmlformats.org/officeDocument/2006/relationships/image" Target="../media/image34.png"/><Relationship Id="rId7" Type="http://schemas.openxmlformats.org/officeDocument/2006/relationships/hyperlink" Target="https://www.star-telegram.com/entertainment/living/article298727968.html" TargetMode="External"/><Relationship Id="rId8" Type="http://schemas.openxmlformats.org/officeDocument/2006/relationships/hyperlink" Target="https://www.idahostatesman.com/living/article29872796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ctrTitle"/>
          </p:nvPr>
        </p:nvSpPr>
        <p:spPr>
          <a:xfrm>
            <a:off x="264950" y="3682178"/>
            <a:ext cx="7242600" cy="22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MEDIA COVERAGE</a:t>
            </a:r>
            <a:endParaRPr/>
          </a:p>
        </p:txBody>
      </p:sp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264950" y="6037394"/>
            <a:ext cx="72426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3180">
                <a:solidFill>
                  <a:srgbClr val="A61E23"/>
                </a:solidFill>
              </a:rPr>
              <a:t>2024-2025</a:t>
            </a:r>
            <a:endParaRPr sz="3180">
              <a:solidFill>
                <a:srgbClr val="A61E23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3180">
              <a:solidFill>
                <a:srgbClr val="A61E23"/>
              </a:solidFill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3">
            <a:alphaModFix/>
          </a:blip>
          <a:srcRect b="0" l="10031" r="10031" t="0"/>
          <a:stretch/>
        </p:blipFill>
        <p:spPr>
          <a:xfrm>
            <a:off x="3496750" y="6713949"/>
            <a:ext cx="778899" cy="97442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4">
            <a:alphaModFix/>
          </a:blip>
          <a:srcRect b="32404" l="0" r="0" t="31132"/>
          <a:stretch/>
        </p:blipFill>
        <p:spPr>
          <a:xfrm>
            <a:off x="1784850" y="2391850"/>
            <a:ext cx="4202700" cy="15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3"/>
          <p:cNvPicPr preferRelativeResize="0"/>
          <p:nvPr/>
        </p:nvPicPr>
        <p:blipFill rotWithShape="1">
          <a:blip r:embed="rId3">
            <a:alphaModFix/>
          </a:blip>
          <a:srcRect b="0" l="10031" r="10031" t="0"/>
          <a:stretch/>
        </p:blipFill>
        <p:spPr>
          <a:xfrm>
            <a:off x="6950100" y="212299"/>
            <a:ext cx="591126" cy="73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/>
          <p:cNvPicPr preferRelativeResize="0"/>
          <p:nvPr/>
        </p:nvPicPr>
        <p:blipFill rotWithShape="1">
          <a:blip r:embed="rId4">
            <a:alphaModFix/>
          </a:blip>
          <a:srcRect b="8897" l="19635" r="19440" t="9702"/>
          <a:stretch/>
        </p:blipFill>
        <p:spPr>
          <a:xfrm>
            <a:off x="282175" y="8795150"/>
            <a:ext cx="1087713" cy="7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 txBox="1"/>
          <p:nvPr/>
        </p:nvSpPr>
        <p:spPr>
          <a:xfrm>
            <a:off x="4689527" y="857787"/>
            <a:ext cx="2468700" cy="11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600" lIns="102600" spcFirstLastPara="1" rIns="102600" wrap="square" tIns="102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January 15</a:t>
            </a:r>
            <a:r>
              <a:rPr b="0" i="0" lang="en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, 202</a:t>
            </a: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endParaRPr b="0" i="0" sz="12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Online </a:t>
            </a: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Visits: 480,560</a:t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sng" cap="none" strike="noStrike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Click to view article</a:t>
            </a:r>
            <a:endParaRPr b="0" i="0" sz="12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2" name="Google Shape;18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279" y="857776"/>
            <a:ext cx="3313325" cy="85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5296" y="2265075"/>
            <a:ext cx="6499551" cy="101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5788" y="3389866"/>
            <a:ext cx="5078533" cy="316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74863" y="3895530"/>
            <a:ext cx="3101749" cy="412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5806" y="4400622"/>
            <a:ext cx="3639572" cy="3624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4"/>
          <p:cNvPicPr preferRelativeResize="0"/>
          <p:nvPr/>
        </p:nvPicPr>
        <p:blipFill rotWithShape="1">
          <a:blip r:embed="rId3">
            <a:alphaModFix/>
          </a:blip>
          <a:srcRect b="0" l="10031" r="10031" t="0"/>
          <a:stretch/>
        </p:blipFill>
        <p:spPr>
          <a:xfrm>
            <a:off x="6950100" y="212299"/>
            <a:ext cx="591126" cy="73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 rotWithShape="1">
          <a:blip r:embed="rId4">
            <a:alphaModFix/>
          </a:blip>
          <a:srcRect b="8897" l="19635" r="19440" t="9702"/>
          <a:stretch/>
        </p:blipFill>
        <p:spPr>
          <a:xfrm>
            <a:off x="282175" y="8795150"/>
            <a:ext cx="1087713" cy="7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/>
        </p:nvSpPr>
        <p:spPr>
          <a:xfrm>
            <a:off x="280700" y="1858575"/>
            <a:ext cx="4444500" cy="27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950" y="841575"/>
            <a:ext cx="6148500" cy="780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5"/>
          <p:cNvPicPr preferRelativeResize="0"/>
          <p:nvPr/>
        </p:nvPicPr>
        <p:blipFill rotWithShape="1">
          <a:blip r:embed="rId3">
            <a:alphaModFix/>
          </a:blip>
          <a:srcRect b="0" l="10031" r="10031" t="0"/>
          <a:stretch/>
        </p:blipFill>
        <p:spPr>
          <a:xfrm>
            <a:off x="6950100" y="212299"/>
            <a:ext cx="591126" cy="73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/>
          <p:cNvPicPr preferRelativeResize="0"/>
          <p:nvPr/>
        </p:nvPicPr>
        <p:blipFill rotWithShape="1">
          <a:blip r:embed="rId4">
            <a:alphaModFix/>
          </a:blip>
          <a:srcRect b="8897" l="19635" r="19440" t="9702"/>
          <a:stretch/>
        </p:blipFill>
        <p:spPr>
          <a:xfrm>
            <a:off x="282175" y="8795150"/>
            <a:ext cx="1087713" cy="7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5"/>
          <p:cNvSpPr/>
          <p:nvPr/>
        </p:nvSpPr>
        <p:spPr>
          <a:xfrm>
            <a:off x="280700" y="1858575"/>
            <a:ext cx="4444500" cy="27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4250" y="671450"/>
            <a:ext cx="2251172" cy="36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8625" y="1036900"/>
            <a:ext cx="5795150" cy="3157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87183" y="466300"/>
            <a:ext cx="2251175" cy="306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5"/>
          <p:cNvPicPr preferRelativeResize="0"/>
          <p:nvPr/>
        </p:nvPicPr>
        <p:blipFill rotWithShape="1">
          <a:blip r:embed="rId8">
            <a:alphaModFix/>
          </a:blip>
          <a:srcRect b="93640" l="0" r="51962" t="0"/>
          <a:stretch/>
        </p:blipFill>
        <p:spPr>
          <a:xfrm>
            <a:off x="988625" y="4194174"/>
            <a:ext cx="2783850" cy="4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 rotWithShape="1">
          <a:blip r:embed="rId8">
            <a:alphaModFix/>
          </a:blip>
          <a:srcRect b="0" l="0" r="0" t="67256"/>
          <a:stretch/>
        </p:blipFill>
        <p:spPr>
          <a:xfrm>
            <a:off x="988625" y="5429303"/>
            <a:ext cx="5795150" cy="2518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 rotWithShape="1">
          <a:blip r:embed="rId8">
            <a:alphaModFix/>
          </a:blip>
          <a:srcRect b="34177" l="0" r="0" t="8275"/>
          <a:stretch/>
        </p:blipFill>
        <p:spPr>
          <a:xfrm>
            <a:off x="3987175" y="4772250"/>
            <a:ext cx="3297433" cy="251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6"/>
          <p:cNvPicPr preferRelativeResize="0"/>
          <p:nvPr/>
        </p:nvPicPr>
        <p:blipFill rotWithShape="1">
          <a:blip r:embed="rId3">
            <a:alphaModFix/>
          </a:blip>
          <a:srcRect b="0" l="10031" r="10031" t="0"/>
          <a:stretch/>
        </p:blipFill>
        <p:spPr>
          <a:xfrm>
            <a:off x="6950100" y="212299"/>
            <a:ext cx="591126" cy="73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6"/>
          <p:cNvPicPr preferRelativeResize="0"/>
          <p:nvPr/>
        </p:nvPicPr>
        <p:blipFill rotWithShape="1">
          <a:blip r:embed="rId4">
            <a:alphaModFix/>
          </a:blip>
          <a:srcRect b="8897" l="19635" r="19440" t="9702"/>
          <a:stretch/>
        </p:blipFill>
        <p:spPr>
          <a:xfrm>
            <a:off x="282175" y="8795150"/>
            <a:ext cx="1087713" cy="7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6"/>
          <p:cNvSpPr/>
          <p:nvPr/>
        </p:nvSpPr>
        <p:spPr>
          <a:xfrm>
            <a:off x="280700" y="1858575"/>
            <a:ext cx="4444500" cy="27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15" name="Google Shape;215;p26"/>
          <p:cNvGraphicFramePr/>
          <p:nvPr/>
        </p:nvGraphicFramePr>
        <p:xfrm>
          <a:off x="952500" y="83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{9FED87C1-EDA9-44E1-AA20-61230A49C52B}</a:tableStyleId>
              </a:tblPr>
              <a:tblGrid>
                <a:gridCol w="2933700"/>
                <a:gridCol w="2933700"/>
              </a:tblGrid>
              <a:tr h="1018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7F7F7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January 15, 2025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F7F7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Online Visits: 413,750,923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5"/>
                        </a:rPr>
                        <a:t>Click to view article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16" name="Google Shape;216;p26"/>
          <p:cNvSpPr txBox="1"/>
          <p:nvPr/>
        </p:nvSpPr>
        <p:spPr>
          <a:xfrm>
            <a:off x="1387500" y="2135175"/>
            <a:ext cx="49974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Syndications from The Manual</a:t>
            </a:r>
            <a:endParaRPr b="1"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7" name="Google Shape;217;p26"/>
          <p:cNvPicPr preferRelativeResize="0"/>
          <p:nvPr/>
        </p:nvPicPr>
        <p:blipFill rotWithShape="1">
          <a:blip r:embed="rId6">
            <a:alphaModFix/>
          </a:blip>
          <a:srcRect b="0" l="7618" r="8565" t="0"/>
          <a:stretch/>
        </p:blipFill>
        <p:spPr>
          <a:xfrm>
            <a:off x="1280200" y="1010963"/>
            <a:ext cx="2445500" cy="73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b="0" l="10031" r="10031" t="0"/>
          <a:stretch/>
        </p:blipFill>
        <p:spPr>
          <a:xfrm>
            <a:off x="6950100" y="212299"/>
            <a:ext cx="591126" cy="73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4">
            <a:alphaModFix/>
          </a:blip>
          <a:srcRect b="8897" l="19635" r="19440" t="9702"/>
          <a:stretch/>
        </p:blipFill>
        <p:spPr>
          <a:xfrm>
            <a:off x="282175" y="8795150"/>
            <a:ext cx="1087713" cy="7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4689527" y="857787"/>
            <a:ext cx="2468700" cy="11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600" lIns="102600" spcFirstLastPara="1" rIns="102600" wrap="square" tIns="102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May 6,</a:t>
            </a:r>
            <a:r>
              <a:rPr b="0" i="0" lang="en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 202</a:t>
            </a: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Online Visits: 14,336</a:t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Click to view article</a:t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5" name="Google Shape;85;p15" title="Screenshot 2025-05-05 at 6.02.02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4550" y="953425"/>
            <a:ext cx="2191900" cy="9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 title="Screenshot 2025-05-07 at 3.52.46 PM.png"/>
          <p:cNvPicPr preferRelativeResize="0"/>
          <p:nvPr/>
        </p:nvPicPr>
        <p:blipFill rotWithShape="1">
          <a:blip r:embed="rId7">
            <a:alphaModFix/>
          </a:blip>
          <a:srcRect b="11922" l="0" r="0" t="5048"/>
          <a:stretch/>
        </p:blipFill>
        <p:spPr>
          <a:xfrm>
            <a:off x="2220762" y="3207888"/>
            <a:ext cx="3330876" cy="407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 title="Screenshot 2025-05-07 at 3.52.53 PM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4913" y="2140875"/>
            <a:ext cx="6182568" cy="7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 title="Screenshot 2025-05-07 at 3.52.46 PM.png"/>
          <p:cNvPicPr preferRelativeResize="0"/>
          <p:nvPr/>
        </p:nvPicPr>
        <p:blipFill rotWithShape="1">
          <a:blip r:embed="rId7">
            <a:alphaModFix/>
          </a:blip>
          <a:srcRect b="95825" l="16189" r="44390" t="0"/>
          <a:stretch/>
        </p:blipFill>
        <p:spPr>
          <a:xfrm>
            <a:off x="794925" y="2807225"/>
            <a:ext cx="2076425" cy="3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 title="Screenshot 2025-05-07 at 3.52.46 PM.png"/>
          <p:cNvPicPr preferRelativeResize="0"/>
          <p:nvPr/>
        </p:nvPicPr>
        <p:blipFill rotWithShape="1">
          <a:blip r:embed="rId7">
            <a:alphaModFix/>
          </a:blip>
          <a:srcRect b="0" l="15825" r="18015" t="90194"/>
          <a:stretch/>
        </p:blipFill>
        <p:spPr>
          <a:xfrm>
            <a:off x="794925" y="7364487"/>
            <a:ext cx="6182550" cy="135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6"/>
          <p:cNvPicPr preferRelativeResize="0"/>
          <p:nvPr/>
        </p:nvPicPr>
        <p:blipFill rotWithShape="1">
          <a:blip r:embed="rId3">
            <a:alphaModFix/>
          </a:blip>
          <a:srcRect b="0" l="10031" r="10031" t="0"/>
          <a:stretch/>
        </p:blipFill>
        <p:spPr>
          <a:xfrm>
            <a:off x="6950100" y="212299"/>
            <a:ext cx="591126" cy="73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>
            <a:alphaModFix/>
          </a:blip>
          <a:srcRect b="8897" l="19635" r="19440" t="9702"/>
          <a:stretch/>
        </p:blipFill>
        <p:spPr>
          <a:xfrm>
            <a:off x="282175" y="8795150"/>
            <a:ext cx="1087713" cy="7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4689527" y="857787"/>
            <a:ext cx="2468700" cy="11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600" lIns="102600" spcFirstLastPara="1" rIns="102600" wrap="square" tIns="102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January 31</a:t>
            </a:r>
            <a:r>
              <a:rPr b="0" i="0" lang="en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, 202</a:t>
            </a: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Online Visits: 5,000</a:t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Click to view article</a:t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263" y="2938629"/>
            <a:ext cx="6423874" cy="353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4263" y="2182361"/>
            <a:ext cx="6423872" cy="75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69896" y="955429"/>
            <a:ext cx="2319825" cy="9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0" l="10031" r="10031" t="0"/>
          <a:stretch/>
        </p:blipFill>
        <p:spPr>
          <a:xfrm>
            <a:off x="6950100" y="212299"/>
            <a:ext cx="591126" cy="73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4">
            <a:alphaModFix/>
          </a:blip>
          <a:srcRect b="8897" l="19635" r="19440" t="9702"/>
          <a:stretch/>
        </p:blipFill>
        <p:spPr>
          <a:xfrm>
            <a:off x="282175" y="8795150"/>
            <a:ext cx="1087713" cy="7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/>
          <p:nvPr/>
        </p:nvSpPr>
        <p:spPr>
          <a:xfrm>
            <a:off x="280700" y="1858575"/>
            <a:ext cx="4444500" cy="27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7" name="Google Shape;107;p17"/>
          <p:cNvGraphicFramePr/>
          <p:nvPr/>
        </p:nvGraphicFramePr>
        <p:xfrm>
          <a:off x="952500" y="815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{9FED87C1-EDA9-44E1-AA20-61230A49C52B}</a:tableStyleId>
              </a:tblPr>
              <a:tblGrid>
                <a:gridCol w="2933700"/>
                <a:gridCol w="2933700"/>
              </a:tblGrid>
              <a:tr h="117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7F7F7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January 31, 2025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7F7F7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Online Visits: 123,209,368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5"/>
                        </a:rPr>
                        <a:t>Click to view article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8" name="Google Shape;108;p17"/>
          <p:cNvSpPr txBox="1"/>
          <p:nvPr/>
        </p:nvSpPr>
        <p:spPr>
          <a:xfrm>
            <a:off x="1747650" y="2135175"/>
            <a:ext cx="42771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Syndication from </a:t>
            </a:r>
            <a:r>
              <a:rPr b="1" lang="en" sz="1600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Truetrae.com</a:t>
            </a:r>
            <a:endParaRPr b="1"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50475" y="994963"/>
            <a:ext cx="1504950" cy="8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225" y="7027519"/>
            <a:ext cx="6677950" cy="2176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 b="0" l="10031" r="10031" t="0"/>
          <a:stretch/>
        </p:blipFill>
        <p:spPr>
          <a:xfrm>
            <a:off x="6950100" y="212299"/>
            <a:ext cx="591126" cy="73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 rotWithShape="1">
          <a:blip r:embed="rId5">
            <a:alphaModFix/>
          </a:blip>
          <a:srcRect b="8897" l="19635" r="19440" t="9702"/>
          <a:stretch/>
        </p:blipFill>
        <p:spPr>
          <a:xfrm>
            <a:off x="282175" y="8795150"/>
            <a:ext cx="1087713" cy="7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4689527" y="857787"/>
            <a:ext cx="2468700" cy="11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600" lIns="102600" spcFirstLastPara="1" rIns="102600" wrap="square" tIns="102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January 22</a:t>
            </a:r>
            <a:r>
              <a:rPr b="0" i="0" lang="en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, 202</a:t>
            </a: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endParaRPr b="0" i="0" sz="12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Onlin</a:t>
            </a: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e Visits: 1,567,783</a:t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sng" cap="none" strike="noStrike">
                <a:solidFill>
                  <a:srgbClr val="0097A7"/>
                </a:solidFill>
                <a:latin typeface="Raleway"/>
                <a:ea typeface="Raleway"/>
                <a:cs typeface="Raleway"/>
                <a:sym typeface="Raleway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view article</a:t>
            </a:r>
            <a:endParaRPr b="0" i="0" sz="12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10726" y="657400"/>
            <a:ext cx="2204150" cy="133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7225" y="2140876"/>
            <a:ext cx="6677951" cy="659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7225" y="2936942"/>
            <a:ext cx="6677950" cy="168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7225" y="4762424"/>
            <a:ext cx="6416068" cy="213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98071" y="7105973"/>
            <a:ext cx="2552036" cy="168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b="0" l="10031" r="10031" t="0"/>
          <a:stretch/>
        </p:blipFill>
        <p:spPr>
          <a:xfrm>
            <a:off x="6950100" y="212299"/>
            <a:ext cx="591126" cy="73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 rotWithShape="1">
          <a:blip r:embed="rId4">
            <a:alphaModFix/>
          </a:blip>
          <a:srcRect b="8897" l="19635" r="19440" t="9702"/>
          <a:stretch/>
        </p:blipFill>
        <p:spPr>
          <a:xfrm>
            <a:off x="282175" y="8795150"/>
            <a:ext cx="1087713" cy="7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/>
          <p:nvPr/>
        </p:nvSpPr>
        <p:spPr>
          <a:xfrm>
            <a:off x="280700" y="1858575"/>
            <a:ext cx="4444500" cy="27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728" y="935475"/>
            <a:ext cx="6498925" cy="21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07725" y="373725"/>
            <a:ext cx="2577875" cy="199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6725" y="3129350"/>
            <a:ext cx="6498925" cy="4824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 b="0" l="10031" r="10031" t="0"/>
          <a:stretch/>
        </p:blipFill>
        <p:spPr>
          <a:xfrm>
            <a:off x="6950100" y="212299"/>
            <a:ext cx="591126" cy="73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 rotWithShape="1">
          <a:blip r:embed="rId4">
            <a:alphaModFix/>
          </a:blip>
          <a:srcRect b="8897" l="19635" r="19440" t="9702"/>
          <a:stretch/>
        </p:blipFill>
        <p:spPr>
          <a:xfrm>
            <a:off x="282175" y="8795150"/>
            <a:ext cx="1087713" cy="7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/>
          <p:nvPr/>
        </p:nvSpPr>
        <p:spPr>
          <a:xfrm>
            <a:off x="4689527" y="857787"/>
            <a:ext cx="2468700" cy="11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600" lIns="102600" spcFirstLastPara="1" rIns="102600" wrap="square" tIns="102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January 17</a:t>
            </a:r>
            <a:r>
              <a:rPr b="0" i="0" lang="en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, 202</a:t>
            </a: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endParaRPr b="0" i="0" sz="12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Onlin</a:t>
            </a: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e Visits: 693,695</a:t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sng" cap="none" strike="noStrike">
                <a:solidFill>
                  <a:srgbClr val="0097A7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view article</a:t>
            </a:r>
            <a:endParaRPr b="0" i="0" sz="12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6800" y="942125"/>
            <a:ext cx="258127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4813" y="2226627"/>
            <a:ext cx="6422773" cy="1407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4822" y="3786173"/>
            <a:ext cx="1852676" cy="39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4824" y="4257599"/>
            <a:ext cx="6422750" cy="3072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58424" y="4181400"/>
            <a:ext cx="4239151" cy="283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 b="0" l="10031" r="10031" t="0"/>
          <a:stretch/>
        </p:blipFill>
        <p:spPr>
          <a:xfrm>
            <a:off x="6950100" y="212299"/>
            <a:ext cx="591126" cy="73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 rotWithShape="1">
          <a:blip r:embed="rId4">
            <a:alphaModFix/>
          </a:blip>
          <a:srcRect b="8897" l="19635" r="19440" t="9702"/>
          <a:stretch/>
        </p:blipFill>
        <p:spPr>
          <a:xfrm>
            <a:off x="282175" y="8795150"/>
            <a:ext cx="1087713" cy="7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/>
          <p:nvPr/>
        </p:nvSpPr>
        <p:spPr>
          <a:xfrm>
            <a:off x="280700" y="1858575"/>
            <a:ext cx="4444500" cy="27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5194" y="1113900"/>
            <a:ext cx="2452771" cy="328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7701" y="1113895"/>
            <a:ext cx="2117536" cy="188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7700" y="3126483"/>
            <a:ext cx="4147500" cy="1432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3888" y="4759425"/>
            <a:ext cx="261937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3575" y="5149950"/>
            <a:ext cx="5045000" cy="32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44725" y="5029207"/>
            <a:ext cx="3433251" cy="2742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3900" y="775849"/>
            <a:ext cx="2806464" cy="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2"/>
          <p:cNvPicPr preferRelativeResize="0"/>
          <p:nvPr/>
        </p:nvPicPr>
        <p:blipFill rotWithShape="1">
          <a:blip r:embed="rId3">
            <a:alphaModFix/>
          </a:blip>
          <a:srcRect b="0" l="10031" r="10031" t="0"/>
          <a:stretch/>
        </p:blipFill>
        <p:spPr>
          <a:xfrm>
            <a:off x="6950100" y="212299"/>
            <a:ext cx="591126" cy="73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 rotWithShape="1">
          <a:blip r:embed="rId4">
            <a:alphaModFix/>
          </a:blip>
          <a:srcRect b="8897" l="19635" r="19440" t="9702"/>
          <a:stretch/>
        </p:blipFill>
        <p:spPr>
          <a:xfrm>
            <a:off x="282175" y="8795150"/>
            <a:ext cx="1087713" cy="7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/>
          <p:nvPr/>
        </p:nvSpPr>
        <p:spPr>
          <a:xfrm>
            <a:off x="280700" y="1858575"/>
            <a:ext cx="4444500" cy="27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66" name="Google Shape;166;p22"/>
          <p:cNvGraphicFramePr/>
          <p:nvPr/>
        </p:nvGraphicFramePr>
        <p:xfrm>
          <a:off x="952500" y="83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{9FED87C1-EDA9-44E1-AA20-61230A49C52B}</a:tableStyleId>
              </a:tblPr>
              <a:tblGrid>
                <a:gridCol w="2933700"/>
                <a:gridCol w="2933700"/>
              </a:tblGrid>
              <a:tr h="1018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F7F7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January 17, 2025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F7F7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Online Visits: 975,948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rgbClr val="0097A7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Click to view article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  <a:tr h="1018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F7F7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January 17, 2025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F7F7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Online Visits: 70,867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rgbClr val="0097A7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Click to view article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  <a:tr h="1018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F7F7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January 17, 2025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F7F7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Online Visits: 737,081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rgbClr val="0097A7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Click to view article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  <a:tr h="1018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F7F7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January 17, 2025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F7F7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Online Visits: 445,392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rgbClr val="0097A7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Click to view article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  <a:tr h="1018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F7F7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January 17, 2025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F7F7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Online Visits: 136,939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rgbClr val="0097A7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Click to view article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  <a:tr h="1018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F7F7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January 17, 2025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F7F7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Online Visits: 1,275,976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rgbClr val="0097A7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Click to view article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  <a:tr h="1018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F7F7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January 17, 2025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F7F7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Online Visits: 1,437,841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rgbClr val="0097A7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Click to view article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67" name="Google Shape;167;p22"/>
          <p:cNvSpPr txBox="1"/>
          <p:nvPr/>
        </p:nvSpPr>
        <p:spPr>
          <a:xfrm>
            <a:off x="1387500" y="8599813"/>
            <a:ext cx="49974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Syndications from </a:t>
            </a: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First For Women</a:t>
            </a:r>
            <a:endParaRPr b="1"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8" name="Google Shape;168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61600" y="7808700"/>
            <a:ext cx="2302695" cy="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650" y="6638275"/>
            <a:ext cx="25146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65650" y="5502950"/>
            <a:ext cx="2694602" cy="62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136600" y="4557750"/>
            <a:ext cx="25527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261600" y="3420325"/>
            <a:ext cx="2302700" cy="32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469488" y="2368925"/>
            <a:ext cx="20669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261600" y="1258175"/>
            <a:ext cx="2302700" cy="279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