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60" r:id="rId3"/>
  </p:sldIdLst>
  <p:sldSz cx="6858000" cy="9144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D66C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83" autoAdjust="0"/>
    <p:restoredTop sz="94660"/>
  </p:normalViewPr>
  <p:slideViewPr>
    <p:cSldViewPr snapToGrid="0">
      <p:cViewPr varScale="1">
        <p:scale>
          <a:sx n="126" d="100"/>
          <a:sy n="126" d="100"/>
        </p:scale>
        <p:origin x="22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67EA8-CC69-4CFD-845A-8BFB41C7D07F}" type="datetimeFigureOut">
              <a:rPr lang="en-US" smtClean="0"/>
              <a:t>9/4/25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91F6-CDBB-47A8-9D90-2F4FB0546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49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67EA8-CC69-4CFD-845A-8BFB41C7D07F}" type="datetimeFigureOut">
              <a:rPr lang="en-US" smtClean="0"/>
              <a:t>9/4/25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91F6-CDBB-47A8-9D90-2F4FB0546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993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67EA8-CC69-4CFD-845A-8BFB41C7D07F}" type="datetimeFigureOut">
              <a:rPr lang="en-US" smtClean="0"/>
              <a:t>9/4/25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91F6-CDBB-47A8-9D90-2F4FB0546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26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67EA8-CC69-4CFD-845A-8BFB41C7D07F}" type="datetimeFigureOut">
              <a:rPr lang="en-US" smtClean="0"/>
              <a:t>9/4/25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91F6-CDBB-47A8-9D90-2F4FB0546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49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67EA8-CC69-4CFD-845A-8BFB41C7D07F}" type="datetimeFigureOut">
              <a:rPr lang="en-US" smtClean="0"/>
              <a:t>9/4/25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91F6-CDBB-47A8-9D90-2F4FB0546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49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67EA8-CC69-4CFD-845A-8BFB41C7D07F}" type="datetimeFigureOut">
              <a:rPr lang="en-US" smtClean="0"/>
              <a:t>9/4/25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91F6-CDBB-47A8-9D90-2F4FB0546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861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67EA8-CC69-4CFD-845A-8BFB41C7D07F}" type="datetimeFigureOut">
              <a:rPr lang="en-US" smtClean="0"/>
              <a:t>9/4/25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91F6-CDBB-47A8-9D90-2F4FB0546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385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67EA8-CC69-4CFD-845A-8BFB41C7D07F}" type="datetimeFigureOut">
              <a:rPr lang="en-US" smtClean="0"/>
              <a:t>9/4/25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91F6-CDBB-47A8-9D90-2F4FB0546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396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67EA8-CC69-4CFD-845A-8BFB41C7D07F}" type="datetimeFigureOut">
              <a:rPr lang="en-US" smtClean="0"/>
              <a:t>9/4/25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91F6-CDBB-47A8-9D90-2F4FB0546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69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67EA8-CC69-4CFD-845A-8BFB41C7D07F}" type="datetimeFigureOut">
              <a:rPr lang="en-US" smtClean="0"/>
              <a:t>9/4/25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91F6-CDBB-47A8-9D90-2F4FB0546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655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67EA8-CC69-4CFD-845A-8BFB41C7D07F}" type="datetimeFigureOut">
              <a:rPr lang="en-US" smtClean="0"/>
              <a:t>9/4/25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91F6-CDBB-47A8-9D90-2F4FB0546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956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67EA8-CC69-4CFD-845A-8BFB41C7D07F}" type="datetimeFigureOut">
              <a:rPr lang="en-US" smtClean="0"/>
              <a:t>9/4/25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A91F6-CDBB-47A8-9D90-2F4FB05469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345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ttle and glass of liquid&#10;&#10;Description automatically generated">
            <a:extLst>
              <a:ext uri="{FF2B5EF4-FFF2-40B4-BE49-F238E27FC236}">
                <a16:creationId xmlns:a16="http://schemas.microsoft.com/office/drawing/2014/main" id="{97969624-765D-2DF4-EE08-6E2B99D8E5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6"/>
          <a:stretch/>
        </p:blipFill>
        <p:spPr>
          <a:xfrm>
            <a:off x="0" y="0"/>
            <a:ext cx="6858000" cy="9144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7E14591-4785-9C81-35E0-C76A7213C4FE}"/>
              </a:ext>
            </a:extLst>
          </p:cNvPr>
          <p:cNvSpPr/>
          <p:nvPr/>
        </p:nvSpPr>
        <p:spPr>
          <a:xfrm rot="10800000">
            <a:off x="173531" y="2809460"/>
            <a:ext cx="3348234" cy="2967159"/>
          </a:xfrm>
          <a:prstGeom prst="rect">
            <a:avLst/>
          </a:prstGeom>
          <a:solidFill>
            <a:schemeClr val="tx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C1CC90-3B05-6F54-CE61-F8FB1A531D66}"/>
              </a:ext>
            </a:extLst>
          </p:cNvPr>
          <p:cNvSpPr/>
          <p:nvPr/>
        </p:nvSpPr>
        <p:spPr>
          <a:xfrm>
            <a:off x="173528" y="2817944"/>
            <a:ext cx="3348236" cy="811665"/>
          </a:xfrm>
          <a:prstGeom prst="rect">
            <a:avLst/>
          </a:prstGeom>
          <a:gradFill flip="none" rotWithShape="1">
            <a:gsLst>
              <a:gs pos="74000">
                <a:srgbClr val="D66CAA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Join us in the fight against cancer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1763549-C750-0C36-D356-8F01FEABE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211">
            <a:off x="5246111" y="980114"/>
            <a:ext cx="1541429" cy="249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1AD457-7C8A-95E9-3A03-3534F275AED1}"/>
              </a:ext>
            </a:extLst>
          </p:cNvPr>
          <p:cNvSpPr txBox="1"/>
          <p:nvPr/>
        </p:nvSpPr>
        <p:spPr>
          <a:xfrm>
            <a:off x="173528" y="3746576"/>
            <a:ext cx="334823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 i="1">
                <a:solidFill>
                  <a:schemeClr val="bg1"/>
                </a:solidFill>
              </a:defRPr>
            </a:lvl1pPr>
          </a:lstStyle>
          <a:p>
            <a:r>
              <a:rPr lang="en-US" sz="1600" dirty="0"/>
              <a:t>By supporting a breast cancer awareness organization, Nuvo Sparkling Liqueur contributes to a meaningful cause, strengthens its brand, fosters community engagement, and builds lasting consumer relationships.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8CE0BA-8881-DBE1-AED3-D6DCED1B26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5287" y="5618921"/>
            <a:ext cx="4180314" cy="250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631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ottle and glass of liquid&#10;&#10;Description automatically generated">
            <a:extLst>
              <a:ext uri="{FF2B5EF4-FFF2-40B4-BE49-F238E27FC236}">
                <a16:creationId xmlns:a16="http://schemas.microsoft.com/office/drawing/2014/main" id="{DDCC7237-F843-548D-E805-23DC3AE938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92" r="66878"/>
          <a:stretch/>
        </p:blipFill>
        <p:spPr>
          <a:xfrm>
            <a:off x="1" y="0"/>
            <a:ext cx="6857999" cy="9144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19CBF16-443E-EFCB-B6EE-A3017E38821D}"/>
              </a:ext>
            </a:extLst>
          </p:cNvPr>
          <p:cNvSpPr/>
          <p:nvPr/>
        </p:nvSpPr>
        <p:spPr>
          <a:xfrm>
            <a:off x="0" y="14882"/>
            <a:ext cx="6829665" cy="9144000"/>
          </a:xfrm>
          <a:prstGeom prst="rect">
            <a:avLst/>
          </a:prstGeom>
          <a:solidFill>
            <a:srgbClr val="FFFFFF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2A71B5F-DD01-7D5E-6B62-12847A661304}"/>
              </a:ext>
            </a:extLst>
          </p:cNvPr>
          <p:cNvSpPr/>
          <p:nvPr/>
        </p:nvSpPr>
        <p:spPr>
          <a:xfrm>
            <a:off x="198782" y="442229"/>
            <a:ext cx="3563553" cy="565836"/>
          </a:xfrm>
          <a:prstGeom prst="rect">
            <a:avLst/>
          </a:prstGeom>
          <a:gradFill flip="none" rotWithShape="1">
            <a:gsLst>
              <a:gs pos="74000">
                <a:srgbClr val="D66CAA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STRATEGY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35618A3-C9F6-7A69-F9EC-71AD36953471}"/>
              </a:ext>
            </a:extLst>
          </p:cNvPr>
          <p:cNvSpPr txBox="1"/>
          <p:nvPr/>
        </p:nvSpPr>
        <p:spPr>
          <a:xfrm>
            <a:off x="206742" y="1112821"/>
            <a:ext cx="3824778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bg1"/>
                </a:solidFill>
              </a:rPr>
              <a:t>October 1</a:t>
            </a:r>
            <a:r>
              <a:rPr lang="en-US" sz="1400" i="1" baseline="30000" dirty="0">
                <a:solidFill>
                  <a:schemeClr val="bg1"/>
                </a:solidFill>
              </a:rPr>
              <a:t>st</a:t>
            </a:r>
            <a:r>
              <a:rPr lang="en-US" sz="1400" i="1" dirty="0">
                <a:solidFill>
                  <a:schemeClr val="bg1"/>
                </a:solidFill>
              </a:rPr>
              <a:t> to December 31</a:t>
            </a:r>
            <a:r>
              <a:rPr lang="en-US" sz="1400" i="1" baseline="30000" dirty="0">
                <a:solidFill>
                  <a:schemeClr val="bg1"/>
                </a:solidFill>
              </a:rPr>
              <a:t>st</a:t>
            </a:r>
            <a:endParaRPr lang="en-US" sz="1400" i="1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</a:pPr>
            <a:endParaRPr lang="en-US" sz="1400" i="1" dirty="0">
              <a:solidFill>
                <a:schemeClr val="bg1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bg1"/>
                </a:solidFill>
              </a:rPr>
              <a:t>Strengthen connection with our core consumers. Female-Centric</a:t>
            </a:r>
          </a:p>
          <a:p>
            <a:pPr>
              <a:spcBef>
                <a:spcPts val="600"/>
              </a:spcBef>
            </a:pPr>
            <a:endParaRPr lang="en-US" sz="1400" i="1" dirty="0">
              <a:solidFill>
                <a:schemeClr val="bg1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bg1"/>
                </a:solidFill>
              </a:rPr>
              <a:t>Ensure visibility through case displays next to Sparkling Wines</a:t>
            </a:r>
          </a:p>
          <a:p>
            <a:pPr>
              <a:spcBef>
                <a:spcPts val="600"/>
              </a:spcBef>
            </a:pPr>
            <a:endParaRPr lang="en-US" sz="1400" i="1" dirty="0">
              <a:solidFill>
                <a:schemeClr val="bg1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bg1"/>
                </a:solidFill>
              </a:rPr>
              <a:t>NUVO will donate $1 for every bottle sold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EA9AF54-1D48-7CD1-722F-800C9E192501}"/>
              </a:ext>
            </a:extLst>
          </p:cNvPr>
          <p:cNvSpPr/>
          <p:nvPr/>
        </p:nvSpPr>
        <p:spPr>
          <a:xfrm>
            <a:off x="178464" y="3672001"/>
            <a:ext cx="6487766" cy="484757"/>
          </a:xfrm>
          <a:prstGeom prst="rect">
            <a:avLst/>
          </a:prstGeom>
          <a:gradFill flip="none" rotWithShape="1">
            <a:gsLst>
              <a:gs pos="74000">
                <a:srgbClr val="D66CAA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entury Gothic" panose="020B0502020202020204" pitchFamily="34" charset="0"/>
              </a:rPr>
              <a:t>OFF-PREMISE TOOLS</a:t>
            </a:r>
          </a:p>
        </p:txBody>
      </p:sp>
      <p:pic>
        <p:nvPicPr>
          <p:cNvPr id="18" name="Picture 4" descr="Facebook Logo PNG Transparent &amp; SVG Vector - Freebie Supply">
            <a:extLst>
              <a:ext uri="{FF2B5EF4-FFF2-40B4-BE49-F238E27FC236}">
                <a16:creationId xmlns:a16="http://schemas.microsoft.com/office/drawing/2014/main" id="{0F4E5A85-FABC-7D2F-4C53-B1C7B8FE9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36" y="8719020"/>
            <a:ext cx="289560" cy="28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 descr="Instagram Logo White - Free Vectors &amp; PSDs to Download">
            <a:extLst>
              <a:ext uri="{FF2B5EF4-FFF2-40B4-BE49-F238E27FC236}">
                <a16:creationId xmlns:a16="http://schemas.microsoft.com/office/drawing/2014/main" id="{8ADE25F8-74B8-C00F-7C09-8C207B2CB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078" y="8719020"/>
            <a:ext cx="289560" cy="28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2B3D051-C630-83A0-F75C-F82B3A12E1AF}"/>
              </a:ext>
            </a:extLst>
          </p:cNvPr>
          <p:cNvSpPr txBox="1"/>
          <p:nvPr/>
        </p:nvSpPr>
        <p:spPr>
          <a:xfrm>
            <a:off x="4051896" y="8679134"/>
            <a:ext cx="1508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sparklingnuvo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F1079D-767B-7D52-5565-A34F85AE8BB0}"/>
              </a:ext>
            </a:extLst>
          </p:cNvPr>
          <p:cNvSpPr txBox="1"/>
          <p:nvPr/>
        </p:nvSpPr>
        <p:spPr>
          <a:xfrm>
            <a:off x="2101638" y="8679134"/>
            <a:ext cx="1508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nuvosparkling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CD2A8F5E-5486-D395-174F-32337E09639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71221" b="45413"/>
          <a:stretch>
            <a:fillRect/>
          </a:stretch>
        </p:blipFill>
        <p:spPr>
          <a:xfrm>
            <a:off x="1235770" y="4352089"/>
            <a:ext cx="3742630" cy="4282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BC510B4-40C7-72F9-C15B-657F027D8D04}"/>
              </a:ext>
            </a:extLst>
          </p:cNvPr>
          <p:cNvGrpSpPr/>
          <p:nvPr/>
        </p:nvGrpSpPr>
        <p:grpSpPr>
          <a:xfrm>
            <a:off x="3980780" y="111760"/>
            <a:ext cx="2633380" cy="3479119"/>
            <a:chOff x="3320380" y="1366886"/>
            <a:chExt cx="3958874" cy="49773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7B9EFD-768F-EB14-99D6-9EEE88E89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b="8254"/>
            <a:stretch>
              <a:fillRect/>
            </a:stretch>
          </p:blipFill>
          <p:spPr>
            <a:xfrm>
              <a:off x="3320380" y="1366886"/>
              <a:ext cx="3958874" cy="497735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1AD7D1A-E3FB-D04A-BA8D-A339A8466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b="28046"/>
            <a:stretch>
              <a:fillRect/>
            </a:stretch>
          </p:blipFill>
          <p:spPr>
            <a:xfrm>
              <a:off x="4250750" y="4319558"/>
              <a:ext cx="921501" cy="12668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99677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3598</TotalTime>
  <Words>74</Words>
  <Application>Microsoft Macintosh PowerPoint</Application>
  <PresentationFormat>Letter Paper (8.5x11 in)</PresentationFormat>
  <Paragraphs>13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 Lilue</dc:creator>
  <cp:lastModifiedBy>Gilles Bensabeur</cp:lastModifiedBy>
  <cp:revision>12</cp:revision>
  <dcterms:created xsi:type="dcterms:W3CDTF">2023-07-14T14:51:30Z</dcterms:created>
  <dcterms:modified xsi:type="dcterms:W3CDTF">2025-09-04T18:52:14Z</dcterms:modified>
</cp:coreProperties>
</file>