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94" r:id="rId3"/>
    <p:sldId id="257" r:id="rId4"/>
    <p:sldId id="258" r:id="rId5"/>
    <p:sldId id="282" r:id="rId6"/>
    <p:sldId id="277" r:id="rId7"/>
    <p:sldId id="288" r:id="rId8"/>
    <p:sldId id="290" r:id="rId9"/>
    <p:sldId id="291" r:id="rId10"/>
    <p:sldId id="292" r:id="rId11"/>
    <p:sldId id="259" r:id="rId12"/>
    <p:sldId id="260" r:id="rId13"/>
    <p:sldId id="261" r:id="rId14"/>
    <p:sldId id="283" r:id="rId15"/>
    <p:sldId id="278" r:id="rId16"/>
    <p:sldId id="262" r:id="rId17"/>
    <p:sldId id="263" r:id="rId18"/>
    <p:sldId id="284" r:id="rId19"/>
    <p:sldId id="276" r:id="rId20"/>
    <p:sldId id="264" r:id="rId21"/>
    <p:sldId id="265" r:id="rId22"/>
    <p:sldId id="266" r:id="rId23"/>
    <p:sldId id="285" r:id="rId24"/>
    <p:sldId id="269" r:id="rId25"/>
    <p:sldId id="270" r:id="rId26"/>
    <p:sldId id="287" r:id="rId27"/>
    <p:sldId id="267" r:id="rId28"/>
    <p:sldId id="268" r:id="rId29"/>
    <p:sldId id="271" r:id="rId30"/>
    <p:sldId id="272" r:id="rId31"/>
    <p:sldId id="273" r:id="rId32"/>
    <p:sldId id="289" r:id="rId33"/>
  </p:sldIdLst>
  <p:sldSz cx="9144000" cy="5143500" type="screen16x9"/>
  <p:notesSz cx="6858000" cy="9144000"/>
  <p:embeddedFontLst>
    <p:embeddedFont>
      <p:font typeface="Poppins Thin" panose="00000300000000000000" pitchFamily="2" charset="0"/>
      <p:regular r:id="rId35"/>
      <p:bold r:id="rId36"/>
      <p:italic r:id="rId37"/>
      <p:boldItalic r:id="rId38"/>
    </p:embeddedFont>
    <p:embeddedFont>
      <p:font typeface="Raleway" pitchFamily="2" charset="0"/>
      <p:regular r:id="rId39"/>
      <p:bold r:id="rId40"/>
      <p:italic r:id="rId41"/>
      <p:boldItalic r:id="rId42"/>
    </p:embeddedFont>
    <p:embeddedFont>
      <p:font typeface="Raleway Light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48" roundtripDataSignature="AMtx7mi7xpwwfTLNbdtQm3y0433wTZFU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F10B20-6DCF-7C76-CCCA-3B853F117F33}" v="32" dt="2026-07-14T16:25:05.233"/>
    <p1510:client id="{AF9BA804-6457-CC90-66D5-DD4D53A7F0B3}" v="22" dt="2026-07-13T18:41:37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ftw.usatoday.com/story/entertainment/pop-culture/2025/03/14/best-irish-whiskeys-st-patricks-day-guide-jameson-natterjack/81960562007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hyperlink" Target="https://www.drinkhacker.com/2025/04/10/review-the-muff-irish-vodka-gin-and-whiskey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orbes.com/sites/hudsonlindenberger/2025/12/05/the-relentless-rise-of-muff-liquor-and-the-founder-who-refused-to-quit/" TargetMode="External"/><Relationship Id="rId5" Type="http://schemas.openxmlformats.org/officeDocument/2006/relationships/hyperlink" Target="https://www.wineenthusiast.com/toplists/100-best-spirits-of-2025/?srsltid=AfmBOorO2sIB5ICAsSpSH8R0rSM6ojZibx92BKoWPOGcl7b1v1JXbVt9" TargetMode="External"/><Relationship Id="rId4" Type="http://schemas.openxmlformats.org/officeDocument/2006/relationships/hyperlink" Target="https://robbreport.com/food-drink/spirits/gallery/best-irish-whiskey-brands-1235509136/redbreast_15/" TargetMode="External"/><Relationship Id="rId9" Type="http://schemas.openxmlformats.org/officeDocument/2006/relationships/hyperlink" Target="https://www.themanual.com/food-and-drink/muff-liquor-company/#dt-heading-where-can-i-buy-them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626A4E04-BBBF-E43F-3626-9555DDB1F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9c28ea5e6_0_11:notes">
            <a:extLst>
              <a:ext uri="{FF2B5EF4-FFF2-40B4-BE49-F238E27FC236}">
                <a16:creationId xmlns:a16="http://schemas.microsoft.com/office/drawing/2014/main" id="{936A52B7-C422-0588-D2A3-14F67D55C8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b9c28ea5e6_0_11:notes">
            <a:extLst>
              <a:ext uri="{FF2B5EF4-FFF2-40B4-BE49-F238E27FC236}">
                <a16:creationId xmlns:a16="http://schemas.microsoft.com/office/drawing/2014/main" id="{F92609DA-D186-2466-07FE-D77E53340A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889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0bd39a91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3a0bd39a91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735F3DAD-8F40-939F-AAA4-8D5B016E2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0bd39a912_0_2:notes">
            <a:extLst>
              <a:ext uri="{FF2B5EF4-FFF2-40B4-BE49-F238E27FC236}">
                <a16:creationId xmlns:a16="http://schemas.microsoft.com/office/drawing/2014/main" id="{B7435712-F681-2CE2-4A87-4C3F6E85D7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3a0bd39a912_0_2:notes">
            <a:extLst>
              <a:ext uri="{FF2B5EF4-FFF2-40B4-BE49-F238E27FC236}">
                <a16:creationId xmlns:a16="http://schemas.microsoft.com/office/drawing/2014/main" id="{B1D2C010-ED0E-57DD-8C19-BFDD0AE0A9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0172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038A5C47-2A03-251F-E4B0-1ECE95FA8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261BE629-1047-F88D-4191-C127552177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685D97F2-5DF0-2A59-B96E-B01EE4DE04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6413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EE08BEB0-4CD7-C873-FE97-098874138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>
            <a:extLst>
              <a:ext uri="{FF2B5EF4-FFF2-40B4-BE49-F238E27FC236}">
                <a16:creationId xmlns:a16="http://schemas.microsoft.com/office/drawing/2014/main" id="{9CC93456-072C-1433-592C-F86F35028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>
            <a:extLst>
              <a:ext uri="{FF2B5EF4-FFF2-40B4-BE49-F238E27FC236}">
                <a16:creationId xmlns:a16="http://schemas.microsoft.com/office/drawing/2014/main" id="{8B8AC5EC-EF95-810C-3D51-AC076FC87C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984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D7857514-A5BB-B043-49B0-2B8533D0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>
            <a:extLst>
              <a:ext uri="{FF2B5EF4-FFF2-40B4-BE49-F238E27FC236}">
                <a16:creationId xmlns:a16="http://schemas.microsoft.com/office/drawing/2014/main" id="{7214B536-1EF8-50B6-42A5-2596C28ECD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>
            <a:extLst>
              <a:ext uri="{FF2B5EF4-FFF2-40B4-BE49-F238E27FC236}">
                <a16:creationId xmlns:a16="http://schemas.microsoft.com/office/drawing/2014/main" id="{E251638D-66E4-9D64-98B2-EE119941B1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4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44810A97-A3E7-3D96-3180-E814376FC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>
            <a:extLst>
              <a:ext uri="{FF2B5EF4-FFF2-40B4-BE49-F238E27FC236}">
                <a16:creationId xmlns:a16="http://schemas.microsoft.com/office/drawing/2014/main" id="{73B2FBAB-80A4-5798-C8BA-700CAF607A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>
            <a:extLst>
              <a:ext uri="{FF2B5EF4-FFF2-40B4-BE49-F238E27FC236}">
                <a16:creationId xmlns:a16="http://schemas.microsoft.com/office/drawing/2014/main" id="{7A4C25E4-8875-C726-10B4-334B08A1C0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14597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a3c04446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ba3c04446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61926C04-560A-B80D-BA40-83D700BC3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BCE66344-4B83-BA31-A0BD-B70AA517E4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EAB878C7-67E9-2F84-60D6-77F10029A1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267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CBADF1BA-E10F-1990-CD00-6E37B4878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>
            <a:extLst>
              <a:ext uri="{FF2B5EF4-FFF2-40B4-BE49-F238E27FC236}">
                <a16:creationId xmlns:a16="http://schemas.microsoft.com/office/drawing/2014/main" id="{D11824F5-AFD3-E05F-3F9E-677B870D3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7:notes">
            <a:extLst>
              <a:ext uri="{FF2B5EF4-FFF2-40B4-BE49-F238E27FC236}">
                <a16:creationId xmlns:a16="http://schemas.microsoft.com/office/drawing/2014/main" id="{7C28AEA7-3C18-C702-4251-47FE6E6009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2669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9c28ea5e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b9c28ea5e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9c28ea5e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b9c28ea5e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7B92DC4B-B461-1B82-1FE5-9F6D17342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8CB5FC70-DBB1-B8B8-ABDD-41A66453DF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C40DA59A-D8B0-6ADE-6FC8-139736B039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8291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3B402708-C12C-2184-8EBB-F63D24F7D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A5EC883F-CE47-B4E6-F78F-5F8EB7BE71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26185349-2A3A-9B75-1733-714CD4FCD5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3727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3D7907E1-E579-066F-9F6F-408865DF8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>
            <a:extLst>
              <a:ext uri="{FF2B5EF4-FFF2-40B4-BE49-F238E27FC236}">
                <a16:creationId xmlns:a16="http://schemas.microsoft.com/office/drawing/2014/main" id="{C25EDF20-7A9E-52CB-A2D9-A5553AA091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7:notes">
            <a:extLst>
              <a:ext uri="{FF2B5EF4-FFF2-40B4-BE49-F238E27FC236}">
                <a16:creationId xmlns:a16="http://schemas.microsoft.com/office/drawing/2014/main" id="{EC1355DC-5517-3D4A-5E74-F4D8B573DF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https://www.insidehook.com/spirits/muff-liquor-company-gin-vodka-irish-whiskey-review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https://robbreport.com/food-drink/spirits/gallery/best-irish-whiskey-brands-1235509136/redbreast_15/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https://www.wineenthusiast.com/toplists/100-best-spirits-of-2025/?srsltid=AfmBOorO2sIB5ICAsSpSH8R0rSM6ojZibx92BKoWPOGcl7b1v1JXbVt9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https://www.forbes.com/sites/hudsonlindenberger/2025/12/05/the-relentless-rise-of-muff-liquor-and-the-founder-who-refused-to-quit/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https://www.drinkhacker.com/2025/04/10/review-the-muff-irish-vodka-gin-and-whiskey/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https://ftw.usatoday.com/story/entertainment/pop-culture/2025/03/14/best-irish-whiskeys-st-patricks-day-guide-jameson-natterjack/81960562007/#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https://www.themanual.com/food-and-drink/muff-liquor-company/#dt-heading-where-can-i-buy-them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7590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43CFFFD4-9372-B18B-69BA-F9401DBF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>
            <a:extLst>
              <a:ext uri="{FF2B5EF4-FFF2-40B4-BE49-F238E27FC236}">
                <a16:creationId xmlns:a16="http://schemas.microsoft.com/office/drawing/2014/main" id="{75FFCECD-B7D3-48B0-9C37-D40E1455C6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>
            <a:extLst>
              <a:ext uri="{FF2B5EF4-FFF2-40B4-BE49-F238E27FC236}">
                <a16:creationId xmlns:a16="http://schemas.microsoft.com/office/drawing/2014/main" id="{D215611B-9E30-DDCD-F35A-7C853E32D7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0765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7B1850D9-2CC3-7085-61C4-8EE37F5B6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9c28ea5e6_0_11:notes">
            <a:extLst>
              <a:ext uri="{FF2B5EF4-FFF2-40B4-BE49-F238E27FC236}">
                <a16:creationId xmlns:a16="http://schemas.microsoft.com/office/drawing/2014/main" id="{46B3DBD5-0DAC-4D99-0DD5-D461E4A909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b9c28ea5e6_0_11:notes">
            <a:extLst>
              <a:ext uri="{FF2B5EF4-FFF2-40B4-BE49-F238E27FC236}">
                <a16:creationId xmlns:a16="http://schemas.microsoft.com/office/drawing/2014/main" id="{89DE9465-E49D-304B-E822-DD166DB9A8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679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" name="Google Shape;12;p16"/>
          <p:cNvGrpSpPr/>
          <p:nvPr/>
        </p:nvGrpSpPr>
        <p:grpSpPr>
          <a:xfrm>
            <a:off x="3644575" y="4756326"/>
            <a:ext cx="1854836" cy="326674"/>
            <a:chOff x="3676725" y="4730251"/>
            <a:chExt cx="1854836" cy="326674"/>
          </a:xfrm>
        </p:grpSpPr>
        <p:sp>
          <p:nvSpPr>
            <p:cNvPr id="13" name="Google Shape;13;p16"/>
            <p:cNvSpPr/>
            <p:nvPr/>
          </p:nvSpPr>
          <p:spPr>
            <a:xfrm>
              <a:off x="3676725" y="4771925"/>
              <a:ext cx="1812300" cy="28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" name="Google Shape;14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88838" y="4730251"/>
              <a:ext cx="1742723" cy="271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7" name="Google Shape;87;p3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arter page Text">
  <p:cSld name="Quarter page 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8580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3"/>
          <p:cNvSpPr txBox="1">
            <a:spLocks noGrp="1"/>
          </p:cNvSpPr>
          <p:nvPr>
            <p:ph type="body" idx="1"/>
          </p:nvPr>
        </p:nvSpPr>
        <p:spPr>
          <a:xfrm>
            <a:off x="277373" y="1104497"/>
            <a:ext cx="8327700" cy="36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92" name="Google Shape;92;p33"/>
          <p:cNvCxnSpPr/>
          <p:nvPr/>
        </p:nvCxnSpPr>
        <p:spPr>
          <a:xfrm>
            <a:off x="0" y="4973855"/>
            <a:ext cx="9144000" cy="14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33"/>
          <p:cNvCxnSpPr/>
          <p:nvPr/>
        </p:nvCxnSpPr>
        <p:spPr>
          <a:xfrm>
            <a:off x="359140" y="924100"/>
            <a:ext cx="6022500" cy="0"/>
          </a:xfrm>
          <a:prstGeom prst="straightConnector1">
            <a:avLst/>
          </a:prstGeom>
          <a:noFill/>
          <a:ln w="9525" cap="flat" cmpd="sng">
            <a:solidFill>
              <a:srgbClr val="25AA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33"/>
          <p:cNvSpPr txBox="1">
            <a:spLocks noGrp="1"/>
          </p:cNvSpPr>
          <p:nvPr>
            <p:ph type="title"/>
          </p:nvPr>
        </p:nvSpPr>
        <p:spPr>
          <a:xfrm>
            <a:off x="359140" y="359411"/>
            <a:ext cx="62643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pic>
        <p:nvPicPr>
          <p:cNvPr id="95" name="Google Shape;95;p33"/>
          <p:cNvPicPr preferRelativeResize="0"/>
          <p:nvPr/>
        </p:nvPicPr>
        <p:blipFill rotWithShape="1">
          <a:blip r:embed="rId3">
            <a:alphaModFix/>
          </a:blip>
          <a:srcRect l="4687" t="32265" r="6525" b="27902"/>
          <a:stretch/>
        </p:blipFill>
        <p:spPr>
          <a:xfrm>
            <a:off x="7569623" y="4357334"/>
            <a:ext cx="1443789" cy="485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3"/>
          <p:cNvPicPr preferRelativeResize="0"/>
          <p:nvPr/>
        </p:nvPicPr>
        <p:blipFill rotWithShape="1">
          <a:blip r:embed="rId4">
            <a:alphaModFix/>
          </a:blip>
          <a:srcRect t="24004" b="29185"/>
          <a:stretch/>
        </p:blipFill>
        <p:spPr>
          <a:xfrm>
            <a:off x="100550" y="85462"/>
            <a:ext cx="1443775" cy="506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2">
  <p:cSld name="SECTION_TITLE_AND_DESCRIPTION_1_1_1_1_1_2_3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4"/>
          <p:cNvSpPr txBox="1">
            <a:spLocks noGrp="1"/>
          </p:cNvSpPr>
          <p:nvPr>
            <p:ph type="title"/>
          </p:nvPr>
        </p:nvSpPr>
        <p:spPr>
          <a:xfrm>
            <a:off x="1846050" y="0"/>
            <a:ext cx="54519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000"/>
              <a:buFont typeface="Raleway Medium"/>
              <a:buNone/>
              <a:defRPr sz="20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Medium"/>
              <a:buNone/>
              <a:defRPr sz="2000"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99" name="Google Shape;99;p34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0" name="Google Shape;100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0250" y="4995925"/>
            <a:ext cx="1323825" cy="6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48540" y="4853675"/>
            <a:ext cx="246900" cy="2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4"/>
          <p:cNvSpPr/>
          <p:nvPr/>
        </p:nvSpPr>
        <p:spPr>
          <a:xfrm>
            <a:off x="254775" y="512300"/>
            <a:ext cx="8648700" cy="4219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76200" dir="5400000" algn="bl" rotWithShape="0">
              <a:srgbClr val="D9D9D9">
                <a:alpha val="8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4"/>
          <p:cNvSpPr txBox="1">
            <a:spLocks noGrp="1"/>
          </p:cNvSpPr>
          <p:nvPr>
            <p:ph type="subTitle" idx="1"/>
          </p:nvPr>
        </p:nvSpPr>
        <p:spPr>
          <a:xfrm>
            <a:off x="460300" y="864738"/>
            <a:ext cx="8313300" cy="36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000"/>
              <a:buFont typeface="Raleway"/>
              <a:buNone/>
              <a:defRPr sz="1000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34"/>
          <p:cNvSpPr txBox="1">
            <a:spLocks noGrp="1"/>
          </p:cNvSpPr>
          <p:nvPr>
            <p:ph type="subTitle" idx="2"/>
          </p:nvPr>
        </p:nvSpPr>
        <p:spPr>
          <a:xfrm>
            <a:off x="153525" y="4883463"/>
            <a:ext cx="44502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5" name="Google Shape;105;p34"/>
          <p:cNvSpPr/>
          <p:nvPr/>
        </p:nvSpPr>
        <p:spPr>
          <a:xfrm>
            <a:off x="4413375" y="4853675"/>
            <a:ext cx="397800" cy="2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9363" y="4882763"/>
            <a:ext cx="275163" cy="20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">
  <p:cSld name="SECTION_TITLE_AND_DESCRIPTION_1_1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>
            <a:off x="-47325" y="4804100"/>
            <a:ext cx="1927800" cy="33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title"/>
          </p:nvPr>
        </p:nvSpPr>
        <p:spPr>
          <a:xfrm>
            <a:off x="597700" y="6546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3000"/>
              <a:buFont typeface="Raleway"/>
              <a:buNone/>
              <a:defRPr sz="3000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ubTitle" idx="1"/>
          </p:nvPr>
        </p:nvSpPr>
        <p:spPr>
          <a:xfrm>
            <a:off x="597700" y="2012650"/>
            <a:ext cx="40452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Raleway"/>
              <a:buNone/>
              <a:defRPr sz="15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ubTitle" idx="2"/>
          </p:nvPr>
        </p:nvSpPr>
        <p:spPr>
          <a:xfrm>
            <a:off x="62800" y="4853675"/>
            <a:ext cx="44502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21" name="Google Shape;2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0250" y="4995925"/>
            <a:ext cx="1323825" cy="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7"/>
          <p:cNvSpPr txBox="1">
            <a:spLocks noGrp="1"/>
          </p:cNvSpPr>
          <p:nvPr>
            <p:ph type="subTitle" idx="3"/>
          </p:nvPr>
        </p:nvSpPr>
        <p:spPr>
          <a:xfrm>
            <a:off x="597700" y="2535100"/>
            <a:ext cx="4074300" cy="16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Raleway"/>
              <a:buNone/>
              <a:defRPr sz="10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1 1">
  <p:cSld name="SECTION_TITLE_AND_DESCRIPTION_1_1_1_1_1_1_1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5"/>
          <p:cNvSpPr/>
          <p:nvPr/>
        </p:nvSpPr>
        <p:spPr>
          <a:xfrm>
            <a:off x="-34925" y="3641050"/>
            <a:ext cx="3928500" cy="1533300"/>
          </a:xfrm>
          <a:prstGeom prst="rtTriangl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5"/>
          <p:cNvSpPr/>
          <p:nvPr/>
        </p:nvSpPr>
        <p:spPr>
          <a:xfrm flipH="1">
            <a:off x="3575700" y="3082700"/>
            <a:ext cx="5593800" cy="2091600"/>
          </a:xfrm>
          <a:prstGeom prst="rtTriangle">
            <a:avLst/>
          </a:prstGeom>
          <a:solidFill>
            <a:srgbClr val="A61E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5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35"/>
          <p:cNvSpPr txBox="1">
            <a:spLocks noGrp="1"/>
          </p:cNvSpPr>
          <p:nvPr>
            <p:ph type="title"/>
          </p:nvPr>
        </p:nvSpPr>
        <p:spPr>
          <a:xfrm>
            <a:off x="3187225" y="1379850"/>
            <a:ext cx="5649300" cy="8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2400"/>
              <a:buNone/>
              <a:defRPr sz="24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112" name="Google Shape;112;p35"/>
          <p:cNvSpPr txBox="1">
            <a:spLocks noGrp="1"/>
          </p:cNvSpPr>
          <p:nvPr>
            <p:ph type="title" idx="2"/>
          </p:nvPr>
        </p:nvSpPr>
        <p:spPr>
          <a:xfrm>
            <a:off x="3893725" y="2135613"/>
            <a:ext cx="42363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400"/>
              <a:buNone/>
              <a:defRPr sz="14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113" name="Google Shape;113;p35"/>
          <p:cNvSpPr txBox="1">
            <a:spLocks noGrp="1"/>
          </p:cNvSpPr>
          <p:nvPr>
            <p:ph type="subTitle" idx="1"/>
          </p:nvPr>
        </p:nvSpPr>
        <p:spPr>
          <a:xfrm>
            <a:off x="5096425" y="3162050"/>
            <a:ext cx="18309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114" name="Google Shape;114;p35"/>
          <p:cNvSpPr txBox="1"/>
          <p:nvPr/>
        </p:nvSpPr>
        <p:spPr>
          <a:xfrm>
            <a:off x="7082785" y="4897950"/>
            <a:ext cx="225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Poppins Thin"/>
                <a:ea typeface="Poppins Thin"/>
                <a:cs typeface="Poppins Thin"/>
                <a:sym typeface="Poppins Thin"/>
              </a:rPr>
              <a:t>182 HOWARD STREET SAN FRANCISCO, CA 94105</a:t>
            </a: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</p:txBody>
      </p:sp>
      <p:sp>
        <p:nvSpPr>
          <p:cNvPr id="115" name="Google Shape;115;p35"/>
          <p:cNvSpPr txBox="1"/>
          <p:nvPr/>
        </p:nvSpPr>
        <p:spPr>
          <a:xfrm>
            <a:off x="5401400" y="4897950"/>
            <a:ext cx="225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Poppins Thin"/>
                <a:ea typeface="Poppins Thin"/>
                <a:cs typeface="Poppins Thin"/>
                <a:sym typeface="Poppins Thin"/>
              </a:rPr>
              <a:t>55 WEST 39TH ST. 5TH FL. NEW YORK, NY 10018 </a:t>
            </a: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FFFFFF"/>
              </a:solidFill>
              <a:latin typeface="Poppins Thin"/>
              <a:ea typeface="Poppins Thin"/>
              <a:cs typeface="Poppins Thin"/>
              <a:sym typeface="Poppins Thin"/>
            </a:endParaRPr>
          </a:p>
        </p:txBody>
      </p:sp>
      <p:sp>
        <p:nvSpPr>
          <p:cNvPr id="116" name="Google Shape;116;p35"/>
          <p:cNvSpPr txBox="1"/>
          <p:nvPr/>
        </p:nvSpPr>
        <p:spPr>
          <a:xfrm>
            <a:off x="-566250" y="4897950"/>
            <a:ext cx="2114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999999"/>
                </a:solidFill>
                <a:latin typeface="Raleway Light"/>
                <a:ea typeface="Raleway Light"/>
                <a:cs typeface="Raleway Light"/>
                <a:sym typeface="Raleway Light"/>
              </a:rPr>
              <a:t>COLANGELOPR.COM</a:t>
            </a:r>
            <a:endParaRPr sz="600" b="0" i="0" u="none" strike="noStrike" cap="none">
              <a:solidFill>
                <a:srgbClr val="999999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CCCCCC"/>
              </a:solidFill>
              <a:latin typeface="Poppins Thin"/>
              <a:ea typeface="Poppins Thin"/>
              <a:cs typeface="Poppins Thin"/>
              <a:sym typeface="Poppins Th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CCCCCC"/>
              </a:solidFill>
              <a:latin typeface="Poppins Thin"/>
              <a:ea typeface="Poppins Thin"/>
              <a:cs typeface="Poppins Thin"/>
              <a:sym typeface="Poppins Thin"/>
            </a:endParaRPr>
          </a:p>
        </p:txBody>
      </p:sp>
      <p:pic>
        <p:nvPicPr>
          <p:cNvPr id="117" name="Google Shape;117;p35"/>
          <p:cNvPicPr preferRelativeResize="0"/>
          <p:nvPr/>
        </p:nvPicPr>
        <p:blipFill rotWithShape="1">
          <a:blip r:embed="rId2">
            <a:alphaModFix/>
          </a:blip>
          <a:srcRect t="6468" b="6463"/>
          <a:stretch/>
        </p:blipFill>
        <p:spPr>
          <a:xfrm>
            <a:off x="7082782" y="4611349"/>
            <a:ext cx="1913531" cy="18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35"/>
          <p:cNvPicPr preferRelativeResize="0"/>
          <p:nvPr/>
        </p:nvPicPr>
        <p:blipFill rotWithShape="1">
          <a:blip r:embed="rId3">
            <a:alphaModFix/>
          </a:blip>
          <a:srcRect t="1468" b="-1468"/>
          <a:stretch/>
        </p:blipFill>
        <p:spPr>
          <a:xfrm>
            <a:off x="330250" y="269125"/>
            <a:ext cx="2838750" cy="366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2">
  <p:cSld name="SECTION_TITLE_AND_DESCRIPTION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6"/>
          <p:cNvSpPr txBox="1">
            <a:spLocks noGrp="1"/>
          </p:cNvSpPr>
          <p:nvPr>
            <p:ph type="title"/>
          </p:nvPr>
        </p:nvSpPr>
        <p:spPr>
          <a:xfrm>
            <a:off x="467800" y="1275088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3000"/>
              <a:buFont typeface="Raleway"/>
              <a:buNone/>
              <a:defRPr sz="3000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1" name="Google Shape;121;p36"/>
          <p:cNvSpPr txBox="1">
            <a:spLocks noGrp="1"/>
          </p:cNvSpPr>
          <p:nvPr>
            <p:ph type="subTitle" idx="1"/>
          </p:nvPr>
        </p:nvSpPr>
        <p:spPr>
          <a:xfrm>
            <a:off x="467800" y="2633063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Raleway"/>
              <a:buNone/>
              <a:defRPr sz="15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122" name="Google Shape;122;p3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900"/>
              <a:buFont typeface="Raleway"/>
              <a:buChar char="●"/>
              <a:defRPr sz="19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●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●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3" name="Google Shape;123;p36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36"/>
          <p:cNvSpPr txBox="1">
            <a:spLocks noGrp="1"/>
          </p:cNvSpPr>
          <p:nvPr>
            <p:ph type="subTitle" idx="3"/>
          </p:nvPr>
        </p:nvSpPr>
        <p:spPr>
          <a:xfrm>
            <a:off x="62800" y="4853675"/>
            <a:ext cx="44502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125" name="Google Shape;12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0250" y="4995925"/>
            <a:ext cx="1323825" cy="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3">
  <p:cSld name="SECTION_TITLE_AND_DESCRIPTION_1_1_1_5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7"/>
          <p:cNvSpPr/>
          <p:nvPr/>
        </p:nvSpPr>
        <p:spPr>
          <a:xfrm>
            <a:off x="-47325" y="4804100"/>
            <a:ext cx="1927800" cy="33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7"/>
          <p:cNvSpPr txBox="1">
            <a:spLocks noGrp="1"/>
          </p:cNvSpPr>
          <p:nvPr>
            <p:ph type="title"/>
          </p:nvPr>
        </p:nvSpPr>
        <p:spPr>
          <a:xfrm>
            <a:off x="597700" y="1161925"/>
            <a:ext cx="5216400" cy="9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3000"/>
              <a:buFont typeface="Raleway"/>
              <a:buNone/>
              <a:defRPr sz="3000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9" name="Google Shape;129;p37"/>
          <p:cNvSpPr txBox="1">
            <a:spLocks noGrp="1"/>
          </p:cNvSpPr>
          <p:nvPr>
            <p:ph type="subTitle" idx="1"/>
          </p:nvPr>
        </p:nvSpPr>
        <p:spPr>
          <a:xfrm>
            <a:off x="597700" y="2105150"/>
            <a:ext cx="52164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Raleway"/>
              <a:buNone/>
              <a:defRPr sz="15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130" name="Google Shape;130;p37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37"/>
          <p:cNvSpPr txBox="1">
            <a:spLocks noGrp="1"/>
          </p:cNvSpPr>
          <p:nvPr>
            <p:ph type="subTitle" idx="2"/>
          </p:nvPr>
        </p:nvSpPr>
        <p:spPr>
          <a:xfrm>
            <a:off x="597700" y="2535100"/>
            <a:ext cx="5253900" cy="23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Font typeface="Raleway"/>
              <a:buNone/>
              <a:defRPr sz="8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">
  <p:cSld name="SECTION_TITLE_AND_DESCRIPTION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425025" y="365850"/>
            <a:ext cx="5451900" cy="10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3000"/>
              <a:buFont typeface="Raleway Medium"/>
              <a:buNone/>
              <a:defRPr sz="3000">
                <a:solidFill>
                  <a:srgbClr val="A61E23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 Medium"/>
              <a:buNone/>
              <a:defRPr sz="4200"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ubTitle" idx="1"/>
          </p:nvPr>
        </p:nvSpPr>
        <p:spPr>
          <a:xfrm>
            <a:off x="425025" y="1340175"/>
            <a:ext cx="47064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Raleway"/>
              <a:buNone/>
              <a:defRPr sz="15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0250" y="4995925"/>
            <a:ext cx="1323825" cy="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9"/>
          <p:cNvSpPr txBox="1">
            <a:spLocks noGrp="1"/>
          </p:cNvSpPr>
          <p:nvPr>
            <p:ph type="subTitle" idx="2"/>
          </p:nvPr>
        </p:nvSpPr>
        <p:spPr>
          <a:xfrm>
            <a:off x="511350" y="1963525"/>
            <a:ext cx="3857700" cy="21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000"/>
              <a:buFont typeface="Raleway"/>
              <a:buNone/>
              <a:defRPr sz="1000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ubTitle" idx="3"/>
          </p:nvPr>
        </p:nvSpPr>
        <p:spPr>
          <a:xfrm>
            <a:off x="4874710" y="1963525"/>
            <a:ext cx="3857700" cy="21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000"/>
              <a:buFont typeface="Raleway"/>
              <a:buNone/>
              <a:defRPr sz="1000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900"/>
              <a:buNone/>
              <a:defRPr sz="1900">
                <a:solidFill>
                  <a:srgbClr val="B7B7B7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ubTitle" idx="4"/>
          </p:nvPr>
        </p:nvSpPr>
        <p:spPr>
          <a:xfrm>
            <a:off x="62800" y="4853675"/>
            <a:ext cx="44502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Raleway"/>
              <a:buNone/>
              <a:defRPr sz="7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None/>
              <a:defRPr sz="11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2">
  <p:cSld name="SECTION_TITLE_AND_DESCRIPTION_1_1_1_1_1_1_1_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18"/>
          <p:cNvSpPr/>
          <p:nvPr/>
        </p:nvSpPr>
        <p:spPr>
          <a:xfrm>
            <a:off x="307825" y="4541600"/>
            <a:ext cx="8523300" cy="147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683350" y="1470300"/>
            <a:ext cx="7807800" cy="10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1E23"/>
              </a:buClr>
              <a:buSzPts val="6000"/>
              <a:buNone/>
              <a:defRPr sz="6000">
                <a:solidFill>
                  <a:srgbClr val="A61E2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1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aleway Medium"/>
              <a:buNone/>
              <a:defRPr sz="3000">
                <a:solidFill>
                  <a:srgbClr val="666666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" name="Google Shape;38;p22"/>
          <p:cNvGrpSpPr/>
          <p:nvPr/>
        </p:nvGrpSpPr>
        <p:grpSpPr>
          <a:xfrm>
            <a:off x="3644575" y="4756326"/>
            <a:ext cx="1854836" cy="326674"/>
            <a:chOff x="3676725" y="4730251"/>
            <a:chExt cx="1854836" cy="326674"/>
          </a:xfrm>
        </p:grpSpPr>
        <p:sp>
          <p:nvSpPr>
            <p:cNvPr id="39" name="Google Shape;39;p22"/>
            <p:cNvSpPr/>
            <p:nvPr/>
          </p:nvSpPr>
          <p:spPr>
            <a:xfrm>
              <a:off x="3676725" y="4771925"/>
              <a:ext cx="1812300" cy="28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" name="Google Shape;40;p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88838" y="4730251"/>
              <a:ext cx="1742723" cy="271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title"/>
          </p:nvPr>
        </p:nvSpPr>
        <p:spPr>
          <a:xfrm>
            <a:off x="551900" y="1275088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aleway"/>
              <a:buNone/>
              <a:defRPr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Font typeface="Raleway"/>
              <a:buNone/>
              <a:defRPr sz="42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ubTitle" idx="1"/>
          </p:nvPr>
        </p:nvSpPr>
        <p:spPr>
          <a:xfrm>
            <a:off x="551900" y="2633063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aleway"/>
              <a:buNone/>
              <a:defRPr sz="1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900"/>
              <a:buFont typeface="Raleway"/>
              <a:buChar char="●"/>
              <a:defRPr sz="19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●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●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Raleway"/>
              <a:buChar char="○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500"/>
              <a:buFont typeface="Raleway"/>
              <a:buChar char="■"/>
              <a:defRPr sz="150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sldNum" idx="12"/>
          </p:nvPr>
        </p:nvSpPr>
        <p:spPr>
          <a:xfrm>
            <a:off x="8564108" y="-27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ubTitle" idx="3"/>
          </p:nvPr>
        </p:nvSpPr>
        <p:spPr>
          <a:xfrm>
            <a:off x="62800" y="4853675"/>
            <a:ext cx="44502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Raleway"/>
              <a:buNone/>
              <a:def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47" name="Google Shape;4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0250" y="4995925"/>
            <a:ext cx="1323825" cy="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hyperlink" Target="https://wgntv.com/daytime-chicago/drink-options-for-may-festivities/" TargetMode="External"/><Relationship Id="rId7" Type="http://schemas.openxmlformats.org/officeDocument/2006/relationships/image" Target="../media/image62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73.png"/><Relationship Id="rId5" Type="http://schemas.openxmlformats.org/officeDocument/2006/relationships/hyperlink" Target="https://www.nbcmiami.com/video/entertainment/south-florida-live/paul-zahn-brings-us-the-memorial-day-drinks/3812040/" TargetMode="External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hyperlink" Target="https://www.cbsnews.com/losangeles/video/memorial-day-hosting-tips-with-entertaining-expert-paul-zahn/" TargetMode="External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hyperlink" Target="https://www.esquire.com/food-drink/drinks/a27032852/best-tequila-brands/" TargetMode="External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hyperlink" Target="https://www.insidehook.com/spirits/tequila-partida-review" TargetMode="External"/><Relationship Id="rId15" Type="http://schemas.openxmlformats.org/officeDocument/2006/relationships/image" Target="../media/image79.png"/><Relationship Id="rId10" Type="http://schemas.openxmlformats.org/officeDocument/2006/relationships/image" Target="../media/image86.png"/><Relationship Id="rId4" Type="http://schemas.openxmlformats.org/officeDocument/2006/relationships/hyperlink" Target="https://vinepair.com/buy-this-booze/best-tequila-2025/" TargetMode="External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27.jpeg"/><Relationship Id="rId3" Type="http://schemas.openxmlformats.org/officeDocument/2006/relationships/hyperlink" Target="https://robbreport.com/food-drink/spirits/lists/50-best-tequilas-21st-century-1236451829/#recipient_hashed=7e4aedf9f6008e306c4c39f3ae2ea4d57c104fbcf9a59b9ab1b4800431c7b527&amp;recipient_salt=edddbed013c85833dbc12b4016d2c84712e3d6706df05b7a2fba931f585d5c6f" TargetMode="External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bbreport.com/food-drink/spirits/lists/50-best-tequilas-21st-century-1236451829/tequila-avion-reserva-44/#recipient_hashed=7e4aedf9f6008e306c4c39f3ae2ea4d57c104fbcf9a59b9ab1b4800431c7b527&amp;recipient_salt=edddbed013c85833dbc12b4016d2c84712e3d6706df05b7a2fba931f585d5c6f" TargetMode="External"/><Relationship Id="rId11" Type="http://schemas.openxmlformats.org/officeDocument/2006/relationships/image" Target="../media/image95.png"/><Relationship Id="rId5" Type="http://schemas.openxmlformats.org/officeDocument/2006/relationships/hyperlink" Target="https://www.forbes.com/sites/hudsonlindenberger/2025/12/09/the-best-tequilas-to-gift-this-holiday-season/" TargetMode="External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79.png"/><Relationship Id="rId4" Type="http://schemas.openxmlformats.org/officeDocument/2006/relationships/hyperlink" Target="https://www.foodandwine.com/additive-free-tequila-labels-changing-11844438" TargetMode="External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rbes.com/sites/hudsonlindenberger/2025/12/09/the-best-tequilas-to-gift-this-holiday-season/" TargetMode="External"/><Relationship Id="rId13" Type="http://schemas.openxmlformats.org/officeDocument/2006/relationships/image" Target="../media/image105.png"/><Relationship Id="rId3" Type="http://schemas.openxmlformats.org/officeDocument/2006/relationships/hyperlink" Target="https://www.forbes.com/sites/emilycappiello/2026/03/07/the-wine-glass-trick-that-make-your-spirits-taste-better/" TargetMode="External"/><Relationship Id="rId7" Type="http://schemas.openxmlformats.org/officeDocument/2006/relationships/image" Target="../media/image7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103.png"/><Relationship Id="rId5" Type="http://schemas.openxmlformats.org/officeDocument/2006/relationships/hyperlink" Target="https://vinepair.com/buy-this-booze/best-tequila-2026/" TargetMode="External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hyperlink" Target="https://drive.google.com/drive/folders/1BESVnvufPhf_kxDayOhjLSdBAwdVnb2U" TargetMode="External"/><Relationship Id="rId9" Type="http://schemas.openxmlformats.org/officeDocument/2006/relationships/image" Target="../media/image99.png"/><Relationship Id="rId14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6.png"/><Relationship Id="rId3" Type="http://schemas.openxmlformats.org/officeDocument/2006/relationships/hyperlink" Target="https://capitalcitybourbon.com/podcast/" TargetMode="External"/><Relationship Id="rId7" Type="http://schemas.openxmlformats.org/officeDocument/2006/relationships/image" Target="../media/image112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hyperlink" Target="https://www.embellishpod.com/p/a-deep-dive-with-jose-valdez-of-tequila-fc2?utm_source=publication-search" TargetMode="External"/><Relationship Id="rId5" Type="http://schemas.openxmlformats.org/officeDocument/2006/relationships/image" Target="../media/image110.png"/><Relationship Id="rId15" Type="http://schemas.openxmlformats.org/officeDocument/2006/relationships/image" Target="../media/image27.jpeg"/><Relationship Id="rId10" Type="http://schemas.openxmlformats.org/officeDocument/2006/relationships/image" Target="../media/image115.png"/><Relationship Id="rId4" Type="http://schemas.openxmlformats.org/officeDocument/2006/relationships/hyperlink" Target="https://www.youtube.com/watch?v=9ufELndOnUU" TargetMode="External"/><Relationship Id="rId9" Type="http://schemas.openxmlformats.org/officeDocument/2006/relationships/image" Target="../media/image114.png"/><Relationship Id="rId14" Type="http://schemas.openxmlformats.org/officeDocument/2006/relationships/image" Target="../media/image10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17.png"/><Relationship Id="rId3" Type="http://schemas.openxmlformats.org/officeDocument/2006/relationships/hyperlink" Target="https://www.forbes.com/sites/claudiaalarcon/2025/11/23/holiday-gift-guide-2025-the-coolest-liqueurs-and-amari-for-home-bars/" TargetMode="External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q=https://www.forbes.com/sites/claudiaalarcon/2025/11/23/holiday-gift-guide-2025-the-coolest-liqueurs-and-amari-for-home-bars/&amp;sa=D&amp;source=docs&amp;ust=1769203910563557&amp;usg=AOvVaw1I9QlFn7VX6KkYXGndLNr0" TargetMode="External"/><Relationship Id="rId11" Type="http://schemas.openxmlformats.org/officeDocument/2006/relationships/image" Target="../media/image123.png"/><Relationship Id="rId5" Type="http://schemas.openxmlformats.org/officeDocument/2006/relationships/hyperlink" Target="https://www.nbcboston.com/video/entertainment/hub-today/your-guide-to-drinking-around-the-world/3903252/" TargetMode="External"/><Relationship Id="rId15" Type="http://schemas.openxmlformats.org/officeDocument/2006/relationships/image" Target="../media/image126.png"/><Relationship Id="rId10" Type="http://schemas.openxmlformats.org/officeDocument/2006/relationships/image" Target="../media/image122.png"/><Relationship Id="rId4" Type="http://schemas.openxmlformats.org/officeDocument/2006/relationships/hyperlink" Target="https://www.foodandwine.com/best-fruit-liqueurs-11733248" TargetMode="External"/><Relationship Id="rId9" Type="http://schemas.openxmlformats.org/officeDocument/2006/relationships/image" Target="../media/image121.png"/><Relationship Id="rId14" Type="http://schemas.openxmlformats.org/officeDocument/2006/relationships/image" Target="../media/image1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hyperlink" Target="https://vinepair.com/buy-this-booze/best-liqueurs/" TargetMode="External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17.png"/><Relationship Id="rId15" Type="http://schemas.openxmlformats.org/officeDocument/2006/relationships/hyperlink" Target="https://www.youtube.com/watch?app=desktop&amp;v=NwmX19t-TEA&amp;feature=youtu.be" TargetMode="External"/><Relationship Id="rId10" Type="http://schemas.openxmlformats.org/officeDocument/2006/relationships/image" Target="../media/image132.png"/><Relationship Id="rId4" Type="http://schemas.openxmlformats.org/officeDocument/2006/relationships/hyperlink" Target="https://www.delish.com/kitchen-tools/cookware-reviews/a63116086/best-alcohol-alternatives/" TargetMode="External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1.png"/><Relationship Id="rId3" Type="http://schemas.openxmlformats.org/officeDocument/2006/relationships/hyperlink" Target="https://www.nbcmiami.com/video/entertainment/south-florida-live/milan-cortina-inspired-olympic-cocktails/3760617/" TargetMode="External"/><Relationship Id="rId7" Type="http://schemas.openxmlformats.org/officeDocument/2006/relationships/image" Target="../media/image137.png"/><Relationship Id="rId12" Type="http://schemas.openxmlformats.org/officeDocument/2006/relationships/image" Target="../media/image140.png"/><Relationship Id="rId17" Type="http://schemas.openxmlformats.org/officeDocument/2006/relationships/image" Target="../media/image14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39.png"/><Relationship Id="rId5" Type="http://schemas.openxmlformats.org/officeDocument/2006/relationships/hyperlink" Target="https://www.google.com/url?q=https://www.forbes.com/sites/claudiaalarcon/2025/11/23/holiday-gift-guide-2025-the-coolest-liqueurs-and-amari-for-home-bars/&amp;sa=D&amp;source=docs&amp;ust=1769203910563557&amp;usg=AOvVaw1I9QlFn7VX6KkYXGndLNr0" TargetMode="External"/><Relationship Id="rId15" Type="http://schemas.openxmlformats.org/officeDocument/2006/relationships/image" Target="../media/image142.png"/><Relationship Id="rId10" Type="http://schemas.openxmlformats.org/officeDocument/2006/relationships/hyperlink" Target="https://www.forbes.com/sites/irenelevine/2025/04/16/best-liqueurs-for-extraordinary-mothers-day-cocktails/" TargetMode="External"/><Relationship Id="rId4" Type="http://schemas.openxmlformats.org/officeDocument/2006/relationships/hyperlink" Target="https://www.themanual.com/food-and-drink/how-to-make-a-sun-kissed-pallini-spritz-cocktail/" TargetMode="External"/><Relationship Id="rId9" Type="http://schemas.openxmlformats.org/officeDocument/2006/relationships/image" Target="../media/image117.png"/><Relationship Id="rId1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hyperlink" Target="https://www.esquire.com/food-drink/drinks/g69147158/halloween-drinks/" TargetMode="External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hyperlink" Target="https://www.forbes.com/sites/johnkell/2025/11/13/17-thanksgiving-cocktails-that-deserve-a-spot-next-to-the-turkey/" TargetMode="External"/><Relationship Id="rId15" Type="http://schemas.openxmlformats.org/officeDocument/2006/relationships/image" Target="../media/image145.png"/><Relationship Id="rId10" Type="http://schemas.openxmlformats.org/officeDocument/2006/relationships/image" Target="../media/image151.png"/><Relationship Id="rId4" Type="http://schemas.openxmlformats.org/officeDocument/2006/relationships/hyperlink" Target="https://www.foodandwine.com/chocolate-espresso-martini-recipe-11864156" TargetMode="External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27.jpeg"/><Relationship Id="rId3" Type="http://schemas.openxmlformats.org/officeDocument/2006/relationships/hyperlink" Target="https://www.chowhound.com/1811073/chocolate-cocktails-to-know/" TargetMode="External"/><Relationship Id="rId7" Type="http://schemas.openxmlformats.org/officeDocument/2006/relationships/image" Target="../media/image157.png"/><Relationship Id="rId12" Type="http://schemas.openxmlformats.org/officeDocument/2006/relationships/image" Target="../media/image161.jpe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0.png"/><Relationship Id="rId5" Type="http://schemas.openxmlformats.org/officeDocument/2006/relationships/hyperlink" Target="https://www.thekitchn.com/americano-cocktail-recipe-23778680" TargetMode="External"/><Relationship Id="rId15" Type="http://schemas.openxmlformats.org/officeDocument/2006/relationships/image" Target="../media/image163.png"/><Relationship Id="rId10" Type="http://schemas.openxmlformats.org/officeDocument/2006/relationships/image" Target="../media/image159.png"/><Relationship Id="rId4" Type="http://schemas.openxmlformats.org/officeDocument/2006/relationships/hyperlink" Target="https://www.wineenthusiast.com/recipe/negroni-bianco/" TargetMode="External"/><Relationship Id="rId9" Type="http://schemas.openxmlformats.org/officeDocument/2006/relationships/image" Target="../media/image145.png"/><Relationship Id="rId14" Type="http://schemas.openxmlformats.org/officeDocument/2006/relationships/image" Target="../media/image1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69.png"/><Relationship Id="rId3" Type="http://schemas.openxmlformats.org/officeDocument/2006/relationships/hyperlink" Target="https://vinepair.com/buy-this-booze/best-liqueurs/" TargetMode="External"/><Relationship Id="rId7" Type="http://schemas.openxmlformats.org/officeDocument/2006/relationships/image" Target="../media/image128.png"/><Relationship Id="rId12" Type="http://schemas.openxmlformats.org/officeDocument/2006/relationships/image" Target="../media/image1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67.png"/><Relationship Id="rId5" Type="http://schemas.openxmlformats.org/officeDocument/2006/relationships/hyperlink" Target="https://vinepair.com/articles/bartenders-favorite-liqueurs-timeline/?utm_source=The+Drop+by+VinePair&amp;utm_campaign=b913c704de-JAN_08_2026_COPY_04&amp;utm_medium=email&amp;utm_term=0_b653fb8c99-b913c704de-47622045&amp;mc_cid=b913c704de&amp;mc_eid=6c4b950f30" TargetMode="External"/><Relationship Id="rId15" Type="http://schemas.openxmlformats.org/officeDocument/2006/relationships/image" Target="../media/image27.jpeg"/><Relationship Id="rId10" Type="http://schemas.openxmlformats.org/officeDocument/2006/relationships/image" Target="../media/image166.png"/><Relationship Id="rId4" Type="http://schemas.openxmlformats.org/officeDocument/2006/relationships/hyperlink" Target="https://www.forbes.com/sites/rachelking/2024/10/01/5-coffee-liqueurs-to-upgrade-your-espresso-martini/" TargetMode="External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7.png"/><Relationship Id="rId18" Type="http://schemas.openxmlformats.org/officeDocument/2006/relationships/image" Target="../media/image132.png"/><Relationship Id="rId3" Type="http://schemas.openxmlformats.org/officeDocument/2006/relationships/hyperlink" Target="https://www.forbes.com/sites/emilyprice/2025/12/31/6-non-alcoholic-cocktails-bring-the-flavor-without-the-hangover/" TargetMode="External"/><Relationship Id="rId7" Type="http://schemas.openxmlformats.org/officeDocument/2006/relationships/image" Target="../media/image173.png"/><Relationship Id="rId12" Type="http://schemas.openxmlformats.org/officeDocument/2006/relationships/image" Target="../media/image176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27.jpeg"/><Relationship Id="rId5" Type="http://schemas.openxmlformats.org/officeDocument/2006/relationships/hyperlink" Target="https://bevinfogroup.com/2026/02/24/gen-z-alcohol-trends-drink-drinking-attract-buy/" TargetMode="External"/><Relationship Id="rId15" Type="http://schemas.openxmlformats.org/officeDocument/2006/relationships/image" Target="../media/image179.png"/><Relationship Id="rId10" Type="http://schemas.openxmlformats.org/officeDocument/2006/relationships/image" Target="../media/image171.png"/><Relationship Id="rId4" Type="http://schemas.openxmlformats.org/officeDocument/2006/relationships/hyperlink" Target="https://www.delish.com/kitchen-tools/cookware-reviews/a63116086/best-alcohol-alternatives/" TargetMode="External"/><Relationship Id="rId9" Type="http://schemas.openxmlformats.org/officeDocument/2006/relationships/image" Target="../media/image175.png"/><Relationship Id="rId14" Type="http://schemas.openxmlformats.org/officeDocument/2006/relationships/image" Target="../media/image1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6.png"/><Relationship Id="rId3" Type="http://schemas.openxmlformats.org/officeDocument/2006/relationships/hyperlink" Target="https://chilledmagazine.com/our-drink-of-the-week-is-the-reset-margarita-made-with-fluere-smoked-agave/" TargetMode="External"/><Relationship Id="rId7" Type="http://schemas.openxmlformats.org/officeDocument/2006/relationships/image" Target="../media/image181.png"/><Relationship Id="rId12" Type="http://schemas.openxmlformats.org/officeDocument/2006/relationships/image" Target="../media/image18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184.png"/><Relationship Id="rId5" Type="http://schemas.openxmlformats.org/officeDocument/2006/relationships/hyperlink" Target="https://www.thespiritsbusiness.com/issue/february-2026/?ts=1777971813" TargetMode="External"/><Relationship Id="rId15" Type="http://schemas.openxmlformats.org/officeDocument/2006/relationships/image" Target="../media/image188.png"/><Relationship Id="rId10" Type="http://schemas.openxmlformats.org/officeDocument/2006/relationships/image" Target="../media/image183.png"/><Relationship Id="rId4" Type="http://schemas.openxmlformats.org/officeDocument/2006/relationships/hyperlink" Target="https://creators.yahoo.com/lifestyle/story/11-gifts-for-the-ultimate-hot-girl-summer-004513571.html" TargetMode="External"/><Relationship Id="rId9" Type="http://schemas.openxmlformats.org/officeDocument/2006/relationships/image" Target="../media/image27.jpeg"/><Relationship Id="rId14" Type="http://schemas.openxmlformats.org/officeDocument/2006/relationships/image" Target="../media/image18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27.jpeg"/><Relationship Id="rId3" Type="http://schemas.openxmlformats.org/officeDocument/2006/relationships/hyperlink" Target="https://www.forbes.com/sites/claudiaalarcon/2025/11/23/holiday-gift-guide-2025-the-coolest-liqueurs-and-amari-for-home-bars/" TargetMode="External"/><Relationship Id="rId7" Type="http://schemas.openxmlformats.org/officeDocument/2006/relationships/image" Target="../media/image192.png"/><Relationship Id="rId12" Type="http://schemas.openxmlformats.org/officeDocument/2006/relationships/image" Target="../media/image19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5.png"/><Relationship Id="rId5" Type="http://schemas.openxmlformats.org/officeDocument/2006/relationships/hyperlink" Target="https://cassiuslife.com/1384856/valentines-day-2025-drink-roundup/" TargetMode="External"/><Relationship Id="rId15" Type="http://schemas.openxmlformats.org/officeDocument/2006/relationships/image" Target="../media/image198.png"/><Relationship Id="rId10" Type="http://schemas.openxmlformats.org/officeDocument/2006/relationships/image" Target="../media/image194.png"/><Relationship Id="rId4" Type="http://schemas.openxmlformats.org/officeDocument/2006/relationships/hyperlink" Target="https://hotspotsmagazine.com/current-issue/" TargetMode="External"/><Relationship Id="rId9" Type="http://schemas.openxmlformats.org/officeDocument/2006/relationships/image" Target="../media/image189.png"/><Relationship Id="rId14" Type="http://schemas.openxmlformats.org/officeDocument/2006/relationships/image" Target="../media/image1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hyperlink" Target="https://vinepair.com/articles/new-bols-blue-liqueur-actually-good/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hyperlink" Target="https://www.mensjournal.com/drink/blue-curacao-bols-blue-1575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hyperlink" Target="https://www.esquire.com/food-drink/drinks/g69147158/halloween-drinks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209.png"/><Relationship Id="rId3" Type="http://schemas.openxmlformats.org/officeDocument/2006/relationships/hyperlink" Target="https://robbreport.com/food-drink/spirits/gallery/best-irish-whiskey-brands-1235509136/" TargetMode="External"/><Relationship Id="rId7" Type="http://schemas.openxmlformats.org/officeDocument/2006/relationships/image" Target="../media/image203.png"/><Relationship Id="rId12" Type="http://schemas.openxmlformats.org/officeDocument/2006/relationships/image" Target="../media/image208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11" Type="http://schemas.openxmlformats.org/officeDocument/2006/relationships/image" Target="../media/image207.png"/><Relationship Id="rId5" Type="http://schemas.openxmlformats.org/officeDocument/2006/relationships/hyperlink" Target="https://www.forbes.com/sites/hudsonlindenberger/2025/12/05/the-relentless-rise-of-muff-liquor-and-the-founder-who-refused-to-quit/" TargetMode="External"/><Relationship Id="rId15" Type="http://schemas.openxmlformats.org/officeDocument/2006/relationships/image" Target="../media/image200.png"/><Relationship Id="rId10" Type="http://schemas.openxmlformats.org/officeDocument/2006/relationships/image" Target="../media/image206.png"/><Relationship Id="rId4" Type="http://schemas.openxmlformats.org/officeDocument/2006/relationships/hyperlink" Target="https://www.wineenthusiast.com/toplists/100-best-spirits-of-2025/?srsltid=AfmBOorO2sIB5ICAsSpSH8R0rSM6ojZibx92BKoWPOGcl7b1v1JXbVt9" TargetMode="External"/><Relationship Id="rId9" Type="http://schemas.openxmlformats.org/officeDocument/2006/relationships/image" Target="../media/image205.png"/><Relationship Id="rId14" Type="http://schemas.openxmlformats.org/officeDocument/2006/relationships/image" Target="../media/image2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hyperlink" Target="https://www.forbes.com/sites/hudsonlindenberger/2025/12/05/the-relentless-rise-of-muff-liquor-and-the-founder-who-refused-to-quit/" TargetMode="External"/><Relationship Id="rId3" Type="http://schemas.openxmlformats.org/officeDocument/2006/relationships/hyperlink" Target="https://www.insidehook.com/spirits/muff-liquor-company-gin-vodka-irish-whiskey-review" TargetMode="External"/><Relationship Id="rId7" Type="http://schemas.openxmlformats.org/officeDocument/2006/relationships/image" Target="../media/image212.png"/><Relationship Id="rId12" Type="http://schemas.openxmlformats.org/officeDocument/2006/relationships/image" Target="../media/image216.pn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11" Type="http://schemas.openxmlformats.org/officeDocument/2006/relationships/image" Target="../media/image215.png"/><Relationship Id="rId5" Type="http://schemas.openxmlformats.org/officeDocument/2006/relationships/hyperlink" Target="https://www.themanual.com/food-and-drink/muff-liquor-company/#dt-heading-where-can-i-buy-them" TargetMode="External"/><Relationship Id="rId15" Type="http://schemas.openxmlformats.org/officeDocument/2006/relationships/image" Target="../media/image217.png"/><Relationship Id="rId10" Type="http://schemas.openxmlformats.org/officeDocument/2006/relationships/image" Target="../media/image214.png"/><Relationship Id="rId4" Type="http://schemas.openxmlformats.org/officeDocument/2006/relationships/hyperlink" Target="https://whiskyadvocate.com/The-Muff-Liquor-Company-43" TargetMode="External"/><Relationship Id="rId9" Type="http://schemas.openxmlformats.org/officeDocument/2006/relationships/image" Target="../media/image200.png"/><Relationship Id="rId14" Type="http://schemas.openxmlformats.org/officeDocument/2006/relationships/image" Target="../media/image20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robbreport.com/food-drink/spirits/gallery/best-irish-whiskey-brands-1235509136/" TargetMode="External"/><Relationship Id="rId13" Type="http://schemas.openxmlformats.org/officeDocument/2006/relationships/image" Target="../media/image211.png"/><Relationship Id="rId18" Type="http://schemas.openxmlformats.org/officeDocument/2006/relationships/image" Target="../media/image225.png"/><Relationship Id="rId3" Type="http://schemas.openxmlformats.org/officeDocument/2006/relationships/hyperlink" Target="https://robbreport.com/food-drink/spirits/lists/best-irish-whiskey-brands-1237621900/" TargetMode="External"/><Relationship Id="rId7" Type="http://schemas.openxmlformats.org/officeDocument/2006/relationships/image" Target="../media/image27.jpeg"/><Relationship Id="rId12" Type="http://schemas.openxmlformats.org/officeDocument/2006/relationships/hyperlink" Target="https://www.insidehook.com/spirits/muff-liquor-company-gin-vodka-irish-whiskey-review" TargetMode="External"/><Relationship Id="rId17" Type="http://schemas.openxmlformats.org/officeDocument/2006/relationships/image" Target="../media/image224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11" Type="http://schemas.openxmlformats.org/officeDocument/2006/relationships/image" Target="../media/image220.png"/><Relationship Id="rId5" Type="http://schemas.openxmlformats.org/officeDocument/2006/relationships/hyperlink" Target="https://vinepair.com/buy-this-booze/the-14-best-irish-whiskeys-for-2026/?mc_cid=448d99abd7&amp;mc_eid=6c4b950f30" TargetMode="External"/><Relationship Id="rId15" Type="http://schemas.openxmlformats.org/officeDocument/2006/relationships/image" Target="../media/image222.png"/><Relationship Id="rId10" Type="http://schemas.openxmlformats.org/officeDocument/2006/relationships/image" Target="../media/image219.png"/><Relationship Id="rId4" Type="http://schemas.openxmlformats.org/officeDocument/2006/relationships/hyperlink" Target="https://www.insidehook.com/whiskey/best-irish-whiskey?lid=futgkv8p5hri&amp;icid=63ea4a1886e7f584fb11cb2c&amp;utm_source=InsideHook&amp;utm_medium=email&amp;utm_content=2026-03-05&amp;utm_campaign=nation" TargetMode="External"/><Relationship Id="rId9" Type="http://schemas.openxmlformats.org/officeDocument/2006/relationships/image" Target="../media/image202.png"/><Relationship Id="rId14" Type="http://schemas.openxmlformats.org/officeDocument/2006/relationships/image" Target="../media/image2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jpeg"/><Relationship Id="rId3" Type="http://schemas.openxmlformats.org/officeDocument/2006/relationships/hyperlink" Target="https://www.insidehook.com/spirits/embrace-blue-curacao" TargetMode="External"/><Relationship Id="rId7" Type="http://schemas.openxmlformats.org/officeDocument/2006/relationships/image" Target="../media/image29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hyperlink" Target="https://www.foodandwine.com/bols-cocktail-experience-11910686" TargetMode="External"/><Relationship Id="rId15" Type="http://schemas.openxmlformats.org/officeDocument/2006/relationships/image" Target="../media/image35.jpeg"/><Relationship Id="rId10" Type="http://schemas.openxmlformats.org/officeDocument/2006/relationships/image" Target="../media/image32.png"/><Relationship Id="rId4" Type="http://schemas.openxmlformats.org/officeDocument/2006/relationships/hyperlink" Target="https://www.forbes.com/sites/katedingwall/2025/06/25/how-does-a-450-year-old-alcohol-brand-relaunch-its-signature-product/" TargetMode="External"/><Relationship Id="rId9" Type="http://schemas.openxmlformats.org/officeDocument/2006/relationships/image" Target="../media/image31.png"/><Relationship Id="rId1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7.jpeg"/><Relationship Id="rId3" Type="http://schemas.openxmlformats.org/officeDocument/2006/relationships/hyperlink" Target="https://www.thespiritsbusiness.com/2026/03/into-the-blue-lucas-bols/" TargetMode="External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1.png"/><Relationship Id="rId5" Type="http://schemas.openxmlformats.org/officeDocument/2006/relationships/hyperlink" Target="https://wgntv.com/daytime-chicago/festive-holiday-drinks/" TargetMode="External"/><Relationship Id="rId15" Type="http://schemas.openxmlformats.org/officeDocument/2006/relationships/image" Target="../media/image44.png"/><Relationship Id="rId10" Type="http://schemas.openxmlformats.org/officeDocument/2006/relationships/image" Target="../media/image40.png"/><Relationship Id="rId4" Type="http://schemas.openxmlformats.org/officeDocument/2006/relationships/hyperlink" Target="https://ktla.com/video/paul-zahn-shares-food-and-drink-trends-for-2026/11434668/" TargetMode="External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s://www.embellishpod.com/p/crafting-legacy-monique-tn-kortenaar-581?utm_source=publication-search" TargetMode="External"/><Relationship Id="rId7" Type="http://schemas.openxmlformats.org/officeDocument/2006/relationships/image" Target="../media/image48.pn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15.png"/><Relationship Id="rId5" Type="http://schemas.openxmlformats.org/officeDocument/2006/relationships/image" Target="../media/image46.png"/><Relationship Id="rId10" Type="http://schemas.openxmlformats.org/officeDocument/2006/relationships/image" Target="../media/image16.png"/><Relationship Id="rId4" Type="http://schemas.openxmlformats.org/officeDocument/2006/relationships/hyperlink" Target="https://sites.libsyn.com/480078/s2-e45-bols-master-distiller-monique-ten-kortenaar" TargetMode="External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hyperlink" Target="https://www.broadwayworld.com/bwwfood-wine/article/BOLS-for-Premium-Ready-To-Drink-Cocktails-20240914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27.jpeg"/><Relationship Id="rId17" Type="http://schemas.openxmlformats.org/officeDocument/2006/relationships/hyperlink" Target="https://rtdmagazine.com/blogs/rtd-cocktail-news/the-best-ready-to-drink-cocktails-of-2025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15.png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4" Type="http://schemas.openxmlformats.org/officeDocument/2006/relationships/hyperlink" Target="https://stupiddope.com/2024/10/cheers-to-autumn-bols-brings-bar-quality-cocktails-to-your-doorstep/" TargetMode="External"/><Relationship Id="rId9" Type="http://schemas.openxmlformats.org/officeDocument/2006/relationships/image" Target="../media/image54.png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7.png"/><Relationship Id="rId3" Type="http://schemas.openxmlformats.org/officeDocument/2006/relationships/hyperlink" Target="https://www.townandcountrymag.com/leisure/drinks/g70012469/valentines-day-cocktail-recipes/" TargetMode="External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65.png"/><Relationship Id="rId5" Type="http://schemas.openxmlformats.org/officeDocument/2006/relationships/hyperlink" Target="https://www.themanual.com/food-and-drink/how-i-came-around-to-vodka/" TargetMode="External"/><Relationship Id="rId15" Type="http://schemas.openxmlformats.org/officeDocument/2006/relationships/image" Target="../media/image69.jpeg"/><Relationship Id="rId10" Type="http://schemas.openxmlformats.org/officeDocument/2006/relationships/image" Target="../media/image61.png"/><Relationship Id="rId4" Type="http://schemas.openxmlformats.org/officeDocument/2006/relationships/hyperlink" Target="https://www.drinkhacker.com/2026/03/16/review-passoa-passion-fruit-liqueur/" TargetMode="External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 txBox="1"/>
          <p:nvPr/>
        </p:nvSpPr>
        <p:spPr>
          <a:xfrm>
            <a:off x="4571738" y="2357432"/>
            <a:ext cx="4084672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 lnSpcReduction="1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</a:t>
            </a: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Media</a:t>
            </a:r>
          </a:p>
          <a:p>
            <a:pPr algn="r">
              <a:buSzPts val="3000"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lang="en" sz="3200" b="1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r">
              <a:buSzPts val="3000"/>
            </a:pPr>
            <a:r>
              <a:rPr lang="en" sz="3200" b="1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2024 - 2026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04F018-4C43-5816-D66C-25D0EE877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922" y="-1"/>
            <a:ext cx="6145443" cy="4403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259CA57B-039F-9464-175D-AE5DDA88D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9c28ea5e6_0_11">
            <a:extLst>
              <a:ext uri="{FF2B5EF4-FFF2-40B4-BE49-F238E27FC236}">
                <a16:creationId xmlns:a16="http://schemas.microsoft.com/office/drawing/2014/main" id="{A3773650-B76C-34E1-B05F-44C2D8AECAAA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g3b9c28ea5e6_0_11">
            <a:extLst>
              <a:ext uri="{FF2B5EF4-FFF2-40B4-BE49-F238E27FC236}">
                <a16:creationId xmlns:a16="http://schemas.microsoft.com/office/drawing/2014/main" id="{EC3A4253-AECD-7481-5912-B78DBA4ECE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g3b9c28ea5e6_0_11">
            <a:extLst>
              <a:ext uri="{FF2B5EF4-FFF2-40B4-BE49-F238E27FC236}">
                <a16:creationId xmlns:a16="http://schemas.microsoft.com/office/drawing/2014/main" id="{40A767B2-31E0-7432-55A9-57BA66DE000A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g3b9c28ea5e6_0_11">
            <a:extLst>
              <a:ext uri="{FF2B5EF4-FFF2-40B4-BE49-F238E27FC236}">
                <a16:creationId xmlns:a16="http://schemas.microsoft.com/office/drawing/2014/main" id="{76055F39-2AA1-7FC7-ADFC-97AFC0DE3ABA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b9c28ea5e6_0_11">
            <a:extLst>
              <a:ext uri="{FF2B5EF4-FFF2-40B4-BE49-F238E27FC236}">
                <a16:creationId xmlns:a16="http://schemas.microsoft.com/office/drawing/2014/main" id="{1B7832E6-08FB-102D-4FB8-19445A54EF98}"/>
              </a:ext>
            </a:extLst>
          </p:cNvPr>
          <p:cNvSpPr/>
          <p:nvPr/>
        </p:nvSpPr>
        <p:spPr>
          <a:xfrm>
            <a:off x="707865" y="4546125"/>
            <a:ext cx="1303335" cy="4319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5/6/2026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10,030,000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52" name="Google Shape;152;g3b9c28ea5e6_0_11">
            <a:extLst>
              <a:ext uri="{FF2B5EF4-FFF2-40B4-BE49-F238E27FC236}">
                <a16:creationId xmlns:a16="http://schemas.microsoft.com/office/drawing/2014/main" id="{29E24CD1-BE1B-564A-96BA-5881D4DF80F3}"/>
              </a:ext>
            </a:extLst>
          </p:cNvPr>
          <p:cNvSpPr/>
          <p:nvPr/>
        </p:nvSpPr>
        <p:spPr>
          <a:xfrm>
            <a:off x="3509670" y="4546125"/>
            <a:ext cx="11688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5/17/2026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44,828,867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3" name="Google Shape;153;g3b9c28ea5e6_0_11">
            <a:extLst>
              <a:ext uri="{FF2B5EF4-FFF2-40B4-BE49-F238E27FC236}">
                <a16:creationId xmlns:a16="http://schemas.microsoft.com/office/drawing/2014/main" id="{61C4B1B9-121D-7C29-8DDE-78E0FB91234E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g3b9c28ea5e6_0_11">
            <a:extLst>
              <a:ext uri="{FF2B5EF4-FFF2-40B4-BE49-F238E27FC236}">
                <a16:creationId xmlns:a16="http://schemas.microsoft.com/office/drawing/2014/main" id="{C27BBF6A-69B5-7465-F117-D01AEC66F03F}"/>
              </a:ext>
            </a:extLst>
          </p:cNvPr>
          <p:cNvSpPr/>
          <p:nvPr/>
        </p:nvSpPr>
        <p:spPr>
          <a:xfrm>
            <a:off x="6309620" y="4546125"/>
            <a:ext cx="11616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5/26/2026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7,465,000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127899-B370-C861-71EE-6C6368F47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logo with yellow and red text&#10;&#10;AI-generated content may be incorrect.">
            <a:extLst>
              <a:ext uri="{FF2B5EF4-FFF2-40B4-BE49-F238E27FC236}">
                <a16:creationId xmlns:a16="http://schemas.microsoft.com/office/drawing/2014/main" id="{3CE326D5-338B-E7D3-756E-4E3995482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7591" y="88019"/>
            <a:ext cx="796926" cy="677687"/>
          </a:xfrm>
          <a:prstGeom prst="rect">
            <a:avLst/>
          </a:prstGeom>
        </p:spPr>
      </p:pic>
      <p:pic>
        <p:nvPicPr>
          <p:cNvPr id="2" name="Picture 1" descr="A blue sign with white letters&#10;&#10;AI-generated content may be incorrect.">
            <a:extLst>
              <a:ext uri="{FF2B5EF4-FFF2-40B4-BE49-F238E27FC236}">
                <a16:creationId xmlns:a16="http://schemas.microsoft.com/office/drawing/2014/main" id="{E6B0F2A1-FA5F-581C-40EA-7439737FF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4750" y="1167870"/>
            <a:ext cx="1382889" cy="479426"/>
          </a:xfrm>
          <a:prstGeom prst="rect">
            <a:avLst/>
          </a:prstGeom>
        </p:spPr>
      </p:pic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E9B8DD8-9782-F6ED-B7FC-005FAECD26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25" y="1712912"/>
            <a:ext cx="2259896" cy="475899"/>
          </a:xfrm>
          <a:prstGeom prst="rect">
            <a:avLst/>
          </a:prstGeom>
        </p:spPr>
      </p:pic>
      <p:pic>
        <p:nvPicPr>
          <p:cNvPr id="15" name="Picture 14" descr="A person and person standing at a table with bottles of alcohol&#10;&#10;AI-generated content may be incorrect.">
            <a:extLst>
              <a:ext uri="{FF2B5EF4-FFF2-40B4-BE49-F238E27FC236}">
                <a16:creationId xmlns:a16="http://schemas.microsoft.com/office/drawing/2014/main" id="{FBA92648-FDA5-025B-BE99-2ABD3C0D5A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732" y="2294466"/>
            <a:ext cx="2349148" cy="9990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CC08AB-C6A6-E1EE-972D-624F43E3EB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1833" y="1165049"/>
            <a:ext cx="1905000" cy="428625"/>
          </a:xfrm>
          <a:prstGeom prst="rect">
            <a:avLst/>
          </a:prstGeom>
        </p:spPr>
      </p:pic>
      <p:pic>
        <p:nvPicPr>
          <p:cNvPr id="17" name="Picture 1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5BA45F9-1044-0C33-4A5B-1293BD0147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2065" y="1714676"/>
            <a:ext cx="2215093" cy="190147"/>
          </a:xfrm>
          <a:prstGeom prst="rect">
            <a:avLst/>
          </a:prstGeom>
        </p:spPr>
      </p:pic>
      <p:pic>
        <p:nvPicPr>
          <p:cNvPr id="18" name="Picture 17" descr="A person and person standing in front of a table with drinks&#10;&#10;AI-generated content may be incorrect.">
            <a:extLst>
              <a:ext uri="{FF2B5EF4-FFF2-40B4-BE49-F238E27FC236}">
                <a16:creationId xmlns:a16="http://schemas.microsoft.com/office/drawing/2014/main" id="{976D4802-0EC9-45F7-EEC3-E77879763E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20721" y="2072330"/>
            <a:ext cx="2264835" cy="998840"/>
          </a:xfrm>
          <a:prstGeom prst="rect">
            <a:avLst/>
          </a:prstGeom>
        </p:spPr>
      </p:pic>
      <p:pic>
        <p:nvPicPr>
          <p:cNvPr id="19" name="Picture 18" descr="A black and white logo&#10;&#10;AI-generated content may be incorrect.">
            <a:extLst>
              <a:ext uri="{FF2B5EF4-FFF2-40B4-BE49-F238E27FC236}">
                <a16:creationId xmlns:a16="http://schemas.microsoft.com/office/drawing/2014/main" id="{1620EA91-66E4-71D2-D54E-340CA1D026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8765" y="1089025"/>
            <a:ext cx="1986139" cy="390173"/>
          </a:xfrm>
          <a:prstGeom prst="rect">
            <a:avLst/>
          </a:prstGeom>
        </p:spPr>
      </p:pic>
      <p:pic>
        <p:nvPicPr>
          <p:cNvPr id="20" name="Picture 1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2954D40-D7C7-9473-1504-6EE9C2CABE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4964" y="1585559"/>
            <a:ext cx="2129016" cy="610660"/>
          </a:xfrm>
          <a:prstGeom prst="rect">
            <a:avLst/>
          </a:prstGeom>
        </p:spPr>
      </p:pic>
      <p:pic>
        <p:nvPicPr>
          <p:cNvPr id="21" name="Picture 20" descr="A person and person standing at a table with drinks&#10;&#10;AI-generated content may be incorrect.">
            <a:extLst>
              <a:ext uri="{FF2B5EF4-FFF2-40B4-BE49-F238E27FC236}">
                <a16:creationId xmlns:a16="http://schemas.microsoft.com/office/drawing/2014/main" id="{E230969C-9678-4B51-C847-3D0668FB74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7610" y="2306279"/>
            <a:ext cx="2123723" cy="12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1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6951" y="419775"/>
            <a:ext cx="272415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10E68930-7F68-0CB5-26EA-8076E93F9911}"/>
              </a:ext>
            </a:extLst>
          </p:cNvPr>
          <p:cNvSpPr txBox="1"/>
          <p:nvPr/>
        </p:nvSpPr>
        <p:spPr>
          <a:xfrm>
            <a:off x="268726" y="2820074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  <a:endParaRPr lang="en-US"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Hits Recap </a:t>
            </a:r>
            <a:endParaRPr lang="en-US"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A0C7D5-1C95-27E5-ADEB-2B52AB600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074" y="1351993"/>
            <a:ext cx="3497417" cy="3497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D5D2A3-C42C-8CF7-9DD6-34A663BE41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096" t="13733" r="15020" b="7690"/>
          <a:stretch>
            <a:fillRect/>
          </a:stretch>
        </p:blipFill>
        <p:spPr>
          <a:xfrm>
            <a:off x="6094420" y="1077197"/>
            <a:ext cx="2967078" cy="34857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738345" y="4546125"/>
            <a:ext cx="123024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3/21/2025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Visits: 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12,883,348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3502050" y="4546125"/>
            <a:ext cx="13140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5/1/2025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829,906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6317240" y="4546125"/>
            <a:ext cx="12378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4/30/2025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785,423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6" name="Google Shape;156;p7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0863" y="1159428"/>
            <a:ext cx="1506637" cy="45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9538" y="1699800"/>
            <a:ext cx="2249274" cy="152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77525" y="2011838"/>
            <a:ext cx="1173322" cy="2137287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p7">
            <a:hlinkClick r:id="rId4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50225" y="1172750"/>
            <a:ext cx="1655724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73263" y="1851800"/>
            <a:ext cx="1961074" cy="38617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48914" y="2398038"/>
            <a:ext cx="2009774" cy="198802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2" name="Google Shape;162;p7">
            <a:hlinkClick r:id="rId5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438538" y="1109731"/>
            <a:ext cx="2009775" cy="448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18800" y="1614823"/>
            <a:ext cx="2249250" cy="39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318795" y="2155863"/>
            <a:ext cx="2249249" cy="147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40;p1">
            <a:extLst>
              <a:ext uri="{FF2B5EF4-FFF2-40B4-BE49-F238E27FC236}">
                <a16:creationId xmlns:a16="http://schemas.microsoft.com/office/drawing/2014/main" id="{41A3BC65-7BCA-D4E3-2C73-44634280AF5F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161932" y="27788"/>
            <a:ext cx="874028" cy="72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971F71-454F-8239-B952-C71A9AA2B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0bd39a912_0_2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a0bd39a912_0_2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g3a0bd39a912_0_2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g3a0bd39a912_0_2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g3a0bd39a912_0_2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a0bd39a912_0_2"/>
          <p:cNvSpPr/>
          <p:nvPr/>
        </p:nvSpPr>
        <p:spPr>
          <a:xfrm>
            <a:off x="715485" y="4546125"/>
            <a:ext cx="136740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4/29/2025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1,861,181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5" name="Google Shape;175;g3a0bd39a912_0_2"/>
          <p:cNvSpPr/>
          <p:nvPr/>
        </p:nvSpPr>
        <p:spPr>
          <a:xfrm>
            <a:off x="3479190" y="4546125"/>
            <a:ext cx="124536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11/13/2025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10,093,996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6" name="Google Shape;176;g3a0bd39a912_0_2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g3a0bd39a912_0_2"/>
          <p:cNvSpPr/>
          <p:nvPr/>
        </p:nvSpPr>
        <p:spPr>
          <a:xfrm>
            <a:off x="6302000" y="4435750"/>
            <a:ext cx="1468200" cy="565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12/9/2025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 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9" name="Google Shape;179;g3a0bd39a912_0_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1712" y="1172650"/>
            <a:ext cx="1944932" cy="45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a0bd39a912_0_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725" y="1673125"/>
            <a:ext cx="2266475" cy="14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a0bd39a912_0_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0726" y="1955925"/>
            <a:ext cx="2266474" cy="147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3a0bd39a912_0_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8554" y="3642300"/>
            <a:ext cx="2226149" cy="688612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3" name="Google Shape;183;g3a0bd39a912_0_2">
            <a:hlinkClick r:id="rId4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33643" y="1172643"/>
            <a:ext cx="1840300" cy="33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a0bd39a912_0_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475567" y="1587750"/>
            <a:ext cx="2343913" cy="25325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5" name="Google Shape;185;g3a0bd39a912_0_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81338" y="1955925"/>
            <a:ext cx="1944926" cy="1296617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6" name="Google Shape;186;g3a0bd39a912_0_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585202" y="3362940"/>
            <a:ext cx="2137194" cy="1072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7" name="Google Shape;187;g3a0bd39a912_0_2">
            <a:hlinkClick r:id="rId5"/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67150" y="1152700"/>
            <a:ext cx="1352550" cy="49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8" name="Google Shape;188;g3a0bd39a912_0_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383824" y="1776974"/>
            <a:ext cx="2137201" cy="41467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9" name="Google Shape;189;g3a0bd39a912_0_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477542" y="2373825"/>
            <a:ext cx="1840300" cy="182171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844B23-699C-A928-FB59-3D27FCC12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140;p1">
            <a:extLst>
              <a:ext uri="{FF2B5EF4-FFF2-40B4-BE49-F238E27FC236}">
                <a16:creationId xmlns:a16="http://schemas.microsoft.com/office/drawing/2014/main" id="{7AC9E9D6-133D-B33D-2F35-C2A8E53C3D44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161932" y="27788"/>
            <a:ext cx="874028" cy="72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BAAF690A-BB73-1E1B-CEFB-9D92FFAAD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a0bd39a912_0_2">
            <a:extLst>
              <a:ext uri="{FF2B5EF4-FFF2-40B4-BE49-F238E27FC236}">
                <a16:creationId xmlns:a16="http://schemas.microsoft.com/office/drawing/2014/main" id="{982A3965-77B3-6D97-2DAC-EF80B43A35DE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g3a0bd39a912_0_2">
            <a:extLst>
              <a:ext uri="{FF2B5EF4-FFF2-40B4-BE49-F238E27FC236}">
                <a16:creationId xmlns:a16="http://schemas.microsoft.com/office/drawing/2014/main" id="{865FAAD6-BB6F-040F-08B5-967834E64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g3a0bd39a912_0_2">
            <a:extLst>
              <a:ext uri="{FF2B5EF4-FFF2-40B4-BE49-F238E27FC236}">
                <a16:creationId xmlns:a16="http://schemas.microsoft.com/office/drawing/2014/main" id="{71C14904-03BE-FCD5-7A19-7729683287FC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g3a0bd39a912_0_2">
            <a:extLst>
              <a:ext uri="{FF2B5EF4-FFF2-40B4-BE49-F238E27FC236}">
                <a16:creationId xmlns:a16="http://schemas.microsoft.com/office/drawing/2014/main" id="{CBD027EB-0425-E2FD-62B6-B27F5D319359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a0bd39a912_0_2">
            <a:extLst>
              <a:ext uri="{FF2B5EF4-FFF2-40B4-BE49-F238E27FC236}">
                <a16:creationId xmlns:a16="http://schemas.microsoft.com/office/drawing/2014/main" id="{FD660F55-8ED2-EC83-493E-2F3FF6BAC123}"/>
              </a:ext>
            </a:extLst>
          </p:cNvPr>
          <p:cNvSpPr/>
          <p:nvPr/>
        </p:nvSpPr>
        <p:spPr>
          <a:xfrm>
            <a:off x="768825" y="4546125"/>
            <a:ext cx="126072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3/7/2026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58,739,060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75" name="Google Shape;175;g3a0bd39a912_0_2">
            <a:extLst>
              <a:ext uri="{FF2B5EF4-FFF2-40B4-BE49-F238E27FC236}">
                <a16:creationId xmlns:a16="http://schemas.microsoft.com/office/drawing/2014/main" id="{EA62734A-7A29-7267-B358-B6193DF36DDB}"/>
              </a:ext>
            </a:extLst>
          </p:cNvPr>
          <p:cNvSpPr/>
          <p:nvPr/>
        </p:nvSpPr>
        <p:spPr>
          <a:xfrm>
            <a:off x="3502050" y="4546125"/>
            <a:ext cx="135966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  <a:buSzPts val="1200"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Spring 2026 Issue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Circulation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1,065,000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76" name="Google Shape;176;g3a0bd39a912_0_2">
            <a:extLst>
              <a:ext uri="{FF2B5EF4-FFF2-40B4-BE49-F238E27FC236}">
                <a16:creationId xmlns:a16="http://schemas.microsoft.com/office/drawing/2014/main" id="{CA34E45C-1776-823E-9387-B9A5248B8B66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g3a0bd39a912_0_2">
            <a:extLst>
              <a:ext uri="{FF2B5EF4-FFF2-40B4-BE49-F238E27FC236}">
                <a16:creationId xmlns:a16="http://schemas.microsoft.com/office/drawing/2014/main" id="{E477979F-5EE2-D673-ECAF-51F9D2F86AA1}"/>
              </a:ext>
            </a:extLst>
          </p:cNvPr>
          <p:cNvSpPr/>
          <p:nvPr/>
        </p:nvSpPr>
        <p:spPr>
          <a:xfrm>
            <a:off x="6302000" y="4435750"/>
            <a:ext cx="1468200" cy="565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4/29/2026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627,074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10" name="Picture 9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F29D4D3D-7CF2-37EB-58AE-4259388B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140;p1">
            <a:extLst>
              <a:ext uri="{FF2B5EF4-FFF2-40B4-BE49-F238E27FC236}">
                <a16:creationId xmlns:a16="http://schemas.microsoft.com/office/drawing/2014/main" id="{BFC16CFB-541A-E430-6B5F-BA9EA97F1D3A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61932" y="27788"/>
            <a:ext cx="874028" cy="72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87;g3a0bd39a912_0_2" descr="A black and white logo&#10;&#10;AI-generated content may be incorrect.">
            <a:hlinkClick r:id="rId8"/>
            <a:extLst>
              <a:ext uri="{FF2B5EF4-FFF2-40B4-BE49-F238E27FC236}">
                <a16:creationId xmlns:a16="http://schemas.microsoft.com/office/drawing/2014/main" id="{2210FBF2-7656-BE3D-9ED1-FC2C0B9E5E2D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36910" y="1152700"/>
            <a:ext cx="1352550" cy="49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0CF154F-BD2B-D705-F6B6-F030FB9057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007" y="1791653"/>
            <a:ext cx="2082165" cy="706755"/>
          </a:xfrm>
          <a:prstGeom prst="rect">
            <a:avLst/>
          </a:prstGeom>
        </p:spPr>
      </p:pic>
      <p:pic>
        <p:nvPicPr>
          <p:cNvPr id="16" name="Picture 15" descr="A person pouring liquid into a glass&#10;&#10;AI-generated content may be incorrect.">
            <a:extLst>
              <a:ext uri="{FF2B5EF4-FFF2-40B4-BE49-F238E27FC236}">
                <a16:creationId xmlns:a16="http://schemas.microsoft.com/office/drawing/2014/main" id="{BDF338BD-B0C7-EE77-6BB3-27F4988C36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8175" y="2606040"/>
            <a:ext cx="2162210" cy="1424940"/>
          </a:xfrm>
          <a:prstGeom prst="rect">
            <a:avLst/>
          </a:prstGeom>
        </p:spPr>
      </p:pic>
      <p:pic>
        <p:nvPicPr>
          <p:cNvPr id="17" name="Picture 16" descr="A magazine cover with bottles of alcohol&#10;&#10;AI-generated content may be incorrect.">
            <a:extLst>
              <a:ext uri="{FF2B5EF4-FFF2-40B4-BE49-F238E27FC236}">
                <a16:creationId xmlns:a16="http://schemas.microsoft.com/office/drawing/2014/main" id="{0B6DA9BA-9BDA-CA2E-D0A1-4CFFE7D83A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9874" y="1181100"/>
            <a:ext cx="2258552" cy="2644140"/>
          </a:xfrm>
          <a:prstGeom prst="rect">
            <a:avLst/>
          </a:prstGeom>
        </p:spPr>
      </p:pic>
      <p:pic>
        <p:nvPicPr>
          <p:cNvPr id="18" name="Picture 17" descr="A close up of a logo&#10;&#10;AI-generated content may be incorrect.">
            <a:extLst>
              <a:ext uri="{FF2B5EF4-FFF2-40B4-BE49-F238E27FC236}">
                <a16:creationId xmlns:a16="http://schemas.microsoft.com/office/drawing/2014/main" id="{9B83A890-135F-054F-DEA5-3EFDDD1624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73768" y="2286953"/>
            <a:ext cx="2135505" cy="4324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A54B2C-AF48-18A9-1474-147EABEE5D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7640" y="2863215"/>
            <a:ext cx="1348740" cy="1428750"/>
          </a:xfrm>
          <a:prstGeom prst="rect">
            <a:avLst/>
          </a:prstGeom>
        </p:spPr>
      </p:pic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8AE12DA-E5CE-81F6-9FB2-0143FB29ED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8204" y="1169458"/>
            <a:ext cx="1304925" cy="476250"/>
          </a:xfrm>
          <a:prstGeom prst="rect">
            <a:avLst/>
          </a:prstGeom>
        </p:spPr>
      </p:pic>
      <p:pic>
        <p:nvPicPr>
          <p:cNvPr id="7" name="Picture 6" descr="A clear bottle of alcohol&#10;&#10;AI-generated content may be incorrect.">
            <a:extLst>
              <a:ext uri="{FF2B5EF4-FFF2-40B4-BE49-F238E27FC236}">
                <a16:creationId xmlns:a16="http://schemas.microsoft.com/office/drawing/2014/main" id="{0797D211-1F60-59CC-CBD4-306BAE7F2E8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7027" y="2229556"/>
            <a:ext cx="2053168" cy="2060223"/>
          </a:xfrm>
          <a:prstGeom prst="rect">
            <a:avLst/>
          </a:prstGeom>
        </p:spPr>
      </p:pic>
      <p:pic>
        <p:nvPicPr>
          <p:cNvPr id="8" name="Picture 7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1097FA4E-90A3-C026-2D01-BF0FF98D7C9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67273" y="1789994"/>
            <a:ext cx="2352676" cy="4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3A08E23D-26F1-B666-C3B2-D3755350C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>
            <a:extLst>
              <a:ext uri="{FF2B5EF4-FFF2-40B4-BE49-F238E27FC236}">
                <a16:creationId xmlns:a16="http://schemas.microsoft.com/office/drawing/2014/main" id="{27481EDF-FE21-6677-4901-EB0541FB5B78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>
            <a:extLst>
              <a:ext uri="{FF2B5EF4-FFF2-40B4-BE49-F238E27FC236}">
                <a16:creationId xmlns:a16="http://schemas.microsoft.com/office/drawing/2014/main" id="{C355EC39-5E37-45D4-1456-7315D4AC30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Highlights (Podcasts)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FD3AD00C-7D24-98E8-B6F1-4B494183A548}"/>
              </a:ext>
            </a:extLst>
          </p:cNvPr>
          <p:cNvSpPr/>
          <p:nvPr/>
        </p:nvSpPr>
        <p:spPr>
          <a:xfrm>
            <a:off x="62876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8DD6EB8D-A932-0B50-1D10-EF50A97DE3B9}"/>
              </a:ext>
            </a:extLst>
          </p:cNvPr>
          <p:cNvSpPr/>
          <p:nvPr/>
        </p:nvSpPr>
        <p:spPr>
          <a:xfrm>
            <a:off x="34412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67EF2850-CAFD-2FDD-2158-C2E5A24B011E}"/>
              </a:ext>
            </a:extLst>
          </p:cNvPr>
          <p:cNvSpPr/>
          <p:nvPr/>
        </p:nvSpPr>
        <p:spPr>
          <a:xfrm>
            <a:off x="643801" y="4546125"/>
            <a:ext cx="1099289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6/9/2025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Listenership: 5,000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5" name="Google Shape;175;p7">
            <a:extLst>
              <a:ext uri="{FF2B5EF4-FFF2-40B4-BE49-F238E27FC236}">
                <a16:creationId xmlns:a16="http://schemas.microsoft.com/office/drawing/2014/main" id="{2DD67D14-5E93-C6B1-FFD0-4051350A6A74}"/>
              </a:ext>
            </a:extLst>
          </p:cNvPr>
          <p:cNvSpPr/>
          <p:nvPr/>
        </p:nvSpPr>
        <p:spPr>
          <a:xfrm>
            <a:off x="3395370" y="4546125"/>
            <a:ext cx="98640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5/8/2025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Followers: 437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F2CD066A-5857-AADD-7E3A-7CD36133B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990" y="1150056"/>
            <a:ext cx="1189090" cy="1171223"/>
          </a:xfrm>
          <a:prstGeom prst="rect">
            <a:avLst/>
          </a:prstGeom>
        </p:spPr>
      </p:pic>
      <p:pic>
        <p:nvPicPr>
          <p:cNvPr id="11" name="Picture 10" descr="A black and yellow text&#10;&#10;AI-generated content may be incorrect.">
            <a:extLst>
              <a:ext uri="{FF2B5EF4-FFF2-40B4-BE49-F238E27FC236}">
                <a16:creationId xmlns:a16="http://schemas.microsoft.com/office/drawing/2014/main" id="{CFE90398-7885-72AC-8006-B9FC308BF4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699" y="2385201"/>
            <a:ext cx="2042231" cy="251178"/>
          </a:xfrm>
          <a:prstGeom prst="rect">
            <a:avLst/>
          </a:prstGeom>
        </p:spPr>
      </p:pic>
      <p:pic>
        <p:nvPicPr>
          <p:cNvPr id="12" name="Picture 11" descr="A person holding a glass with a liquid in it&#10;&#10;AI-generated content may be incorrect.">
            <a:extLst>
              <a:ext uri="{FF2B5EF4-FFF2-40B4-BE49-F238E27FC236}">
                <a16:creationId xmlns:a16="http://schemas.microsoft.com/office/drawing/2014/main" id="{8D730A91-864B-6DC9-CA2E-B94F11EEEE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8899" y="2792306"/>
            <a:ext cx="1315551" cy="1594556"/>
          </a:xfrm>
          <a:prstGeom prst="rect">
            <a:avLst/>
          </a:prstGeom>
        </p:spPr>
      </p:pic>
      <p:pic>
        <p:nvPicPr>
          <p:cNvPr id="13" name="Picture 12" descr="A logo of a bowl with a spoon&#10;&#10;AI-generated content may be incorrect.">
            <a:extLst>
              <a:ext uri="{FF2B5EF4-FFF2-40B4-BE49-F238E27FC236}">
                <a16:creationId xmlns:a16="http://schemas.microsoft.com/office/drawing/2014/main" id="{538DD297-E4A6-42D9-7B3E-9DA32446EF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385" y="1077560"/>
            <a:ext cx="1053748" cy="11708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2CE93B-6B15-EE99-1062-00D48F5DF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3255" y="2376663"/>
            <a:ext cx="2262011" cy="136175"/>
          </a:xfrm>
          <a:prstGeom prst="rect">
            <a:avLst/>
          </a:prstGeom>
        </p:spPr>
      </p:pic>
      <p:pic>
        <p:nvPicPr>
          <p:cNvPr id="15" name="Picture 14" descr="A person smelling a wine glass&#10;&#10;AI-generated content may be incorrect.">
            <a:extLst>
              <a:ext uri="{FF2B5EF4-FFF2-40B4-BE49-F238E27FC236}">
                <a16:creationId xmlns:a16="http://schemas.microsoft.com/office/drawing/2014/main" id="{E6C6EE55-D406-2194-DC5F-578BDAC1BC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5184" y="2702842"/>
            <a:ext cx="2159372" cy="1418167"/>
          </a:xfrm>
          <a:prstGeom prst="rect">
            <a:avLst/>
          </a:prstGeom>
        </p:spPr>
      </p:pic>
      <p:sp>
        <p:nvSpPr>
          <p:cNvPr id="3" name="Google Shape;173;p7">
            <a:extLst>
              <a:ext uri="{FF2B5EF4-FFF2-40B4-BE49-F238E27FC236}">
                <a16:creationId xmlns:a16="http://schemas.microsoft.com/office/drawing/2014/main" id="{CF5FA43B-9F62-7F40-C815-CD943477362F}"/>
              </a:ext>
            </a:extLst>
          </p:cNvPr>
          <p:cNvSpPr/>
          <p:nvPr/>
        </p:nvSpPr>
        <p:spPr>
          <a:xfrm>
            <a:off x="6260649" y="104326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75;p7">
            <a:extLst>
              <a:ext uri="{FF2B5EF4-FFF2-40B4-BE49-F238E27FC236}">
                <a16:creationId xmlns:a16="http://schemas.microsoft.com/office/drawing/2014/main" id="{BF0CDE02-C827-18FE-AA21-6639478ACBA4}"/>
              </a:ext>
            </a:extLst>
          </p:cNvPr>
          <p:cNvSpPr/>
          <p:nvPr/>
        </p:nvSpPr>
        <p:spPr>
          <a:xfrm>
            <a:off x="6123329" y="4546689"/>
            <a:ext cx="1176899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12/12/2024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</a:rPr>
              <a:t>Listenership: 20,000</a:t>
            </a:r>
            <a:endParaRPr lang="en" b="1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hlinkClick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D0B14-354C-6903-49FA-0A106C27F8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6586" y="1152454"/>
            <a:ext cx="1955801" cy="309034"/>
          </a:xfrm>
          <a:prstGeom prst="rect">
            <a:avLst/>
          </a:prstGeom>
        </p:spPr>
      </p:pic>
      <p:pic>
        <p:nvPicPr>
          <p:cNvPr id="7" name="Picture 6" descr="A black letter on a white background&#10;&#10;AI-generated content may be incorrect.">
            <a:extLst>
              <a:ext uri="{FF2B5EF4-FFF2-40B4-BE49-F238E27FC236}">
                <a16:creationId xmlns:a16="http://schemas.microsoft.com/office/drawing/2014/main" id="{916E9C40-B0D9-7368-9FE5-A0B74327D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2233" y="1662113"/>
            <a:ext cx="2245995" cy="150495"/>
          </a:xfrm>
          <a:prstGeom prst="rect">
            <a:avLst/>
          </a:prstGeom>
        </p:spPr>
      </p:pic>
      <p:pic>
        <p:nvPicPr>
          <p:cNvPr id="8" name="Picture 7" descr="A person pouring liquid into a glass&#10;&#10;AI-generated content may be incorrect.">
            <a:extLst>
              <a:ext uri="{FF2B5EF4-FFF2-40B4-BE49-F238E27FC236}">
                <a16:creationId xmlns:a16="http://schemas.microsoft.com/office/drawing/2014/main" id="{EADFE5BE-2DF9-B798-7088-DC1B5E9A66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1255" y="2026920"/>
            <a:ext cx="2329850" cy="1524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F80D731-AC61-5E20-0102-452488FC2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140;p1">
            <a:extLst>
              <a:ext uri="{FF2B5EF4-FFF2-40B4-BE49-F238E27FC236}">
                <a16:creationId xmlns:a16="http://schemas.microsoft.com/office/drawing/2014/main" id="{EF93987A-15D7-03AC-6A4E-1CD4AE2CBECE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1932" y="27788"/>
            <a:ext cx="874028" cy="725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436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 title="PALLINI-PRODUCT-LOGO-SINTES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34" y="295633"/>
            <a:ext cx="3517388" cy="251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82888A1F-5F7D-A48D-D850-A1386795CBA6}"/>
              </a:ext>
            </a:extLst>
          </p:cNvPr>
          <p:cNvSpPr txBox="1"/>
          <p:nvPr/>
        </p:nvSpPr>
        <p:spPr>
          <a:xfrm>
            <a:off x="2640670" y="2710807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146" name="Picture 2" descr="Pallini">
            <a:extLst>
              <a:ext uri="{FF2B5EF4-FFF2-40B4-BE49-F238E27FC236}">
                <a16:creationId xmlns:a16="http://schemas.microsoft.com/office/drawing/2014/main" id="{06C9EA4B-796C-427D-4729-28CC8F004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-295633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692625" y="4546125"/>
            <a:ext cx="124548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11/23/2025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3479190" y="4546125"/>
            <a:ext cx="12378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5/13/2025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10,093,996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6347720" y="4546125"/>
            <a:ext cx="124548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2/25/2026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2,087,000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37372"/>
              </a:solidFill>
              <a:effectLst/>
              <a:highlight>
                <a:srgbClr val="FFFFFF"/>
              </a:highlight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156" name="Google Shape;156;p7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5000" y="1131673"/>
            <a:ext cx="1152879" cy="4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300" y="1673325"/>
            <a:ext cx="2355751" cy="271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3813" y="2139950"/>
            <a:ext cx="2140725" cy="140812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p7">
            <a:hlinkClick r:id="rId4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31775" y="1131675"/>
            <a:ext cx="1563356" cy="271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75925" y="1488334"/>
            <a:ext cx="2355750" cy="30375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50295" y="1972474"/>
            <a:ext cx="2140725" cy="168916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 title="PALLINI-PRODUCT-LOGO-SINTESI.png">
            <a:extLst>
              <a:ext uri="{FF2B5EF4-FFF2-40B4-BE49-F238E27FC236}">
                <a16:creationId xmlns:a16="http://schemas.microsoft.com/office/drawing/2014/main" id="{694F6B69-27C2-6758-0595-B02B901345A4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25101" y="113833"/>
            <a:ext cx="676906" cy="5891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47;p7">
            <a:extLst>
              <a:ext uri="{FF2B5EF4-FFF2-40B4-BE49-F238E27FC236}">
                <a16:creationId xmlns:a16="http://schemas.microsoft.com/office/drawing/2014/main" id="{89EDEFC7-1BDD-E1E7-8F01-575280578482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CA47C0B-CF8B-954C-3B64-C612961B1F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6058" y="1133475"/>
            <a:ext cx="1784985" cy="438150"/>
          </a:xfrm>
          <a:prstGeom prst="rect">
            <a:avLst/>
          </a:prstGeom>
        </p:spPr>
      </p:pic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E79604B-CCF7-4E31-6F8F-96870AFD33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6510" y="1671638"/>
            <a:ext cx="2148840" cy="680085"/>
          </a:xfrm>
          <a:prstGeom prst="rect">
            <a:avLst/>
          </a:prstGeom>
        </p:spPr>
      </p:pic>
      <p:pic>
        <p:nvPicPr>
          <p:cNvPr id="6" name="Picture 5" descr="A group of people standing around a table with drinks&#10;&#10;AI-generated content may be incorrect.">
            <a:extLst>
              <a:ext uri="{FF2B5EF4-FFF2-40B4-BE49-F238E27FC236}">
                <a16:creationId xmlns:a16="http://schemas.microsoft.com/office/drawing/2014/main" id="{AB2E212A-613D-986F-1B7B-79CB241A1A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5080" y="2468162"/>
            <a:ext cx="2186940" cy="1197776"/>
          </a:xfrm>
          <a:prstGeom prst="rect">
            <a:avLst/>
          </a:prstGeom>
        </p:spPr>
      </p:pic>
      <p:pic>
        <p:nvPicPr>
          <p:cNvPr id="8" name="Picture 2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F80B1D1C-A55F-177F-0401-841DB9562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8E188CD5-38C6-BF4A-B4C7-719D50F5F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>
            <a:extLst>
              <a:ext uri="{FF2B5EF4-FFF2-40B4-BE49-F238E27FC236}">
                <a16:creationId xmlns:a16="http://schemas.microsoft.com/office/drawing/2014/main" id="{CA87A43A-D5C5-F1C4-46B4-60A8F9584970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7">
            <a:extLst>
              <a:ext uri="{FF2B5EF4-FFF2-40B4-BE49-F238E27FC236}">
                <a16:creationId xmlns:a16="http://schemas.microsoft.com/office/drawing/2014/main" id="{29DF8006-B60C-D3EA-CC05-8B32414908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>
            <a:extLst>
              <a:ext uri="{FF2B5EF4-FFF2-40B4-BE49-F238E27FC236}">
                <a16:creationId xmlns:a16="http://schemas.microsoft.com/office/drawing/2014/main" id="{DFC8894C-0DE7-DDFF-8CC9-6E69714EB0B3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>
            <a:extLst>
              <a:ext uri="{FF2B5EF4-FFF2-40B4-BE49-F238E27FC236}">
                <a16:creationId xmlns:a16="http://schemas.microsoft.com/office/drawing/2014/main" id="{9E708552-EBEF-F842-3F97-E9B57914671A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>
            <a:extLst>
              <a:ext uri="{FF2B5EF4-FFF2-40B4-BE49-F238E27FC236}">
                <a16:creationId xmlns:a16="http://schemas.microsoft.com/office/drawing/2014/main" id="{A2AE340D-06D0-B2F0-6425-DF5CBC614AF0}"/>
              </a:ext>
            </a:extLst>
          </p:cNvPr>
          <p:cNvSpPr/>
          <p:nvPr/>
        </p:nvSpPr>
        <p:spPr>
          <a:xfrm>
            <a:off x="730725" y="4546125"/>
            <a:ext cx="126072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12/24/2024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829,906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52" name="Google Shape;152;p7">
            <a:extLst>
              <a:ext uri="{FF2B5EF4-FFF2-40B4-BE49-F238E27FC236}">
                <a16:creationId xmlns:a16="http://schemas.microsoft.com/office/drawing/2014/main" id="{BED7A992-D946-0A75-F52B-D24B16185333}"/>
              </a:ext>
            </a:extLst>
          </p:cNvPr>
          <p:cNvSpPr/>
          <p:nvPr/>
        </p:nvSpPr>
        <p:spPr>
          <a:xfrm>
            <a:off x="3471570" y="4546125"/>
            <a:ext cx="126834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12/30/2024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21,636,585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3" name="Google Shape;153;p7">
            <a:extLst>
              <a:ext uri="{FF2B5EF4-FFF2-40B4-BE49-F238E27FC236}">
                <a16:creationId xmlns:a16="http://schemas.microsoft.com/office/drawing/2014/main" id="{A0D60B8E-13EB-420E-92E2-E702DC6FADB1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Google Shape;139;p1" title="PALLINI-PRODUCT-LOGO-SINTESI.png">
            <a:extLst>
              <a:ext uri="{FF2B5EF4-FFF2-40B4-BE49-F238E27FC236}">
                <a16:creationId xmlns:a16="http://schemas.microsoft.com/office/drawing/2014/main" id="{4B02DCA9-8259-EC5F-947A-F7C50466925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25101" y="113833"/>
            <a:ext cx="676906" cy="58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9F67A1E-0D62-9F92-D787-07A9A8A45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667" y="1121128"/>
            <a:ext cx="1382889" cy="502356"/>
          </a:xfrm>
          <a:prstGeom prst="rect">
            <a:avLst/>
          </a:prstGeom>
        </p:spPr>
      </p:pic>
      <p:pic>
        <p:nvPicPr>
          <p:cNvPr id="10" name="Picture 9" descr="A close up of black text&#10;&#10;AI-generated content may be incorrect.">
            <a:extLst>
              <a:ext uri="{FF2B5EF4-FFF2-40B4-BE49-F238E27FC236}">
                <a16:creationId xmlns:a16="http://schemas.microsoft.com/office/drawing/2014/main" id="{28129506-8F51-9173-1675-AF117DBD8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956" y="1753306"/>
            <a:ext cx="2101145" cy="508001"/>
          </a:xfrm>
          <a:prstGeom prst="rect">
            <a:avLst/>
          </a:prstGeom>
        </p:spPr>
      </p:pic>
      <p:pic>
        <p:nvPicPr>
          <p:cNvPr id="11" name="Picture 10" descr="A bottle of yellow liquid&#10;&#10;AI-generated content may be incorrect.">
            <a:extLst>
              <a:ext uri="{FF2B5EF4-FFF2-40B4-BE49-F238E27FC236}">
                <a16:creationId xmlns:a16="http://schemas.microsoft.com/office/drawing/2014/main" id="{44DC422F-560C-31B7-FA88-4D07544699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7509" y="2398888"/>
            <a:ext cx="648038" cy="1975557"/>
          </a:xfrm>
          <a:prstGeom prst="rect">
            <a:avLst/>
          </a:prstGeom>
        </p:spPr>
      </p:pic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3DB20D84-EB3C-2F36-CF33-348A38F0C4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1234" y="1122715"/>
            <a:ext cx="1268589" cy="407459"/>
          </a:xfrm>
          <a:prstGeom prst="rect">
            <a:avLst/>
          </a:prstGeom>
        </p:spPr>
      </p:pic>
      <p:pic>
        <p:nvPicPr>
          <p:cNvPr id="16" name="Picture 15" descr="A close up of black text&#10;&#10;AI-generated content may be incorrect.">
            <a:extLst>
              <a:ext uri="{FF2B5EF4-FFF2-40B4-BE49-F238E27FC236}">
                <a16:creationId xmlns:a16="http://schemas.microsoft.com/office/drawing/2014/main" id="{0AA04884-3FED-F6C5-FBB3-C5EEAC6ED1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4277" y="1622980"/>
            <a:ext cx="2307168" cy="175985"/>
          </a:xfrm>
          <a:prstGeom prst="rect">
            <a:avLst/>
          </a:prstGeom>
        </p:spPr>
      </p:pic>
      <p:pic>
        <p:nvPicPr>
          <p:cNvPr id="17" name="Picture 16" descr="A table with a drink and a glass of lemon juice&#10;&#10;AI-generated content may be incorrect.">
            <a:extLst>
              <a:ext uri="{FF2B5EF4-FFF2-40B4-BE49-F238E27FC236}">
                <a16:creationId xmlns:a16="http://schemas.microsoft.com/office/drawing/2014/main" id="{DA051579-F341-B9FD-3F4B-362D372984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17776" y="2010833"/>
            <a:ext cx="1800171" cy="2173111"/>
          </a:xfrm>
          <a:prstGeom prst="rect">
            <a:avLst/>
          </a:prstGeom>
        </p:spPr>
      </p:pic>
      <p:pic>
        <p:nvPicPr>
          <p:cNvPr id="3" name="Picture 2" descr="A close up of a logo&#10;&#10;AI-generated content may be incorrect.">
            <a:extLst>
              <a:ext uri="{FF2B5EF4-FFF2-40B4-BE49-F238E27FC236}">
                <a16:creationId xmlns:a16="http://schemas.microsoft.com/office/drawing/2014/main" id="{A511AC15-E89A-A019-6F00-20D1699672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6822" y="1120245"/>
            <a:ext cx="1610079" cy="5887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1BF402-5BD6-DDDD-3B03-897016637C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9920" y="1802870"/>
            <a:ext cx="2347384" cy="112537"/>
          </a:xfrm>
          <a:prstGeom prst="rect">
            <a:avLst/>
          </a:prstGeom>
        </p:spPr>
      </p:pic>
      <p:pic>
        <p:nvPicPr>
          <p:cNvPr id="5" name="Picture 4" descr="A person standing behind a table with drinks&#10;&#10;AI-generated content may be incorrect.">
            <a:extLst>
              <a:ext uri="{FF2B5EF4-FFF2-40B4-BE49-F238E27FC236}">
                <a16:creationId xmlns:a16="http://schemas.microsoft.com/office/drawing/2014/main" id="{1EB93CDF-D4FA-4EBD-2BD0-5545A2BA0B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7666" y="2013203"/>
            <a:ext cx="2271889" cy="1222927"/>
          </a:xfrm>
          <a:prstGeom prst="rect">
            <a:avLst/>
          </a:prstGeom>
        </p:spPr>
      </p:pic>
      <p:sp>
        <p:nvSpPr>
          <p:cNvPr id="6" name="Google Shape;152;p7">
            <a:extLst>
              <a:ext uri="{FF2B5EF4-FFF2-40B4-BE49-F238E27FC236}">
                <a16:creationId xmlns:a16="http://schemas.microsoft.com/office/drawing/2014/main" id="{065BFF49-DCE3-859C-16AA-F494BD83CDF3}"/>
              </a:ext>
            </a:extLst>
          </p:cNvPr>
          <p:cNvSpPr/>
          <p:nvPr/>
        </p:nvSpPr>
        <p:spPr>
          <a:xfrm>
            <a:off x="6034994" y="4546124"/>
            <a:ext cx="1176899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2/6/2026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buSzPts val="1200"/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</a:rPr>
              <a:t>Viewership: 1,500,000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1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15"/>
            </a:endParaRPr>
          </a:p>
        </p:txBody>
      </p:sp>
      <p:pic>
        <p:nvPicPr>
          <p:cNvPr id="8" name="Picture 2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8121331B-5461-68AF-D26A-29D07DC38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45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690C0825-D4E6-FE40-5283-5D3068586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>
            <a:extLst>
              <a:ext uri="{FF2B5EF4-FFF2-40B4-BE49-F238E27FC236}">
                <a16:creationId xmlns:a16="http://schemas.microsoft.com/office/drawing/2014/main" id="{9B0A0DA1-793B-C40F-9819-2456F1E68AC3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7">
            <a:extLst>
              <a:ext uri="{FF2B5EF4-FFF2-40B4-BE49-F238E27FC236}">
                <a16:creationId xmlns:a16="http://schemas.microsoft.com/office/drawing/2014/main" id="{B01118ED-4201-4D79-364F-FA0BD8E0BF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>
            <a:extLst>
              <a:ext uri="{FF2B5EF4-FFF2-40B4-BE49-F238E27FC236}">
                <a16:creationId xmlns:a16="http://schemas.microsoft.com/office/drawing/2014/main" id="{0C9F98A4-60FF-464F-F24B-BFFBB2DC431B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>
            <a:extLst>
              <a:ext uri="{FF2B5EF4-FFF2-40B4-BE49-F238E27FC236}">
                <a16:creationId xmlns:a16="http://schemas.microsoft.com/office/drawing/2014/main" id="{20DF5DA5-FC33-94DD-E6AA-20B48D9E8546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>
            <a:extLst>
              <a:ext uri="{FF2B5EF4-FFF2-40B4-BE49-F238E27FC236}">
                <a16:creationId xmlns:a16="http://schemas.microsoft.com/office/drawing/2014/main" id="{FBAE3B5C-75FB-4836-6E90-6D1436DFC097}"/>
              </a:ext>
            </a:extLst>
          </p:cNvPr>
          <p:cNvSpPr/>
          <p:nvPr/>
        </p:nvSpPr>
        <p:spPr>
          <a:xfrm>
            <a:off x="730725" y="4538505"/>
            <a:ext cx="128358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2/5/2026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1,500,000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52" name="Google Shape;152;p7">
            <a:extLst>
              <a:ext uri="{FF2B5EF4-FFF2-40B4-BE49-F238E27FC236}">
                <a16:creationId xmlns:a16="http://schemas.microsoft.com/office/drawing/2014/main" id="{B5B13E40-E40C-FADA-21C0-956F414057D8}"/>
              </a:ext>
            </a:extLst>
          </p:cNvPr>
          <p:cNvSpPr/>
          <p:nvPr/>
        </p:nvSpPr>
        <p:spPr>
          <a:xfrm>
            <a:off x="3509670" y="4538505"/>
            <a:ext cx="129120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4/27/2026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273,017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3" name="Google Shape;153;p7">
            <a:extLst>
              <a:ext uri="{FF2B5EF4-FFF2-40B4-BE49-F238E27FC236}">
                <a16:creationId xmlns:a16="http://schemas.microsoft.com/office/drawing/2014/main" id="{EABFE4C3-B217-29B1-70C2-C3BA3698F9CA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" name="Google Shape;156;p7" descr="A black and white logo&#10;&#10;AI-generated content may be incorrect.">
            <a:hlinkClick r:id="rId5"/>
            <a:extLst>
              <a:ext uri="{FF2B5EF4-FFF2-40B4-BE49-F238E27FC236}">
                <a16:creationId xmlns:a16="http://schemas.microsoft.com/office/drawing/2014/main" id="{68466B3A-3E6E-DF4A-DE85-5547A88A63D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5889" y="1124617"/>
            <a:ext cx="1152879" cy="4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71EDEDA-1617-56F5-81A7-482066BBA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8698" y="1655410"/>
            <a:ext cx="2185105" cy="520347"/>
          </a:xfrm>
          <a:prstGeom prst="rect">
            <a:avLst/>
          </a:prstGeom>
        </p:spPr>
      </p:pic>
      <p:pic>
        <p:nvPicPr>
          <p:cNvPr id="14" name="Picture 13" descr="A bottle of wine on a table&#10;&#10;AI-generated content may be incorrect.">
            <a:extLst>
              <a:ext uri="{FF2B5EF4-FFF2-40B4-BE49-F238E27FC236}">
                <a16:creationId xmlns:a16="http://schemas.microsoft.com/office/drawing/2014/main" id="{74A7CD96-2D5D-2A0A-61D5-370CF643F1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164" y="2314222"/>
            <a:ext cx="2267116" cy="1474612"/>
          </a:xfrm>
          <a:prstGeom prst="rect">
            <a:avLst/>
          </a:prstGeom>
        </p:spPr>
      </p:pic>
      <p:pic>
        <p:nvPicPr>
          <p:cNvPr id="2" name="Google Shape;139;p1" title="PALLINI-PRODUCT-LOGO-SINTESI.png">
            <a:extLst>
              <a:ext uri="{FF2B5EF4-FFF2-40B4-BE49-F238E27FC236}">
                <a16:creationId xmlns:a16="http://schemas.microsoft.com/office/drawing/2014/main" id="{8F673B83-0DA3-92B2-93CD-40D211A7FCC0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25101" y="113833"/>
            <a:ext cx="676906" cy="58919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2;p7">
            <a:extLst>
              <a:ext uri="{FF2B5EF4-FFF2-40B4-BE49-F238E27FC236}">
                <a16:creationId xmlns:a16="http://schemas.microsoft.com/office/drawing/2014/main" id="{D7781358-88AA-D51D-26BF-EBBF4C62CB3E}"/>
              </a:ext>
            </a:extLst>
          </p:cNvPr>
          <p:cNvSpPr/>
          <p:nvPr/>
        </p:nvSpPr>
        <p:spPr>
          <a:xfrm>
            <a:off x="6070272" y="4539069"/>
            <a:ext cx="129120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4/16/2025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10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10"/>
            </a:endParaRPr>
          </a:p>
        </p:txBody>
      </p:sp>
      <p:pic>
        <p:nvPicPr>
          <p:cNvPr id="9" name="Picture 8" descr="A black and white sign with white letters&#10;&#10;AI-generated content may be incorrect.">
            <a:extLst>
              <a:ext uri="{FF2B5EF4-FFF2-40B4-BE49-F238E27FC236}">
                <a16:creationId xmlns:a16="http://schemas.microsoft.com/office/drawing/2014/main" id="{C665027D-4191-3CD8-6210-4776FD972F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3925" y="1188720"/>
            <a:ext cx="1870710" cy="365760"/>
          </a:xfrm>
          <a:prstGeom prst="rect">
            <a:avLst/>
          </a:prstGeom>
        </p:spPr>
      </p:pic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D8C149F-25B6-253B-6576-81D3900CAC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5820" y="1653540"/>
            <a:ext cx="2042160" cy="601980"/>
          </a:xfrm>
          <a:prstGeom prst="rect">
            <a:avLst/>
          </a:prstGeom>
        </p:spPr>
      </p:pic>
      <p:pic>
        <p:nvPicPr>
          <p:cNvPr id="15" name="Picture 14" descr="A person and person standing at a table with bottles of alcohol&#10;&#10;AI-generated content may be incorrect.">
            <a:extLst>
              <a:ext uri="{FF2B5EF4-FFF2-40B4-BE49-F238E27FC236}">
                <a16:creationId xmlns:a16="http://schemas.microsoft.com/office/drawing/2014/main" id="{86E0D5EB-A1A5-C967-8EA9-B8117914AB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520" y="2404989"/>
            <a:ext cx="2247900" cy="1392702"/>
          </a:xfrm>
          <a:prstGeom prst="rect">
            <a:avLst/>
          </a:prstGeom>
        </p:spPr>
      </p:pic>
      <p:pic>
        <p:nvPicPr>
          <p:cNvPr id="4" name="Picture 2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985084EB-B6EC-AE67-5A15-894AC4C66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69B88F-2858-EEBB-FC7B-D9AAE5F7A8F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90937" y="1143706"/>
            <a:ext cx="1762125" cy="457200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ECFB1F72-7D36-DD56-CCA8-624F48437F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82634" y="1618545"/>
            <a:ext cx="2141010" cy="290690"/>
          </a:xfrm>
          <a:prstGeom prst="rect">
            <a:avLst/>
          </a:prstGeom>
        </p:spPr>
      </p:pic>
      <p:pic>
        <p:nvPicPr>
          <p:cNvPr id="16" name="Picture 15" descr="A bottle of alcohol next to a card&#10;&#10;AI-generated content may be incorrect.">
            <a:extLst>
              <a:ext uri="{FF2B5EF4-FFF2-40B4-BE49-F238E27FC236}">
                <a16:creationId xmlns:a16="http://schemas.microsoft.com/office/drawing/2014/main" id="{A3CB8D16-060D-A05B-EED8-B474C4BA4A2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85104" y="2020711"/>
            <a:ext cx="2136069" cy="124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8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2C59CD5D-6D61-21B4-D739-57B32B922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E33A0272-1ECF-AB78-72A3-694828E61EC7}"/>
              </a:ext>
            </a:extLst>
          </p:cNvPr>
          <p:cNvSpPr txBox="1"/>
          <p:nvPr/>
        </p:nvSpPr>
        <p:spPr>
          <a:xfrm>
            <a:off x="440610" y="2820074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</a:t>
            </a: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Media</a:t>
            </a:r>
          </a:p>
          <a:p>
            <a:pPr algn="ctr">
              <a:buSzPts val="3000"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</a:t>
            </a:r>
            <a:r>
              <a:rPr lang="en" sz="3200" b="1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 </a:t>
            </a:r>
            <a:r>
              <a:rPr lang="en" sz="3200" b="1" dirty="0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139" name="Google Shape;139;p1">
            <a:extLst>
              <a:ext uri="{FF2B5EF4-FFF2-40B4-BE49-F238E27FC236}">
                <a16:creationId xmlns:a16="http://schemas.microsoft.com/office/drawing/2014/main" id="{60813F79-AEDC-69FE-A567-A7F33C32F19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0360" y="395550"/>
            <a:ext cx="2529249" cy="251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" title="BB1575PR.png">
            <a:extLst>
              <a:ext uri="{FF2B5EF4-FFF2-40B4-BE49-F238E27FC236}">
                <a16:creationId xmlns:a16="http://schemas.microsoft.com/office/drawing/2014/main" id="{747AEE14-F6B1-9BC3-8B25-7ABED3B49D7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6887" y="957354"/>
            <a:ext cx="2595273" cy="3449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Bols Liqueurs">
            <a:extLst>
              <a:ext uri="{FF2B5EF4-FFF2-40B4-BE49-F238E27FC236}">
                <a16:creationId xmlns:a16="http://schemas.microsoft.com/office/drawing/2014/main" id="{AADF0E72-8DCA-14F4-926E-0C0B8F52C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5" y="1059279"/>
            <a:ext cx="3216244" cy="324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45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3500" y="319207"/>
            <a:ext cx="2203735" cy="251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8DF4B382-2BB2-8E1B-41BE-0C034E200D47}"/>
              </a:ext>
            </a:extLst>
          </p:cNvPr>
          <p:cNvSpPr txBox="1"/>
          <p:nvPr/>
        </p:nvSpPr>
        <p:spPr>
          <a:xfrm>
            <a:off x="1985062" y="2834481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098" name="Picture 2" descr="Galliano">
            <a:extLst>
              <a:ext uri="{FF2B5EF4-FFF2-40B4-BE49-F238E27FC236}">
                <a16:creationId xmlns:a16="http://schemas.microsoft.com/office/drawing/2014/main" id="{01F50EB6-448B-4E34-52BA-7CB5BF32E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848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a3c04446a_0_3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ba3c04446a_0_3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g3ba3c04446a_0_3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g3ba3c04446a_0_3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g3ba3c04446a_0_3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ba3c04446a_0_3"/>
          <p:cNvSpPr/>
          <p:nvPr/>
        </p:nvSpPr>
        <p:spPr>
          <a:xfrm>
            <a:off x="715485" y="4546125"/>
            <a:ext cx="133692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10/24/2025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12,883,348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g3ba3c04446a_0_3"/>
          <p:cNvSpPr/>
          <p:nvPr/>
        </p:nvSpPr>
        <p:spPr>
          <a:xfrm>
            <a:off x="3502050" y="4546125"/>
            <a:ext cx="132930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12/9/2025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10,093,996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g3ba3c04446a_0_3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g3ba3c04446a_0_3"/>
          <p:cNvSpPr/>
          <p:nvPr/>
        </p:nvSpPr>
        <p:spPr>
          <a:xfrm>
            <a:off x="6294380" y="4546125"/>
            <a:ext cx="126072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11/13/2025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6" name="Google Shape;156;g3ba3c04446a_0_3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9075" y="1151398"/>
            <a:ext cx="1450200" cy="31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ba3c04446a_0_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8013" y="1573175"/>
            <a:ext cx="2352333" cy="31292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g3ba3c04446a_0_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8212" y="2088560"/>
            <a:ext cx="2311951" cy="143326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g3ba3c04446a_0_3">
            <a:hlinkClick r:id="rId4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83077" y="1151400"/>
            <a:ext cx="1520607" cy="2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ba3c04446a_0_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76785" y="1573176"/>
            <a:ext cx="2054149" cy="22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g3ba3c04446a_0_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26724" y="1986932"/>
            <a:ext cx="2054150" cy="136476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2" name="Google Shape;162;g3ba3c04446a_0_3">
            <a:hlinkClick r:id="rId5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15975" y="1115722"/>
            <a:ext cx="1054900" cy="384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g3ba3c04446a_0_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296438" y="1681975"/>
            <a:ext cx="2311976" cy="28825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4" name="Google Shape;164;g3ba3c04446a_0_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287424" y="2146863"/>
            <a:ext cx="2185674" cy="175240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8A72299B-6E15-7C86-1C0C-A1E105DB64D6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352675" y="104350"/>
            <a:ext cx="647825" cy="73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DC75D8-6395-6291-8EA6-7A9B2C60E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723105" y="4546125"/>
            <a:ext cx="126072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3/18/2025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5,514,941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3502050" y="4546125"/>
            <a:ext cx="125310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2/25/2026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622,975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6256280" y="4546125"/>
            <a:ext cx="12378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4/23/2026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14,920,166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179" name="Google Shape;179;p7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0547" y="1164650"/>
            <a:ext cx="1957525" cy="36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3250" y="1635800"/>
            <a:ext cx="2281850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38150" y="2117275"/>
            <a:ext cx="1652050" cy="2085851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6168454B-F117-C2FB-FD6C-90C74E66127C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52675" y="104350"/>
            <a:ext cx="647825" cy="73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close up of a text&#10;&#10;AI-generated content may be incorrect.">
            <a:extLst>
              <a:ext uri="{FF2B5EF4-FFF2-40B4-BE49-F238E27FC236}">
                <a16:creationId xmlns:a16="http://schemas.microsoft.com/office/drawing/2014/main" id="{7F9A3C6D-34FD-8D2B-2668-C8516AD8AC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0" y="1699384"/>
            <a:ext cx="2446020" cy="251212"/>
          </a:xfrm>
          <a:prstGeom prst="rect">
            <a:avLst/>
          </a:prstGeom>
        </p:spPr>
      </p:pic>
      <p:pic>
        <p:nvPicPr>
          <p:cNvPr id="5" name="Picture 4" descr="A glass of drink on a tray&#10;&#10;AI-generated content may be incorrect.">
            <a:extLst>
              <a:ext uri="{FF2B5EF4-FFF2-40B4-BE49-F238E27FC236}">
                <a16:creationId xmlns:a16="http://schemas.microsoft.com/office/drawing/2014/main" id="{46DEA361-E202-9952-BB41-04CADA7875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2237" y="2087880"/>
            <a:ext cx="2047166" cy="1356360"/>
          </a:xfrm>
          <a:prstGeom prst="rect">
            <a:avLst/>
          </a:prstGeom>
        </p:spPr>
      </p:pic>
      <p:pic>
        <p:nvPicPr>
          <p:cNvPr id="6" name="Picture 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02EB6A4-5EFB-B1FD-9ECA-009CDD3A90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9309" y="1150761"/>
            <a:ext cx="2028825" cy="457200"/>
          </a:xfrm>
          <a:prstGeom prst="rect">
            <a:avLst/>
          </a:prstGeom>
        </p:spPr>
      </p:pic>
      <p:pic>
        <p:nvPicPr>
          <p:cNvPr id="8" name="Picture 7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CE33DFDA-5566-86BB-731C-1BE57C74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ack text with a white background&#10;&#10;AI-generated content may be incorrect.">
            <a:extLst>
              <a:ext uri="{FF2B5EF4-FFF2-40B4-BE49-F238E27FC236}">
                <a16:creationId xmlns:a16="http://schemas.microsoft.com/office/drawing/2014/main" id="{3C677B6B-D26D-A3BA-EE75-9AB3A3A212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25695" y="1119893"/>
            <a:ext cx="1445332" cy="335492"/>
          </a:xfrm>
          <a:prstGeom prst="rect">
            <a:avLst/>
          </a:prstGeom>
        </p:spPr>
      </p:pic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9535D17-ECCD-6AF7-FD7B-1C1EBC6116B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2551" y="1552045"/>
            <a:ext cx="2282120" cy="296687"/>
          </a:xfrm>
          <a:prstGeom prst="rect">
            <a:avLst/>
          </a:prstGeom>
        </p:spPr>
      </p:pic>
      <p:pic>
        <p:nvPicPr>
          <p:cNvPr id="9" name="Picture 8" descr="A red bottle with a white label&#10;&#10;AI-generated content may be incorrect.">
            <a:extLst>
              <a:ext uri="{FF2B5EF4-FFF2-40B4-BE49-F238E27FC236}">
                <a16:creationId xmlns:a16="http://schemas.microsoft.com/office/drawing/2014/main" id="{7BEDA54B-084F-534A-6042-4CD204B0698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6916" y="2017888"/>
            <a:ext cx="509946" cy="2060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EE41772F-086E-A60C-D73B-8B5B16D2D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>
            <a:extLst>
              <a:ext uri="{FF2B5EF4-FFF2-40B4-BE49-F238E27FC236}">
                <a16:creationId xmlns:a16="http://schemas.microsoft.com/office/drawing/2014/main" id="{1FB825C7-290B-D27C-9FE4-2DC15596F987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>
            <a:extLst>
              <a:ext uri="{FF2B5EF4-FFF2-40B4-BE49-F238E27FC236}">
                <a16:creationId xmlns:a16="http://schemas.microsoft.com/office/drawing/2014/main" id="{E7676BB6-DC50-B345-ACE5-65A9FA4834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5181C9ED-FB55-DECB-4362-EC75FF146BF5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41DB11D8-D691-D95F-19DC-E4C12E8D566F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5926A6E1-ADD6-9839-A3F5-4A2239A5F8B7}"/>
              </a:ext>
            </a:extLst>
          </p:cNvPr>
          <p:cNvSpPr/>
          <p:nvPr/>
        </p:nvSpPr>
        <p:spPr>
          <a:xfrm>
            <a:off x="730725" y="4546125"/>
            <a:ext cx="128358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12/24/2024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829,906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>
              <a:hlinkClick r:id="rId3"/>
            </a:endParaRPr>
          </a:p>
        </p:txBody>
      </p:sp>
      <p:sp>
        <p:nvSpPr>
          <p:cNvPr id="175" name="Google Shape;175;p7">
            <a:extLst>
              <a:ext uri="{FF2B5EF4-FFF2-40B4-BE49-F238E27FC236}">
                <a16:creationId xmlns:a16="http://schemas.microsoft.com/office/drawing/2014/main" id="{E0991639-977B-2C87-9790-BC11F4CB0E3F}"/>
              </a:ext>
            </a:extLst>
          </p:cNvPr>
          <p:cNvSpPr/>
          <p:nvPr/>
        </p:nvSpPr>
        <p:spPr>
          <a:xfrm>
            <a:off x="3517290" y="4546125"/>
            <a:ext cx="128358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10/1/2024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58,739,060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76" name="Google Shape;176;p7">
            <a:extLst>
              <a:ext uri="{FF2B5EF4-FFF2-40B4-BE49-F238E27FC236}">
                <a16:creationId xmlns:a16="http://schemas.microsoft.com/office/drawing/2014/main" id="{96AB303A-691E-0475-AF80-7D056CB1BB69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>
            <a:extLst>
              <a:ext uri="{FF2B5EF4-FFF2-40B4-BE49-F238E27FC236}">
                <a16:creationId xmlns:a16="http://schemas.microsoft.com/office/drawing/2014/main" id="{4FEF78DC-49E7-4BC1-C58B-ABDC74B9C1C3}"/>
              </a:ext>
            </a:extLst>
          </p:cNvPr>
          <p:cNvSpPr/>
          <p:nvPr/>
        </p:nvSpPr>
        <p:spPr>
          <a:xfrm>
            <a:off x="6309620" y="4546125"/>
            <a:ext cx="12759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2/5/2026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829,906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>
              <a:hlinkClick r:id="rId5"/>
            </a:endParaRPr>
          </a:p>
        </p:txBody>
      </p:sp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1FD571CC-819D-42FC-5186-301425CCC0B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52675" y="104350"/>
            <a:ext cx="647825" cy="73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7C38C25-421B-0536-9BCB-90B2E3C040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0667" y="1121128"/>
            <a:ext cx="1382889" cy="502356"/>
          </a:xfrm>
          <a:prstGeom prst="rect">
            <a:avLst/>
          </a:prstGeom>
        </p:spPr>
      </p:pic>
      <p:pic>
        <p:nvPicPr>
          <p:cNvPr id="6" name="Picture 5" descr="A close up of black text&#10;&#10;AI-generated content may be incorrect.">
            <a:extLst>
              <a:ext uri="{FF2B5EF4-FFF2-40B4-BE49-F238E27FC236}">
                <a16:creationId xmlns:a16="http://schemas.microsoft.com/office/drawing/2014/main" id="{F380F605-A452-D5CA-F618-B7696BBC18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956" y="1753306"/>
            <a:ext cx="2101145" cy="508001"/>
          </a:xfrm>
          <a:prstGeom prst="rect">
            <a:avLst/>
          </a:prstGeom>
        </p:spPr>
      </p:pic>
      <p:pic>
        <p:nvPicPr>
          <p:cNvPr id="7" name="Picture 6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03274126-00C5-CC4E-4526-023404BD7A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7322" y="2368868"/>
            <a:ext cx="714375" cy="2112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C20E9A-B9C4-5077-41BE-14BDDD1217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0495" y="1174433"/>
            <a:ext cx="1390650" cy="447675"/>
          </a:xfrm>
          <a:prstGeom prst="rect">
            <a:avLst/>
          </a:prstGeom>
        </p:spPr>
      </p:pic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C8E0EA3-9F53-46BD-C052-CA01DF0F40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9488" y="1748790"/>
            <a:ext cx="2265045" cy="426720"/>
          </a:xfrm>
          <a:prstGeom prst="rect">
            <a:avLst/>
          </a:prstGeom>
        </p:spPr>
      </p:pic>
      <p:pic>
        <p:nvPicPr>
          <p:cNvPr id="10" name="Picture 9" descr="A glass of wine next to a bottle&#10;&#10;AI-generated content may be incorrect.">
            <a:extLst>
              <a:ext uri="{FF2B5EF4-FFF2-40B4-BE49-F238E27FC236}">
                <a16:creationId xmlns:a16="http://schemas.microsoft.com/office/drawing/2014/main" id="{6B340424-29AA-7E33-0F7F-5544E4E5CA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1307" y="2369820"/>
            <a:ext cx="2125207" cy="1539240"/>
          </a:xfrm>
          <a:prstGeom prst="rect">
            <a:avLst/>
          </a:prstGeom>
        </p:spPr>
      </p:pic>
      <p:pic>
        <p:nvPicPr>
          <p:cNvPr id="5" name="Picture 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E1D1A232-D4B8-7E2C-5252-990A0793C2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567" y="1118305"/>
            <a:ext cx="1382889" cy="502356"/>
          </a:xfrm>
          <a:prstGeom prst="rect">
            <a:avLst/>
          </a:prstGeom>
        </p:spPr>
      </p:pic>
      <p:pic>
        <p:nvPicPr>
          <p:cNvPr id="15" name="Picture 1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3ED996F-18A7-AF88-E57C-9358A929CA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2959" y="1653822"/>
            <a:ext cx="2162530" cy="791634"/>
          </a:xfrm>
          <a:prstGeom prst="rect">
            <a:avLst/>
          </a:prstGeom>
        </p:spPr>
      </p:pic>
      <p:pic>
        <p:nvPicPr>
          <p:cNvPr id="17" name="Picture 16" descr="A group of bottles of liquor&#10;&#10;AI-generated content may be incorrect.">
            <a:extLst>
              <a:ext uri="{FF2B5EF4-FFF2-40B4-BE49-F238E27FC236}">
                <a16:creationId xmlns:a16="http://schemas.microsoft.com/office/drawing/2014/main" id="{7769C366-007E-7366-42A5-A05802AB68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9716" y="2575277"/>
            <a:ext cx="1534902" cy="17003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E4D25C-61FC-BC3F-8353-D17786EF6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26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632034"/>
            <a:ext cx="4419601" cy="1939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7A2B56B-E878-ADD8-4A44-571CFE4B56F5}"/>
              </a:ext>
            </a:extLst>
          </p:cNvPr>
          <p:cNvSpPr txBox="1"/>
          <p:nvPr/>
        </p:nvSpPr>
        <p:spPr>
          <a:xfrm>
            <a:off x="2521500" y="2571758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74" name="Picture 2" descr="Fluère">
            <a:extLst>
              <a:ext uri="{FF2B5EF4-FFF2-40B4-BE49-F238E27FC236}">
                <a16:creationId xmlns:a16="http://schemas.microsoft.com/office/drawing/2014/main" id="{4E87D4EF-497B-B79A-4D04-C85356A2D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46" y="33765"/>
            <a:ext cx="4607846" cy="460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715485" y="4546125"/>
            <a:ext cx="131406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12/31/2025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3502050" y="4546125"/>
            <a:ext cx="122262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12/30/2024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21,636,585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>
              <a:hlinkClick r:id="rId4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6263900" y="4546125"/>
            <a:ext cx="123024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2/23/2026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78,566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156" name="Google Shape;156;p7">
            <a:hlinkClick r:id="rId3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4500" y="1163275"/>
            <a:ext cx="1352550" cy="495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" name="Google Shape;157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9538" y="1763526"/>
            <a:ext cx="2309274" cy="3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94211" y="2142349"/>
            <a:ext cx="1153125" cy="136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2566" y="3584066"/>
            <a:ext cx="2083201" cy="87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E28DD7CC-7090-E3F1-7E9E-9BC7629DF5C8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28125" y="109187"/>
            <a:ext cx="872375" cy="417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AD901C-920F-E227-2488-0E1CF179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2BB5CE-1B5B-596D-846F-DCFBB0210F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3665" y="1154430"/>
            <a:ext cx="1962150" cy="381000"/>
          </a:xfrm>
          <a:prstGeom prst="rect">
            <a:avLst/>
          </a:prstGeom>
        </p:spPr>
      </p:pic>
      <p:pic>
        <p:nvPicPr>
          <p:cNvPr id="5" name="Picture 4" descr="A black letter on a white background&#10;&#10;AI-generated content may be incorrect.">
            <a:extLst>
              <a:ext uri="{FF2B5EF4-FFF2-40B4-BE49-F238E27FC236}">
                <a16:creationId xmlns:a16="http://schemas.microsoft.com/office/drawing/2014/main" id="{6D5CC302-E726-8478-7C84-492EA84BE3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5068" y="1656398"/>
            <a:ext cx="2394585" cy="154305"/>
          </a:xfrm>
          <a:prstGeom prst="rect">
            <a:avLst/>
          </a:prstGeom>
        </p:spPr>
      </p:pic>
      <p:pic>
        <p:nvPicPr>
          <p:cNvPr id="6" name="Picture 5" descr="A group of people holding phones and a large tablet&#10;&#10;AI-generated content may be incorrect.">
            <a:extLst>
              <a:ext uri="{FF2B5EF4-FFF2-40B4-BE49-F238E27FC236}">
                <a16:creationId xmlns:a16="http://schemas.microsoft.com/office/drawing/2014/main" id="{5E7F467D-7C25-DFF9-124E-E65CB84679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0924" y="1920240"/>
            <a:ext cx="2162873" cy="1440180"/>
          </a:xfrm>
          <a:prstGeom prst="rect">
            <a:avLst/>
          </a:prstGeom>
        </p:spPr>
      </p:pic>
      <p:pic>
        <p:nvPicPr>
          <p:cNvPr id="7" name="Picture 6" descr="A white text with black text&#10;&#10;AI-generated content may be incorrect.">
            <a:extLst>
              <a:ext uri="{FF2B5EF4-FFF2-40B4-BE49-F238E27FC236}">
                <a16:creationId xmlns:a16="http://schemas.microsoft.com/office/drawing/2014/main" id="{2D2850EB-DA16-1C83-17B4-7D665DBF340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6020" y="3512820"/>
            <a:ext cx="2324100" cy="449580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44450E44-30C7-56C7-F261-075E8D20188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6803" y="1152631"/>
            <a:ext cx="1268589" cy="407459"/>
          </a:xfrm>
          <a:prstGeom prst="rect">
            <a:avLst/>
          </a:prstGeom>
        </p:spPr>
      </p:pic>
      <p:pic>
        <p:nvPicPr>
          <p:cNvPr id="11" name="Picture 10" descr="A glass of liquid next to a bottle of liquid&#10;&#10;AI-generated content may be incorrect.">
            <a:extLst>
              <a:ext uri="{FF2B5EF4-FFF2-40B4-BE49-F238E27FC236}">
                <a16:creationId xmlns:a16="http://schemas.microsoft.com/office/drawing/2014/main" id="{38CC49B5-9507-C5B7-FCCD-769CA435B7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05407" y="2026920"/>
            <a:ext cx="1671944" cy="2080260"/>
          </a:xfrm>
          <a:prstGeom prst="rect">
            <a:avLst/>
          </a:prstGeom>
        </p:spPr>
      </p:pic>
      <p:pic>
        <p:nvPicPr>
          <p:cNvPr id="13" name="Picture 12" descr="A close up of black text&#10;&#10;AI-generated content may be incorrect.">
            <a:extLst>
              <a:ext uri="{FF2B5EF4-FFF2-40B4-BE49-F238E27FC236}">
                <a16:creationId xmlns:a16="http://schemas.microsoft.com/office/drawing/2014/main" id="{D247803A-9899-872E-833A-A1BCA82721C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00401" y="1674062"/>
            <a:ext cx="2307168" cy="175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40437627-18E2-917A-0A6B-37D7188C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>
            <a:extLst>
              <a:ext uri="{FF2B5EF4-FFF2-40B4-BE49-F238E27FC236}">
                <a16:creationId xmlns:a16="http://schemas.microsoft.com/office/drawing/2014/main" id="{BF636E3E-8A65-296F-18AB-B08ECB412868}"/>
              </a:ext>
            </a:extLst>
          </p:cNvPr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>
            <a:extLst>
              <a:ext uri="{FF2B5EF4-FFF2-40B4-BE49-F238E27FC236}">
                <a16:creationId xmlns:a16="http://schemas.microsoft.com/office/drawing/2014/main" id="{27C13011-6DCA-010F-642D-50E06773096A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7">
            <a:extLst>
              <a:ext uri="{FF2B5EF4-FFF2-40B4-BE49-F238E27FC236}">
                <a16:creationId xmlns:a16="http://schemas.microsoft.com/office/drawing/2014/main" id="{D9C81729-253B-FFF8-226F-E8CA048398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p7">
            <a:extLst>
              <a:ext uri="{FF2B5EF4-FFF2-40B4-BE49-F238E27FC236}">
                <a16:creationId xmlns:a16="http://schemas.microsoft.com/office/drawing/2014/main" id="{2A8B55F2-8B2D-9570-6D84-E29A57ED2CE7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7">
            <a:extLst>
              <a:ext uri="{FF2B5EF4-FFF2-40B4-BE49-F238E27FC236}">
                <a16:creationId xmlns:a16="http://schemas.microsoft.com/office/drawing/2014/main" id="{B22E12F9-022F-ACC8-5F24-4225F0E4179C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>
            <a:extLst>
              <a:ext uri="{FF2B5EF4-FFF2-40B4-BE49-F238E27FC236}">
                <a16:creationId xmlns:a16="http://schemas.microsoft.com/office/drawing/2014/main" id="{CF858A90-6142-1261-355F-4E99C8B299AD}"/>
              </a:ext>
            </a:extLst>
          </p:cNvPr>
          <p:cNvSpPr/>
          <p:nvPr/>
        </p:nvSpPr>
        <p:spPr>
          <a:xfrm>
            <a:off x="715485" y="4561365"/>
            <a:ext cx="1253100" cy="44778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5/1/2026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92,566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>
              <a:hlinkClick r:id="rId3"/>
            </a:endParaRPr>
          </a:p>
        </p:txBody>
      </p:sp>
      <p:sp>
        <p:nvSpPr>
          <p:cNvPr id="152" name="Google Shape;152;p7">
            <a:extLst>
              <a:ext uri="{FF2B5EF4-FFF2-40B4-BE49-F238E27FC236}">
                <a16:creationId xmlns:a16="http://schemas.microsoft.com/office/drawing/2014/main" id="{65CB0D77-B030-4A57-79B3-917CDE50E1A7}"/>
              </a:ext>
            </a:extLst>
          </p:cNvPr>
          <p:cNvSpPr/>
          <p:nvPr/>
        </p:nvSpPr>
        <p:spPr>
          <a:xfrm>
            <a:off x="3479190" y="4561365"/>
            <a:ext cx="1146420" cy="44778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6/22/2026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2,421,138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3" name="Google Shape;153;p7">
            <a:extLst>
              <a:ext uri="{FF2B5EF4-FFF2-40B4-BE49-F238E27FC236}">
                <a16:creationId xmlns:a16="http://schemas.microsoft.com/office/drawing/2014/main" id="{A3909375-EC21-75B5-95DA-68C30FF20C17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7">
            <a:extLst>
              <a:ext uri="{FF2B5EF4-FFF2-40B4-BE49-F238E27FC236}">
                <a16:creationId xmlns:a16="http://schemas.microsoft.com/office/drawing/2014/main" id="{D727F3EC-7EE3-796F-B6B3-58549E227A9F}"/>
              </a:ext>
            </a:extLst>
          </p:cNvPr>
          <p:cNvSpPr/>
          <p:nvPr/>
        </p:nvSpPr>
        <p:spPr>
          <a:xfrm>
            <a:off x="6337277" y="4567291"/>
            <a:ext cx="1261567" cy="4342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  <a:buSzPts val="1200"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February 2026 Issue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buSzPts val="1200"/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</a:rPr>
              <a:t>Circulation: 50,000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ED40A30E-FB1D-FAF7-0E5E-FE3AFCFE262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8125" y="109187"/>
            <a:ext cx="872375" cy="417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person sitting on a chair&#10;&#10;AI-generated content may be incorrect.">
            <a:extLst>
              <a:ext uri="{FF2B5EF4-FFF2-40B4-BE49-F238E27FC236}">
                <a16:creationId xmlns:a16="http://schemas.microsoft.com/office/drawing/2014/main" id="{58E5EF97-A343-7F1C-D59C-EA182B4F67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2849" y="1143000"/>
            <a:ext cx="2201526" cy="2885723"/>
          </a:xfrm>
          <a:prstGeom prst="rect">
            <a:avLst/>
          </a:prstGeom>
        </p:spPr>
      </p:pic>
      <p:pic>
        <p:nvPicPr>
          <p:cNvPr id="10" name="Picture 9" descr="A close up of a cocktail&#10;&#10;AI-generated content may be incorrect.">
            <a:extLst>
              <a:ext uri="{FF2B5EF4-FFF2-40B4-BE49-F238E27FC236}">
                <a16:creationId xmlns:a16="http://schemas.microsoft.com/office/drawing/2014/main" id="{4B495215-1702-76B6-81F8-3FB0A618D8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6405" y="2024944"/>
            <a:ext cx="1190411" cy="2547056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145E51C-3A20-8B92-F0E4-90D9FFCC9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7649CB-BB42-C78C-F1FB-FCA316B56B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9581" y="1143705"/>
            <a:ext cx="1187451" cy="2878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6AFDB4-573E-05E5-C6EF-C3BD5E02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6980" y="1520119"/>
            <a:ext cx="2104320" cy="205317"/>
          </a:xfrm>
          <a:prstGeom prst="rect">
            <a:avLst/>
          </a:prstGeom>
        </p:spPr>
      </p:pic>
      <p:pic>
        <p:nvPicPr>
          <p:cNvPr id="14" name="Picture 13" descr="A person pouring liquid into a glass of drink&#10;&#10;AI-generated content may be incorrect.">
            <a:extLst>
              <a:ext uri="{FF2B5EF4-FFF2-40B4-BE49-F238E27FC236}">
                <a16:creationId xmlns:a16="http://schemas.microsoft.com/office/drawing/2014/main" id="{E0247AC5-8A4A-3603-F8F6-EE07B066A9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056" y="1939219"/>
            <a:ext cx="1672167" cy="19071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77AC56-0FD0-55ED-09FF-20FF236368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7137" y="1145042"/>
            <a:ext cx="1691369" cy="311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FA97DC-8D50-BADB-1A84-A1AAD3D2A3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72556" y="1519918"/>
            <a:ext cx="2107748" cy="1986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D7365C-543F-9E59-83DC-7CCD9623443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76625" y="1867579"/>
            <a:ext cx="2375808" cy="140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2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 title="Nuvo-Logo-isolated-scal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3022" y="1058458"/>
            <a:ext cx="4032123" cy="11222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2DDF7FC5-8089-4F81-0B05-F119FC6EFC42}"/>
              </a:ext>
            </a:extLst>
          </p:cNvPr>
          <p:cNvSpPr txBox="1"/>
          <p:nvPr/>
        </p:nvSpPr>
        <p:spPr>
          <a:xfrm>
            <a:off x="2248784" y="2180682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122" name="Picture 2" descr="Nuvo">
            <a:extLst>
              <a:ext uri="{FF2B5EF4-FFF2-40B4-BE49-F238E27FC236}">
                <a16:creationId xmlns:a16="http://schemas.microsoft.com/office/drawing/2014/main" id="{EDBBEE5D-8F9D-4F06-E741-B5B411AC8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291" y="23420"/>
            <a:ext cx="4567313" cy="456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700245" y="4546125"/>
            <a:ext cx="136740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11/23/2025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3502050" y="4546125"/>
            <a:ext cx="98640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1/29/2026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buSzPts val="1200"/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</a:rPr>
              <a:t>Circulation: 66,000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6256280" y="4546125"/>
            <a:ext cx="130644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2/11/2026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52,784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37372"/>
              </a:solidFill>
              <a:effectLst/>
              <a:highlight>
                <a:srgbClr val="FFFFFF"/>
              </a:highlight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155" name="Google Shape;155;p7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3600" y="1140663"/>
            <a:ext cx="138112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9062" y="1775901"/>
            <a:ext cx="2350226" cy="26632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" name="Google Shape;157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512" y="2216375"/>
            <a:ext cx="2153288" cy="1535924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 title="Nuvo-Logo-isolated-scaled.png">
            <a:extLst>
              <a:ext uri="{FF2B5EF4-FFF2-40B4-BE49-F238E27FC236}">
                <a16:creationId xmlns:a16="http://schemas.microsoft.com/office/drawing/2014/main" id="{8F08038B-8A0B-2264-290C-779A96B0CE2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89588" y="121514"/>
            <a:ext cx="1144249" cy="38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red and blue logo&#10;&#10;AI-generated content may be incorrect.">
            <a:extLst>
              <a:ext uri="{FF2B5EF4-FFF2-40B4-BE49-F238E27FC236}">
                <a16:creationId xmlns:a16="http://schemas.microsoft.com/office/drawing/2014/main" id="{B5ADDE0E-C00F-FD48-5808-34DF6BEA9B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3231" y="1142648"/>
            <a:ext cx="1835151" cy="445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41A517-9B51-166B-133E-9BC8C36891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25749" y="1778000"/>
            <a:ext cx="1704169" cy="2681111"/>
          </a:xfrm>
          <a:prstGeom prst="rect">
            <a:avLst/>
          </a:prstGeom>
        </p:spPr>
      </p:pic>
      <p:pic>
        <p:nvPicPr>
          <p:cNvPr id="5" name="Picture 4" descr="A pink bottle and glass with a pink liquid in it&#10;&#10;AI-generated content may be incorrect.">
            <a:extLst>
              <a:ext uri="{FF2B5EF4-FFF2-40B4-BE49-F238E27FC236}">
                <a16:creationId xmlns:a16="http://schemas.microsoft.com/office/drawing/2014/main" id="{C106D426-2021-FF75-CF01-6489CBF744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8674" y="2439810"/>
            <a:ext cx="1885597" cy="154093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1EB0072-85C4-BD55-7204-7B805FD59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logo with a white background&#10;&#10;AI-generated content may be incorrect.">
            <a:extLst>
              <a:ext uri="{FF2B5EF4-FFF2-40B4-BE49-F238E27FC236}">
                <a16:creationId xmlns:a16="http://schemas.microsoft.com/office/drawing/2014/main" id="{6EA48469-F97C-C372-A50C-297E9E7E47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2715" y="1088708"/>
            <a:ext cx="1924050" cy="390525"/>
          </a:xfrm>
          <a:prstGeom prst="rect">
            <a:avLst/>
          </a:prstGeom>
        </p:spPr>
      </p:pic>
      <p:pic>
        <p:nvPicPr>
          <p:cNvPr id="8" name="Picture 7" descr="A close-up of black text&#10;&#10;AI-generated content may be incorrect.">
            <a:extLst>
              <a:ext uri="{FF2B5EF4-FFF2-40B4-BE49-F238E27FC236}">
                <a16:creationId xmlns:a16="http://schemas.microsoft.com/office/drawing/2014/main" id="{5F5AAF76-BFE4-D232-559C-D13939E29E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1740" y="1586367"/>
            <a:ext cx="2263140" cy="271505"/>
          </a:xfrm>
          <a:prstGeom prst="rect">
            <a:avLst/>
          </a:prstGeom>
        </p:spPr>
      </p:pic>
      <p:pic>
        <p:nvPicPr>
          <p:cNvPr id="9" name="Picture 8" descr="A bottle of liquid and a glass of liquid on a table&#10;&#10;AI-generated content may be incorrect.">
            <a:extLst>
              <a:ext uri="{FF2B5EF4-FFF2-40B4-BE49-F238E27FC236}">
                <a16:creationId xmlns:a16="http://schemas.microsoft.com/office/drawing/2014/main" id="{3083461F-48D9-E993-5AFF-E1F334D9CA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1416" y="2004060"/>
            <a:ext cx="1923788" cy="2225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9946" y="384561"/>
            <a:ext cx="2248475" cy="195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E3568A79-931C-577A-6AB8-936588BA3FDD}"/>
              </a:ext>
            </a:extLst>
          </p:cNvPr>
          <p:cNvSpPr txBox="1"/>
          <p:nvPr/>
        </p:nvSpPr>
        <p:spPr>
          <a:xfrm>
            <a:off x="2709421" y="2338810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50" name="Picture 2" descr="Muff (TMLC)">
            <a:extLst>
              <a:ext uri="{FF2B5EF4-FFF2-40B4-BE49-F238E27FC236}">
                <a16:creationId xmlns:a16="http://schemas.microsoft.com/office/drawing/2014/main" id="{D6E57A09-A09D-F78D-8EF1-5E13F42F6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154" y="0"/>
            <a:ext cx="5093451" cy="509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9c28ea5e6_0_11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b9c28ea5e6_0_11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g3b9c28ea5e6_0_11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 - Liqueurs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g3b9c28ea5e6_0_11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g3b9c28ea5e6_0_11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b9c28ea5e6_0_11"/>
          <p:cNvSpPr/>
          <p:nvPr/>
        </p:nvSpPr>
        <p:spPr>
          <a:xfrm>
            <a:off x="707865" y="4546125"/>
            <a:ext cx="116166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11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/25/2025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829,906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g3b9c28ea5e6_0_11"/>
          <p:cNvSpPr/>
          <p:nvPr/>
        </p:nvSpPr>
        <p:spPr>
          <a:xfrm>
            <a:off x="3494430" y="4546125"/>
            <a:ext cx="133650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10/24/2025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12,883,348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g3b9c28ea5e6_0_11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g3b9c28ea5e6_0_11"/>
          <p:cNvSpPr/>
          <p:nvPr/>
        </p:nvSpPr>
        <p:spPr>
          <a:xfrm>
            <a:off x="6256280" y="4546125"/>
            <a:ext cx="126072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9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/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30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/2025</a:t>
            </a:r>
            <a:endParaRPr lang="en-US"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15,082,382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157" name="Google Shape;157;g3b9c28ea5e6_0_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325" y="1813362"/>
            <a:ext cx="2327701" cy="218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g3b9c28ea5e6_0_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0313" y="2334208"/>
            <a:ext cx="2252481" cy="111892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g3b9c28ea5e6_0_11">
            <a:hlinkClick r:id="rId4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74700" y="1188550"/>
            <a:ext cx="1394600" cy="370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g3b9c28ea5e6_0_1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89950" y="1657325"/>
            <a:ext cx="2327701" cy="313549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g3b9c28ea5e6_0_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27563" y="2190188"/>
            <a:ext cx="2252474" cy="1433174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2" name="Google Shape;162;g3b9c28ea5e6_0_11">
            <a:hlinkClick r:id="rId5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38500" y="1106625"/>
            <a:ext cx="1309800" cy="37422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g3b9c28ea5e6_0_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424127" y="1558551"/>
            <a:ext cx="2038600" cy="600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4" name="Google Shape;164;g3b9c28ea5e6_0_1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73488" y="2334196"/>
            <a:ext cx="2038601" cy="1736678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3B4FD8EA-0458-5A31-EECF-83F057FF88D0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985973" y="55902"/>
            <a:ext cx="953508" cy="7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C8D7647-52C8-7684-E5FF-0230FA6BEC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3005" y="1138238"/>
            <a:ext cx="1283970" cy="51244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5E8E746-8D88-509A-5D77-25191E01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9c28ea5e6_0_11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b9c28ea5e6_0_11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g3b9c28ea5e6_0_11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g3b9c28ea5e6_0_11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g3b9c28ea5e6_0_11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b9c28ea5e6_0_11"/>
          <p:cNvSpPr/>
          <p:nvPr/>
        </p:nvSpPr>
        <p:spPr>
          <a:xfrm>
            <a:off x="707865" y="4546125"/>
            <a:ext cx="116928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2/25/2025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1,861,181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g3b9c28ea5e6_0_11"/>
          <p:cNvSpPr/>
          <p:nvPr/>
        </p:nvSpPr>
        <p:spPr>
          <a:xfrm>
            <a:off x="3509670" y="4546125"/>
            <a:ext cx="11688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December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 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782,202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g3b9c28ea5e6_0_11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g3b9c28ea5e6_0_11"/>
          <p:cNvSpPr/>
          <p:nvPr/>
        </p:nvSpPr>
        <p:spPr>
          <a:xfrm>
            <a:off x="6309620" y="4546125"/>
            <a:ext cx="1406589" cy="42927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12/5/2025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50,739,115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6" name="Google Shape;156;g3b9c28ea5e6_0_11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3475" y="1177544"/>
            <a:ext cx="1884261" cy="4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b9c28ea5e6_0_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879" y="1759375"/>
            <a:ext cx="2415301" cy="13563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g3b9c28ea5e6_0_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5750" y="2218726"/>
            <a:ext cx="2199701" cy="179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b9c28ea5e6_0_11">
            <a:hlinkClick r:id="rId4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25311" y="1164999"/>
            <a:ext cx="1976264" cy="45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b9c28ea5e6_0_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02048" y="1715376"/>
            <a:ext cx="2338950" cy="22362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g3b9c28ea5e6_0_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514228" y="2134575"/>
            <a:ext cx="2263025" cy="129765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2" name="Google Shape;162;g3b9c28ea5e6_0_11" title="forbes-logos-black-png-download-7.png">
            <a:hlinkClick r:id="rId5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94663" y="1164998"/>
            <a:ext cx="1297525" cy="339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g3b9c28ea5e6_0_1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07933" y="1666868"/>
            <a:ext cx="2199700" cy="54301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4" name="Google Shape;164;g3b9c28ea5e6_0_1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402150" y="2372552"/>
            <a:ext cx="2061275" cy="152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0744F4B6-FC36-3151-2277-76C067CB8BC7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91477" y="37800"/>
            <a:ext cx="687735" cy="59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C073FC-C5DD-E5DE-4E43-3B2D1A501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707865" y="4546125"/>
            <a:ext cx="131406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2/12/2025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785,423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3479190" y="4546125"/>
            <a:ext cx="130644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12/1/2024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156,188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>
              <a:hlinkClick r:id="rId4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6263900" y="4546125"/>
            <a:ext cx="119214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2/20/2026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58,739,060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9" name="Google Shape;179;p7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1300" y="1195250"/>
            <a:ext cx="1781950" cy="3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>
            <a:hlinkClick r:id="rId3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1237" y="1613025"/>
            <a:ext cx="2262074" cy="30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0001" y="2137500"/>
            <a:ext cx="2024549" cy="1344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1266E3CF-96A1-D159-E36C-0DB17396F66C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91477" y="37800"/>
            <a:ext cx="687735" cy="59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FD69CD2-90A8-A46A-E073-DFB5682EA4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5262" y="1173516"/>
            <a:ext cx="1438275" cy="603885"/>
          </a:xfrm>
          <a:prstGeom prst="rect">
            <a:avLst/>
          </a:prstGeom>
        </p:spPr>
      </p:pic>
      <p:pic>
        <p:nvPicPr>
          <p:cNvPr id="6" name="Picture 5" descr="A black and white text&#10;&#10;AI-generated content may be incorrect.">
            <a:extLst>
              <a:ext uri="{FF2B5EF4-FFF2-40B4-BE49-F238E27FC236}">
                <a16:creationId xmlns:a16="http://schemas.microsoft.com/office/drawing/2014/main" id="{D45DAF12-639A-2289-B733-700D578EA6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77119" y="1870746"/>
            <a:ext cx="2324100" cy="291465"/>
          </a:xfrm>
          <a:prstGeom prst="rect">
            <a:avLst/>
          </a:prstGeom>
        </p:spPr>
      </p:pic>
      <p:pic>
        <p:nvPicPr>
          <p:cNvPr id="8" name="Picture 7" descr="A bottle of liquor with amber liquid&#10;&#10;AI-generated content may be incorrect.">
            <a:extLst>
              <a:ext uri="{FF2B5EF4-FFF2-40B4-BE49-F238E27FC236}">
                <a16:creationId xmlns:a16="http://schemas.microsoft.com/office/drawing/2014/main" id="{9408FA60-08E3-C165-B43D-08A22E9AA5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52442" y="2329851"/>
            <a:ext cx="843915" cy="2093595"/>
          </a:xfrm>
          <a:prstGeom prst="rect">
            <a:avLst/>
          </a:prstGeom>
        </p:spPr>
      </p:pic>
      <p:pic>
        <p:nvPicPr>
          <p:cNvPr id="5" name="Google Shape;162;g3b9c28ea5e6_0_11" descr="A black rectangle with white border&#10;&#10;AI-generated content may be incorrect." title="forbes-logos-black-png-download-7.png">
            <a:hlinkClick r:id="rId13"/>
            <a:extLst>
              <a:ext uri="{FF2B5EF4-FFF2-40B4-BE49-F238E27FC236}">
                <a16:creationId xmlns:a16="http://schemas.microsoft.com/office/drawing/2014/main" id="{DB4EC13B-32EF-7CD2-E869-8B9DE8AB11A4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94663" y="1164998"/>
            <a:ext cx="1297525" cy="339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AE5AEF48-3DB4-9453-BF37-DC9CBF9FD6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6020" y="1656350"/>
            <a:ext cx="2377440" cy="253461"/>
          </a:xfrm>
          <a:prstGeom prst="rect">
            <a:avLst/>
          </a:prstGeom>
        </p:spPr>
      </p:pic>
      <p:pic>
        <p:nvPicPr>
          <p:cNvPr id="9" name="Picture 8" descr="A bottle of whiskey with a green label&#10;&#10;AI-generated content may be incorrect.">
            <a:extLst>
              <a:ext uri="{FF2B5EF4-FFF2-40B4-BE49-F238E27FC236}">
                <a16:creationId xmlns:a16="http://schemas.microsoft.com/office/drawing/2014/main" id="{6DF86395-41DE-D2F5-3C37-5EAD72809B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9396" y="2019300"/>
            <a:ext cx="2010688" cy="1958340"/>
          </a:xfrm>
          <a:prstGeom prst="rect">
            <a:avLst/>
          </a:prstGeom>
        </p:spPr>
      </p:pic>
      <p:pic>
        <p:nvPicPr>
          <p:cNvPr id="10" name="Picture 9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FF6F1A70-99A5-9682-23D5-6132276E0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707865" y="4546125"/>
            <a:ext cx="131406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3/7/2026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1,659,513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3479190" y="4546125"/>
            <a:ext cx="130644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3/6/2026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738,236</a:t>
            </a:r>
            <a:endParaRPr lang="en-US" sz="7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kumimoji="0" lang="en" sz="700" b="1" i="0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>
              <a:hlinkClick r:id="rId4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6263900" y="4546125"/>
            <a:ext cx="119214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3/11/2026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627,074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1266E3CF-96A1-D159-E36C-0DB17396F66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91477" y="37800"/>
            <a:ext cx="687735" cy="59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FF6F1A70-99A5-9682-23D5-6132276E0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oogle Shape;156;g3b9c28ea5e6_0_11" descr="A black and white logo&#10;&#10;AI-generated content may be incorrect.">
            <a:hlinkClick r:id="rId8"/>
            <a:extLst>
              <a:ext uri="{FF2B5EF4-FFF2-40B4-BE49-F238E27FC236}">
                <a16:creationId xmlns:a16="http://schemas.microsoft.com/office/drawing/2014/main" id="{A2FDD3CE-5003-F827-2FF5-ED302AB0F4C3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3475" y="1177544"/>
            <a:ext cx="1884261" cy="4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02D7317E-4314-898D-CA62-54FABE3FF2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4388" y="1671888"/>
            <a:ext cx="2363612" cy="155782"/>
          </a:xfrm>
          <a:prstGeom prst="rect">
            <a:avLst/>
          </a:prstGeom>
        </p:spPr>
      </p:pic>
      <p:pic>
        <p:nvPicPr>
          <p:cNvPr id="15" name="Picture 14" descr="A bottle of liquor with amber liquid&#10;&#10;AI-generated content may be incorrect.">
            <a:extLst>
              <a:ext uri="{FF2B5EF4-FFF2-40B4-BE49-F238E27FC236}">
                <a16:creationId xmlns:a16="http://schemas.microsoft.com/office/drawing/2014/main" id="{031D8A8C-FFD4-52A6-CAC9-A022CF70B8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258" y="1961444"/>
            <a:ext cx="2285874" cy="1368779"/>
          </a:xfrm>
          <a:prstGeom prst="rect">
            <a:avLst/>
          </a:prstGeom>
        </p:spPr>
      </p:pic>
      <p:pic>
        <p:nvPicPr>
          <p:cNvPr id="17" name="Google Shape;179;p7">
            <a:hlinkClick r:id="rId12"/>
            <a:extLst>
              <a:ext uri="{FF2B5EF4-FFF2-40B4-BE49-F238E27FC236}">
                <a16:creationId xmlns:a16="http://schemas.microsoft.com/office/drawing/2014/main" id="{A9DCA555-D0A2-4808-2917-619BC1439896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78856" y="1174083"/>
            <a:ext cx="1781950" cy="3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A black letter on a white background&#10;&#10;AI-generated content may be incorrect.">
            <a:extLst>
              <a:ext uri="{FF2B5EF4-FFF2-40B4-BE49-F238E27FC236}">
                <a16:creationId xmlns:a16="http://schemas.microsoft.com/office/drawing/2014/main" id="{3B7171C6-8AE0-B8FC-9DA0-6C37A20B63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73815" y="1606197"/>
            <a:ext cx="1996370" cy="216606"/>
          </a:xfrm>
          <a:prstGeom prst="rect">
            <a:avLst/>
          </a:prstGeom>
        </p:spPr>
      </p:pic>
      <p:pic>
        <p:nvPicPr>
          <p:cNvPr id="19" name="Picture 18" descr="A bottle of liquor with a green and yellow background&#10;&#10;AI-generated content may be incorrect.">
            <a:extLst>
              <a:ext uri="{FF2B5EF4-FFF2-40B4-BE49-F238E27FC236}">
                <a16:creationId xmlns:a16="http://schemas.microsoft.com/office/drawing/2014/main" id="{0BF7CFAF-63BC-16B7-8A04-424E3B9AAF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58834" y="1992312"/>
            <a:ext cx="1988609" cy="1299987"/>
          </a:xfrm>
          <a:prstGeom prst="rect">
            <a:avLst/>
          </a:prstGeom>
        </p:spPr>
      </p:pic>
      <p:pic>
        <p:nvPicPr>
          <p:cNvPr id="20" name="Picture 19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3C609B18-C228-22AE-05B3-DFA1C5CD86E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02236" y="1123773"/>
            <a:ext cx="1682751" cy="398287"/>
          </a:xfrm>
          <a:prstGeom prst="rect">
            <a:avLst/>
          </a:prstGeom>
        </p:spPr>
      </p:pic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B733757-018A-936C-134F-A672DC71F74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93392" y="1621013"/>
            <a:ext cx="2107495" cy="412752"/>
          </a:xfrm>
          <a:prstGeom prst="rect">
            <a:avLst/>
          </a:prstGeom>
        </p:spPr>
      </p:pic>
      <p:pic>
        <p:nvPicPr>
          <p:cNvPr id="22" name="Picture 21" descr="A bottle of muff liquor&#10;&#10;AI-generated content may be incorrect.">
            <a:extLst>
              <a:ext uri="{FF2B5EF4-FFF2-40B4-BE49-F238E27FC236}">
                <a16:creationId xmlns:a16="http://schemas.microsoft.com/office/drawing/2014/main" id="{59E87359-260E-328F-8EF1-0C9A1F12CC2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8050" y="2166055"/>
            <a:ext cx="2024066" cy="173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2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Highlights - Liqueurs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707865" y="4546125"/>
            <a:ext cx="126834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10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/1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/2025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 785,423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3517290" y="4546125"/>
            <a:ext cx="12759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3/14/2025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50,739,115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6302000" y="4546125"/>
            <a:ext cx="12759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2/22/2026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9,147,567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>
              <a:solidFill>
                <a:schemeClr val="hlink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79" name="Google Shape;179;p7">
            <a:hlinkClick r:id="rId3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8675" y="1192475"/>
            <a:ext cx="1669750" cy="33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0588" y="1596575"/>
            <a:ext cx="2245925" cy="25882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1" name="Google Shape;181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9951" y="2057221"/>
            <a:ext cx="2245925" cy="147766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p7">
            <a:hlinkClick r:id="rId4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16338" y="1150876"/>
            <a:ext cx="1471225" cy="501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87775" y="1756849"/>
            <a:ext cx="2051352" cy="50107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4" name="Google Shape;184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520558" y="2388269"/>
            <a:ext cx="2224342" cy="147765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8F033528-A2DA-CC67-2F14-375E57A2205E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985973" y="55902"/>
            <a:ext cx="953508" cy="7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B4365F1-3A0A-B9C4-ABDB-FFE0B80F2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and white text&#10;&#10;AI-generated content may be incorrect.">
            <a:extLst>
              <a:ext uri="{FF2B5EF4-FFF2-40B4-BE49-F238E27FC236}">
                <a16:creationId xmlns:a16="http://schemas.microsoft.com/office/drawing/2014/main" id="{87D05938-2A2F-16E8-4139-C0F525CAB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5887" y="1151467"/>
            <a:ext cx="1800225" cy="342900"/>
          </a:xfrm>
          <a:prstGeom prst="rect">
            <a:avLst/>
          </a:prstGeom>
        </p:spPr>
      </p:pic>
      <p:pic>
        <p:nvPicPr>
          <p:cNvPr id="9" name="Picture 8" descr="Two women holding drinks in front of a lighted wall&#10;&#10;AI-generated content may be incorrect.">
            <a:extLst>
              <a:ext uri="{FF2B5EF4-FFF2-40B4-BE49-F238E27FC236}">
                <a16:creationId xmlns:a16="http://schemas.microsoft.com/office/drawing/2014/main" id="{DFD5D2F1-CE98-7EB8-6398-6237F99B63E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005894"/>
            <a:ext cx="2057400" cy="1371600"/>
          </a:xfrm>
          <a:prstGeom prst="rect">
            <a:avLst/>
          </a:prstGeom>
        </p:spPr>
      </p:pic>
      <p:pic>
        <p:nvPicPr>
          <p:cNvPr id="10" name="Picture 9" descr="A black letter on a white background&#10;&#10;AI-generated content may be incorrect.">
            <a:extLst>
              <a:ext uri="{FF2B5EF4-FFF2-40B4-BE49-F238E27FC236}">
                <a16:creationId xmlns:a16="http://schemas.microsoft.com/office/drawing/2014/main" id="{C7B9C7D2-B1D2-1D4B-9798-33900E3C0E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0610" y="1657657"/>
            <a:ext cx="2342446" cy="191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33FF0222-AFC3-6DA0-B807-06B64B9F5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>
            <a:extLst>
              <a:ext uri="{FF2B5EF4-FFF2-40B4-BE49-F238E27FC236}">
                <a16:creationId xmlns:a16="http://schemas.microsoft.com/office/drawing/2014/main" id="{26EE9847-F17B-ACE3-BF89-563239A0B6C6}"/>
              </a:ext>
            </a:extLst>
          </p:cNvPr>
          <p:cNvSpPr/>
          <p:nvPr/>
        </p:nvSpPr>
        <p:spPr>
          <a:xfrm>
            <a:off x="6244775" y="3034875"/>
            <a:ext cx="2415300" cy="1072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>
            <a:extLst>
              <a:ext uri="{FF2B5EF4-FFF2-40B4-BE49-F238E27FC236}">
                <a16:creationId xmlns:a16="http://schemas.microsoft.com/office/drawing/2014/main" id="{052905C4-28E0-1073-2541-6D61A0C2A2C9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>
            <a:extLst>
              <a:ext uri="{FF2B5EF4-FFF2-40B4-BE49-F238E27FC236}">
                <a16:creationId xmlns:a16="http://schemas.microsoft.com/office/drawing/2014/main" id="{86B5F362-A09C-36AD-3E27-5025D8B451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 - Liqueurs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3DB7DC60-1629-D9B1-9A7B-0ECCEE170513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0D47F4F6-4967-A2C8-6143-AEEF5F04076D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2F308BE3-8861-8386-DC27-D0E9DC1AD4D9}"/>
              </a:ext>
            </a:extLst>
          </p:cNvPr>
          <p:cNvSpPr/>
          <p:nvPr/>
        </p:nvSpPr>
        <p:spPr>
          <a:xfrm>
            <a:off x="730725" y="4546125"/>
            <a:ext cx="129882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3/18/2026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 215,994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>
              <a:solidFill>
                <a:schemeClr val="hlink"/>
              </a:solidFill>
              <a:hlinkClick r:id="rId3"/>
            </a:endParaRPr>
          </a:p>
        </p:txBody>
      </p:sp>
      <p:sp>
        <p:nvSpPr>
          <p:cNvPr id="175" name="Google Shape;175;p7">
            <a:extLst>
              <a:ext uri="{FF2B5EF4-FFF2-40B4-BE49-F238E27FC236}">
                <a16:creationId xmlns:a16="http://schemas.microsoft.com/office/drawing/2014/main" id="{1FD38A72-356F-B15C-E380-817001A65BBA}"/>
              </a:ext>
            </a:extLst>
          </p:cNvPr>
          <p:cNvSpPr/>
          <p:nvPr/>
        </p:nvSpPr>
        <p:spPr>
          <a:xfrm>
            <a:off x="3456330" y="4546125"/>
            <a:ext cx="121500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1/16/2026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5,150,657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6" name="Google Shape;176;p7">
            <a:extLst>
              <a:ext uri="{FF2B5EF4-FFF2-40B4-BE49-F238E27FC236}">
                <a16:creationId xmlns:a16="http://schemas.microsoft.com/office/drawing/2014/main" id="{94D47DD0-D27B-D1F7-3937-42421313DAEB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7">
            <a:extLst>
              <a:ext uri="{FF2B5EF4-FFF2-40B4-BE49-F238E27FC236}">
                <a16:creationId xmlns:a16="http://schemas.microsoft.com/office/drawing/2014/main" id="{0AC04DA8-D635-1957-42BA-348B47A71D91}"/>
              </a:ext>
            </a:extLst>
          </p:cNvPr>
          <p:cNvSpPr/>
          <p:nvPr/>
        </p:nvSpPr>
        <p:spPr>
          <a:xfrm>
            <a:off x="6256280" y="4546125"/>
            <a:ext cx="120738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12/19/2025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1,650,448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4E9056AF-B175-8FE9-C92C-36D2F7A556C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5973" y="55902"/>
            <a:ext cx="953508" cy="7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10162B-D415-1F3B-0494-502D9D7E0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3500" y="1160286"/>
            <a:ext cx="1340555" cy="529872"/>
          </a:xfrm>
          <a:prstGeom prst="rect">
            <a:avLst/>
          </a:prstGeom>
        </p:spPr>
      </p:pic>
      <p:pic>
        <p:nvPicPr>
          <p:cNvPr id="7" name="Picture 6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49FF33F-D004-BB49-84BB-334CE9CBF2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9583" y="1771120"/>
            <a:ext cx="2420056" cy="161926"/>
          </a:xfrm>
          <a:prstGeom prst="rect">
            <a:avLst/>
          </a:prstGeom>
        </p:spPr>
      </p:pic>
      <p:pic>
        <p:nvPicPr>
          <p:cNvPr id="8" name="Picture 7" descr="A group of people standing in front of a table with food&#10;&#10;AI-generated content may be incorrect.">
            <a:extLst>
              <a:ext uri="{FF2B5EF4-FFF2-40B4-BE49-F238E27FC236}">
                <a16:creationId xmlns:a16="http://schemas.microsoft.com/office/drawing/2014/main" id="{FC806EAC-EF65-25D9-14A1-2E32C2DF14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3110" y="2104140"/>
            <a:ext cx="2413002" cy="1210389"/>
          </a:xfrm>
          <a:prstGeom prst="rect">
            <a:avLst/>
          </a:prstGeom>
        </p:spPr>
      </p:pic>
      <p:pic>
        <p:nvPicPr>
          <p:cNvPr id="9" name="Picture 8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70DF5041-00CF-44C3-BB6A-78B76F6A02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16384" y="1089906"/>
            <a:ext cx="1054453" cy="388409"/>
          </a:xfrm>
          <a:prstGeom prst="rect">
            <a:avLst/>
          </a:prstGeom>
        </p:spPr>
      </p:pic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ED8B9778-5AB3-57C2-28A5-D1E5F0AE26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7693" y="1556279"/>
            <a:ext cx="1871840" cy="238831"/>
          </a:xfrm>
          <a:prstGeom prst="rect">
            <a:avLst/>
          </a:prstGeom>
        </p:spPr>
      </p:pic>
      <p:pic>
        <p:nvPicPr>
          <p:cNvPr id="11" name="Picture 10" descr="A person and person standing next to a table with bottles and decorations&#10;&#10;AI-generated content may be incorrect.">
            <a:extLst>
              <a:ext uri="{FF2B5EF4-FFF2-40B4-BE49-F238E27FC236}">
                <a16:creationId xmlns:a16="http://schemas.microsoft.com/office/drawing/2014/main" id="{C8FE2506-E39D-0558-E537-F285BA6A31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7111" y="1932206"/>
            <a:ext cx="2413002" cy="120853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ABAA72D-0EA6-6124-9AC1-A9713E897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D021EFA-725F-80FF-555B-0134D847F2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4112" y="1126419"/>
            <a:ext cx="1170164" cy="477662"/>
          </a:xfrm>
          <a:prstGeom prst="rect">
            <a:avLst/>
          </a:prstGeom>
        </p:spPr>
      </p:pic>
      <p:pic>
        <p:nvPicPr>
          <p:cNvPr id="12" name="Picture 11" descr="A black and white logo&#10;&#10;AI-generated content may be incorrect.">
            <a:extLst>
              <a:ext uri="{FF2B5EF4-FFF2-40B4-BE49-F238E27FC236}">
                <a16:creationId xmlns:a16="http://schemas.microsoft.com/office/drawing/2014/main" id="{6EC486CD-94F2-EE40-BF77-E6B3052A809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7819" y="1695626"/>
            <a:ext cx="1936751" cy="242359"/>
          </a:xfrm>
          <a:prstGeom prst="rect">
            <a:avLst/>
          </a:prstGeom>
        </p:spPr>
      </p:pic>
      <p:pic>
        <p:nvPicPr>
          <p:cNvPr id="13" name="Picture 12" descr="A person pouring a drink into a shaker&#10;&#10;AI-generated content may be incorrect.">
            <a:extLst>
              <a:ext uri="{FF2B5EF4-FFF2-40B4-BE49-F238E27FC236}">
                <a16:creationId xmlns:a16="http://schemas.microsoft.com/office/drawing/2014/main" id="{25180ACA-F2C0-635A-5827-AD30793AD9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348" y="2106614"/>
            <a:ext cx="1675695" cy="176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58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1F76DF53-2049-F338-2229-9AF44DD6C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>
            <a:extLst>
              <a:ext uri="{FF2B5EF4-FFF2-40B4-BE49-F238E27FC236}">
                <a16:creationId xmlns:a16="http://schemas.microsoft.com/office/drawing/2014/main" id="{CD624F9E-7FC6-A5DB-1118-8B3CD470F6DD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>
            <a:extLst>
              <a:ext uri="{FF2B5EF4-FFF2-40B4-BE49-F238E27FC236}">
                <a16:creationId xmlns:a16="http://schemas.microsoft.com/office/drawing/2014/main" id="{9B77F611-13EA-6F2E-AB36-AF26E315E8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Highlights (Podcasts)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3DCCA6AF-04E2-6639-DF8D-0651F469A571}"/>
              </a:ext>
            </a:extLst>
          </p:cNvPr>
          <p:cNvSpPr/>
          <p:nvPr/>
        </p:nvSpPr>
        <p:spPr>
          <a:xfrm>
            <a:off x="1985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D3F0D01A-9080-8918-459D-579499336764}"/>
              </a:ext>
            </a:extLst>
          </p:cNvPr>
          <p:cNvSpPr/>
          <p:nvPr/>
        </p:nvSpPr>
        <p:spPr>
          <a:xfrm>
            <a:off x="4774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90E66DA4-6A04-F2EA-FD94-80D5BF997687}"/>
              </a:ext>
            </a:extLst>
          </p:cNvPr>
          <p:cNvSpPr/>
          <p:nvPr/>
        </p:nvSpPr>
        <p:spPr>
          <a:xfrm>
            <a:off x="1817281" y="4546125"/>
            <a:ext cx="1099289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6/24/2025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Listenership: 20,000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5" name="Google Shape;175;p7">
            <a:extLst>
              <a:ext uri="{FF2B5EF4-FFF2-40B4-BE49-F238E27FC236}">
                <a16:creationId xmlns:a16="http://schemas.microsoft.com/office/drawing/2014/main" id="{1A4C9D4F-F709-C3EF-E48E-B9406D0C1213}"/>
              </a:ext>
            </a:extLst>
          </p:cNvPr>
          <p:cNvSpPr/>
          <p:nvPr/>
        </p:nvSpPr>
        <p:spPr>
          <a:xfrm>
            <a:off x="4645050" y="4546125"/>
            <a:ext cx="986400" cy="45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6/6/2025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Listenership: 5,000</a:t>
            </a:r>
            <a:endParaRPr sz="700" b="1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700" b="1" i="0" u="sng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700" b="1" i="0" u="none" strike="noStrike" cap="none">
              <a:solidFill>
                <a:schemeClr val="hlink"/>
              </a:solidFill>
              <a:latin typeface="Raleway"/>
              <a:ea typeface="Raleway"/>
              <a:cs typeface="Raleway"/>
              <a:sym typeface="Raleway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35768E-DB96-FA2E-140C-21A82BB25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1766" y="1129594"/>
            <a:ext cx="1955801" cy="309034"/>
          </a:xfrm>
          <a:prstGeom prst="rect">
            <a:avLst/>
          </a:prstGeom>
        </p:spPr>
      </p:pic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6788BE89-9F7E-D968-0A2F-E82EDE4D0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0072" y="1579739"/>
            <a:ext cx="2287411" cy="276578"/>
          </a:xfrm>
          <a:prstGeom prst="rect">
            <a:avLst/>
          </a:prstGeom>
        </p:spPr>
      </p:pic>
      <p:pic>
        <p:nvPicPr>
          <p:cNvPr id="4" name="Picture 3" descr="A person in an apron leaning on a trash can&#10;&#10;AI-generated content may be incorrect.">
            <a:extLst>
              <a:ext uri="{FF2B5EF4-FFF2-40B4-BE49-F238E27FC236}">
                <a16:creationId xmlns:a16="http://schemas.microsoft.com/office/drawing/2014/main" id="{D585FB3F-3342-DFA2-2C95-5B4AE9EC5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2947" y="2021417"/>
            <a:ext cx="1973440" cy="1347612"/>
          </a:xfrm>
          <a:prstGeom prst="rect">
            <a:avLst/>
          </a:prstGeom>
        </p:spPr>
      </p:pic>
      <p:pic>
        <p:nvPicPr>
          <p:cNvPr id="5" name="Picture 4" descr="A logo for a podcast&#10;&#10;AI-generated content may be incorrect.">
            <a:extLst>
              <a:ext uri="{FF2B5EF4-FFF2-40B4-BE49-F238E27FC236}">
                <a16:creationId xmlns:a16="http://schemas.microsoft.com/office/drawing/2014/main" id="{8DE420CE-A1C7-4E13-242C-6BE10BAF39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0106" y="1132593"/>
            <a:ext cx="1224845" cy="1184982"/>
          </a:xfrm>
          <a:prstGeom prst="rect">
            <a:avLst/>
          </a:prstGeom>
        </p:spPr>
      </p:pic>
      <p:pic>
        <p:nvPicPr>
          <p:cNvPr id="6" name="Picture 5" descr="A black and white photo of a word&#10;&#10;AI-generated content may be incorrect.">
            <a:extLst>
              <a:ext uri="{FF2B5EF4-FFF2-40B4-BE49-F238E27FC236}">
                <a16:creationId xmlns:a16="http://schemas.microsoft.com/office/drawing/2014/main" id="{441BE0F4-29F4-80AB-4C7C-EE77D90E2B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7167" y="2471913"/>
            <a:ext cx="2405944" cy="192617"/>
          </a:xfrm>
          <a:prstGeom prst="rect">
            <a:avLst/>
          </a:prstGeom>
        </p:spPr>
      </p:pic>
      <p:pic>
        <p:nvPicPr>
          <p:cNvPr id="8" name="Google Shape;140;p1" descr="A bottle of blue liquid&#10;&#10;AI-generated content may be incorrect." title="BB1575PR.png">
            <a:extLst>
              <a:ext uri="{FF2B5EF4-FFF2-40B4-BE49-F238E27FC236}">
                <a16:creationId xmlns:a16="http://schemas.microsoft.com/office/drawing/2014/main" id="{9EE94EE9-9E92-13B4-9E10-B588D9B1A3B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465289" y="2798653"/>
            <a:ext cx="1315397" cy="1540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9;p1">
            <a:extLst>
              <a:ext uri="{FF2B5EF4-FFF2-40B4-BE49-F238E27FC236}">
                <a16:creationId xmlns:a16="http://schemas.microsoft.com/office/drawing/2014/main" id="{61D38772-3005-FF41-30DA-0C6AB98466D1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85973" y="55902"/>
            <a:ext cx="953508" cy="7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B33B73D-9775-5C79-FFEE-079723747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2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36777D23-0496-B50F-9973-686D027FF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>
            <a:extLst>
              <a:ext uri="{FF2B5EF4-FFF2-40B4-BE49-F238E27FC236}">
                <a16:creationId xmlns:a16="http://schemas.microsoft.com/office/drawing/2014/main" id="{0AB05783-8C3C-B2F9-C61E-8928AE8FB29D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7">
            <a:extLst>
              <a:ext uri="{FF2B5EF4-FFF2-40B4-BE49-F238E27FC236}">
                <a16:creationId xmlns:a16="http://schemas.microsoft.com/office/drawing/2014/main" id="{7B106EC4-251F-8FDF-B4FD-D335DB47E9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Highlights – RTE's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72" name="Google Shape;172;p7">
            <a:extLst>
              <a:ext uri="{FF2B5EF4-FFF2-40B4-BE49-F238E27FC236}">
                <a16:creationId xmlns:a16="http://schemas.microsoft.com/office/drawing/2014/main" id="{77ECD85A-7E36-1D9E-E228-02DE23F2340A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</a:t>
            </a:r>
            <a:endParaRPr lang="en"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7">
            <a:extLst>
              <a:ext uri="{FF2B5EF4-FFF2-40B4-BE49-F238E27FC236}">
                <a16:creationId xmlns:a16="http://schemas.microsoft.com/office/drawing/2014/main" id="{92B316F6-A581-BA37-BED1-E14EDC38F1AC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>
            <a:extLst>
              <a:ext uri="{FF2B5EF4-FFF2-40B4-BE49-F238E27FC236}">
                <a16:creationId xmlns:a16="http://schemas.microsoft.com/office/drawing/2014/main" id="{087CD62A-7639-B4A6-51DD-2D5E126ADF21}"/>
              </a:ext>
            </a:extLst>
          </p:cNvPr>
          <p:cNvSpPr/>
          <p:nvPr/>
        </p:nvSpPr>
        <p:spPr>
          <a:xfrm>
            <a:off x="685005" y="4546125"/>
            <a:ext cx="119214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9/14/2024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 1,450,675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>
              <a:solidFill>
                <a:schemeClr val="hlink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5" name="Google Shape;175;p7">
            <a:extLst>
              <a:ext uri="{FF2B5EF4-FFF2-40B4-BE49-F238E27FC236}">
                <a16:creationId xmlns:a16="http://schemas.microsoft.com/office/drawing/2014/main" id="{DF0BB74B-A1B9-FCEB-5424-D471B3AACB6E}"/>
              </a:ext>
            </a:extLst>
          </p:cNvPr>
          <p:cNvSpPr/>
          <p:nvPr/>
        </p:nvSpPr>
        <p:spPr>
          <a:xfrm>
            <a:off x="3502050" y="4546125"/>
            <a:ext cx="11997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10/28/2024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212,241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>
              <a:solidFill>
                <a:schemeClr val="hlink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6" name="Google Shape;176;p7">
            <a:extLst>
              <a:ext uri="{FF2B5EF4-FFF2-40B4-BE49-F238E27FC236}">
                <a16:creationId xmlns:a16="http://schemas.microsoft.com/office/drawing/2014/main" id="{3F1EE246-64D8-51B7-1730-D53A1DB26801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Google Shape;139;p1">
            <a:extLst>
              <a:ext uri="{FF2B5EF4-FFF2-40B4-BE49-F238E27FC236}">
                <a16:creationId xmlns:a16="http://schemas.microsoft.com/office/drawing/2014/main" id="{F2E1621D-1E7F-E707-A07C-28FDA2A5A3E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5973" y="55902"/>
            <a:ext cx="953508" cy="7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red and yellow sign&#10;&#10;AI-generated content may be incorrect.">
            <a:extLst>
              <a:ext uri="{FF2B5EF4-FFF2-40B4-BE49-F238E27FC236}">
                <a16:creationId xmlns:a16="http://schemas.microsoft.com/office/drawing/2014/main" id="{E0DFAAEB-988D-A90E-0DCA-EAEB39701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9295" y="1170870"/>
            <a:ext cx="904523" cy="593373"/>
          </a:xfrm>
          <a:prstGeom prst="rect">
            <a:avLst/>
          </a:prstGeom>
        </p:spPr>
      </p:pic>
      <p:pic>
        <p:nvPicPr>
          <p:cNvPr id="15" name="Picture 14" descr="A black and white text&#10;&#10;AI-generated content may be incorrect.">
            <a:extLst>
              <a:ext uri="{FF2B5EF4-FFF2-40B4-BE49-F238E27FC236}">
                <a16:creationId xmlns:a16="http://schemas.microsoft.com/office/drawing/2014/main" id="{AE7EAD76-5F98-5F8F-52E8-59FF9DE08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537" y="1989667"/>
            <a:ext cx="2441928" cy="169334"/>
          </a:xfrm>
          <a:prstGeom prst="rect">
            <a:avLst/>
          </a:prstGeom>
        </p:spPr>
      </p:pic>
      <p:pic>
        <p:nvPicPr>
          <p:cNvPr id="17" name="Picture 16" descr="A hand holding a drink&#10;&#10;AI-generated content may be incorrect.">
            <a:extLst>
              <a:ext uri="{FF2B5EF4-FFF2-40B4-BE49-F238E27FC236}">
                <a16:creationId xmlns:a16="http://schemas.microsoft.com/office/drawing/2014/main" id="{4C6BDD9B-4B8E-DF48-04A9-BC0039FD86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747" y="2281767"/>
            <a:ext cx="2323396" cy="11232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1B72A7-1E2D-1698-69B6-9148A902A4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8712" y="1195739"/>
            <a:ext cx="1884187" cy="282576"/>
          </a:xfrm>
          <a:prstGeom prst="rect">
            <a:avLst/>
          </a:prstGeom>
        </p:spPr>
      </p:pic>
      <p:pic>
        <p:nvPicPr>
          <p:cNvPr id="21" name="Picture 2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AED365D-3450-467E-1EDD-14C0B67F3E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0111" y="1620984"/>
            <a:ext cx="2074335" cy="299921"/>
          </a:xfrm>
          <a:prstGeom prst="rect">
            <a:avLst/>
          </a:prstGeom>
        </p:spPr>
      </p:pic>
      <p:pic>
        <p:nvPicPr>
          <p:cNvPr id="23" name="Picture 22" descr="A group of people holding glasses with food on a table&#10;&#10;AI-generated content may be incorrect.">
            <a:extLst>
              <a:ext uri="{FF2B5EF4-FFF2-40B4-BE49-F238E27FC236}">
                <a16:creationId xmlns:a16="http://schemas.microsoft.com/office/drawing/2014/main" id="{319DA9C7-72C8-D374-E124-F30677AFE1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2721" y="2081388"/>
            <a:ext cx="1724448" cy="2102556"/>
          </a:xfrm>
          <a:prstGeom prst="rect">
            <a:avLst/>
          </a:prstGeom>
        </p:spPr>
      </p:pic>
      <p:pic>
        <p:nvPicPr>
          <p:cNvPr id="7" name="Picture 2" descr="A blue text with a white background&#10;&#10;AI-generated content may be incorrect.">
            <a:extLst>
              <a:ext uri="{FF2B5EF4-FFF2-40B4-BE49-F238E27FC236}">
                <a16:creationId xmlns:a16="http://schemas.microsoft.com/office/drawing/2014/main" id="{0973F55A-AE7A-9219-2DFC-21064E27F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red and white logo&#10;&#10;AI-generated content may be incorrect.">
            <a:extLst>
              <a:ext uri="{FF2B5EF4-FFF2-40B4-BE49-F238E27FC236}">
                <a16:creationId xmlns:a16="http://schemas.microsoft.com/office/drawing/2014/main" id="{528F45DE-9C7A-1909-9D43-865453DEC3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3765" y="1133828"/>
            <a:ext cx="764470" cy="787400"/>
          </a:xfrm>
          <a:prstGeom prst="rect">
            <a:avLst/>
          </a:prstGeom>
        </p:spPr>
      </p:pic>
      <p:pic>
        <p:nvPicPr>
          <p:cNvPr id="8" name="Picture 7" descr="A close-up of a sign&#10;&#10;AI-generated content may be incorrect.">
            <a:extLst>
              <a:ext uri="{FF2B5EF4-FFF2-40B4-BE49-F238E27FC236}">
                <a16:creationId xmlns:a16="http://schemas.microsoft.com/office/drawing/2014/main" id="{55962B3D-505F-4EE1-DC88-3A930251E7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6105" y="2079802"/>
            <a:ext cx="2092679" cy="299509"/>
          </a:xfrm>
          <a:prstGeom prst="rect">
            <a:avLst/>
          </a:prstGeom>
        </p:spPr>
      </p:pic>
      <p:pic>
        <p:nvPicPr>
          <p:cNvPr id="9" name="Picture 8" descr="A screenshot of a menu&#10;&#10;AI-generated content may be incorrect.">
            <a:extLst>
              <a:ext uri="{FF2B5EF4-FFF2-40B4-BE49-F238E27FC236}">
                <a16:creationId xmlns:a16="http://schemas.microsoft.com/office/drawing/2014/main" id="{BD8416F7-1311-955E-9BC9-7D6728E3759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3162" y="2572103"/>
            <a:ext cx="2085621" cy="676627"/>
          </a:xfrm>
          <a:prstGeom prst="rect">
            <a:avLst/>
          </a:prstGeom>
        </p:spPr>
      </p:pic>
      <p:pic>
        <p:nvPicPr>
          <p:cNvPr id="10" name="Picture 9" descr="A close-up of a menu&#10;&#10;AI-generated content may be incorrect.">
            <a:extLst>
              <a:ext uri="{FF2B5EF4-FFF2-40B4-BE49-F238E27FC236}">
                <a16:creationId xmlns:a16="http://schemas.microsoft.com/office/drawing/2014/main" id="{9564C862-255F-414F-C314-4CE4BEEAA3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175" y="3331845"/>
            <a:ext cx="2023110" cy="697230"/>
          </a:xfrm>
          <a:prstGeom prst="rect">
            <a:avLst/>
          </a:prstGeom>
        </p:spPr>
      </p:pic>
      <p:sp>
        <p:nvSpPr>
          <p:cNvPr id="11" name="Google Shape;175;p7">
            <a:extLst>
              <a:ext uri="{FF2B5EF4-FFF2-40B4-BE49-F238E27FC236}">
                <a16:creationId xmlns:a16="http://schemas.microsoft.com/office/drawing/2014/main" id="{28489527-6607-D556-E0BB-C47FEBB999EC}"/>
              </a:ext>
            </a:extLst>
          </p:cNvPr>
          <p:cNvSpPr/>
          <p:nvPr/>
        </p:nvSpPr>
        <p:spPr>
          <a:xfrm>
            <a:off x="6009029" y="4568984"/>
            <a:ext cx="11997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3/5/2026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lang="en" sz="700" b="1" i="0" u="none" strike="noStrike" cap="non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23,605</a:t>
            </a:r>
            <a:endParaRPr lang="en-US" sz="700" i="0" u="none" strike="noStrike" cap="none">
              <a:latin typeface="Raleway"/>
              <a:ea typeface="Raleway"/>
              <a:cs typeface="Raleway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strike="noStrike" cap="none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>
              <a:solidFill>
                <a:schemeClr val="hlink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414815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8A4A5574-9FD4-05A6-C901-FC5256E43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80E35E3-312F-0E60-4BAC-6B2201082555}"/>
              </a:ext>
            </a:extLst>
          </p:cNvPr>
          <p:cNvSpPr txBox="1"/>
          <p:nvPr/>
        </p:nvSpPr>
        <p:spPr>
          <a:xfrm>
            <a:off x="2709421" y="2338810"/>
            <a:ext cx="8520600" cy="148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Top Media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200" b="1" i="0" u="none" strike="noStrike" cap="none">
                <a:solidFill>
                  <a:srgbClr val="A61E23"/>
                </a:solidFill>
                <a:latin typeface="Raleway"/>
                <a:ea typeface="Raleway"/>
                <a:cs typeface="Raleway"/>
                <a:sym typeface="Raleway"/>
              </a:rPr>
              <a:t> Hits Recap </a:t>
            </a:r>
            <a:endParaRPr sz="3200" b="1" i="0" u="none" strike="noStrike" cap="none">
              <a:solidFill>
                <a:srgbClr val="A61E2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" name="Picture 2" descr="A bottle of liquor with a red and orange label&#10;&#10;AI-generated content may be incorrect.">
            <a:extLst>
              <a:ext uri="{FF2B5EF4-FFF2-40B4-BE49-F238E27FC236}">
                <a16:creationId xmlns:a16="http://schemas.microsoft.com/office/drawing/2014/main" id="{E555F248-D768-E073-CE5E-906C9F05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289277"/>
            <a:ext cx="2956278" cy="4409723"/>
          </a:xfrm>
          <a:prstGeom prst="rect">
            <a:avLst/>
          </a:prstGeom>
        </p:spPr>
      </p:pic>
      <p:pic>
        <p:nvPicPr>
          <p:cNvPr id="4" name="Picture 3" descr="A logo with yellow and red text&#10;&#10;AI-generated content may be incorrect.">
            <a:extLst>
              <a:ext uri="{FF2B5EF4-FFF2-40B4-BE49-F238E27FC236}">
                <a16:creationId xmlns:a16="http://schemas.microsoft.com/office/drawing/2014/main" id="{3DEB9869-45E6-6E8B-03B9-0988C6BBB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592" y="504297"/>
            <a:ext cx="2278592" cy="206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5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ABF4F0F4-EC2B-61D7-7042-CCF6F6D02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9c28ea5e6_0_11">
            <a:extLst>
              <a:ext uri="{FF2B5EF4-FFF2-40B4-BE49-F238E27FC236}">
                <a16:creationId xmlns:a16="http://schemas.microsoft.com/office/drawing/2014/main" id="{F9912495-3E5D-7CAC-7D14-A5F160816DF2}"/>
              </a:ext>
            </a:extLst>
          </p:cNvPr>
          <p:cNvSpPr/>
          <p:nvPr/>
        </p:nvSpPr>
        <p:spPr>
          <a:xfrm>
            <a:off x="226400" y="866550"/>
            <a:ext cx="8774100" cy="67200"/>
          </a:xfrm>
          <a:prstGeom prst="rect">
            <a:avLst/>
          </a:prstGeom>
          <a:solidFill>
            <a:srgbClr val="A61E23"/>
          </a:solidFill>
          <a:ln w="9525" cap="flat" cmpd="sng">
            <a:solidFill>
              <a:srgbClr val="A61E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g3b9c28ea5e6_0_11">
            <a:extLst>
              <a:ext uri="{FF2B5EF4-FFF2-40B4-BE49-F238E27FC236}">
                <a16:creationId xmlns:a16="http://schemas.microsoft.com/office/drawing/2014/main" id="{AEB0EEA8-2729-E623-1064-C62651C334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675" y="333450"/>
            <a:ext cx="8543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100" b="1"/>
              <a:t>Top </a:t>
            </a:r>
            <a:r>
              <a:rPr lang="en-US" sz="2100" b="1">
                <a:solidFill>
                  <a:srgbClr val="A61E23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Media </a:t>
            </a:r>
            <a:r>
              <a:rPr lang="en-US" sz="21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Highlights</a:t>
            </a:r>
            <a:endParaRPr lang="en-US" sz="2100" b="1">
              <a:solidFill>
                <a:srgbClr val="A61E23"/>
              </a:solidFill>
            </a:endParaRPr>
          </a:p>
        </p:txBody>
      </p:sp>
      <p:sp>
        <p:nvSpPr>
          <p:cNvPr id="149" name="Google Shape;149;g3b9c28ea5e6_0_11">
            <a:extLst>
              <a:ext uri="{FF2B5EF4-FFF2-40B4-BE49-F238E27FC236}">
                <a16:creationId xmlns:a16="http://schemas.microsoft.com/office/drawing/2014/main" id="{0611CAD6-6B77-BC0E-DEDF-D1E9039FA828}"/>
              </a:ext>
            </a:extLst>
          </p:cNvPr>
          <p:cNvSpPr/>
          <p:nvPr/>
        </p:nvSpPr>
        <p:spPr>
          <a:xfrm>
            <a:off x="588125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" sz="7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</a:t>
            </a:r>
            <a:endParaRPr kumimoji="0" lang="en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g3b9c28ea5e6_0_11">
            <a:extLst>
              <a:ext uri="{FF2B5EF4-FFF2-40B4-BE49-F238E27FC236}">
                <a16:creationId xmlns:a16="http://schemas.microsoft.com/office/drawing/2014/main" id="{6C161F92-AF15-31CD-7AC2-40F3E1C1B144}"/>
              </a:ext>
            </a:extLst>
          </p:cNvPr>
          <p:cNvSpPr/>
          <p:nvPr/>
        </p:nvSpPr>
        <p:spPr>
          <a:xfrm>
            <a:off x="3377750" y="10280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b9c28ea5e6_0_11">
            <a:extLst>
              <a:ext uri="{FF2B5EF4-FFF2-40B4-BE49-F238E27FC236}">
                <a16:creationId xmlns:a16="http://schemas.microsoft.com/office/drawing/2014/main" id="{B5C2B2CE-FB92-FFBE-4D8C-E51B830DFBAD}"/>
              </a:ext>
            </a:extLst>
          </p:cNvPr>
          <p:cNvSpPr/>
          <p:nvPr/>
        </p:nvSpPr>
        <p:spPr>
          <a:xfrm>
            <a:off x="707865" y="4546125"/>
            <a:ext cx="1169280" cy="42492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2/12/2026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2,690,996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3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3"/>
            </a:endParaRPr>
          </a:p>
        </p:txBody>
      </p:sp>
      <p:sp>
        <p:nvSpPr>
          <p:cNvPr id="152" name="Google Shape;152;g3b9c28ea5e6_0_11">
            <a:extLst>
              <a:ext uri="{FF2B5EF4-FFF2-40B4-BE49-F238E27FC236}">
                <a16:creationId xmlns:a16="http://schemas.microsoft.com/office/drawing/2014/main" id="{43B2B279-0147-D270-DF16-4697F25B72DB}"/>
              </a:ext>
            </a:extLst>
          </p:cNvPr>
          <p:cNvSpPr/>
          <p:nvPr/>
        </p:nvSpPr>
        <p:spPr>
          <a:xfrm>
            <a:off x="3509670" y="4546125"/>
            <a:ext cx="1168860" cy="43254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3/16/2026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782,202</a:t>
            </a:r>
            <a:endParaRPr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4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4"/>
            </a:endParaRPr>
          </a:p>
        </p:txBody>
      </p:sp>
      <p:sp>
        <p:nvSpPr>
          <p:cNvPr id="153" name="Google Shape;153;g3b9c28ea5e6_0_11">
            <a:extLst>
              <a:ext uri="{FF2B5EF4-FFF2-40B4-BE49-F238E27FC236}">
                <a16:creationId xmlns:a16="http://schemas.microsoft.com/office/drawing/2014/main" id="{F0B9356D-C3B1-BE53-AEC8-D9DEFAB4878C}"/>
              </a:ext>
            </a:extLst>
          </p:cNvPr>
          <p:cNvSpPr/>
          <p:nvPr/>
        </p:nvSpPr>
        <p:spPr>
          <a:xfrm>
            <a:off x="6167375" y="1014925"/>
            <a:ext cx="2552100" cy="3757500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g3b9c28ea5e6_0_11">
            <a:extLst>
              <a:ext uri="{FF2B5EF4-FFF2-40B4-BE49-F238E27FC236}">
                <a16:creationId xmlns:a16="http://schemas.microsoft.com/office/drawing/2014/main" id="{C8E89A74-962E-14B9-EC5D-D6E43C854A7B}"/>
              </a:ext>
            </a:extLst>
          </p:cNvPr>
          <p:cNvSpPr/>
          <p:nvPr/>
        </p:nvSpPr>
        <p:spPr>
          <a:xfrm>
            <a:off x="6309620" y="4546125"/>
            <a:ext cx="1161660" cy="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Date: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4/30/2026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50000"/>
              </a:lnSpc>
              <a:defRPr/>
            </a:pP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Online Visits</a:t>
            </a:r>
            <a:r>
              <a:rPr kumimoji="0" lang="en" sz="700" b="1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" sz="700" b="1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273,017</a:t>
            </a:r>
            <a:endParaRPr lang="en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" sz="700" b="1" i="0" u="sng" strike="noStrike" kern="0" cap="none" spc="0" normalizeH="0" baseline="0" noProof="0">
                <a:ln>
                  <a:noFill/>
                </a:ln>
                <a:solidFill>
                  <a:srgbClr val="0097A7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  <a:hlinkClick r:id="rId5"/>
              </a:rPr>
              <a:t>Link</a:t>
            </a:r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  <a:hlinkClick r:id="rId5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19FA0-78CB-8DA3-7163-AAD2956ED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" y="4772425"/>
            <a:ext cx="518016" cy="3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logo with yellow and red text&#10;&#10;AI-generated content may be incorrect.">
            <a:extLst>
              <a:ext uri="{FF2B5EF4-FFF2-40B4-BE49-F238E27FC236}">
                <a16:creationId xmlns:a16="http://schemas.microsoft.com/office/drawing/2014/main" id="{8695F15F-E7EF-13C3-2F81-E1BBFE592E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7591" y="88019"/>
            <a:ext cx="796926" cy="677687"/>
          </a:xfrm>
          <a:prstGeom prst="rect">
            <a:avLst/>
          </a:prstGeom>
        </p:spPr>
      </p:pic>
      <p:pic>
        <p:nvPicPr>
          <p:cNvPr id="6" name="Picture 5" descr="A red and white logo&#10;&#10;AI-generated content may be incorrect.">
            <a:extLst>
              <a:ext uri="{FF2B5EF4-FFF2-40B4-BE49-F238E27FC236}">
                <a16:creationId xmlns:a16="http://schemas.microsoft.com/office/drawing/2014/main" id="{3E27F277-0B03-59DD-F113-DB0667498B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58" y="1109309"/>
            <a:ext cx="2100439" cy="356659"/>
          </a:xfrm>
          <a:prstGeom prst="rect">
            <a:avLst/>
          </a:prstGeom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53B25666-9721-FFDE-31FB-8E2F8D3FAD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555" y="1585333"/>
            <a:ext cx="2342446" cy="201891"/>
          </a:xfrm>
          <a:prstGeom prst="rect">
            <a:avLst/>
          </a:prstGeom>
        </p:spPr>
      </p:pic>
      <p:pic>
        <p:nvPicPr>
          <p:cNvPr id="8" name="Picture 7" descr="A bottle of liquor with a red and orange label&#10;&#10;AI-generated content may be incorrect.">
            <a:extLst>
              <a:ext uri="{FF2B5EF4-FFF2-40B4-BE49-F238E27FC236}">
                <a16:creationId xmlns:a16="http://schemas.microsoft.com/office/drawing/2014/main" id="{7E478A1E-77FB-8847-904B-954670490E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500" y="1792111"/>
            <a:ext cx="1827389" cy="2751667"/>
          </a:xfrm>
          <a:prstGeom prst="rect">
            <a:avLst/>
          </a:prstGeom>
        </p:spPr>
      </p:pic>
      <p:pic>
        <p:nvPicPr>
          <p:cNvPr id="9" name="Picture 8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BB478E4E-CC02-C020-4819-92A5A2B139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7896" y="1136120"/>
            <a:ext cx="1672874" cy="451203"/>
          </a:xfrm>
          <a:prstGeom prst="rect">
            <a:avLst/>
          </a:prstGeom>
        </p:spPr>
      </p:pic>
      <p:pic>
        <p:nvPicPr>
          <p:cNvPr id="10" name="Picture 9" descr="A close-up of a sign&#10;&#10;AI-generated content may be incorrect.">
            <a:extLst>
              <a:ext uri="{FF2B5EF4-FFF2-40B4-BE49-F238E27FC236}">
                <a16:creationId xmlns:a16="http://schemas.microsoft.com/office/drawing/2014/main" id="{729804D7-7B71-2136-7F25-F36CC568C4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5497" y="1684161"/>
            <a:ext cx="1991783" cy="441679"/>
          </a:xfrm>
          <a:prstGeom prst="rect">
            <a:avLst/>
          </a:prstGeom>
        </p:spPr>
      </p:pic>
      <p:pic>
        <p:nvPicPr>
          <p:cNvPr id="11" name="Picture 10" descr="A bottle of liquor with a red and orange label&#10;&#10;AI-generated content may be incorrect.">
            <a:extLst>
              <a:ext uri="{FF2B5EF4-FFF2-40B4-BE49-F238E27FC236}">
                <a16:creationId xmlns:a16="http://schemas.microsoft.com/office/drawing/2014/main" id="{BBD67404-08F3-F1B4-18AB-6E252EBB68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8222" y="2039054"/>
            <a:ext cx="1686278" cy="2631723"/>
          </a:xfrm>
          <a:prstGeom prst="rect">
            <a:avLst/>
          </a:prstGeom>
        </p:spPr>
      </p:pic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58ED81C9-A0CC-60BE-BF36-9B59B871B3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704" y="1138767"/>
            <a:ext cx="1685925" cy="495300"/>
          </a:xfrm>
          <a:prstGeom prst="rect">
            <a:avLst/>
          </a:prstGeom>
        </p:spPr>
      </p:pic>
      <p:pic>
        <p:nvPicPr>
          <p:cNvPr id="13" name="Picture 1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D0DED94-0174-5951-0A1B-AA3F486A0A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1697" y="1646589"/>
            <a:ext cx="2312106" cy="199321"/>
          </a:xfrm>
          <a:prstGeom prst="rect">
            <a:avLst/>
          </a:prstGeom>
        </p:spPr>
      </p:pic>
      <p:pic>
        <p:nvPicPr>
          <p:cNvPr id="14" name="Picture 13" descr="A bottle of liquor next to a glass of liquid&#10;&#10;AI-generated content may be incorrect.">
            <a:extLst>
              <a:ext uri="{FF2B5EF4-FFF2-40B4-BE49-F238E27FC236}">
                <a16:creationId xmlns:a16="http://schemas.microsoft.com/office/drawing/2014/main" id="{C19A2EED-5528-5DF0-DC03-1FFCE84C76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3490" y="2003778"/>
            <a:ext cx="1983741" cy="232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32</Slides>
  <Notes>32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Simple Light</vt:lpstr>
      <vt:lpstr>PowerPoint Presentation</vt:lpstr>
      <vt:lpstr>PowerPoint Presentation</vt:lpstr>
      <vt:lpstr>Top Media Highlights - Liqueurs</vt:lpstr>
      <vt:lpstr>Top Media Highlights - Liqueurs</vt:lpstr>
      <vt:lpstr>Top Media Highlights - Liqueurs</vt:lpstr>
      <vt:lpstr>Top Media Highlights (Podcasts)</vt:lpstr>
      <vt:lpstr>Top Media Highlights – RTE's</vt:lpstr>
      <vt:lpstr>PowerPoint Presentation</vt:lpstr>
      <vt:lpstr>Top Media Highlights</vt:lpstr>
      <vt:lpstr>Top Media Highlights</vt:lpstr>
      <vt:lpstr>PowerPoint Presentation</vt:lpstr>
      <vt:lpstr>Top Media Highlights</vt:lpstr>
      <vt:lpstr>Top Media Highlights</vt:lpstr>
      <vt:lpstr>Top Media Highlights</vt:lpstr>
      <vt:lpstr>Top Media Highlights (Podcasts)</vt:lpstr>
      <vt:lpstr>PowerPoint Presentation</vt:lpstr>
      <vt:lpstr>Top Media Highlights</vt:lpstr>
      <vt:lpstr>Top Media Highlights</vt:lpstr>
      <vt:lpstr>Top Media Highlights</vt:lpstr>
      <vt:lpstr>PowerPoint Presentation</vt:lpstr>
      <vt:lpstr>Top Media Highlights</vt:lpstr>
      <vt:lpstr>Top Media Highlights</vt:lpstr>
      <vt:lpstr>Top Media Highlights</vt:lpstr>
      <vt:lpstr>PowerPoint Presentation</vt:lpstr>
      <vt:lpstr>Top Media Highlights</vt:lpstr>
      <vt:lpstr>Top Media Highlights</vt:lpstr>
      <vt:lpstr>PowerPoint Presentation</vt:lpstr>
      <vt:lpstr>Top Media Highlights</vt:lpstr>
      <vt:lpstr>PowerPoint Presentation</vt:lpstr>
      <vt:lpstr>Top Media Highlights</vt:lpstr>
      <vt:lpstr>Top Media Highlights</vt:lpstr>
      <vt:lpstr>Top Media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14</cp:revision>
  <dcterms:modified xsi:type="dcterms:W3CDTF">2026-07-14T17:55:04Z</dcterms:modified>
</cp:coreProperties>
</file>