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147475676" r:id="rId3"/>
    <p:sldId id="2147475670" r:id="rId4"/>
    <p:sldId id="2147475681" r:id="rId5"/>
    <p:sldId id="2147475685" r:id="rId6"/>
    <p:sldId id="2147475677" r:id="rId7"/>
    <p:sldId id="2147475683" r:id="rId8"/>
    <p:sldId id="2147475679" r:id="rId9"/>
    <p:sldId id="2147475680" r:id="rId10"/>
    <p:sldId id="2147475686" r:id="rId11"/>
    <p:sldId id="21474756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C5874-DB0B-A6C1-0757-252B42209B80}" v="6" dt="2026-04-02T22:09:58.534"/>
    <p1510:client id="{24EEEC7B-FF1E-F389-5523-90D851ADC047}" v="12" dt="2026-04-01T17:55:14.603"/>
    <p1510:client id="{2892D481-AA83-4473-9DEF-12F6DCEBC0F8}" v="33" dt="2026-04-01T17:51:28.625"/>
    <p1510:client id="{7953F3FF-03DF-EE6D-9867-35DC13C45F27}" v="29" dt="2026-04-01T11:53:50.975"/>
    <p1510:client id="{C9CFDE21-94A4-43D3-8CF8-3375786E8FFA}" v="185" dt="2026-04-01T16:05:49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94170-30BC-4E30-BCA7-AA3A49886355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6C0D5-AC61-41DB-BA18-4A74641C4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6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A8C31-4765-417B-7E11-93F23C7C0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CFE40-40A4-8CAE-2E60-3ACEEBD84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0AF25-45C1-998F-8DEB-477BE76DE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22029-88FF-AF4C-A18A-67A279D72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03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B3C04-5EBA-F389-578B-C78CE2B0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5F425-9B1D-C4EC-E1BF-2D0FE37A1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6B2195-58E8-D653-39FD-9C6CDA3C9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D94D4-83E3-2815-3024-53E0E4197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4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CAC94-1DCE-B865-1D4F-4D8F65A4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DDDE3-5666-E66B-9160-7034C5FF2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A9480-DB38-0095-A0A5-E6FD747CD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1A52A-85C0-CB56-70B2-9DFC9EC31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90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D8D69-6B0D-73D4-09CD-9389C7D45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7C8F9-E309-3FA0-849C-05C5A1B4E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ED921-B46A-A18D-E3B4-CB304CD01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F6B5E-1781-3FB6-4EDA-0082E1EBF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8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56552-379D-145B-2272-55DDF217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BD416-2D08-E6C3-5E0F-59D59F96C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9F269-BB82-E3EE-B61F-0B9B26A35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1CB5F-C59C-CFFF-1D06-62AB6E3A7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06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5073-DFF0-D722-6B4B-696F9F26D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16C43-ACFD-402D-4E44-32ED3BDE4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33C23-6827-A966-80B0-1C2AEF634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6554E-2DF0-6B5D-CAE4-BEAFF74D4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07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7E73B-C7E0-5281-A57E-823CF04C1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B86D1-2CC1-6618-DFF3-5B0159DC8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ABE82C-5955-AED6-92D2-EA2430BA5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7BEEF-D5FC-8DAD-08ED-FD6C81F95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4718-64B0-BFED-92C8-84AAC57C5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D8A1F-1B7F-140D-A032-2D0A5B17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1749-BA7B-3DBE-4486-EE9F8B0C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2D3EC-BC58-EFA7-77EE-65209E342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1535F-5030-00D0-A16A-167F0842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ADDE-4E8B-550E-AC1B-0D570959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4C91C-04CD-8A75-8444-95F826B76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21919-F4DB-0144-7FEC-8E1EC100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7C730-9CEE-804E-493A-CA540758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C2A0-5593-82FE-637E-A3E0142A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8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5493F-A8E6-22F5-7486-A4FBBB7DD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B4205-BCF3-6D7E-DE37-97A5BACCD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4830-1A59-1FC2-A9F3-80E6E08D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7DAA7-8BD6-9E3B-4207-2548D957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CB4C-EF86-0F2B-A67B-2F611D6D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2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75-C6DA-5907-F37E-4898215A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B0D8-3ABB-58C5-AD04-60405B5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B438-7A33-B083-38B3-B3655EE0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E8DB-DD53-87E4-5E13-FB358202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316-8074-7C24-A8B2-B4F308C2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70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5725-2147-7935-D840-BEE4F911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802-9AF2-C9E0-DABC-B5705A2B5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9BE59-4CF8-2F37-3F8C-6DA408A3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6AD00-9EFE-7F32-8020-ABEE8209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945D-B2A3-6CDA-3687-E55696D2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0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AFD3-FD2C-0ECB-A0AA-7F5F682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4C9C-79A1-5D5D-4E9C-D3F77325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D677-9467-0B23-8B50-72122B02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F3B1-E5F9-AAEE-CA04-A03596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CCD9-39DB-947D-163E-C4F7DE08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92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9CF6-874B-AECB-19B5-A22A6C5E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40DDE-D899-4D1D-015B-27143E373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FD4C1-6B04-14C8-3B72-00B89FD18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001E1-27F6-8F49-E6DF-11E60BFA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78DE1-309C-684D-008D-82765DC7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23289-79AF-7CBC-04BE-250B66F9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31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6D52-9BF7-7FB6-28E4-66E2ECC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54E4A-7B12-1EFC-053D-3B62AFA9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D4222-E20E-80CC-5BA4-9BE84CE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3782-63B1-0C64-0766-6C9E9B5E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7D840-467D-9243-BE7A-D100401B8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20840-7369-5EAF-E114-41BBA3AC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66CC6-ED8D-F26F-B23D-3B8EFED7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02DE9-32ED-6FA9-1801-398E5867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7A1A-1927-41AA-AF08-8C2E51B7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E4F51-F48A-DAF6-EAD2-EE34D2A3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E484C-734C-E319-5486-AB1461CD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C986D-BB99-EF80-768D-EB25A646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9E6D73-D3BC-957C-5402-C2976273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424D5-1749-FD4F-B8A3-9BA52E01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22256-7C2B-8244-0AF5-697E7A5B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14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6B9-DD76-F2AF-3450-1E2F8DF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CD6E-9B3B-C98D-1174-8D1BB635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DFE63-3D70-4883-1456-5FFF198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E8A-8C77-B0E3-0CD7-1E574E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2A30-4635-88FA-BF26-2DED4A2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022B7-E7F7-3CCB-D9E6-5A8A7EFE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5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75C-FFE1-7670-C628-B90E7E19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B416-BF31-E1F3-C835-237CE223B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5C1D-0DC4-6297-E799-3B7532DF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97B3-C977-9F17-DC97-34E116C3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CAA1-E65B-84F3-D936-9ED09B99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9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51AF-C7DE-9C1E-0D79-A35CD839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DC883-BD08-79AE-4E9E-0E4A26F1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0A46-4D53-A474-F2A8-858B9409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8AAC-A417-B460-3333-7AB27FA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7CBD-FD0F-C6B4-636E-B6CB4077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EE2-3282-3609-A2A1-53F453A2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D494-784E-2811-5E0E-E2828C28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FF4A3-AE87-0C7D-71C8-5978C4971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F7C7-39E9-3808-F8B4-8095324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933F-65CC-BA7E-272D-550F6D67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D7AF4-F024-76A6-348B-97183B1E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ACF64-CE78-EE8B-1B1E-36CFDA204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F1F5A-F576-2E37-A744-D8152A5A7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4D32-728F-6C97-73AB-DE15749F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80FF5-61F6-A401-7DED-E0BA8A8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380E2-7F9E-360E-DD38-B8DB999D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1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uctur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01" y="-1"/>
            <a:ext cx="12225601" cy="6876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DEC9B-91F1-3BB0-BBE0-249F5F668F87}"/>
              </a:ext>
            </a:extLst>
          </p:cNvPr>
          <p:cNvSpPr/>
          <p:nvPr userDrawn="1"/>
        </p:nvSpPr>
        <p:spPr>
          <a:xfrm>
            <a:off x="123825" y="180976"/>
            <a:ext cx="11906250" cy="65627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67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75-C6DA-5907-F37E-4898215A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B0D8-3ABB-58C5-AD04-60405B5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B438-7A33-B083-38B3-B3655EE0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E8DB-DD53-87E4-5E13-FB358202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316-8074-7C24-A8B2-B4F308C2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26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AFD3-FD2C-0ECB-A0AA-7F5F682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4C9C-79A1-5D5D-4E9C-D3F77325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D677-9467-0B23-8B50-72122B02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F3B1-E5F9-AAEE-CA04-A03596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CCD9-39DB-947D-163E-C4F7DE08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2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6D52-9BF7-7FB6-28E4-66E2ECC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54E4A-7B12-1EFC-053D-3B62AFA9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D4222-E20E-80CC-5BA4-9BE84CE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3782-63B1-0C64-0766-6C9E9B5E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7D840-467D-9243-BE7A-D100401B8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20840-7369-5EAF-E114-41BBA3AC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66CC6-ED8D-F26F-B23D-3B8EFED7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02DE9-32ED-6FA9-1801-398E5867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56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6B9-DD76-F2AF-3450-1E2F8DF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CD6E-9B3B-C98D-1174-8D1BB635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DFE63-3D70-4883-1456-5FFF198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E8A-8C77-B0E3-0CD7-1E574E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2A30-4635-88FA-BF26-2DED4A2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022B7-E7F7-3CCB-D9E6-5A8A7EFE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73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51AF-C7DE-9C1E-0D79-A35CD839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DC883-BD08-79AE-4E9E-0E4A26F1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0A46-4D53-A474-F2A8-858B9409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8AAC-A417-B460-3333-7AB27FA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7CBD-FD0F-C6B4-636E-B6CB4077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EE2-3282-3609-A2A1-53F453A2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7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uctur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00" y="-1"/>
            <a:ext cx="12225601" cy="6876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DEC9B-91F1-3BB0-BBE0-249F5F668F87}"/>
              </a:ext>
            </a:extLst>
          </p:cNvPr>
          <p:cNvSpPr/>
          <p:nvPr userDrawn="1"/>
        </p:nvSpPr>
        <p:spPr>
          <a:xfrm>
            <a:off x="123825" y="180976"/>
            <a:ext cx="11906250" cy="65627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11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CA41-D0B3-7A86-B406-E68F50ED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085F6-41F3-2869-85FF-9CF40ECC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589D-9B2F-A4FE-B9DB-20FDFBBB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A962-7159-B465-F4A3-7063A81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D04ED-5D9D-5359-CE8B-2CCD3C08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D66BB1-967E-3C8D-FC14-8CDDA1138C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807" y="-169867"/>
            <a:ext cx="7223858" cy="7223858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4029A32-505D-6676-030C-3BB1D12A57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75" y="6187601"/>
            <a:ext cx="634771" cy="523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576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5123C-C9FE-7A64-9B17-F4C74837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D7292-063C-A744-EDD7-B342FB4E8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944BE-4AFA-4C46-2609-10B2E3D4D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4042D-1B63-F25B-C25A-3B3AE3AF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9DFD9-EB08-B1B7-F941-F01DBFC4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C2102-31B9-009F-10C1-24DF000C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37B9-45E5-35F0-53BE-6D907D4C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2CE3C-D70E-B5DA-D97A-BB25BA505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7EDCE-9C1D-462F-34B0-BC5C0FEF5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403E4-53EE-4FD5-3518-3B79157D3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9D280-E155-6E07-AF90-DA5053F86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120FA4-21B5-3E06-7643-9C4B7199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5CC63-C334-D605-F14A-9AC74273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82B37-F148-B2D4-E4F8-6600F0A9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2C85-3C60-3387-B6F5-09626E8A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2ABC8-0888-E875-1067-38A655AE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2C3D0-3709-2724-A2D2-4BC3634E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F18D-0835-78C8-7301-8E62929E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247C9-6A65-A25A-28C9-C306E419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6DC42-2433-BFBE-3CBA-347275CA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2DE58-EE30-67BE-5434-5863A913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0DAD-A155-5FBF-CD3F-8ED787C8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44F7-8DCC-7F60-A7DD-F837CECA3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B9BF2-6772-DC3D-3FDB-5C8F92AD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F70AB-5896-FDC5-0097-2B30F990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CD2D2-4D2A-B870-B791-9E6A7E1E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28C68-FD18-B0AD-9FFD-FE6363E3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8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A997-EF7A-2289-BB77-C36C6E00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83216-A0F2-6BC7-7312-A50769E26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92797-B111-395E-745A-E200D6521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A62EB-A2CE-D236-50D2-D041F976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E7A59-68EC-3749-F873-A188161D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9D010-8A2F-462D-E710-AC1C23CE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5E04F4-ADCC-729C-2D65-03043760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CBB80-21D1-17C6-116A-FBA8CE72C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42A0-CDB2-3DC8-24D9-C9994B740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DADEB-6CDE-F2B9-4594-43E1A48C4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DAD9F-96EA-6E75-7A06-60AAAB458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B8491-522D-75F6-4BAE-CECFAEB3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F91B-EF74-9A30-C218-1517AF842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FBD47-8435-B57E-9FC9-BC29E540C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5E39-7A86-BADF-56AC-C8A950797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6FDA7-52C4-42F6-B80D-53F18D922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8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trade.lucasbols.com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hyperlink" Target="https://trade.lucasbols.com/wp-content/uploads/2025/08/LBUSA-2026-JBP-JAN-2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hyperlink" Target="https://trade.lucasbols.com/wp-content/uploads/2025/08/LBUSA-Brand-Catalog-2026-PPT.pptx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rel4.instantimpact.com/Account/Login.aspx?ReturnUrl=%2fDefault.aspx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rade.lucasbols.com/wp-content/uploads/2025/08/LBUSA-ON-PREMISE-STRATEGY.pptx" TargetMode="Externa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0" Type="http://schemas.openxmlformats.org/officeDocument/2006/relationships/hyperlink" Target="https://trade.lucasbols.com/wp-content/uploads/2025/08/LBUSA-Diffords-100-Cocktails.pdf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trade.lucasbols.com/wp-content/uploads/2025/08/LBUSA-OFF-PREMISE-STRATEGY.pptx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hyperlink" Target="https://trade.lucasbols.com/wp-content/uploads/2025/08/LBUSA-360_RETAIL-PROGRAM.pptx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trade.lucasbols.com/wp-content/uploads/2025/08/LBUSA-RETAIL-STANDARDS-2026.xls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trade.lucasbols.com/wp-content/uploads/2025/08/Best-Media-Hits-of-2025.pptx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trade.lucasbols.com/wp-content/uploads/2025/08/LBUSA-Accolade-Report-.pptx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6D1F-0FC2-1922-9FB2-00B2C456B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FD0C0F-D068-F1B7-6039-FB24D6F8C6F8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19C6E-455F-27BB-609B-F0D31E2AC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4" y="226883"/>
            <a:ext cx="2094081" cy="1859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C359A-A063-00D5-3152-B87882D2C020}"/>
              </a:ext>
            </a:extLst>
          </p:cNvPr>
          <p:cNvSpPr txBox="1"/>
          <p:nvPr/>
        </p:nvSpPr>
        <p:spPr>
          <a:xfrm>
            <a:off x="6384529" y="2776203"/>
            <a:ext cx="56038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SALES ONBOARDING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TOOLKIT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i="1">
                <a:solidFill>
                  <a:prstClr val="white"/>
                </a:solidFill>
                <a:latin typeface="Aptos" panose="02110004020202020204"/>
              </a:rPr>
              <a:t>2026</a:t>
            </a:r>
            <a:endParaRPr kumimoji="0" lang="en-US" sz="6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30081290-226C-DA79-BF29-3477E400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4" y="226883"/>
            <a:ext cx="3902022" cy="25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ucas Bols // Home">
            <a:extLst>
              <a:ext uri="{FF2B5EF4-FFF2-40B4-BE49-F238E27FC236}">
                <a16:creationId xmlns:a16="http://schemas.microsoft.com/office/drawing/2014/main" id="{FA170F47-0471-AC04-6BB7-2311381E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9" y="3342094"/>
            <a:ext cx="6173996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D84AA-1699-DC6F-CCD8-4F5D6937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1ED8BF-54AB-93D4-E1C3-BBE85F10423D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8FCAF43-B3EC-3304-27CD-134FE6BABA1A}"/>
              </a:ext>
            </a:extLst>
          </p:cNvPr>
          <p:cNvSpPr txBox="1">
            <a:spLocks/>
          </p:cNvSpPr>
          <p:nvPr/>
        </p:nvSpPr>
        <p:spPr>
          <a:xfrm>
            <a:off x="6813623" y="2343118"/>
            <a:ext cx="4879302" cy="32829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17323-8B9A-C6FF-CF2E-DA77A1943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28" name="Picture 4" descr="Lucas Bols // Home">
            <a:extLst>
              <a:ext uri="{FF2B5EF4-FFF2-40B4-BE49-F238E27FC236}">
                <a16:creationId xmlns:a16="http://schemas.microsoft.com/office/drawing/2014/main" id="{B342C364-6353-1DAB-FAA9-C44823B5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63" y="1477024"/>
            <a:ext cx="8740324" cy="44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C81224-E7F7-3C9D-E477-53535C39BAFA}"/>
              </a:ext>
            </a:extLst>
          </p:cNvPr>
          <p:cNvSpPr txBox="1"/>
          <p:nvPr/>
        </p:nvSpPr>
        <p:spPr>
          <a:xfrm>
            <a:off x="1264662" y="163212"/>
            <a:ext cx="9607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CREATING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GREAT COCKTAIL EXPERIENCES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AROUND THE WORLD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B3CEFAAA-460D-0858-89B1-241BBA8D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9" y="205111"/>
            <a:ext cx="800163" cy="5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90E69-1630-042C-CCC3-8F372106356C}"/>
              </a:ext>
            </a:extLst>
          </p:cNvPr>
          <p:cNvSpPr txBox="1"/>
          <p:nvPr/>
        </p:nvSpPr>
        <p:spPr>
          <a:xfrm>
            <a:off x="633520" y="5975880"/>
            <a:ext cx="1017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450 YEARS, 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SINCE 1575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9DF58333-5817-590F-F92E-0388C999E064}"/>
              </a:ext>
            </a:extLst>
          </p:cNvPr>
          <p:cNvGrpSpPr/>
          <p:nvPr/>
        </p:nvGrpSpPr>
        <p:grpSpPr>
          <a:xfrm>
            <a:off x="8850100" y="3621834"/>
            <a:ext cx="3202331" cy="3165517"/>
            <a:chOff x="0" y="0"/>
            <a:chExt cx="10242474" cy="10242474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0FC05CB1-7485-59EB-0648-B5E66D45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9009">
              <a:off x="13368" y="13368"/>
              <a:ext cx="10215739" cy="1021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F9F660DF-D2E8-C54F-568A-226248242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57906">
              <a:off x="1424004" y="1429645"/>
              <a:ext cx="7394466" cy="7394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geplakte-afbeelding.pdf" descr="geplakte-afbeelding.pdf">
            <a:extLst>
              <a:ext uri="{FF2B5EF4-FFF2-40B4-BE49-F238E27FC236}">
                <a16:creationId xmlns:a16="http://schemas.microsoft.com/office/drawing/2014/main" id="{A78EC3A5-59F6-4A63-F9C5-E902EC410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57" y="3726116"/>
            <a:ext cx="2933616" cy="29806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451B6-4292-8F32-25D4-C5ABB6A8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DD6FAD-AF44-E7E8-5B4C-05E777B37B5B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467964EB-01B7-5093-067D-229773A46CDB}"/>
              </a:ext>
            </a:extLst>
          </p:cNvPr>
          <p:cNvSpPr txBox="1">
            <a:spLocks/>
          </p:cNvSpPr>
          <p:nvPr/>
        </p:nvSpPr>
        <p:spPr>
          <a:xfrm>
            <a:off x="6813623" y="2343118"/>
            <a:ext cx="4879302" cy="32829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63BC6-2FD3-56A7-B738-58EB76B12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28" name="Picture 4" descr="Lucas Bols // Home">
            <a:extLst>
              <a:ext uri="{FF2B5EF4-FFF2-40B4-BE49-F238E27FC236}">
                <a16:creationId xmlns:a16="http://schemas.microsoft.com/office/drawing/2014/main" id="{148ABF6F-8FE1-430C-C770-EED405303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63" y="1477024"/>
            <a:ext cx="8740324" cy="44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E8E5A-6D34-DE04-DCCB-83B669FE537C}"/>
              </a:ext>
            </a:extLst>
          </p:cNvPr>
          <p:cNvSpPr txBox="1"/>
          <p:nvPr/>
        </p:nvSpPr>
        <p:spPr>
          <a:xfrm>
            <a:off x="1264662" y="163212"/>
            <a:ext cx="9607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CREATING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GREAT COCKTAIL EXPERIENCES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AROUND THE WORLD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BA405832-8327-3287-BA47-9E3AC47F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9" y="205111"/>
            <a:ext cx="800163" cy="5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AB55D-779F-E09D-FF7B-7B06244448BA}"/>
              </a:ext>
            </a:extLst>
          </p:cNvPr>
          <p:cNvSpPr txBox="1"/>
          <p:nvPr/>
        </p:nvSpPr>
        <p:spPr>
          <a:xfrm>
            <a:off x="633520" y="5975880"/>
            <a:ext cx="1017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450 YEARS, 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SINCE 1575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32FDA9C7-316B-1931-392F-FEEE18817749}"/>
              </a:ext>
            </a:extLst>
          </p:cNvPr>
          <p:cNvGrpSpPr/>
          <p:nvPr/>
        </p:nvGrpSpPr>
        <p:grpSpPr>
          <a:xfrm>
            <a:off x="8850100" y="3621834"/>
            <a:ext cx="3202331" cy="3165517"/>
            <a:chOff x="0" y="0"/>
            <a:chExt cx="10242474" cy="10242474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AF935697-BC69-68E4-AAE1-BE0C8573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9009">
              <a:off x="13368" y="13368"/>
              <a:ext cx="10215739" cy="1021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7AABD58B-3FD4-D4DB-B50B-FE85A985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57906">
              <a:off x="1424004" y="1429645"/>
              <a:ext cx="7394466" cy="7394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geplakte-afbeelding.pdf" descr="geplakte-afbeelding.pdf">
            <a:extLst>
              <a:ext uri="{FF2B5EF4-FFF2-40B4-BE49-F238E27FC236}">
                <a16:creationId xmlns:a16="http://schemas.microsoft.com/office/drawing/2014/main" id="{F9C15F66-6107-0D7D-3BAB-56061901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57" y="3726116"/>
            <a:ext cx="2933616" cy="29806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3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7A11A-D1FE-4D51-114A-E46B05BA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D5346B-35C7-EC59-BC72-A4FF3FD5D581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061C49-B2F7-1138-4C11-C5D805F538B9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DD028AF2-3A3B-4B62-285A-08F21041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D4619-FFF2-0064-C078-DE28B0ED6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3013A2-D1E0-A4EF-7FD4-5685DFCE93B2}"/>
              </a:ext>
            </a:extLst>
          </p:cNvPr>
          <p:cNvSpPr txBox="1"/>
          <p:nvPr/>
        </p:nvSpPr>
        <p:spPr>
          <a:xfrm>
            <a:off x="1471313" y="-59249"/>
            <a:ext cx="924937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SALES ONBOARDING TOOLKIT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>
                <a:solidFill>
                  <a:schemeClr val="bg1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CONTEXT &amp; PURPOSE</a:t>
            </a:r>
            <a:endParaRPr kumimoji="0" lang="en-US" sz="4400" b="1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E4676-3DB1-4693-5181-C8C7E23A9198}"/>
              </a:ext>
            </a:extLst>
          </p:cNvPr>
          <p:cNvSpPr txBox="1"/>
          <p:nvPr/>
        </p:nvSpPr>
        <p:spPr>
          <a:xfrm>
            <a:off x="602073" y="1552944"/>
            <a:ext cx="111144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The following slides bring together the most impactful LBUSA sales tools designed to help distributor teams </a:t>
            </a:r>
            <a:r>
              <a:rPr lang="en-US" sz="2800" b="1" i="1">
                <a:solidFill>
                  <a:schemeClr val="accent2"/>
                </a:solidFill>
              </a:rPr>
              <a:t>win more placements, activate faster, and drive incremental growth across priority brands</a:t>
            </a:r>
            <a:r>
              <a:rPr lang="en-US" sz="2800">
                <a:solidFill>
                  <a:schemeClr val="accent2"/>
                </a:solidFill>
              </a:rPr>
              <a:t>.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This toolkit is built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accent2"/>
                </a:solidFill>
              </a:rPr>
              <a:t>Onboard</a:t>
            </a:r>
            <a:r>
              <a:rPr lang="en-US" sz="2800" b="1">
                <a:solidFill>
                  <a:schemeClr val="bg1"/>
                </a:solidFill>
              </a:rPr>
              <a:t> new distributor teams quickly and confidently</a:t>
            </a:r>
            <a:r>
              <a:rPr lang="en-US" sz="280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accent2"/>
                </a:solidFill>
              </a:rPr>
              <a:t>Equip</a:t>
            </a:r>
            <a:r>
              <a:rPr lang="en-US" sz="2800" b="1">
                <a:solidFill>
                  <a:schemeClr val="bg1"/>
                </a:solidFill>
              </a:rPr>
              <a:t> current teams with the right tools to win in market</a:t>
            </a:r>
            <a:r>
              <a:rPr lang="en-US" sz="280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Provide access to best-in-class tools that drive execution and growth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All thumbnails are </a:t>
            </a:r>
            <a:r>
              <a:rPr lang="en-US" sz="2800" b="1">
                <a:solidFill>
                  <a:schemeClr val="accent2"/>
                </a:solidFill>
              </a:rPr>
              <a:t>hyperlinked to live files on the LBUSA Trade Portal</a:t>
            </a:r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for immediate use in presentations, planning, and customer conversations.</a:t>
            </a:r>
          </a:p>
        </p:txBody>
      </p:sp>
    </p:spTree>
    <p:extLst>
      <p:ext uri="{BB962C8B-B14F-4D97-AF65-F5344CB8AC3E}">
        <p14:creationId xmlns:p14="http://schemas.microsoft.com/office/powerpoint/2010/main" val="5627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9BEC6-0CBF-234C-117A-85AA3BC1C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870174-9320-29D8-0722-AFCE8C7A2004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F0A83E-03BC-CCA5-B996-F785376A6299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9D180B08-71F4-96E6-5300-7107B5E8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E7C95-3790-28A4-457F-343181C2F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6F9E6E-73FA-0DDA-3842-6FF30509C3C4}"/>
              </a:ext>
            </a:extLst>
          </p:cNvPr>
          <p:cNvSpPr txBox="1"/>
          <p:nvPr/>
        </p:nvSpPr>
        <p:spPr>
          <a:xfrm>
            <a:off x="1555204" y="435009"/>
            <a:ext cx="9249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HOW TO USE THIS TOOLKIT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92D28-8F75-038E-FBB9-438010641DEE}"/>
              </a:ext>
            </a:extLst>
          </p:cNvPr>
          <p:cNvSpPr txBox="1"/>
          <p:nvPr/>
        </p:nvSpPr>
        <p:spPr>
          <a:xfrm>
            <a:off x="95249" y="1477397"/>
            <a:ext cx="2671896" cy="709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BUILD THE STORY (SELL)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BRANDS &amp; PLANNING</a:t>
            </a:r>
            <a:endParaRPr lang="en-US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 here to build a strong, confident selling story and prepare for customer conversations.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Brand Catalog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Build compelling brand stories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JBP Template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Structure strategic customer proposals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Trade Portal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Access the tools and assets you need before any meeting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accent2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Walk in prepared with a clear story and plan</a:t>
            </a:r>
            <a:endParaRPr lang="en-US" sz="1400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B331D-F84F-649B-26AA-AC55680EDBFD}"/>
              </a:ext>
            </a:extLst>
          </p:cNvPr>
          <p:cNvSpPr txBox="1"/>
          <p:nvPr/>
        </p:nvSpPr>
        <p:spPr>
          <a:xfrm>
            <a:off x="3118322" y="1525305"/>
            <a:ext cx="2928076" cy="4943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WIN THE MENU (PLACE &amp; ACTIVATE)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ON PREMISE CHANNEL</a:t>
            </a:r>
            <a:endParaRPr lang="en-US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these tools to secure menu placements, build cocktail programs, and activate in bar and restaurant accounts.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Premise Strategy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Build compelling cocktail programs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 100 Cocktails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Sell into proven, high-demand serves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Ansira POS Portal / POS Tools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Support activation and drive visibility in account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accent2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Win placements and bring programs to life on-premise</a:t>
            </a:r>
            <a:endParaRPr lang="en-US" sz="1400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54C32-B48E-0FA3-41BB-76DA11E150FD}"/>
              </a:ext>
            </a:extLst>
          </p:cNvPr>
          <p:cNvSpPr txBox="1"/>
          <p:nvPr/>
        </p:nvSpPr>
        <p:spPr>
          <a:xfrm>
            <a:off x="6173597" y="1525304"/>
            <a:ext cx="2928076" cy="4447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WIN THE SHELF (PLACE &amp; ACTIVATE)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OFF PREMISE CHANNEL</a:t>
            </a:r>
            <a:endParaRPr lang="en-US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these tools to secure shelf space, displays, and retail activation in priority accounts.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 Premise Strategy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Build compelling retail programs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Retail Standards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Strengthen shelf and display execution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Retail Program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Unlock features and displays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accent2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Win the shelf, secure displays, and drive retail execution</a:t>
            </a:r>
            <a:endParaRPr lang="en-US" sz="1400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D7B52F-BB6E-63D5-8A8D-140554D852BE}"/>
              </a:ext>
            </a:extLst>
          </p:cNvPr>
          <p:cNvSpPr txBox="1"/>
          <p:nvPr/>
        </p:nvSpPr>
        <p:spPr>
          <a:xfrm>
            <a:off x="9263924" y="1525305"/>
            <a:ext cx="2928076" cy="5788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PROVE &amp; TRADE UP (CLOSE)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MEDIA &amp; ACCOLADES</a:t>
            </a:r>
            <a:endParaRPr lang="en-US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these tools to build credibility, justify price, and strengthen premium selling conversations.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Coverage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Reinforce your selling story with third-party validation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 Highlights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Use high-impact proof points in presentations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Brand Accolades</a:t>
            </a:r>
            <a: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Support trade-up and premium positioning</a:t>
            </a: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0">
                <a:solidFill>
                  <a:schemeClr val="accent2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👉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r>
              <a:rPr lang="en-US" sz="1400" kern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Strengthen your pitch and close with confidence</a:t>
            </a:r>
            <a:endParaRPr lang="en-US" sz="1400" kern="10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400" kern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0F98BE-2D09-0F17-AAE1-A9D1032A6244}"/>
              </a:ext>
            </a:extLst>
          </p:cNvPr>
          <p:cNvSpPr/>
          <p:nvPr/>
        </p:nvSpPr>
        <p:spPr>
          <a:xfrm>
            <a:off x="27030" y="1439830"/>
            <a:ext cx="2928076" cy="52785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EFDD58-ADAA-4F32-3B88-E0DFAE3D1BCF}"/>
              </a:ext>
            </a:extLst>
          </p:cNvPr>
          <p:cNvSpPr/>
          <p:nvPr/>
        </p:nvSpPr>
        <p:spPr>
          <a:xfrm>
            <a:off x="3087458" y="1439830"/>
            <a:ext cx="2928076" cy="52785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3EB5C9-F789-6125-A553-003473AD0B50}"/>
              </a:ext>
            </a:extLst>
          </p:cNvPr>
          <p:cNvSpPr/>
          <p:nvPr/>
        </p:nvSpPr>
        <p:spPr>
          <a:xfrm>
            <a:off x="6144172" y="1439830"/>
            <a:ext cx="2928076" cy="52785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E7000E-B4AB-6D0E-649E-FE40A4908F58}"/>
              </a:ext>
            </a:extLst>
          </p:cNvPr>
          <p:cNvSpPr/>
          <p:nvPr/>
        </p:nvSpPr>
        <p:spPr>
          <a:xfrm>
            <a:off x="9200887" y="1439830"/>
            <a:ext cx="2928076" cy="52785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79F5F3-9728-7841-B8DD-6875021E8B7C}"/>
              </a:ext>
            </a:extLst>
          </p:cNvPr>
          <p:cNvSpPr txBox="1"/>
          <p:nvPr/>
        </p:nvSpPr>
        <p:spPr>
          <a:xfrm>
            <a:off x="1471313" y="-59249"/>
            <a:ext cx="9249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SALES ONBOARDING TOOLKIT </a:t>
            </a:r>
          </a:p>
        </p:txBody>
      </p:sp>
    </p:spTree>
    <p:extLst>
      <p:ext uri="{BB962C8B-B14F-4D97-AF65-F5344CB8AC3E}">
        <p14:creationId xmlns:p14="http://schemas.microsoft.com/office/powerpoint/2010/main" val="8026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4124-0057-265F-44F1-44B712F6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E156F2-1174-FC5B-00E8-DDA116CE965A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688F0F-5136-AB73-DA3E-00FDC46D939C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9CEEAF5D-9C04-0BA1-9027-11ABD0A4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61E08-DC01-69EB-B67A-1D34262E6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599A55-A5A9-82EC-72C3-1A07DEE833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555" t="21778" r="6556" b="13244"/>
          <a:stretch>
            <a:fillRect/>
          </a:stretch>
        </p:blipFill>
        <p:spPr>
          <a:xfrm>
            <a:off x="328654" y="1776252"/>
            <a:ext cx="2914347" cy="164634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EFBCE-9286-81DE-DA4F-46DF0C1188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334" t="21151" r="6778" b="14489"/>
          <a:stretch>
            <a:fillRect/>
          </a:stretch>
        </p:blipFill>
        <p:spPr>
          <a:xfrm>
            <a:off x="4134573" y="1776252"/>
            <a:ext cx="2953734" cy="162391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4D4534-3E65-E1CF-C690-078D753273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222" t="21151" r="6889" b="13956"/>
          <a:stretch>
            <a:fillRect/>
          </a:stretch>
        </p:blipFill>
        <p:spPr>
          <a:xfrm>
            <a:off x="8337525" y="1776252"/>
            <a:ext cx="2953734" cy="166644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C3C6F-6A55-593F-54E8-364CD084B2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444" t="21151" r="6889" b="13778"/>
          <a:stretch>
            <a:fillRect/>
          </a:stretch>
        </p:blipFill>
        <p:spPr>
          <a:xfrm>
            <a:off x="540122" y="3570764"/>
            <a:ext cx="2901145" cy="1646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136A9E-8C84-BAC8-E581-2BF45285023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222" t="21151" r="6889" b="13600"/>
          <a:stretch>
            <a:fillRect/>
          </a:stretch>
        </p:blipFill>
        <p:spPr>
          <a:xfrm>
            <a:off x="4361004" y="3570765"/>
            <a:ext cx="2902209" cy="1646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2D8CDF-5B8A-8301-4A93-C988A3D09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222" t="12132" r="666" b="5600"/>
          <a:stretch>
            <a:fillRect/>
          </a:stretch>
        </p:blipFill>
        <p:spPr>
          <a:xfrm>
            <a:off x="8673894" y="3550811"/>
            <a:ext cx="2777340" cy="162867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C1C565-4DAC-BA0A-A35E-B7EAF1E39DEB}"/>
              </a:ext>
            </a:extLst>
          </p:cNvPr>
          <p:cNvSpPr txBox="1"/>
          <p:nvPr/>
        </p:nvSpPr>
        <p:spPr>
          <a:xfrm>
            <a:off x="219457" y="5433331"/>
            <a:ext cx="3582206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BRAND CATALOG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sz="1400">
                <a:solidFill>
                  <a:schemeClr val="bg1"/>
                </a:solidFill>
              </a:rPr>
              <a:t>Concise brand overviews with key selling points, credentials, and portfolio roles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Use to build compelling brand stories and confidently present the portfolio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F715D4-8B4C-E99B-370D-FC8D3EB07A10}"/>
              </a:ext>
            </a:extLst>
          </p:cNvPr>
          <p:cNvSpPr txBox="1"/>
          <p:nvPr/>
        </p:nvSpPr>
        <p:spPr>
          <a:xfrm>
            <a:off x="4128194" y="5442739"/>
            <a:ext cx="393561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JBP TEMPLATE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sz="1400">
                <a:solidFill>
                  <a:schemeClr val="bg1"/>
                </a:solidFill>
              </a:rPr>
              <a:t>Comprehensive 40-slide framework to develop local Joint Business Plans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Use to structure strategic, insight-led proposals that align with customers and unlock growth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BD3117-FB0C-2C11-3A2B-72BCF5BE7E65}"/>
              </a:ext>
            </a:extLst>
          </p:cNvPr>
          <p:cNvSpPr txBox="1"/>
          <p:nvPr/>
        </p:nvSpPr>
        <p:spPr>
          <a:xfrm>
            <a:off x="8205216" y="5434848"/>
            <a:ext cx="393561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TRADE PORTAL</a:t>
            </a:r>
            <a:endParaRPr lang="en-US" sz="2000" b="1" u="sng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Central hub for all LBUSA selling tools, assets, and resources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Start here to access all tools and prepare for any customer interaction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7B68EE-3326-68A8-2E70-31F3138105A6}"/>
              </a:ext>
            </a:extLst>
          </p:cNvPr>
          <p:cNvSpPr txBox="1"/>
          <p:nvPr/>
        </p:nvSpPr>
        <p:spPr>
          <a:xfrm>
            <a:off x="1748186" y="-22043"/>
            <a:ext cx="866913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BRANDS &amp; PLANNING</a:t>
            </a:r>
          </a:p>
          <a:p>
            <a:pPr lvl="0" algn="ctr">
              <a:defRPr/>
            </a:pPr>
            <a:r>
              <a:rPr lang="en-US" sz="2400" i="1">
                <a:solidFill>
                  <a:schemeClr val="accent2"/>
                </a:solidFill>
              </a:rPr>
              <a:t>Use these tools to build stronger selling stories, structure customer proposals, and anchor your plans in clear brand strategy</a:t>
            </a:r>
            <a:endParaRPr kumimoji="0" lang="en-US" sz="2400" b="1" i="1" u="none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CF76-C667-5476-2598-5ECEC0C70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53656C-9767-32E5-1907-2699018205CC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CD6ECD-4EC1-15EC-F7CD-C78B6B3D1C3B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B2E9884E-0D9A-C226-9315-ADDD0E0A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58D707-97B5-8A12-3AED-B694841D2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5570B5-C1FB-6073-5DA0-3B6F430C1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111" t="20444" r="7974" b="14134"/>
          <a:stretch>
            <a:fillRect/>
          </a:stretch>
        </p:blipFill>
        <p:spPr>
          <a:xfrm>
            <a:off x="235063" y="1656296"/>
            <a:ext cx="3137045" cy="178363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52F7A8-C4CF-D203-77A8-855047E908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999" t="23056" r="13779" b="15556"/>
          <a:stretch>
            <a:fillRect/>
          </a:stretch>
        </p:blipFill>
        <p:spPr>
          <a:xfrm>
            <a:off x="443576" y="3561755"/>
            <a:ext cx="3217969" cy="178363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CE5BD71-5E3A-E6D4-2910-0FC0B2A6AD41}"/>
              </a:ext>
            </a:extLst>
          </p:cNvPr>
          <p:cNvSpPr txBox="1"/>
          <p:nvPr/>
        </p:nvSpPr>
        <p:spPr>
          <a:xfrm>
            <a:off x="45187" y="5583133"/>
            <a:ext cx="4014749" cy="13542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ON PREMISE STRATEGY</a:t>
            </a:r>
            <a:endParaRPr lang="en-US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>
                <a:solidFill>
                  <a:schemeClr val="bg1"/>
                </a:solidFill>
              </a:rPr>
              <a:t>Category opportunity + channel execution playbook</a:t>
            </a:r>
            <a:endParaRPr lang="en-US" sz="14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400" b="1" i="1">
                <a:solidFill>
                  <a:schemeClr val="accent2"/>
                </a:solidFill>
              </a:rPr>
              <a:t>→ Use to build compelling cocktail programs and secure menu placements across priority accounts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6E45DF-D457-FC50-12DE-1707E6E5A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991" y="1488456"/>
            <a:ext cx="2595563" cy="336708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8CEA21-D8C7-04D2-CD55-0BBA6049F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8179" y="2427156"/>
            <a:ext cx="2305401" cy="299744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241150-42E2-FC71-7A39-C5108633C0E2}"/>
              </a:ext>
            </a:extLst>
          </p:cNvPr>
          <p:cNvSpPr txBox="1"/>
          <p:nvPr/>
        </p:nvSpPr>
        <p:spPr>
          <a:xfrm>
            <a:off x="4063867" y="5572807"/>
            <a:ext cx="4359696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100 COCKTAILS</a:t>
            </a:r>
            <a:endParaRPr lang="en-US" sz="2000" b="1" u="sng">
              <a:solidFill>
                <a:schemeClr val="bg1"/>
              </a:solidFill>
              <a:latin typeface="Calibri" panose="020F0502020204030204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>
                <a:solidFill>
                  <a:schemeClr val="bg1"/>
                </a:solidFill>
              </a:rPr>
              <a:t>Globally recognized cocktails (Difford’s Guide &amp; Drinks International) with LBUSA brand recommendations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</a:t>
            </a:r>
            <a:r>
              <a:rPr lang="en-US" sz="1400" b="1" i="1">
                <a:solidFill>
                  <a:schemeClr val="accent2"/>
                </a:solidFill>
              </a:rPr>
              <a:t>Use to sell into proven, high-demand cocktails with credibility and speed decision-making with buyers</a:t>
            </a:r>
            <a:endParaRPr lang="en-US" sz="1400" i="1">
              <a:solidFill>
                <a:schemeClr val="accent2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FBE057-488C-D8C3-3852-9C26B380BAD5}"/>
              </a:ext>
            </a:extLst>
          </p:cNvPr>
          <p:cNvSpPr txBox="1"/>
          <p:nvPr/>
        </p:nvSpPr>
        <p:spPr>
          <a:xfrm>
            <a:off x="1816297" y="-79915"/>
            <a:ext cx="85594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00">
                <a:solidFill>
                  <a:schemeClr val="bg1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ON PREMISE CHANNEL</a:t>
            </a:r>
          </a:p>
          <a:p>
            <a:pPr lvl="0" algn="ctr">
              <a:defRPr/>
            </a:pPr>
            <a:r>
              <a:rPr lang="en-US" sz="2400" i="1">
                <a:solidFill>
                  <a:schemeClr val="accent2"/>
                </a:solidFill>
              </a:rPr>
              <a:t>Use these tools to win menu placements, build stronger cocktail programs, and drive rate of sale in bar &amp; restaurant accounts</a:t>
            </a:r>
            <a:endParaRPr kumimoji="0" lang="en-US" sz="2400" b="1" i="1" u="none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A5F656-C9BA-642C-39CD-2AE969FC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2"/>
          <a:stretch>
            <a:fillRect/>
          </a:stretch>
        </p:blipFill>
        <p:spPr bwMode="auto">
          <a:xfrm>
            <a:off x="8150145" y="1533522"/>
            <a:ext cx="3386434" cy="192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52267-920C-58C3-1FB0-4CEFA3A4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67" y="3509482"/>
            <a:ext cx="3375610" cy="192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40EC2-18E8-7B6A-580B-8CC7D65728D2}"/>
              </a:ext>
            </a:extLst>
          </p:cNvPr>
          <p:cNvSpPr txBox="1"/>
          <p:nvPr/>
        </p:nvSpPr>
        <p:spPr>
          <a:xfrm>
            <a:off x="8198280" y="5594520"/>
            <a:ext cx="387442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ANSIRA POS PORTAL</a:t>
            </a:r>
            <a:r>
              <a:rPr lang="en-US" sz="2000" b="1" u="sng">
                <a:solidFill>
                  <a:schemeClr val="bg1"/>
                </a:solidFill>
              </a:rPr>
              <a:t> </a:t>
            </a: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1400">
                <a:solidFill>
                  <a:schemeClr val="bg1"/>
                </a:solidFill>
              </a:rPr>
              <a:t>Central platform to access and order POS materials across all brands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Use to activate displays, enhance visibility in-store, and convert shopper attention into purchase</a:t>
            </a:r>
          </a:p>
        </p:txBody>
      </p:sp>
    </p:spTree>
    <p:extLst>
      <p:ext uri="{BB962C8B-B14F-4D97-AF65-F5344CB8AC3E}">
        <p14:creationId xmlns:p14="http://schemas.microsoft.com/office/powerpoint/2010/main" val="1979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A353-1C19-3D9C-C1D4-A74EFF5C2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967F67-7B18-7BA5-8C4C-44C812EAA177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A30D65-4EE3-26DF-BA92-080F95320385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2A1803A5-B2F2-3B0B-B48A-7F9E83CA2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F85C2-A0AE-560C-4D59-3C72182BC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10014-287F-00F7-B1A6-9AFA3608AD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34" t="21778" r="6666" b="14311"/>
          <a:stretch>
            <a:fillRect/>
          </a:stretch>
        </p:blipFill>
        <p:spPr>
          <a:xfrm>
            <a:off x="7886876" y="1528169"/>
            <a:ext cx="3464596" cy="192209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018DC1-3557-B55E-C873-8336D240D2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967" t="14842" r="31556" b="7911"/>
          <a:stretch>
            <a:fillRect/>
          </a:stretch>
        </p:blipFill>
        <p:spPr>
          <a:xfrm>
            <a:off x="4638008" y="1468920"/>
            <a:ext cx="1830880" cy="235858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3C595-F164-DD14-E14F-CD2EA76C8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375" y="2933800"/>
            <a:ext cx="1897435" cy="24958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04CADF-B693-DF64-26E1-4BB50CF51B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667" t="21151" r="6445" b="13356"/>
          <a:stretch>
            <a:fillRect/>
          </a:stretch>
        </p:blipFill>
        <p:spPr>
          <a:xfrm>
            <a:off x="8414651" y="3551458"/>
            <a:ext cx="3375610" cy="19220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DB4487-F794-6019-6759-A4C5CAF7326A}"/>
              </a:ext>
            </a:extLst>
          </p:cNvPr>
          <p:cNvSpPr txBox="1"/>
          <p:nvPr/>
        </p:nvSpPr>
        <p:spPr>
          <a:xfrm>
            <a:off x="4543093" y="5605577"/>
            <a:ext cx="3596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RETAIL STANDARDS</a:t>
            </a: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1400">
                <a:solidFill>
                  <a:schemeClr val="bg1"/>
                </a:solidFill>
              </a:rPr>
              <a:t>Guidelines for shelf, display, and pricing excellence across brands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Use to improve shelf presence, justify space, and ensure best-in-class execution in-store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C5234D-24EE-E0BA-C161-0E1A0E4A6B74}"/>
              </a:ext>
            </a:extLst>
          </p:cNvPr>
          <p:cNvSpPr txBox="1"/>
          <p:nvPr/>
        </p:nvSpPr>
        <p:spPr>
          <a:xfrm>
            <a:off x="8317572" y="5605577"/>
            <a:ext cx="37185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360 RETAIL PROGRAM</a:t>
            </a: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1400">
                <a:solidFill>
                  <a:schemeClr val="bg1"/>
                </a:solidFill>
              </a:rPr>
              <a:t>Portfolio rebate program running through Dec 31, 2026</a:t>
            </a:r>
          </a:p>
          <a:p>
            <a:r>
              <a:rPr lang="en-US" sz="1400" i="1">
                <a:solidFill>
                  <a:schemeClr val="accent2"/>
                </a:solidFill>
              </a:rPr>
              <a:t>→ Use to unlock displays, secure features, and drive incremental volume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602F6-E0BE-D637-6095-E7728C961D86}"/>
              </a:ext>
            </a:extLst>
          </p:cNvPr>
          <p:cNvSpPr txBox="1"/>
          <p:nvPr/>
        </p:nvSpPr>
        <p:spPr>
          <a:xfrm>
            <a:off x="2270948" y="-134724"/>
            <a:ext cx="762361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>
                <a:solidFill>
                  <a:schemeClr val="bg1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OFF PREMISE CHANNEL</a:t>
            </a:r>
          </a:p>
          <a:p>
            <a:pPr lvl="0" algn="ctr">
              <a:defRPr/>
            </a:pPr>
            <a:r>
              <a:rPr lang="en-US" sz="2400" i="1">
                <a:solidFill>
                  <a:schemeClr val="accent2"/>
                </a:solidFill>
              </a:rPr>
              <a:t>Use these tools to secure displays, improve shelf execution, and drive incremental volume across retail accounts</a:t>
            </a:r>
            <a:endParaRPr kumimoji="0" lang="en-US" sz="2400" b="1" i="1" u="none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1E29D-24C1-ECA4-E812-42016692AF9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0564" t="20828" r="7669" b="15025"/>
          <a:stretch>
            <a:fillRect/>
          </a:stretch>
        </p:blipFill>
        <p:spPr>
          <a:xfrm>
            <a:off x="276777" y="1488067"/>
            <a:ext cx="3551568" cy="198408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FCBCB-4855-4B9B-706A-2649FCC71BB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7206" t="21952" r="14386" b="15423"/>
          <a:stretch>
            <a:fillRect/>
          </a:stretch>
        </p:blipFill>
        <p:spPr>
          <a:xfrm>
            <a:off x="684326" y="3606872"/>
            <a:ext cx="3375610" cy="193143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FD5F26-3C6D-65DC-3B17-5FAB5A0DA0C9}"/>
              </a:ext>
            </a:extLst>
          </p:cNvPr>
          <p:cNvSpPr txBox="1"/>
          <p:nvPr/>
        </p:nvSpPr>
        <p:spPr>
          <a:xfrm>
            <a:off x="312068" y="5650602"/>
            <a:ext cx="4014749" cy="13542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O</a:t>
            </a:r>
            <a:r>
              <a:rPr lang="en-US" sz="2000" b="1" u="sng" dirty="0">
                <a:solidFill>
                  <a:schemeClr val="bg1"/>
                </a:solidFill>
                <a:latin typeface="Calibri" panose="020F0502020204030204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 PREMISE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STRATEGY</a:t>
            </a:r>
            <a:endParaRPr lang="en-US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>
                <a:solidFill>
                  <a:schemeClr val="bg1"/>
                </a:solidFill>
              </a:rPr>
              <a:t>Category opportunity + channel execution playbook</a:t>
            </a:r>
            <a:endParaRPr lang="en-US" sz="14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400" b="1" i="1">
                <a:solidFill>
                  <a:schemeClr val="accent2"/>
                </a:solidFill>
              </a:rPr>
              <a:t>→ Use to build compelling retail programs and secure placements &amp; activation in priority accounts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4AF37-F8E9-822E-67E1-B098DEF2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7A0B54-67B7-00CD-48E2-700F816355BD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A4E2E9-D47B-1D44-3014-B722C39C0F48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EA3DE866-FF4E-2783-41A7-E4C5E5FB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C834EB-E0C8-02C0-CA58-C71994011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B67EEC-4C56-2427-341F-0E1BB1C67371}"/>
              </a:ext>
            </a:extLst>
          </p:cNvPr>
          <p:cNvSpPr txBox="1"/>
          <p:nvPr/>
        </p:nvSpPr>
        <p:spPr>
          <a:xfrm>
            <a:off x="95249" y="5535786"/>
            <a:ext cx="406952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MEDIA COVERAGE</a:t>
            </a: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1400">
                <a:solidFill>
                  <a:schemeClr val="bg1"/>
                </a:solidFill>
              </a:rPr>
              <a:t>Comprehensive recap with links to all brand press features</a:t>
            </a:r>
          </a:p>
          <a:p>
            <a:r>
              <a:rPr lang="en-US" sz="1400" b="1" i="1">
                <a:solidFill>
                  <a:schemeClr val="accent2"/>
                </a:solidFill>
              </a:rPr>
              <a:t>→ Use to reinforce brand credibility and support your selling story with trusted third-party validation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351C4E-0C89-ED05-24CB-B8486F29FBA2}"/>
              </a:ext>
            </a:extLst>
          </p:cNvPr>
          <p:cNvSpPr txBox="1"/>
          <p:nvPr/>
        </p:nvSpPr>
        <p:spPr>
          <a:xfrm>
            <a:off x="4286515" y="5535786"/>
            <a:ext cx="410002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MEDIA HIGHLIGHTS</a:t>
            </a: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1400">
                <a:solidFill>
                  <a:schemeClr val="bg1"/>
                </a:solidFill>
              </a:rPr>
              <a:t>Curated selection of top-tier media wins across the portfolio</a:t>
            </a:r>
          </a:p>
          <a:p>
            <a:r>
              <a:rPr lang="en-US" sz="1400" b="1" i="1">
                <a:solidFill>
                  <a:schemeClr val="accent2"/>
                </a:solidFill>
              </a:rPr>
              <a:t>→ Use to strengthen your pitch with high-impact proof points from top-tier media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0545B7-5E94-1E40-8763-155CDC45A3EB}"/>
              </a:ext>
            </a:extLst>
          </p:cNvPr>
          <p:cNvSpPr txBox="1"/>
          <p:nvPr/>
        </p:nvSpPr>
        <p:spPr>
          <a:xfrm>
            <a:off x="8585795" y="5535786"/>
            <a:ext cx="358977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LBUSA BRAND ACCOLADES</a:t>
            </a:r>
            <a:r>
              <a:rPr lang="en-US" sz="2000" b="1" u="sng">
                <a:solidFill>
                  <a:schemeClr val="bg1"/>
                </a:solidFill>
              </a:rPr>
              <a:t> </a:t>
            </a:r>
            <a:endParaRPr lang="en-US" sz="2000" b="1" u="sng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1400">
                <a:solidFill>
                  <a:schemeClr val="bg1"/>
                </a:solidFill>
              </a:rPr>
              <a:t>Awards and ratings across the portfolio</a:t>
            </a:r>
          </a:p>
          <a:p>
            <a:r>
              <a:rPr lang="en-US" sz="1400" b="1" i="1">
                <a:solidFill>
                  <a:schemeClr val="accent2"/>
                </a:solidFill>
              </a:rPr>
              <a:t>→ Use to justify price, support trade-up, and position brands as best-in-class within their category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286D0-6F17-9BF6-DFED-287085F0A4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556" t="21511" r="6889" b="13789"/>
          <a:stretch>
            <a:fillRect/>
          </a:stretch>
        </p:blipFill>
        <p:spPr>
          <a:xfrm>
            <a:off x="8264802" y="1503225"/>
            <a:ext cx="3325552" cy="1879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749F3-9672-4876-E0BA-C41DC8F567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667" t="22206" r="6889" b="13789"/>
          <a:stretch>
            <a:fillRect/>
          </a:stretch>
        </p:blipFill>
        <p:spPr>
          <a:xfrm>
            <a:off x="8585795" y="3472623"/>
            <a:ext cx="3450336" cy="1931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B0885-C84D-B97D-581A-05733DFF28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888" t="22044" r="6778" b="13789"/>
          <a:stretch>
            <a:fillRect/>
          </a:stretch>
        </p:blipFill>
        <p:spPr>
          <a:xfrm>
            <a:off x="4164773" y="1503225"/>
            <a:ext cx="3342780" cy="18793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E0373-59B5-E830-09E1-2720192A3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667" t="22044" r="6778" b="13789"/>
          <a:stretch>
            <a:fillRect/>
          </a:stretch>
        </p:blipFill>
        <p:spPr>
          <a:xfrm>
            <a:off x="4460179" y="3472623"/>
            <a:ext cx="3450336" cy="1933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507313-7B00-8629-E505-4F5E04905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1778" t="21866" r="7112" b="13789"/>
          <a:stretch>
            <a:fillRect/>
          </a:stretch>
        </p:blipFill>
        <p:spPr>
          <a:xfrm>
            <a:off x="95249" y="1503225"/>
            <a:ext cx="3312275" cy="1873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3EBEB-2359-EF87-04FF-00911A0773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1777" t="22687" r="6889" b="13789"/>
          <a:stretch>
            <a:fillRect/>
          </a:stretch>
        </p:blipFill>
        <p:spPr>
          <a:xfrm>
            <a:off x="373375" y="3472623"/>
            <a:ext cx="3365505" cy="18731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6E794B-6261-E228-BDE2-07ECBD221F32}"/>
              </a:ext>
            </a:extLst>
          </p:cNvPr>
          <p:cNvSpPr txBox="1"/>
          <p:nvPr/>
        </p:nvSpPr>
        <p:spPr>
          <a:xfrm>
            <a:off x="2000292" y="-143664"/>
            <a:ext cx="816492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MEDIA &amp; ACCOLADES</a:t>
            </a:r>
          </a:p>
          <a:p>
            <a:pPr lvl="0" algn="ctr">
              <a:defRPr/>
            </a:pPr>
            <a:r>
              <a:rPr lang="en-US" sz="2400" i="1">
                <a:solidFill>
                  <a:schemeClr val="accent2"/>
                </a:solidFill>
              </a:rPr>
              <a:t>Use these tools to build credibility, justify premium positioning, and win trade-up conversations with buyers and operators</a:t>
            </a:r>
            <a:endParaRPr kumimoji="0" lang="en-US" sz="2400" b="1" i="1" u="none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29796-347C-5898-AC4A-90763FFAB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EE7063-21C9-CBE7-624B-0F3DA100E525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C54681-7583-F9B2-6128-2CD3E317805D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8D5FFF5B-CD72-E184-01EC-AA31AE50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C0ABF-3739-6B31-CC26-694BDAED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8EC965-C735-20F9-E049-8F97734B79C2}"/>
              </a:ext>
            </a:extLst>
          </p:cNvPr>
          <p:cNvSpPr txBox="1"/>
          <p:nvPr/>
        </p:nvSpPr>
        <p:spPr>
          <a:xfrm>
            <a:off x="2161255" y="300313"/>
            <a:ext cx="7319578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00">
                <a:solidFill>
                  <a:schemeClr val="bg1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JOIN US ON FACEBOOK!</a:t>
            </a:r>
            <a:endParaRPr kumimoji="0" lang="en-US" sz="4000" b="1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chemeClr val="accent2"/>
                </a:solidFill>
              </a:rPr>
              <a:t>Lucas Bols USA internal team group.</a:t>
            </a:r>
          </a:p>
          <a:p>
            <a:pPr algn="ctr"/>
            <a:r>
              <a:rPr lang="en-US" sz="2400">
                <a:solidFill>
                  <a:schemeClr val="accent2"/>
                </a:solidFill>
              </a:rPr>
              <a:t>Here we share important news, activities and success stories for our brands by each team member.</a:t>
            </a:r>
            <a:endParaRPr lang="en-US" sz="2400">
              <a:solidFill>
                <a:schemeClr val="accent2"/>
              </a:solidFill>
              <a:ea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41F1E7-5712-E05E-A3A7-77322EA0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2" y="2500935"/>
            <a:ext cx="3252537" cy="325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2E949-6E56-4D07-5E21-8EFE03EE59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5" t="8655" b="25146"/>
          <a:stretch>
            <a:fillRect/>
          </a:stretch>
        </p:blipFill>
        <p:spPr>
          <a:xfrm>
            <a:off x="4033714" y="2979821"/>
            <a:ext cx="7764379" cy="32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Ignacio Llaneza</dc:creator>
  <cp:revision>6</cp:revision>
  <dcterms:created xsi:type="dcterms:W3CDTF">2026-03-31T15:27:58Z</dcterms:created>
  <dcterms:modified xsi:type="dcterms:W3CDTF">2026-04-02T22:10:53Z</dcterms:modified>
</cp:coreProperties>
</file>