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10955" r:id="rId2"/>
    <p:sldId id="10954" r:id="rId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6E93BC-C480-4A92-A396-759CBE6717AB}" v="233" dt="2026-03-25T17:46:04.4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6B7E541-49C2-476B-B7C1-35CEA1A9AAA0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F1DA4E9-95BC-4A14-919E-780DA889A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735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E2ABA-F48F-2812-77D7-0A7927FD2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CEF1E5-ADD4-5618-D7AF-1D6D906568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9B9C9A-17F6-68A8-980C-40A1911114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C58346-1AA8-3D8F-5B70-D0C0A8190D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7F91FD-D246-405F-9CB5-361A8334AE0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657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E28467-1D82-F414-ACCE-BC07EDE15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34F203-84BC-FECF-5BD5-7A64AEB8FB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060FF2-4822-C95D-2695-CDDCE28969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CEFA93-FAFE-1997-D354-99931BE1A5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707F91FD-D246-405F-9CB5-361A8334AE0C}" type="slidenum">
              <a:rPr lang="en-US">
                <a:solidFill>
                  <a:prstClr val="black"/>
                </a:solidFill>
                <a:latin typeface="Aptos" panose="02110004020202020204"/>
              </a:rPr>
              <a:pPr defTabSz="931774">
                <a:defRPr/>
              </a:pPr>
              <a:t>2</a:t>
            </a:fld>
            <a:endParaRPr lang="en-US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604984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BC175-C6DA-5907-F37E-4898215A32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A6B0D8-3ABB-58C5-AD04-60405B5294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EEB438-7A33-B083-38B3-B3655EE03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8D49D-76FF-4A22-AC6E-FB6F9C65A422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2E8DB-DD53-87E4-5E13-FB358202F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4EB316-8074-7C24-A8B2-B4F308C20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167C-80C8-4315-A73D-50C61851C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837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3D494-784E-2811-5E0E-E2828C282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1FF4A3-AE87-0C7D-71C8-5978C49716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9CF7C7-39E9-3808-F8B4-8095324D9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8D49D-76FF-4A22-AC6E-FB6F9C65A422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E933F-65CC-BA7E-272D-550F6D673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D7AF4-F024-76A6-348B-97183B1EB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167C-80C8-4315-A73D-50C61851C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200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6ACF64-CE78-EE8B-1B1E-36CFDA2046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9F1F5A-F576-2E37-A744-D8152A5A75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44D32-728F-6C97-73AB-DE15749FD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8D49D-76FF-4A22-AC6E-FB6F9C65A422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80FF5-61F6-A401-7DED-E0BA8A8E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380E2-7F9E-360E-DD38-B8DB999D2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167C-80C8-4315-A73D-50C61851C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47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tructure pa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8B210F7-9E09-377A-A030-D462462FC9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601" y="-1"/>
            <a:ext cx="12225601" cy="687690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39DEC9B-91F1-3BB0-BBE0-249F5F668F87}"/>
              </a:ext>
            </a:extLst>
          </p:cNvPr>
          <p:cNvSpPr/>
          <p:nvPr userDrawn="1"/>
        </p:nvSpPr>
        <p:spPr>
          <a:xfrm>
            <a:off x="123825" y="180976"/>
            <a:ext cx="11906250" cy="6562725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3161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BC175-C6DA-5907-F37E-4898215A32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A6B0D8-3ABB-58C5-AD04-60405B5294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10" indent="0" algn="ctr">
              <a:buNone/>
              <a:defRPr sz="18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2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EEB438-7A33-B083-38B3-B3655EE03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8D49D-76FF-4A22-AC6E-FB6F9C65A422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2E8DB-DD53-87E4-5E13-FB358202F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4EB316-8074-7C24-A8B2-B4F308C20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167C-80C8-4315-A73D-50C61851C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7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AAFD3-FD2C-0ECB-A0AA-7F5F682E4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94C9C-79A1-5D5D-4E9C-D3F773252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3D677-9467-0B23-8B50-72122B021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8D49D-76FF-4A22-AC6E-FB6F9C65A422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5F3B1-E5F9-AAEE-CA04-A03596DDD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9CCD9-39DB-947D-163E-C4F7DE080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167C-80C8-4315-A73D-50C61851C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94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66D52-9BF7-7FB6-28E4-66E2ECCAC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754E4A-7B12-1EFC-053D-3B62AFA96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ED4222-E20E-80CC-5BA4-9BE84CE99A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503782-63B1-0C64-0766-6C9E9B5E87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67D840-467D-9243-BE7A-D100401B82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720840-7369-5EAF-E114-41BBA3AC2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8D49D-76FF-4A22-AC6E-FB6F9C65A422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F66CC6-ED8D-F26F-B23D-3B8EFED77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402DE9-32ED-6FA9-1801-398E5867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167C-80C8-4315-A73D-50C61851C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678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B56B9-DD76-F2AF-3450-1E2F8DFC9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BCD6E-9B3B-C98D-1174-8D1BB6358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DDFE63-3D70-4883-1456-5FFF19872E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10" indent="0">
              <a:buNone/>
              <a:defRPr sz="1200"/>
            </a:lvl3pPr>
            <a:lvl4pPr marL="1371464" indent="0">
              <a:buNone/>
              <a:defRPr sz="1000"/>
            </a:lvl4pPr>
            <a:lvl5pPr marL="1828618" indent="0">
              <a:buNone/>
              <a:defRPr sz="1000"/>
            </a:lvl5pPr>
            <a:lvl6pPr marL="2285772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9C5E8A-8C77-B0E3-0CD7-1E574E7DF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8D49D-76FF-4A22-AC6E-FB6F9C65A422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042A30-4635-88FA-BF26-2DED4A294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3022B7-E7F7-3CCB-D9E6-5A8A7EFE3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167C-80C8-4315-A73D-50C61851C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37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951AF-C7DE-9C1E-0D79-A35CD8395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0DC883-BD08-79AE-4E9E-0E4A26F169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10" indent="0">
              <a:buNone/>
              <a:defRPr sz="2400"/>
            </a:lvl3pPr>
            <a:lvl4pPr marL="1371464" indent="0">
              <a:buNone/>
              <a:defRPr sz="2000"/>
            </a:lvl4pPr>
            <a:lvl5pPr marL="1828618" indent="0">
              <a:buNone/>
              <a:defRPr sz="2000"/>
            </a:lvl5pPr>
            <a:lvl6pPr marL="2285772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0B0A46-4D53-A474-F2A8-858B940933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10" indent="0">
              <a:buNone/>
              <a:defRPr sz="1200"/>
            </a:lvl3pPr>
            <a:lvl4pPr marL="1371464" indent="0">
              <a:buNone/>
              <a:defRPr sz="1000"/>
            </a:lvl4pPr>
            <a:lvl5pPr marL="1828618" indent="0">
              <a:buNone/>
              <a:defRPr sz="1000"/>
            </a:lvl5pPr>
            <a:lvl6pPr marL="2285772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4C8AAC-A417-B460-3333-7AB27FA65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8D49D-76FF-4A22-AC6E-FB6F9C65A422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237CBD-FD0F-C6B4-636E-B6CB40772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D9EE2-3282-3609-A2A1-53F453A2D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167C-80C8-4315-A73D-50C61851C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063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tructure pa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8B210F7-9E09-377A-A030-D462462FC9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600" y="-1"/>
            <a:ext cx="12225601" cy="687690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39DEC9B-91F1-3BB0-BBE0-249F5F668F87}"/>
              </a:ext>
            </a:extLst>
          </p:cNvPr>
          <p:cNvSpPr/>
          <p:nvPr userDrawn="1"/>
        </p:nvSpPr>
        <p:spPr>
          <a:xfrm>
            <a:off x="123825" y="180976"/>
            <a:ext cx="11906250" cy="6562725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25125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ru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8B210F7-9E09-377A-A030-D462462FC9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CD66BB1-967E-3C8D-FC14-8CDDA1138C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0807" y="-169867"/>
            <a:ext cx="7223858" cy="7223858"/>
          </a:xfrm>
          <a:prstGeom prst="rect">
            <a:avLst/>
          </a:prstGeom>
        </p:spPr>
      </p:pic>
      <p:pic>
        <p:nvPicPr>
          <p:cNvPr id="3" name="Image" descr="Image">
            <a:extLst>
              <a:ext uri="{FF2B5EF4-FFF2-40B4-BE49-F238E27FC236}">
                <a16:creationId xmlns:a16="http://schemas.microsoft.com/office/drawing/2014/main" id="{34029A32-505D-6676-030C-3BB1D12A57E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75" y="6187601"/>
            <a:ext cx="634771" cy="52357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183826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25725-2147-7935-D840-BEE4F9113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BC802-9AF2-C9E0-DABC-B5705A2B5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9BE59-4CF8-2F37-3F8C-6DA408A30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8D49D-76FF-4A22-AC6E-FB6F9C65A422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6AD00-9EFE-7F32-8020-ABEE82097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E945D-B2A3-6CDA-3687-E55696D28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167C-80C8-4315-A73D-50C61851C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025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AAFD3-FD2C-0ECB-A0AA-7F5F682E4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94C9C-79A1-5D5D-4E9C-D3F773252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3D677-9467-0B23-8B50-72122B021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8D49D-76FF-4A22-AC6E-FB6F9C65A422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5F3B1-E5F9-AAEE-CA04-A03596DDD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9CCD9-39DB-947D-163E-C4F7DE080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167C-80C8-4315-A73D-50C61851C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422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79CF6-874B-AECB-19B5-A22A6C5E9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40DDE-D899-4D1D-015B-27143E3731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4FD4C1-6B04-14C8-3B72-00B89FD182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E001E1-27F6-8F49-E6DF-11E60BFAF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8D49D-76FF-4A22-AC6E-FB6F9C65A422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178DE1-309C-684D-008D-82765DC7A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323289-79AF-7CBC-04BE-250B66F93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167C-80C8-4315-A73D-50C61851C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96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66D52-9BF7-7FB6-28E4-66E2ECCAC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754E4A-7B12-1EFC-053D-3B62AFA96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ED4222-E20E-80CC-5BA4-9BE84CE99A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503782-63B1-0C64-0766-6C9E9B5E87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67D840-467D-9243-BE7A-D100401B82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720840-7369-5EAF-E114-41BBA3AC2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8D49D-76FF-4A22-AC6E-FB6F9C65A422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F66CC6-ED8D-F26F-B23D-3B8EFED77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402DE9-32ED-6FA9-1801-398E5867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167C-80C8-4315-A73D-50C61851C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442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A7A1A-1927-41AA-AF08-8C2E51B79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8E4F51-F48A-DAF6-EAD2-EE34D2A33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8D49D-76FF-4A22-AC6E-FB6F9C65A422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9E484C-734C-E319-5486-AB1461CDD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0C986D-BB99-EF80-768D-EB25A6469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167C-80C8-4315-A73D-50C61851C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51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9E6D73-D3BC-957C-5402-C29762738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8D49D-76FF-4A22-AC6E-FB6F9C65A422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D424D5-1749-FD4F-B8A3-9BA52E014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122256-7C2B-8244-0AF5-697E7A5BD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167C-80C8-4315-A73D-50C61851C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800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B56B9-DD76-F2AF-3450-1E2F8DFC9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BCD6E-9B3B-C98D-1174-8D1BB6358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DDFE63-3D70-4883-1456-5FFF19872E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9C5E8A-8C77-B0E3-0CD7-1E574E7DF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8D49D-76FF-4A22-AC6E-FB6F9C65A422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042A30-4635-88FA-BF26-2DED4A294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3022B7-E7F7-3CCB-D9E6-5A8A7EFE3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167C-80C8-4315-A73D-50C61851C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238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951AF-C7DE-9C1E-0D79-A35CD8395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0DC883-BD08-79AE-4E9E-0E4A26F169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0B0A46-4D53-A474-F2A8-858B940933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4C8AAC-A417-B460-3333-7AB27FA65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8D49D-76FF-4A22-AC6E-FB6F9C65A422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237CBD-FD0F-C6B4-636E-B6CB40772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D9EE2-3282-3609-A2A1-53F453A2D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167C-80C8-4315-A73D-50C61851C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121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DB8491-522D-75F6-4BAE-CECFAEB32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7EF91B-EF74-9A30-C218-1517AF842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FBD47-8435-B57E-9FC9-BC29E540CC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8D49D-76FF-4A22-AC6E-FB6F9C65A422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D5E39-7A86-BADF-56AC-C8A9507971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6FDA7-52C4-42F6-B80D-53F18D922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2167C-80C8-4315-A73D-50C61851C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6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12" Type="http://schemas.openxmlformats.org/officeDocument/2006/relationships/image" Target="../media/image5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14FA97-DEA6-9404-B63F-DB4D98DA2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A755886-A5FF-A2F9-84A9-33893BDB7301}"/>
              </a:ext>
            </a:extLst>
          </p:cNvPr>
          <p:cNvSpPr/>
          <p:nvPr/>
        </p:nvSpPr>
        <p:spPr>
          <a:xfrm>
            <a:off x="-26493" y="0"/>
            <a:ext cx="12218493" cy="689013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LucasBols Logo PNG Vector (SVG) Free Download">
            <a:extLst>
              <a:ext uri="{FF2B5EF4-FFF2-40B4-BE49-F238E27FC236}">
                <a16:creationId xmlns:a16="http://schemas.microsoft.com/office/drawing/2014/main" id="{854B3482-B9E1-EA4D-4C8A-CF9E2CC26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3" y="97134"/>
            <a:ext cx="965432" cy="63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F659980D-1AE9-5D8A-DAA8-F5215E7EDC89}"/>
              </a:ext>
            </a:extLst>
          </p:cNvPr>
          <p:cNvSpPr txBox="1"/>
          <p:nvPr/>
        </p:nvSpPr>
        <p:spPr>
          <a:xfrm>
            <a:off x="16822048" y="-2401597"/>
            <a:ext cx="120568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LIMONCELLO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4F6F24-C5D6-93B1-01EC-29C8872021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906" y="113857"/>
            <a:ext cx="671515" cy="596396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9447EB9-6221-E06D-A575-E065B446FE7F}"/>
              </a:ext>
            </a:extLst>
          </p:cNvPr>
          <p:cNvGraphicFramePr>
            <a:graphicFrameLocks noGrp="1"/>
          </p:cNvGraphicFramePr>
          <p:nvPr/>
        </p:nvGraphicFramePr>
        <p:xfrm>
          <a:off x="132523" y="1267968"/>
          <a:ext cx="12006372" cy="5553456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976949">
                  <a:extLst>
                    <a:ext uri="{9D8B030D-6E8A-4147-A177-3AD203B41FA5}">
                      <a16:colId xmlns:a16="http://schemas.microsoft.com/office/drawing/2014/main" val="3001521435"/>
                    </a:ext>
                  </a:extLst>
                </a:gridCol>
                <a:gridCol w="1597152">
                  <a:extLst>
                    <a:ext uri="{9D8B030D-6E8A-4147-A177-3AD203B41FA5}">
                      <a16:colId xmlns:a16="http://schemas.microsoft.com/office/drawing/2014/main" val="4176813841"/>
                    </a:ext>
                  </a:extLst>
                </a:gridCol>
                <a:gridCol w="1170432">
                  <a:extLst>
                    <a:ext uri="{9D8B030D-6E8A-4147-A177-3AD203B41FA5}">
                      <a16:colId xmlns:a16="http://schemas.microsoft.com/office/drawing/2014/main" val="3213742131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3284607339"/>
                    </a:ext>
                  </a:extLst>
                </a:gridCol>
                <a:gridCol w="1560576">
                  <a:extLst>
                    <a:ext uri="{9D8B030D-6E8A-4147-A177-3AD203B41FA5}">
                      <a16:colId xmlns:a16="http://schemas.microsoft.com/office/drawing/2014/main" val="514154484"/>
                    </a:ext>
                  </a:extLst>
                </a:gridCol>
                <a:gridCol w="743712">
                  <a:extLst>
                    <a:ext uri="{9D8B030D-6E8A-4147-A177-3AD203B41FA5}">
                      <a16:colId xmlns:a16="http://schemas.microsoft.com/office/drawing/2014/main" val="1511615697"/>
                    </a:ext>
                  </a:extLst>
                </a:gridCol>
                <a:gridCol w="2243328">
                  <a:extLst>
                    <a:ext uri="{9D8B030D-6E8A-4147-A177-3AD203B41FA5}">
                      <a16:colId xmlns:a16="http://schemas.microsoft.com/office/drawing/2014/main" val="3033880192"/>
                    </a:ext>
                  </a:extLst>
                </a:gridCol>
                <a:gridCol w="2677903">
                  <a:extLst>
                    <a:ext uri="{9D8B030D-6E8A-4147-A177-3AD203B41FA5}">
                      <a16:colId xmlns:a16="http://schemas.microsoft.com/office/drawing/2014/main" val="1488654310"/>
                    </a:ext>
                  </a:extLst>
                </a:gridCol>
              </a:tblGrid>
              <a:tr h="3877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Trend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2" marR="5022" marT="5022" marB="5022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Consumer Insight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2" marR="5022" marT="5022" marB="5022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Channel Focus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2" marR="5022" marT="5022" marB="5022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Market Proof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2" marR="5022" marT="5022" marB="5022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How to Win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2" marR="5022" marT="5022" marB="5022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Hero Serve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2" marR="5022" marT="5022" marB="5022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Brand Credentials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2" marR="5022" marT="5022" marB="5022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Menu Strategy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2" marR="5022" marT="5022" marB="5022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745470"/>
                  </a:ext>
                </a:extLst>
              </a:tr>
              <a:tr h="8790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🍋 Aperitivo &amp; Spritz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2" marR="5022" marT="5022" marB="502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Guests are shifting to lighter, longer drinks—unlocking more rounds, earlier occasions, and higher total spend per visit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3" marR="3923" marT="3923" marB="392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Rooftops, brunch, waterfront, hotel bars, Italian/ Mediterranean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3" marR="3923" marT="3923" marB="392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kern="0">
                          <a:effectLst/>
                        </a:rPr>
                        <a:t>Spritz menu  mentions +14%  (Somm AI)</a:t>
                      </a:r>
                      <a:endParaRPr lang="en-US" sz="105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2" marR="5022" marT="5022" marB="502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Build a high-margin spritz program to drive daytime traffic, increase rounds, and extend dwell time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3" marR="3923" marT="3923" marB="392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b="1" kern="0">
                          <a:effectLst/>
                        </a:rPr>
                        <a:t>Pallini Limoncello Spritz</a:t>
                      </a:r>
                      <a:endParaRPr lang="en-US" sz="105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2" marR="5022" marT="5022" marB="502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b="1" kern="0">
                          <a:effectLst/>
                        </a:rPr>
                        <a:t>Pallini</a:t>
                      </a:r>
                      <a:r>
                        <a:rPr lang="en-US" sz="1050" kern="0">
                          <a:effectLst/>
                        </a:rPr>
                        <a:t> </a:t>
                      </a:r>
                      <a:r>
                        <a:rPr lang="en-US" sz="1050" b="1" kern="0">
                          <a:effectLst/>
                        </a:rPr>
                        <a:t>Limoncello</a:t>
                      </a:r>
                      <a:r>
                        <a:rPr lang="en-US" sz="1050" kern="0">
                          <a:effectLst/>
                        </a:rPr>
                        <a:t>— World’s #1 Limoncello (IWSR); 150 years heritage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b="1" kern="0">
                          <a:effectLst/>
                        </a:rPr>
                        <a:t>Bols Elderflower – </a:t>
                      </a:r>
                      <a:r>
                        <a:rPr lang="en-US" sz="1050" b="0" kern="0">
                          <a:effectLst/>
                        </a:rPr>
                        <a:t>92 pts “Best Buy” Wine Enthusiast</a:t>
                      </a:r>
                      <a:endParaRPr lang="en-US" sz="1050" b="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2" marR="5022" marT="5022" marB="502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Start with </a:t>
                      </a:r>
                      <a:r>
                        <a:rPr lang="en-US" sz="1000" b="1" kern="0">
                          <a:effectLst/>
                        </a:rPr>
                        <a:t>Pallini Spritz </a:t>
                      </a:r>
                      <a:r>
                        <a:rPr lang="en-US" sz="1000" kern="0">
                          <a:effectLst/>
                        </a:rPr>
                        <a:t>as the anchor.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Add </a:t>
                      </a:r>
                      <a:r>
                        <a:rPr lang="en-US" sz="1000" b="1" kern="0">
                          <a:effectLst/>
                        </a:rPr>
                        <a:t>peach &amp; berry </a:t>
                      </a:r>
                      <a:r>
                        <a:rPr lang="en-US" sz="1000" kern="0">
                          <a:effectLst/>
                        </a:rPr>
                        <a:t>variants to drive repeat orders                                                                         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b="1" kern="0">
                          <a:effectLst/>
                        </a:rPr>
                        <a:t>Bols Elderflower </a:t>
                      </a:r>
                      <a:r>
                        <a:rPr lang="en-US" sz="1000" kern="0">
                          <a:effectLst/>
                        </a:rPr>
                        <a:t>to improve Hugo Spritz margins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3" marR="3923" marT="3923" marB="3923" anchor="ctr"/>
                </a:tc>
                <a:extLst>
                  <a:ext uri="{0D108BD9-81ED-4DB2-BD59-A6C34878D82A}">
                    <a16:rowId xmlns:a16="http://schemas.microsoft.com/office/drawing/2014/main" val="43898797"/>
                  </a:ext>
                </a:extLst>
              </a:tr>
              <a:tr h="8786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🌴 Tropical, Visual &amp; Shareable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2" marR="5022" marT="5022" marB="502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Guests choose bold, colorful cocktails that feel social, photogenic, and worth sharing—driving trial and group ordering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3" marR="3923" marT="3923" marB="392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Nightclubs, lounges, beach bars, Latin nightlife, tiki, Asian venues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3" marR="3923" marT="3923" marB="392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kern="0" err="1">
                          <a:effectLst/>
                        </a:rPr>
                        <a:t>Pornstar</a:t>
                      </a:r>
                      <a:r>
                        <a:rPr lang="en-US" sz="1050" kern="0">
                          <a:effectLst/>
                        </a:rPr>
                        <a:t> Martini world’s #1 cocktail (Difford’s Guide)</a:t>
                      </a:r>
                      <a:endParaRPr lang="en-US" sz="105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2" marR="5022" marT="5022" marB="502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Build a visually-driven cocktail section that turns color and flavor into trial and repeat orders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3" marR="3923" marT="3923" marB="392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b="1" kern="0">
                          <a:effectLst/>
                        </a:rPr>
                        <a:t>Passoã   Passion Star Martini</a:t>
                      </a:r>
                      <a:endParaRPr lang="en-US" sz="105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2" marR="5022" marT="5022" marB="502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b="1" kern="0">
                          <a:effectLst/>
                        </a:rPr>
                        <a:t>Passoã</a:t>
                      </a:r>
                      <a:r>
                        <a:rPr lang="en-US" sz="1050" kern="0">
                          <a:effectLst/>
                        </a:rPr>
                        <a:t> — #1 Passion Fruit Liqueur; original </a:t>
                      </a:r>
                      <a:r>
                        <a:rPr lang="en-US" sz="1050" kern="0" err="1">
                          <a:effectLst/>
                        </a:rPr>
                        <a:t>Pornstar</a:t>
                      </a:r>
                      <a:r>
                        <a:rPr lang="en-US" sz="1050" kern="0">
                          <a:effectLst/>
                        </a:rPr>
                        <a:t> Martini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b="1" kern="0">
                          <a:effectLst/>
                        </a:rPr>
                        <a:t>Bols Blue 1575 </a:t>
                      </a:r>
                      <a:r>
                        <a:rPr lang="en-US" sz="1050" kern="0">
                          <a:effectLst/>
                        </a:rPr>
                        <a:t>— 94 pts Wine Enthusiast; 450-year heritage</a:t>
                      </a:r>
                      <a:endParaRPr lang="en-US" sz="105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2" marR="5022" marT="5022" marB="5022" anchor="ctr"/>
                </a:tc>
                <a:tc>
                  <a:txBody>
                    <a:bodyPr/>
                    <a:lstStyle/>
                    <a:p>
                      <a:pPr marL="0" marR="0" lvl="0" indent="0" algn="ctr" defTabSz="91435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0">
                          <a:effectLst/>
                        </a:rPr>
                        <a:t>Leverage </a:t>
                      </a:r>
                      <a:r>
                        <a:rPr lang="en-US" sz="1000" b="1" kern="0">
                          <a:effectLst/>
                        </a:rPr>
                        <a:t>Passoã</a:t>
                      </a:r>
                      <a:r>
                        <a:rPr lang="en-US" sz="1000" kern="0">
                          <a:effectLst/>
                        </a:rPr>
                        <a:t> versatility across serves like Martini, Mojito, Margarita.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Expand tropical cocktail menu with </a:t>
                      </a:r>
                      <a:r>
                        <a:rPr lang="en-US" sz="1000" b="1" kern="0">
                          <a:effectLst/>
                        </a:rPr>
                        <a:t>Bols flavors </a:t>
                      </a:r>
                      <a:r>
                        <a:rPr lang="en-US" sz="1000" kern="0">
                          <a:effectLst/>
                        </a:rPr>
                        <a:t>blue curacao, coconut, lychee, melon             </a:t>
                      </a:r>
                    </a:p>
                  </a:txBody>
                  <a:tcPr marL="3923" marR="3923" marT="3923" marB="3923" anchor="ctr"/>
                </a:tc>
                <a:extLst>
                  <a:ext uri="{0D108BD9-81ED-4DB2-BD59-A6C34878D82A}">
                    <a16:rowId xmlns:a16="http://schemas.microsoft.com/office/drawing/2014/main" val="3281976737"/>
                  </a:ext>
                </a:extLst>
              </a:tr>
              <a:tr h="8786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☕ Coffee &amp; Indulgence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2" marR="5022" marT="5022" marB="502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Consumers seek indulgent, dessert-style cocktails—especially post-meal—driving higher check averages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3" marR="3923" marT="3923" marB="392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Restaurants, hotel bars, lounges, steakhouses, Italian dining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3" marR="3923" marT="3923" marB="392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kern="0">
                          <a:effectLst/>
                        </a:rPr>
                        <a:t>Espresso Martini remains a top 10 global cocktail (Difford’s Guide)</a:t>
                      </a:r>
                      <a:endParaRPr lang="en-US" sz="105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2" marR="5022" marT="5022" marB="502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Extend into dessert and after-dinner cocktails to capture incremental spend and increase check size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3" marR="3923" marT="3923" marB="392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b="1" kern="0">
                          <a:effectLst/>
                        </a:rPr>
                        <a:t>Galliano Espresso Martini</a:t>
                      </a:r>
                      <a:endParaRPr lang="en-US" sz="105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2" marR="5022" marT="5022" marB="502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b="1" kern="0">
                          <a:effectLst/>
                        </a:rPr>
                        <a:t>Galliano Espresso </a:t>
                      </a:r>
                      <a:r>
                        <a:rPr lang="en-US" sz="1050" kern="0">
                          <a:effectLst/>
                        </a:rPr>
                        <a:t>— richer coffee, less sweet profile for cocktails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b="1" kern="0">
                          <a:effectLst/>
                        </a:rPr>
                        <a:t>Galliano</a:t>
                      </a:r>
                      <a:r>
                        <a:rPr lang="en-US" sz="1050" b="0" kern="0">
                          <a:effectLst/>
                        </a:rPr>
                        <a:t> </a:t>
                      </a:r>
                      <a:r>
                        <a:rPr lang="en-US" sz="1050" b="0" kern="0" err="1">
                          <a:effectLst/>
                        </a:rPr>
                        <a:t>L’</a:t>
                      </a:r>
                      <a:r>
                        <a:rPr lang="en-US" sz="1050" b="1" kern="0" err="1">
                          <a:effectLst/>
                        </a:rPr>
                        <a:t>Autentico</a:t>
                      </a:r>
                      <a:r>
                        <a:rPr lang="en-US" sz="1050" kern="0">
                          <a:effectLst/>
                        </a:rPr>
                        <a:t> — iconic herbal-vanilla liqueur</a:t>
                      </a:r>
                      <a:endParaRPr lang="en-US" sz="105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2" marR="5022" marT="5022" marB="502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Build Espresso Martini section with variations          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Extend into dessert/affogato serves                                           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Add Hot Shot ritual for late-night occasions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3" marR="3923" marT="3923" marB="3923" anchor="ctr"/>
                </a:tc>
                <a:extLst>
                  <a:ext uri="{0D108BD9-81ED-4DB2-BD59-A6C34878D82A}">
                    <a16:rowId xmlns:a16="http://schemas.microsoft.com/office/drawing/2014/main" val="2196953660"/>
                  </a:ext>
                </a:extLst>
              </a:tr>
              <a:tr h="8786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🥃 Drink Better (Craft &amp; Transparency)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2" marR="5022" marT="5022" marB="502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Guests drink less but trade up—seeking authenticity, transparency, and higher-quality ingredients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3" marR="3923" marT="3923" marB="392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Cocktail bars, premium casual, steakhouses, Mexican restaurants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3" marR="3923" marT="3923" marB="392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kern="0">
                          <a:effectLst/>
                        </a:rPr>
                        <a:t>Additive free tequila +15% Dollar Sales    (AC Nielsen)</a:t>
                      </a:r>
                      <a:endParaRPr lang="en-US" sz="105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2" marR="5022" marT="5022" marB="502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Trade guests up within familiar cocktails by upgrading base spirits and emphasizing quality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3" marR="3923" marT="3923" marB="392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b="1" kern="0">
                          <a:effectLst/>
                        </a:rPr>
                        <a:t>Partida Margarita &amp; Old Fashioned</a:t>
                      </a:r>
                      <a:endParaRPr lang="en-US" sz="105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2" marR="5022" marT="5022" marB="502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b="1" kern="0">
                          <a:effectLst/>
                        </a:rPr>
                        <a:t>Tequila Partida</a:t>
                      </a:r>
                      <a:r>
                        <a:rPr lang="en-US" sz="1050" kern="0">
                          <a:effectLst/>
                        </a:rPr>
                        <a:t> — additive-free purity   &amp; precision since 2005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b="1" kern="0">
                          <a:effectLst/>
                        </a:rPr>
                        <a:t>Roble Fino </a:t>
                      </a:r>
                      <a:r>
                        <a:rPr lang="en-US" sz="1050" kern="0">
                          <a:effectLst/>
                        </a:rPr>
                        <a:t>—double-aged, award-winning innovation</a:t>
                      </a:r>
                      <a:endParaRPr lang="en-US" sz="105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2" marR="5022" marT="5022" marB="502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Build premium Margarita &amp; Paloma variations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Drive trade up and margins with</a:t>
                      </a:r>
                      <a:r>
                        <a:rPr lang="en-US" sz="1000" b="1" kern="0">
                          <a:effectLst/>
                        </a:rPr>
                        <a:t> Roble Fino 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Use </a:t>
                      </a:r>
                      <a:r>
                        <a:rPr lang="en-US" sz="1000" b="1" kern="0">
                          <a:effectLst/>
                        </a:rPr>
                        <a:t>Bols liqueurs </a:t>
                      </a:r>
                      <a:r>
                        <a:rPr lang="en-US" sz="1000" kern="0">
                          <a:effectLst/>
                        </a:rPr>
                        <a:t>to modify &amp; elevate classics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3" marR="3923" marT="3923" marB="3923" anchor="ctr"/>
                </a:tc>
                <a:extLst>
                  <a:ext uri="{0D108BD9-81ED-4DB2-BD59-A6C34878D82A}">
                    <a16:rowId xmlns:a16="http://schemas.microsoft.com/office/drawing/2014/main" val="4055516151"/>
                  </a:ext>
                </a:extLst>
              </a:tr>
              <a:tr h="8786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🌿 Lo &amp; No Alcohol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2" marR="5022" marT="5022" marB="502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More guests are moderating but still want full cocktail experiences and inclusive occasions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3" marR="3923" marT="3923" marB="392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Restaurants, hotel bars, wellness venues, premium casual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3" marR="3923" marT="3923" marB="392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kern="0">
                          <a:effectLst/>
                        </a:rPr>
                        <a:t>Non-alcoholic menu mentions +300% (Somm AI)</a:t>
                      </a:r>
                      <a:endParaRPr lang="en-US" sz="105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2" marR="5022" marT="5022" marB="502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Serve more guests and occasions with premium alcohol-free cocktails alongside full-strength options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3" marR="3923" marT="3923" marB="392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b="1" kern="0" err="1">
                          <a:effectLst/>
                        </a:rPr>
                        <a:t>Fluère</a:t>
                      </a:r>
                      <a:r>
                        <a:rPr lang="en-US" sz="1050" b="1" kern="0">
                          <a:effectLst/>
                        </a:rPr>
                        <a:t> Spritz/ NA Margarita</a:t>
                      </a:r>
                      <a:endParaRPr lang="en-US" sz="105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2" marR="5022" marT="5022" marB="502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b="1" kern="0" err="1">
                          <a:effectLst/>
                        </a:rPr>
                        <a:t>Fluère</a:t>
                      </a:r>
                      <a:r>
                        <a:rPr lang="en-US" sz="1050" kern="0">
                          <a:effectLst/>
                        </a:rPr>
                        <a:t> — award-winning non-alcoholic distilled spirits                      </a:t>
                      </a:r>
                      <a:endParaRPr lang="en-US" sz="1050" b="0" ker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b="1" kern="0">
                          <a:effectLst/>
                        </a:rPr>
                        <a:t>Pallini </a:t>
                      </a:r>
                      <a:r>
                        <a:rPr lang="en-US" sz="1050" b="1" kern="0" err="1">
                          <a:effectLst/>
                        </a:rPr>
                        <a:t>Limonzero</a:t>
                      </a:r>
                      <a:r>
                        <a:rPr lang="en-US" sz="1050" b="1" kern="0">
                          <a:effectLst/>
                        </a:rPr>
                        <a:t> </a:t>
                      </a:r>
                      <a:r>
                        <a:rPr lang="en-US" sz="1050" kern="0">
                          <a:effectLst/>
                        </a:rPr>
                        <a:t>— world’s first non-alcoholic limoncello</a:t>
                      </a:r>
                      <a:endParaRPr lang="en-US" sz="105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2" marR="5022" marT="5022" marB="502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Build dedicated lo &amp; no menu section  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Mirror classic cocktails with NA versions                       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Add </a:t>
                      </a:r>
                      <a:r>
                        <a:rPr lang="en-US" sz="1000" b="1" kern="0" err="1">
                          <a:effectLst/>
                        </a:rPr>
                        <a:t>Limonzero</a:t>
                      </a:r>
                      <a:r>
                        <a:rPr lang="en-US" sz="1000" kern="0">
                          <a:effectLst/>
                        </a:rPr>
                        <a:t> Spritz to extend aperitivo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3" marR="3923" marT="3923" marB="3923" anchor="ctr"/>
                </a:tc>
                <a:extLst>
                  <a:ext uri="{0D108BD9-81ED-4DB2-BD59-A6C34878D82A}">
                    <a16:rowId xmlns:a16="http://schemas.microsoft.com/office/drawing/2014/main" val="1480316844"/>
                  </a:ext>
                </a:extLst>
              </a:tr>
              <a:tr h="7721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⚡ Quality Cocktails at Scale (RTS)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2" marR="5022" marT="5022" marB="502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Guests expect bar-quality cocktails with speed and consistency in high-volume environments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3" marR="3923" marT="3923" marB="392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Stadiums, arenas, festivals, casinos, high-volume bars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3" marR="3923" marT="3923" marB="392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kern="0">
                          <a:effectLst/>
                        </a:rPr>
                        <a:t>RTS cocktails         +19% Dollar Sales               (AC Nielsen)</a:t>
                      </a:r>
                      <a:endParaRPr lang="en-US" sz="105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2" marR="5022" marT="5022" marB="502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Add premium ready-to-serve cocktails to increase speed, reduce labor, maintain quality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3" marR="3923" marT="3923" marB="392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b="1" kern="0">
                          <a:effectLst/>
                        </a:rPr>
                        <a:t>Bols RTS Margarita / Espresso Martini</a:t>
                      </a:r>
                      <a:endParaRPr lang="en-US" sz="105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2" marR="5022" marT="5022" marB="502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b="1" kern="0">
                          <a:effectLst/>
                        </a:rPr>
                        <a:t>Bols RTS Cocktails </a:t>
                      </a:r>
                      <a:r>
                        <a:rPr lang="en-US" sz="1050" kern="0">
                          <a:effectLst/>
                        </a:rPr>
                        <a:t>—  bartender-crafted with real spirits; 450-year expertise</a:t>
                      </a:r>
                      <a:endParaRPr lang="en-US" sz="105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2" marR="5022" marT="5022" marB="502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Start with basics like Margarita &amp; Espresso Martini   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Expand to Negroni, Old Fashioned,  </a:t>
                      </a:r>
                      <a:r>
                        <a:rPr lang="en-US" sz="1000" kern="0" err="1">
                          <a:effectLst/>
                        </a:rPr>
                        <a:t>Pornstar</a:t>
                      </a:r>
                      <a:r>
                        <a:rPr lang="en-US" sz="1000" kern="0">
                          <a:effectLst/>
                        </a:rPr>
                        <a:t> Martini    </a:t>
                      </a:r>
                    </a:p>
                  </a:txBody>
                  <a:tcPr marL="3923" marR="3923" marT="3923" marB="3923" anchor="ctr"/>
                </a:tc>
                <a:extLst>
                  <a:ext uri="{0D108BD9-81ED-4DB2-BD59-A6C34878D82A}">
                    <a16:rowId xmlns:a16="http://schemas.microsoft.com/office/drawing/2014/main" val="2985079715"/>
                  </a:ext>
                </a:extLst>
              </a:tr>
            </a:tbl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3BE54E0E-F6A9-D40B-4D87-62D1DCC0B0CB}"/>
              </a:ext>
            </a:extLst>
          </p:cNvPr>
          <p:cNvSpPr txBox="1"/>
          <p:nvPr/>
        </p:nvSpPr>
        <p:spPr>
          <a:xfrm>
            <a:off x="1033012" y="-70545"/>
            <a:ext cx="10356837" cy="630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Lean into profitable trends - </a:t>
            </a:r>
            <a:r>
              <a:rPr kumimoji="0" lang="en-US" sz="3200" b="1" i="1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powered by Lucas Bols</a:t>
            </a:r>
            <a:endParaRPr kumimoji="0" lang="en-US" sz="2000" b="1" i="1" u="none" strike="noStrike" kern="1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A3B5DF-CEE0-3B4E-8F56-3FED556239BC}"/>
              </a:ext>
            </a:extLst>
          </p:cNvPr>
          <p:cNvSpPr txBox="1"/>
          <p:nvPr/>
        </p:nvSpPr>
        <p:spPr>
          <a:xfrm>
            <a:off x="1724355" y="515804"/>
            <a:ext cx="88227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“These six trends aren’t just shaping what guests drink—they define how operators grow revenue, increase margins, and win across every daypart.”</a:t>
            </a:r>
          </a:p>
        </p:txBody>
      </p:sp>
    </p:spTree>
    <p:extLst>
      <p:ext uri="{BB962C8B-B14F-4D97-AF65-F5344CB8AC3E}">
        <p14:creationId xmlns:p14="http://schemas.microsoft.com/office/powerpoint/2010/main" val="131617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49A331-3DCD-B2B2-6D60-2A142B42C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6EBF5FB-F50B-A8D5-497E-4B5F8E27245A}"/>
              </a:ext>
            </a:extLst>
          </p:cNvPr>
          <p:cNvSpPr/>
          <p:nvPr/>
        </p:nvSpPr>
        <p:spPr>
          <a:xfrm>
            <a:off x="-26493" y="0"/>
            <a:ext cx="12218493" cy="689013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3AD0E2-2120-4B08-528D-2EB59CE259C8}"/>
              </a:ext>
            </a:extLst>
          </p:cNvPr>
          <p:cNvSpPr/>
          <p:nvPr/>
        </p:nvSpPr>
        <p:spPr>
          <a:xfrm>
            <a:off x="3481842" y="1166621"/>
            <a:ext cx="2443403" cy="2518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LucasBols Logo PNG Vector (SVG) Free Download">
            <a:extLst>
              <a:ext uri="{FF2B5EF4-FFF2-40B4-BE49-F238E27FC236}">
                <a16:creationId xmlns:a16="http://schemas.microsoft.com/office/drawing/2014/main" id="{5FC10D7B-87D4-7E01-0825-FA9CA5EEC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39" y="205111"/>
            <a:ext cx="800163" cy="52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7C91DCF-E0A4-D1C0-CDC9-ABD9B5A0EAB2}"/>
              </a:ext>
            </a:extLst>
          </p:cNvPr>
          <p:cNvSpPr/>
          <p:nvPr/>
        </p:nvSpPr>
        <p:spPr>
          <a:xfrm>
            <a:off x="805017" y="4164197"/>
            <a:ext cx="3428777" cy="2664828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D02150-7F83-65D0-D679-6BA26C03837B}"/>
              </a:ext>
            </a:extLst>
          </p:cNvPr>
          <p:cNvSpPr/>
          <p:nvPr/>
        </p:nvSpPr>
        <p:spPr>
          <a:xfrm>
            <a:off x="7958206" y="4151161"/>
            <a:ext cx="3428777" cy="2664828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EFCD1CA-62D5-9F0A-DA6C-E056FC7AFC8B}"/>
              </a:ext>
            </a:extLst>
          </p:cNvPr>
          <p:cNvSpPr/>
          <p:nvPr/>
        </p:nvSpPr>
        <p:spPr>
          <a:xfrm>
            <a:off x="4423445" y="4164197"/>
            <a:ext cx="3428777" cy="2664828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5DD2C7-C00A-9697-B776-FBBA8848D468}"/>
              </a:ext>
            </a:extLst>
          </p:cNvPr>
          <p:cNvSpPr txBox="1"/>
          <p:nvPr/>
        </p:nvSpPr>
        <p:spPr>
          <a:xfrm>
            <a:off x="8747707" y="4273903"/>
            <a:ext cx="3521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RTS COCKTAILS  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+19%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97A3BA-C527-7C44-026C-E4C5E4466B6E}"/>
              </a:ext>
            </a:extLst>
          </p:cNvPr>
          <p:cNvSpPr txBox="1"/>
          <p:nvPr/>
        </p:nvSpPr>
        <p:spPr>
          <a:xfrm>
            <a:off x="4863297" y="4249577"/>
            <a:ext cx="29453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 ALC SPIRITS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+300%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Menu Mentions*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BF06778-9813-1C4D-C434-AF3FF4F6EB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235"/>
          <a:stretch/>
        </p:blipFill>
        <p:spPr>
          <a:xfrm>
            <a:off x="961002" y="5105799"/>
            <a:ext cx="1743447" cy="15292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139F3B1-3DB3-6D70-7F21-A0862C4BE1A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502"/>
          <a:stretch/>
        </p:blipFill>
        <p:spPr>
          <a:xfrm>
            <a:off x="4601460" y="4708906"/>
            <a:ext cx="1672005" cy="205881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E23DBEA-A00D-E1C2-6866-02875E94AA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5016" y="4950041"/>
            <a:ext cx="799191" cy="1796939"/>
          </a:xfrm>
          <a:prstGeom prst="rect">
            <a:avLst/>
          </a:prstGeom>
        </p:spPr>
      </p:pic>
      <p:pic>
        <p:nvPicPr>
          <p:cNvPr id="27" name="Picture 2" descr="Product Image">
            <a:extLst>
              <a:ext uri="{FF2B5EF4-FFF2-40B4-BE49-F238E27FC236}">
                <a16:creationId xmlns:a16="http://schemas.microsoft.com/office/drawing/2014/main" id="{449264E4-C3E7-60D8-5F0D-8BFC80D811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8" r="35304"/>
          <a:stretch/>
        </p:blipFill>
        <p:spPr bwMode="auto">
          <a:xfrm>
            <a:off x="3496651" y="4615803"/>
            <a:ext cx="681990" cy="208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Product Image">
            <a:extLst>
              <a:ext uri="{FF2B5EF4-FFF2-40B4-BE49-F238E27FC236}">
                <a16:creationId xmlns:a16="http://schemas.microsoft.com/office/drawing/2014/main" id="{B1E7AE83-ABFD-12F4-CC30-F4DCEF4B32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3" r="32916" b="4394"/>
          <a:stretch/>
        </p:blipFill>
        <p:spPr bwMode="auto">
          <a:xfrm>
            <a:off x="2871140" y="4812806"/>
            <a:ext cx="719568" cy="199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ols Liquers">
            <a:extLst>
              <a:ext uri="{FF2B5EF4-FFF2-40B4-BE49-F238E27FC236}">
                <a16:creationId xmlns:a16="http://schemas.microsoft.com/office/drawing/2014/main" id="{742E2764-6678-1134-6D9A-11570F65AB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4" t="20547" r="27890" b="21074"/>
          <a:stretch/>
        </p:blipFill>
        <p:spPr bwMode="auto">
          <a:xfrm>
            <a:off x="3531301" y="1382120"/>
            <a:ext cx="1249181" cy="230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1272F3C5-9C37-BC68-2698-0F27DDAB7676}"/>
              </a:ext>
            </a:extLst>
          </p:cNvPr>
          <p:cNvSpPr txBox="1"/>
          <p:nvPr/>
        </p:nvSpPr>
        <p:spPr>
          <a:xfrm>
            <a:off x="16822048" y="-2401597"/>
            <a:ext cx="120568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LIMONCELLO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797037-605B-8A2E-69B6-C2ABA069808D}"/>
              </a:ext>
            </a:extLst>
          </p:cNvPr>
          <p:cNvSpPr txBox="1"/>
          <p:nvPr/>
        </p:nvSpPr>
        <p:spPr>
          <a:xfrm>
            <a:off x="805864" y="4294726"/>
            <a:ext cx="327279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ADDITIVE-FREE TEQUILA 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+15%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Dollar Sales*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F68AEE0-E7E3-6A29-4095-D738B1826318}"/>
              </a:ext>
            </a:extLst>
          </p:cNvPr>
          <p:cNvSpPr/>
          <p:nvPr/>
        </p:nvSpPr>
        <p:spPr>
          <a:xfrm>
            <a:off x="8913821" y="1183686"/>
            <a:ext cx="2443403" cy="2518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C444621-777F-DCDD-8B66-A157C9CB16FC}"/>
              </a:ext>
            </a:extLst>
          </p:cNvPr>
          <p:cNvSpPr/>
          <p:nvPr/>
        </p:nvSpPr>
        <p:spPr>
          <a:xfrm>
            <a:off x="6233809" y="1177264"/>
            <a:ext cx="2443403" cy="2518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B3181DE-7952-CCC3-E8E1-F94746AFE9E1}"/>
              </a:ext>
            </a:extLst>
          </p:cNvPr>
          <p:cNvSpPr/>
          <p:nvPr/>
        </p:nvSpPr>
        <p:spPr>
          <a:xfrm>
            <a:off x="851813" y="1179269"/>
            <a:ext cx="2443403" cy="2518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Galliano espresso">
            <a:extLst>
              <a:ext uri="{FF2B5EF4-FFF2-40B4-BE49-F238E27FC236}">
                <a16:creationId xmlns:a16="http://schemas.microsoft.com/office/drawing/2014/main" id="{5A6A825E-6D6C-E389-3B89-6981E6A0FB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65" t="22187" r="26905" b="24990"/>
          <a:stretch>
            <a:fillRect/>
          </a:stretch>
        </p:blipFill>
        <p:spPr bwMode="auto">
          <a:xfrm>
            <a:off x="8939294" y="1316063"/>
            <a:ext cx="1337364" cy="235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Passoa PornStar">
            <a:extLst>
              <a:ext uri="{FF2B5EF4-FFF2-40B4-BE49-F238E27FC236}">
                <a16:creationId xmlns:a16="http://schemas.microsoft.com/office/drawing/2014/main" id="{4DAB2522-79FD-4533-AB1E-D1E0AEA4A3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4" t="22725" r="29333" b="25022"/>
          <a:stretch/>
        </p:blipFill>
        <p:spPr bwMode="auto">
          <a:xfrm>
            <a:off x="6307824" y="1232317"/>
            <a:ext cx="1423198" cy="243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21E4168-9FB7-816E-CEBC-C50C4143ACDD}"/>
              </a:ext>
            </a:extLst>
          </p:cNvPr>
          <p:cNvSpPr txBox="1"/>
          <p:nvPr/>
        </p:nvSpPr>
        <p:spPr>
          <a:xfrm>
            <a:off x="4458536" y="1795745"/>
            <a:ext cx="14043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+30% </a:t>
            </a:r>
          </a:p>
          <a:p>
            <a:pPr marL="0" marR="0" lvl="0" indent="0" algn="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Dollar Sales*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FE0405-7FC4-970E-D830-071123D9B045}"/>
              </a:ext>
            </a:extLst>
          </p:cNvPr>
          <p:cNvSpPr txBox="1"/>
          <p:nvPr/>
        </p:nvSpPr>
        <p:spPr>
          <a:xfrm>
            <a:off x="10211515" y="1862134"/>
            <a:ext cx="10034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+79% </a:t>
            </a:r>
          </a:p>
          <a:p>
            <a:pPr marL="0" marR="0" lvl="0" indent="0" algn="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menu mentions to 52k in 2025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A7FC9F9-3717-AD58-5FBB-6CEB38B90960}"/>
              </a:ext>
            </a:extLst>
          </p:cNvPr>
          <p:cNvSpPr txBox="1"/>
          <p:nvPr/>
        </p:nvSpPr>
        <p:spPr>
          <a:xfrm>
            <a:off x="3558550" y="1207422"/>
            <a:ext cx="23067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ELDERFLOWER </a:t>
            </a:r>
          </a:p>
          <a:p>
            <a:pPr marL="0" marR="0" lvl="0" indent="0" algn="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LIQUEUR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CCE7A93-8E0D-3BA5-CF6C-CD309A66A3FA}"/>
              </a:ext>
            </a:extLst>
          </p:cNvPr>
          <p:cNvSpPr txBox="1"/>
          <p:nvPr/>
        </p:nvSpPr>
        <p:spPr>
          <a:xfrm>
            <a:off x="9086158" y="1208910"/>
            <a:ext cx="23122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PREMIUM COFFEE </a:t>
            </a:r>
          </a:p>
          <a:p>
            <a:pPr marL="0" marR="0" lvl="0" indent="0" algn="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LIQUEUR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15E9870-86DE-DB39-DD07-91A27FB2008F}"/>
              </a:ext>
            </a:extLst>
          </p:cNvPr>
          <p:cNvSpPr txBox="1"/>
          <p:nvPr/>
        </p:nvSpPr>
        <p:spPr>
          <a:xfrm>
            <a:off x="6192298" y="1232317"/>
            <a:ext cx="24434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PASSION FRUIT </a:t>
            </a:r>
          </a:p>
          <a:p>
            <a:pPr marL="0" marR="0" lvl="0" indent="0" algn="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LIQUEUR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2F8C409-ADF7-DDDB-991E-08A4AD28B2F0}"/>
              </a:ext>
            </a:extLst>
          </p:cNvPr>
          <p:cNvSpPr txBox="1"/>
          <p:nvPr/>
        </p:nvSpPr>
        <p:spPr>
          <a:xfrm>
            <a:off x="1533997" y="1182341"/>
            <a:ext cx="166651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PALLINI LIMONCELLO</a:t>
            </a:r>
          </a:p>
          <a:p>
            <a:pPr marL="0" marR="0" lvl="0" indent="0" algn="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+6% 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ED0714-792C-7E20-08A9-BF6D9F4C6271}"/>
              </a:ext>
            </a:extLst>
          </p:cNvPr>
          <p:cNvSpPr txBox="1"/>
          <p:nvPr/>
        </p:nvSpPr>
        <p:spPr>
          <a:xfrm>
            <a:off x="7894795" y="1904242"/>
            <a:ext cx="71365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+8%</a:t>
            </a:r>
          </a:p>
          <a:p>
            <a:pPr marL="0" marR="0" lvl="0" indent="0" algn="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Dollar </a:t>
            </a:r>
          </a:p>
          <a:p>
            <a:pPr marL="0" marR="0" lvl="0" indent="0" algn="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Sales*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15AA954-936B-EE50-D8EA-E9F9506BB3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156" y="171807"/>
            <a:ext cx="606265" cy="538445"/>
          </a:xfrm>
          <a:prstGeom prst="rect">
            <a:avLst/>
          </a:prstGeom>
        </p:spPr>
      </p:pic>
      <p:pic>
        <p:nvPicPr>
          <p:cNvPr id="9" name="Picture 8" descr="A yellow bottle with green label&#10;&#10;AI-generated content may be incorrect.">
            <a:extLst>
              <a:ext uri="{FF2B5EF4-FFF2-40B4-BE49-F238E27FC236}">
                <a16:creationId xmlns:a16="http://schemas.microsoft.com/office/drawing/2014/main" id="{3A88B8C4-859B-44C1-351C-2EC6D095082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32" y="1315850"/>
            <a:ext cx="484256" cy="2326847"/>
          </a:xfrm>
          <a:prstGeom prst="rect">
            <a:avLst/>
          </a:prstGeom>
        </p:spPr>
      </p:pic>
      <p:pic>
        <p:nvPicPr>
          <p:cNvPr id="37" name="Picture 36" descr="A yellow bottle with blue label&#10;&#10;AI-generated content may be incorrect.">
            <a:extLst>
              <a:ext uri="{FF2B5EF4-FFF2-40B4-BE49-F238E27FC236}">
                <a16:creationId xmlns:a16="http://schemas.microsoft.com/office/drawing/2014/main" id="{D228DE42-1BCC-2821-EF88-449EF6C5828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085" y="5105799"/>
            <a:ext cx="319833" cy="1536796"/>
          </a:xfrm>
          <a:prstGeom prst="rect">
            <a:avLst/>
          </a:prstGeom>
        </p:spPr>
      </p:pic>
      <p:pic>
        <p:nvPicPr>
          <p:cNvPr id="39" name="Picture 38" descr="A glass of yellow liquid with a slice of lemon&#10;&#10;AI-generated content may be incorrect.">
            <a:extLst>
              <a:ext uri="{FF2B5EF4-FFF2-40B4-BE49-F238E27FC236}">
                <a16:creationId xmlns:a16="http://schemas.microsoft.com/office/drawing/2014/main" id="{C4DE209D-1CF4-0CFB-E6C9-25BE8FA35F8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819" y="1820570"/>
            <a:ext cx="1430287" cy="2145431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64227F64-6AED-4760-4B4B-D5DEAC0EE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505" y="1258007"/>
            <a:ext cx="1620388" cy="242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A group of bottles of alcohol&#10;&#10;AI-generated content may be incorrect.">
            <a:extLst>
              <a:ext uri="{FF2B5EF4-FFF2-40B4-BE49-F238E27FC236}">
                <a16:creationId xmlns:a16="http://schemas.microsoft.com/office/drawing/2014/main" id="{A6B581F1-C469-1404-A677-9339CB87469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127695" y="4994906"/>
            <a:ext cx="2234183" cy="1728398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9C8C2CB0-D169-37A9-8B67-6CB9A3948AFA}"/>
              </a:ext>
            </a:extLst>
          </p:cNvPr>
          <p:cNvSpPr/>
          <p:nvPr/>
        </p:nvSpPr>
        <p:spPr>
          <a:xfrm>
            <a:off x="10004552" y="4789846"/>
            <a:ext cx="435908" cy="11418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AC3353-388B-4A15-C843-67AF294B127D}"/>
              </a:ext>
            </a:extLst>
          </p:cNvPr>
          <p:cNvSpPr txBox="1"/>
          <p:nvPr/>
        </p:nvSpPr>
        <p:spPr>
          <a:xfrm>
            <a:off x="10388235" y="3436490"/>
            <a:ext cx="9172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SOMM AI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F5D9388-8C01-E8B6-6BE2-BEAE747F17A0}"/>
              </a:ext>
            </a:extLst>
          </p:cNvPr>
          <p:cNvSpPr txBox="1"/>
          <p:nvPr/>
        </p:nvSpPr>
        <p:spPr>
          <a:xfrm>
            <a:off x="4644392" y="2378170"/>
            <a:ext cx="12426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*Nielsen 52wks 12/22/25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45B4FDB-FFB4-4FBF-A203-6F90DB098250}"/>
              </a:ext>
            </a:extLst>
          </p:cNvPr>
          <p:cNvSpPr txBox="1"/>
          <p:nvPr/>
        </p:nvSpPr>
        <p:spPr>
          <a:xfrm>
            <a:off x="4572438" y="2525650"/>
            <a:ext cx="125102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+14% </a:t>
            </a:r>
          </a:p>
          <a:p>
            <a:pPr marL="0" marR="0" lvl="0" indent="0" algn="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“Spritz” menu mentions to 40k in 2025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C28A027-88A2-8D9F-7ECE-4A1C0A1409AD}"/>
              </a:ext>
            </a:extLst>
          </p:cNvPr>
          <p:cNvSpPr txBox="1"/>
          <p:nvPr/>
        </p:nvSpPr>
        <p:spPr>
          <a:xfrm>
            <a:off x="1972239" y="2392155"/>
            <a:ext cx="125102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+14% </a:t>
            </a:r>
          </a:p>
          <a:p>
            <a:pPr marL="0" marR="0" lvl="0" indent="0" algn="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“Spritz” menu mentions to 40k in 2025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EBC51F6-3046-AA98-6AD7-02FB31DF1338}"/>
              </a:ext>
            </a:extLst>
          </p:cNvPr>
          <p:cNvSpPr txBox="1"/>
          <p:nvPr/>
        </p:nvSpPr>
        <p:spPr>
          <a:xfrm>
            <a:off x="843851" y="6637734"/>
            <a:ext cx="12426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*Nielsen 52wks 12/22/25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51F1853-3248-4E70-3D1C-395373963AFA}"/>
              </a:ext>
            </a:extLst>
          </p:cNvPr>
          <p:cNvSpPr txBox="1"/>
          <p:nvPr/>
        </p:nvSpPr>
        <p:spPr>
          <a:xfrm>
            <a:off x="10509569" y="6301087"/>
            <a:ext cx="729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*Nielsen 52wks 12/22/25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A7F1D3D-336B-D276-5A40-D4CCFF921DAF}"/>
              </a:ext>
            </a:extLst>
          </p:cNvPr>
          <p:cNvSpPr txBox="1"/>
          <p:nvPr/>
        </p:nvSpPr>
        <p:spPr>
          <a:xfrm>
            <a:off x="4880749" y="3526669"/>
            <a:ext cx="9172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SOMM AI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1CD6B5F-C3D3-FD3E-E31A-236DA328D339}"/>
              </a:ext>
            </a:extLst>
          </p:cNvPr>
          <p:cNvSpPr txBox="1"/>
          <p:nvPr/>
        </p:nvSpPr>
        <p:spPr>
          <a:xfrm>
            <a:off x="2283276" y="3512039"/>
            <a:ext cx="9172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SOMM AI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60A9CA2-C82B-9979-246B-82957DB14C1D}"/>
              </a:ext>
            </a:extLst>
          </p:cNvPr>
          <p:cNvSpPr txBox="1"/>
          <p:nvPr/>
        </p:nvSpPr>
        <p:spPr>
          <a:xfrm>
            <a:off x="6744677" y="6642595"/>
            <a:ext cx="9172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SOMM AI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5D77BA9-286D-04F3-465E-3884A0D2A707}"/>
              </a:ext>
            </a:extLst>
          </p:cNvPr>
          <p:cNvSpPr txBox="1"/>
          <p:nvPr/>
        </p:nvSpPr>
        <p:spPr>
          <a:xfrm>
            <a:off x="7645848" y="3291418"/>
            <a:ext cx="1002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*Nielsen 52wks 12/22/25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FF8411A-F2B7-7570-5009-A16A35C3F2A8}"/>
              </a:ext>
            </a:extLst>
          </p:cNvPr>
          <p:cNvSpPr txBox="1"/>
          <p:nvPr/>
        </p:nvSpPr>
        <p:spPr>
          <a:xfrm>
            <a:off x="8059954" y="4642264"/>
            <a:ext cx="32879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Dollar Sales*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43110E-627B-D6F0-551A-C48F05FB207A}"/>
              </a:ext>
            </a:extLst>
          </p:cNvPr>
          <p:cNvSpPr txBox="1"/>
          <p:nvPr/>
        </p:nvSpPr>
        <p:spPr>
          <a:xfrm>
            <a:off x="1922255" y="2138156"/>
            <a:ext cx="1251023" cy="2533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DEPLETIONS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BCD502-3557-3D59-C971-5F42B9FF2A3E}"/>
              </a:ext>
            </a:extLst>
          </p:cNvPr>
          <p:cNvSpPr txBox="1"/>
          <p:nvPr/>
        </p:nvSpPr>
        <p:spPr>
          <a:xfrm>
            <a:off x="834776" y="839537"/>
            <a:ext cx="5090469" cy="39446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🍋 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APERITIVO &amp; SPRITZ</a:t>
            </a:r>
            <a:endParaRPr kumimoji="0" lang="en-US" sz="1600" b="1" i="0" u="none" strike="noStrike" kern="100" cap="none" spc="0" normalizeH="0" baseline="0" noProof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E3772DB-4DF6-F626-278E-0361BB5FA674}"/>
              </a:ext>
            </a:extLst>
          </p:cNvPr>
          <p:cNvSpPr txBox="1"/>
          <p:nvPr/>
        </p:nvSpPr>
        <p:spPr>
          <a:xfrm>
            <a:off x="6233809" y="842649"/>
            <a:ext cx="2443403" cy="39446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🌴 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TROPICAL &amp; VISUAL </a:t>
            </a:r>
            <a:endParaRPr kumimoji="0" lang="en-US" sz="1600" b="1" i="0" u="none" strike="noStrike" kern="100" cap="none" spc="0" normalizeH="0" baseline="0" noProof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538F2E6-AC4C-41DA-2A74-8E5C37A18227}"/>
              </a:ext>
            </a:extLst>
          </p:cNvPr>
          <p:cNvSpPr txBox="1"/>
          <p:nvPr/>
        </p:nvSpPr>
        <p:spPr>
          <a:xfrm>
            <a:off x="8913821" y="842649"/>
            <a:ext cx="2473162" cy="39215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☕ 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COFFEE</a:t>
            </a: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INDULGENCE</a:t>
            </a:r>
            <a:endParaRPr kumimoji="0" lang="en-US" sz="1600" b="0" i="0" u="none" strike="noStrike" kern="100" cap="none" spc="0" normalizeH="0" baseline="0" noProof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D1A41E1-B982-070C-28DF-DCF296217471}"/>
              </a:ext>
            </a:extLst>
          </p:cNvPr>
          <p:cNvSpPr txBox="1"/>
          <p:nvPr/>
        </p:nvSpPr>
        <p:spPr>
          <a:xfrm>
            <a:off x="805017" y="3876743"/>
            <a:ext cx="3446369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🥃 DRINK BETTER/ 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TRANSPARENCY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C6A94CF-A1E1-FDF4-2BDF-A67822A7C000}"/>
              </a:ext>
            </a:extLst>
          </p:cNvPr>
          <p:cNvSpPr txBox="1"/>
          <p:nvPr/>
        </p:nvSpPr>
        <p:spPr>
          <a:xfrm>
            <a:off x="4439073" y="3892502"/>
            <a:ext cx="3413149" cy="39260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🌿 LO &amp; NO ALCOHOL</a:t>
            </a:r>
            <a:endParaRPr kumimoji="0" lang="en-US" sz="1800" b="1" i="0" u="none" strike="noStrike" kern="100" cap="none" spc="0" normalizeH="0" baseline="0" noProof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AB6002C-C922-CA70-FE6D-5C8B1FC1591E}"/>
              </a:ext>
            </a:extLst>
          </p:cNvPr>
          <p:cNvSpPr txBox="1"/>
          <p:nvPr/>
        </p:nvSpPr>
        <p:spPr>
          <a:xfrm>
            <a:off x="7973834" y="3908789"/>
            <a:ext cx="3413149" cy="39260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⚡ QUALITY COCKTAILS AT SCALE</a:t>
            </a:r>
            <a:endParaRPr kumimoji="0" lang="en-US" sz="1800" b="1" i="0" u="none" strike="noStrike" kern="100" cap="none" spc="0" normalizeH="0" baseline="0" noProof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DFE1890-9B9D-AB3F-7AA5-D2C1381DF182}"/>
              </a:ext>
            </a:extLst>
          </p:cNvPr>
          <p:cNvSpPr txBox="1"/>
          <p:nvPr/>
        </p:nvSpPr>
        <p:spPr>
          <a:xfrm>
            <a:off x="1033012" y="-46161"/>
            <a:ext cx="10356837" cy="630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Lean into profitable trends</a:t>
            </a:r>
            <a:r>
              <a:rPr lang="en-US" sz="3200" b="1" kern="0">
                <a:solidFill>
                  <a:prstClr val="white"/>
                </a:solidFill>
                <a:latin typeface="Aptos" panose="021100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powered by Lucas Bols</a:t>
            </a:r>
            <a:endParaRPr kumimoji="0" lang="en-US" sz="2000" b="1" i="1" u="none" strike="noStrike" kern="1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945EAA-78DC-8421-ED9E-F0D00243E40A}"/>
              </a:ext>
            </a:extLst>
          </p:cNvPr>
          <p:cNvSpPr txBox="1"/>
          <p:nvPr/>
        </p:nvSpPr>
        <p:spPr>
          <a:xfrm>
            <a:off x="709688" y="493451"/>
            <a:ext cx="110478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“These six trends aren’t just shaping what guests drink—they define how operators grow revenue, increase margins, and win across every daypart.”</a:t>
            </a:r>
          </a:p>
        </p:txBody>
      </p:sp>
    </p:spTree>
    <p:extLst>
      <p:ext uri="{BB962C8B-B14F-4D97-AF65-F5344CB8AC3E}">
        <p14:creationId xmlns:p14="http://schemas.microsoft.com/office/powerpoint/2010/main" val="403486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9_Office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Ignacio Llaneza</dc:creator>
  <cp:revision>2</cp:revision>
  <cp:lastPrinted>2026-03-25T17:34:02Z</cp:lastPrinted>
  <dcterms:created xsi:type="dcterms:W3CDTF">2026-02-22T19:49:09Z</dcterms:created>
  <dcterms:modified xsi:type="dcterms:W3CDTF">2026-03-25T18:34:54Z</dcterms:modified>
</cp:coreProperties>
</file>