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4" r:id="rId2"/>
    <p:sldMasterId id="2147483716" r:id="rId3"/>
  </p:sldMasterIdLst>
  <p:notesMasterIdLst>
    <p:notesMasterId r:id="rId21"/>
  </p:notesMasterIdLst>
  <p:sldIdLst>
    <p:sldId id="2147475676" r:id="rId4"/>
    <p:sldId id="2147475686" r:id="rId5"/>
    <p:sldId id="2147475674" r:id="rId6"/>
    <p:sldId id="2147475673" r:id="rId7"/>
    <p:sldId id="2147475685" r:id="rId8"/>
    <p:sldId id="2147475679" r:id="rId9"/>
    <p:sldId id="10961" r:id="rId10"/>
    <p:sldId id="10962" r:id="rId11"/>
    <p:sldId id="10963" r:id="rId12"/>
    <p:sldId id="10964" r:id="rId13"/>
    <p:sldId id="10965" r:id="rId14"/>
    <p:sldId id="2147475678" r:id="rId15"/>
    <p:sldId id="2147475677" r:id="rId16"/>
    <p:sldId id="2147475680" r:id="rId17"/>
    <p:sldId id="2147475681" r:id="rId18"/>
    <p:sldId id="3004" r:id="rId19"/>
    <p:sldId id="2147475670" r:id="rId2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2240"/>
    <a:srgbClr val="203864"/>
    <a:srgbClr val="FFE697"/>
    <a:srgbClr val="E7DEDB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85990F-0F27-4278-AB0E-E4D400581117}" v="84" dt="2026-04-02T19:53:40.4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44" y="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542EC58-5C9E-474B-8B51-EC3EA6F56707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D392C11-645F-499E-AF26-14F13E161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149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F5222-F50D-16DD-BDE7-C9C3D54F8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8B603B-E0FB-81EE-23E5-EA0EEDDB54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ECF5F5-72E5-6CB8-F039-07AA3FCA1C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165983-BF4F-FB1E-2406-1259C7AFF5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9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7F91FD-D246-405F-9CB5-361A8334AE0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49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846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8D9FC-97AC-1CD5-8177-1C6E519F8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418816-66F9-CF41-24EC-EEB90F43F3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2B985E-2232-A45C-865E-4D955CC382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E2D12-A4F2-5C92-12B2-3C5762116E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9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7F91FD-D246-405F-9CB5-361A8334AE0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49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972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8C583-7252-6BEB-2F19-BF6BB3850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B0EB8F-BEAA-8B7B-99D9-C9C28A1E0F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C630E5-F2D0-DBCF-1214-A4CCE56904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EDD5F5-E1AB-B89E-5A4A-1A5E8A3DB7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9478">
              <a:defRPr/>
            </a:pPr>
            <a:fld id="{707F91FD-D246-405F-9CB5-361A8334AE0C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49478">
                <a:defRPr/>
              </a:pPr>
              <a:t>4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66813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4BCB5-F9FF-2E8F-CAE5-A77F906F7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03C8A5-A79B-38E0-1322-915C191AEB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5776D4-426B-123A-1E18-DB99A7DD60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1D32E5-3E61-D5E2-32F8-85B1400A44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9478">
              <a:defRPr/>
            </a:pPr>
            <a:fld id="{707F91FD-D246-405F-9CB5-361A8334AE0C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49478">
                <a:defRPr/>
              </a:pPr>
              <a:t>5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6816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719BB-026A-AF5B-CE65-259A288D9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96F277-FF16-EEA3-7DD8-DD211ECEB8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98B5BC-7AEF-3C55-BE9C-7617BE2F5D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74C26-3A45-CB5B-60F9-1F19D6FBAE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9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7F91FD-D246-405F-9CB5-361A8334AE0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49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656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E3057-DFEA-EAB5-6745-1A4715F16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C832D1-5F4A-66B7-CF14-5533C0C6F6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0E4467-C1A6-AA81-72F1-CD20B5D9B6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4E6256-4F8F-11F1-453B-469BC22C50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9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7F91FD-D246-405F-9CB5-361A8334AE0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49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83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FBA08-CCD7-1559-D302-EB9C9606A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01ED4A-7F9D-66BC-3361-CAA83E1262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BAADC0-1000-B025-31C8-DFD5A41BDF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FB120-EEC0-25F7-AFEF-580A8B0C65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9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7F91FD-D246-405F-9CB5-361A8334AE0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494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875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4.emf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.xml"/><Relationship Id="rId5" Type="http://schemas.openxmlformats.org/officeDocument/2006/relationships/image" Target="../media/image8.emf"/><Relationship Id="rId4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BC175-C6DA-5907-F37E-4898215A3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A6B0D8-3ABB-58C5-AD04-60405B5294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EB438-7A33-B083-38B3-B3655EE03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2E8DB-DD53-87E4-5E13-FB358202F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4EB316-8074-7C24-A8B2-B4F308C20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60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3D494-784E-2811-5E0E-E2828C282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1FF4A3-AE87-0C7D-71C8-5978C49716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CF7C7-39E9-3808-F8B4-8095324D9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E933F-65CC-BA7E-272D-550F6D673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D7AF4-F024-76A6-348B-97183B1EB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26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6ACF64-CE78-EE8B-1B1E-36CFDA2046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9F1F5A-F576-2E37-A744-D8152A5A75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44D32-728F-6C97-73AB-DE15749FD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80FF5-61F6-A401-7DED-E0BA8A8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1380E2-7F9E-360E-DD38-B8DB999D2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26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ructure pa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B210F7-9E09-377A-A030-D462462FC9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601" y="-1"/>
            <a:ext cx="12225601" cy="68769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9DEC9B-91F1-3BB0-BBE0-249F5F668F87}"/>
              </a:ext>
            </a:extLst>
          </p:cNvPr>
          <p:cNvSpPr/>
          <p:nvPr userDrawn="1"/>
        </p:nvSpPr>
        <p:spPr>
          <a:xfrm>
            <a:off x="123825" y="180976"/>
            <a:ext cx="11906250" cy="65627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933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BC175-C6DA-5907-F37E-4898215A3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A6B0D8-3ABB-58C5-AD04-60405B5294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10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2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EB438-7A33-B083-38B3-B3655EE03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2E8DB-DD53-87E4-5E13-FB358202F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4EB316-8074-7C24-A8B2-B4F308C20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791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AAFD3-FD2C-0ECB-A0AA-7F5F682E4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94C9C-79A1-5D5D-4E9C-D3F7732525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3D677-9467-0B23-8B50-72122B021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5F3B1-E5F9-AAEE-CA04-A03596DDD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9CCD9-39DB-947D-163E-C4F7DE08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328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66D52-9BF7-7FB6-28E4-66E2ECCAC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54E4A-7B12-1EFC-053D-3B62AFA96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D4222-E20E-80CC-5BA4-9BE84CE99A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503782-63B1-0C64-0766-6C9E9B5E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67D840-467D-9243-BE7A-D100401B82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720840-7369-5EAF-E114-41BBA3AC2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F66CC6-ED8D-F26F-B23D-3B8EFED77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402DE9-32ED-6FA9-1801-398E5867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414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B56B9-DD76-F2AF-3450-1E2F8DFC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BCD6E-9B3B-C98D-1174-8D1BB6358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DDFE63-3D70-4883-1456-5FFF19872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10" indent="0">
              <a:buNone/>
              <a:defRPr sz="1200"/>
            </a:lvl3pPr>
            <a:lvl4pPr marL="1371464" indent="0">
              <a:buNone/>
              <a:defRPr sz="1000"/>
            </a:lvl4pPr>
            <a:lvl5pPr marL="1828618" indent="0">
              <a:buNone/>
              <a:defRPr sz="1000"/>
            </a:lvl5pPr>
            <a:lvl6pPr marL="2285772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9C5E8A-8C77-B0E3-0CD7-1E574E7DF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042A30-4635-88FA-BF26-2DED4A294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3022B7-E7F7-3CCB-D9E6-5A8A7EFE3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4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951AF-C7DE-9C1E-0D79-A35CD8395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0DC883-BD08-79AE-4E9E-0E4A26F169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10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0B0A46-4D53-A474-F2A8-858B94093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10" indent="0">
              <a:buNone/>
              <a:defRPr sz="1200"/>
            </a:lvl3pPr>
            <a:lvl4pPr marL="1371464" indent="0">
              <a:buNone/>
              <a:defRPr sz="1000"/>
            </a:lvl4pPr>
            <a:lvl5pPr marL="1828618" indent="0">
              <a:buNone/>
              <a:defRPr sz="1000"/>
            </a:lvl5pPr>
            <a:lvl6pPr marL="2285772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4C8AAC-A417-B460-3333-7AB27FA65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237CBD-FD0F-C6B4-636E-B6CB40772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D9EE2-3282-3609-A2A1-53F453A2D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094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tructure pa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B210F7-9E09-377A-A030-D462462FC9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600" y="-1"/>
            <a:ext cx="12225601" cy="68769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9DEC9B-91F1-3BB0-BBE0-249F5F668F87}"/>
              </a:ext>
            </a:extLst>
          </p:cNvPr>
          <p:cNvSpPr/>
          <p:nvPr userDrawn="1"/>
        </p:nvSpPr>
        <p:spPr>
          <a:xfrm>
            <a:off x="123825" y="180976"/>
            <a:ext cx="11906250" cy="65627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726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ru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B210F7-9E09-377A-A030-D462462FC9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D66BB1-967E-3C8D-FC14-8CDDA1138C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807" y="-169867"/>
            <a:ext cx="7223858" cy="7223858"/>
          </a:xfrm>
          <a:prstGeom prst="rect">
            <a:avLst/>
          </a:prstGeom>
        </p:spPr>
      </p:pic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34029A32-505D-6676-030C-3BB1D12A57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75" y="6187601"/>
            <a:ext cx="634771" cy="52357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06410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25725-2147-7935-D840-BEE4F9113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BC802-9AF2-C9E0-DABC-B5705A2B5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9BE59-4CF8-2F37-3F8C-6DA408A30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6AD00-9EFE-7F32-8020-ABEE82097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E945D-B2A3-6CDA-3687-E55696D28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735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F4718-64B0-BFED-92C8-84AAC57C54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D8A1F-1B7F-140D-A032-2D0A5B1723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61749-BA7B-3DBE-4486-EE9F8B0CE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D2D4B-D45A-40DC-86E2-2989A574EFD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2D3EC-BC58-EFA7-77EE-65209E342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1535F-5030-00D0-A16A-167F08426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65BA-A941-4563-90BE-D0E882979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79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8E75C-FFE1-7670-C628-B90E7E193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BB416-BF31-E1F3-C835-237CE223B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A5C1D-0DC4-6297-E799-3B7532DF2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D2D4B-D45A-40DC-86E2-2989A574EFD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297B3-C977-9F17-DC97-34E116C38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5CAA1-E65B-84F3-D936-9ED09B99F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65BA-A941-4563-90BE-D0E882979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416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3CA41-D0B3-7A86-B406-E68F50ED7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5085F6-41F3-2869-85FF-9CF40ECC8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A589D-9B2F-A4FE-B9DB-20FDFBBB8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D2D4B-D45A-40DC-86E2-2989A574EFD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AA962-7159-B465-F4A3-7063A8167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D04ED-5D9D-5359-CE8B-2CCD3C083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65BA-A941-4563-90BE-D0E882979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786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5123C-C9FE-7A64-9B17-F4C74837E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D7292-063C-A744-EDD7-B342FB4E8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A944BE-4AFA-4C46-2609-10B2E3D4D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D4042D-1B63-F25B-C25A-3B3AE3AF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D2D4B-D45A-40DC-86E2-2989A574EFD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99DFD9-EB08-B1B7-F941-F01DBFC44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C2102-31B9-009F-10C1-24DF000C8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65BA-A941-4563-90BE-D0E882979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442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B37B9-45E5-35F0-53BE-6D907D4C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B2CE3C-D70E-B5DA-D97A-BB25BA5058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C7EDCE-9C1D-462F-34B0-BC5C0FEF5F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0403E4-53EE-4FD5-3518-3B79157D30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A9D280-E155-6E07-AF90-DA5053F86A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120FA4-21B5-3E06-7643-9C4B71990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D2D4B-D45A-40DC-86E2-2989A574EFD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45CC63-C334-D605-F14A-9AC742730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282B37-F148-B2D4-E4F8-6600F0A9D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65BA-A941-4563-90BE-D0E882979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0771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02C85-3C60-3387-B6F5-09626E8A1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72ABC8-0888-E875-1067-38A655AEB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D2D4B-D45A-40DC-86E2-2989A574EFD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32C3D0-3709-2724-A2D2-4BC3634E4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C9F18D-0835-78C8-7301-8E62929E2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65BA-A941-4563-90BE-D0E882979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046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C247C9-6A65-A25A-28C9-C306E419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D2D4B-D45A-40DC-86E2-2989A574EFD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26DC42-2433-BFBE-3CBA-347275CAC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62DE58-EE30-67BE-5434-5863A9132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65BA-A941-4563-90BE-D0E882979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229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30DAD-A155-5FBF-CD3F-8ED787C8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644F7-8DCC-7F60-A7DD-F837CECA3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4B9BF2-6772-DC3D-3FDB-5C8F92AD4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7F70AB-5896-FDC5-0097-2B30F9907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D2D4B-D45A-40DC-86E2-2989A574EFD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CCD2D2-4D2A-B870-B791-9E6A7E1EA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B28C68-FD18-B0AD-9FFD-FE6363E39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65BA-A941-4563-90BE-D0E882979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897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0A997-EF7A-2289-BB77-C36C6E007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983216-A0F2-6BC7-7312-A50769E26E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092797-B111-395E-745A-E200D6521A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0A62EB-A2CE-D236-50D2-D041F9766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D2D4B-D45A-40DC-86E2-2989A574EFD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9E7A59-68EC-3749-F873-A188161D3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99D010-8A2F-462D-E710-AC1C23CE1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65BA-A941-4563-90BE-D0E882979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06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CADDE-4E8B-550E-AC1B-0D5709596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74C91C-04CD-8A75-8444-95F826B76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21919-F4DB-0144-7FEC-8E1EC100C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D2D4B-D45A-40DC-86E2-2989A574EFD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87C730-9CEE-804E-493A-CA540758B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DC2A0-5593-82FE-637E-A3E0142A8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65BA-A941-4563-90BE-D0E882979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06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AAFD3-FD2C-0ECB-A0AA-7F5F682E4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94C9C-79A1-5D5D-4E9C-D3F7732525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3D677-9467-0B23-8B50-72122B021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5F3B1-E5F9-AAEE-CA04-A03596DDD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9CCD9-39DB-947D-163E-C4F7DE08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5928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F5493F-A8E6-22F5-7486-A4FBBB7DD2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4B4205-BCF3-6D7E-DE37-97A5BACCDA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04830-1A59-1FC2-A9F3-80E6E08D5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D2D4B-D45A-40DC-86E2-2989A574EFD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7DAA7-8BD6-9E3B-4207-2548D9573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DCB4C-EF86-0F2B-A67B-2F611D6DC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65BA-A941-4563-90BE-D0E882979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190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&amp; pictur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>
            <a:extLst>
              <a:ext uri="{FF2B5EF4-FFF2-40B4-BE49-F238E27FC236}">
                <a16:creationId xmlns:a16="http://schemas.microsoft.com/office/drawing/2014/main" id="{DED2F203-B30E-8D19-506A-B5B93A26E62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7" imgH="327" progId="TCLayout.ActiveDocument.1">
                  <p:embed/>
                </p:oleObj>
              </mc:Choice>
              <mc:Fallback>
                <p:oleObj name="think-cell Slide" r:id="rId3" imgW="327" imgH="327" progId="TCLayout.ActiveDocument.1">
                  <p:embed/>
                  <p:pic>
                    <p:nvPicPr>
                      <p:cNvPr id="12" name="Object 11" hidden="1">
                        <a:extLst>
                          <a:ext uri="{FF2B5EF4-FFF2-40B4-BE49-F238E27FC236}">
                            <a16:creationId xmlns:a16="http://schemas.microsoft.com/office/drawing/2014/main" id="{DED2F203-B30E-8D19-506A-B5B93A26E6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CEFED81F-1D5B-9360-7B23-5D0BF1D357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56362" y="0"/>
            <a:ext cx="5735638" cy="6858000"/>
          </a:xfrm>
          <a:solidFill>
            <a:schemeClr val="bg2">
              <a:lumMod val="95000"/>
            </a:schemeClr>
          </a:solidFill>
        </p:spPr>
        <p:txBody>
          <a:bodyPr lIns="1368000" tIns="0" rIns="1368000" bIns="0" anchor="ctr" anchorCtr="0"/>
          <a:lstStyle>
            <a:lvl1pPr algn="ctr">
              <a:defRPr sz="1000"/>
            </a:lvl1pPr>
          </a:lstStyle>
          <a:p>
            <a:r>
              <a:rPr lang="en-GB" dirty="0"/>
              <a:t>TO INSERT AN IMAGE: </a:t>
            </a:r>
            <a:br>
              <a:rPr lang="en-GB" dirty="0"/>
            </a:br>
            <a:r>
              <a:rPr lang="en-GB" dirty="0"/>
              <a:t>SELECT THIS GREY AREA </a:t>
            </a:r>
            <a:br>
              <a:rPr lang="en-GB" dirty="0"/>
            </a:br>
            <a:r>
              <a:rPr lang="en-GB" dirty="0"/>
              <a:t>CLICK IN THE RIBBON ON 'INSERT' - 'PICTURES’ </a:t>
            </a:r>
            <a:br>
              <a:rPr lang="en-GB" dirty="0"/>
            </a:br>
            <a:r>
              <a:rPr lang="en-GB" dirty="0"/>
              <a:t>SELECT A PHOTO OR IMAGE VIA THE EXPLORER AND CLICK ON 'INSERT'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C83D43-8C04-86DF-804D-F7E021360A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9537" y="1076993"/>
            <a:ext cx="4429126" cy="621965"/>
          </a:xfrm>
        </p:spPr>
        <p:txBody>
          <a:bodyPr vert="horz"/>
          <a:lstStyle>
            <a:lvl1pPr>
              <a:defRPr/>
            </a:lvl1pPr>
          </a:lstStyle>
          <a:p>
            <a:r>
              <a:rPr lang="en-GB"/>
              <a:t>Title</a:t>
            </a:r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A4F03D3-B983-16A7-44C0-E015CA237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E2248A4-6129-0580-C6EE-460E71902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9201" y="6623715"/>
            <a:ext cx="104195" cy="9233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8008FCDA-A3A7-43F4-A886-F9C97086728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8FB57FB-C900-00FA-75A2-FDBAEA5DA3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9537" y="2636838"/>
            <a:ext cx="4429126" cy="3132137"/>
          </a:xfrm>
        </p:spPr>
        <p:txBody>
          <a:bodyPr numCol="1" spcCol="396000"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44281DA-F947-CAD7-868D-15445FE53EB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79537" y="1686243"/>
            <a:ext cx="4429126" cy="621965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5000" b="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1E7F341-15C5-F6F6-BE71-D531B6721150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7190049" y="437658"/>
            <a:ext cx="4292076" cy="5982736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D0210C6-1CE7-8861-2F86-CDFED2D3883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11316580" y="316800"/>
            <a:ext cx="608400" cy="540000"/>
          </a:xfr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/>
          <a:lstStyle>
            <a:lvl1pPr algn="ctr">
              <a:defRPr sz="10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431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59">
          <p15:clr>
            <a:srgbClr val="FBAE40"/>
          </p15:clr>
        </p15:guide>
        <p15:guide id="2" pos="4067">
          <p15:clr>
            <a:srgbClr val="FBAE40"/>
          </p15:clr>
        </p15:guide>
        <p15:guide id="3" pos="869">
          <p15:clr>
            <a:srgbClr val="FBAE40"/>
          </p15:clr>
        </p15:guide>
        <p15:guide id="4" orient="horz" pos="1661">
          <p15:clr>
            <a:srgbClr val="FBAE40"/>
          </p15:clr>
        </p15:guide>
        <p15:guide id="5" orient="horz" pos="363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79538" y="1296988"/>
            <a:ext cx="9432925" cy="401970"/>
          </a:xfrm>
        </p:spPr>
        <p:txBody>
          <a:bodyPr lIns="0" tIns="0" rIns="0" bIns="0"/>
          <a:lstStyle>
            <a:lvl1pPr>
              <a:defRPr sz="3265" b="1" i="0">
                <a:solidFill>
                  <a:srgbClr val="09254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4/2/2026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89583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>
            <a:extLst>
              <a:ext uri="{FF2B5EF4-FFF2-40B4-BE49-F238E27FC236}">
                <a16:creationId xmlns:a16="http://schemas.microsoft.com/office/drawing/2014/main" id="{EB0CC4F8-51BB-BC82-9275-613A56650F8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7" imgH="327" progId="TCLayout.ActiveDocument.1">
                  <p:embed/>
                </p:oleObj>
              </mc:Choice>
              <mc:Fallback>
                <p:oleObj name="think-cell Slide" r:id="rId3" imgW="327" imgH="327" progId="TCLayout.ActiveDocument.1">
                  <p:embed/>
                  <p:pic>
                    <p:nvPicPr>
                      <p:cNvPr id="13" name="Object 12" hidden="1">
                        <a:extLst>
                          <a:ext uri="{FF2B5EF4-FFF2-40B4-BE49-F238E27FC236}">
                            <a16:creationId xmlns:a16="http://schemas.microsoft.com/office/drawing/2014/main" id="{EB0CC4F8-51BB-BC82-9275-613A56650F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E5EC030A-DFC3-982E-4666-28E5CCF5BCE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</p:spPr>
        <p:txBody>
          <a:bodyPr lIns="0" tIns="108000" bIns="0" anchor="t" anchorCtr="0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 INSERT AN IMAGE: </a:t>
            </a:r>
            <a:br>
              <a:rPr lang="en-GB" dirty="0"/>
            </a:br>
            <a:r>
              <a:rPr lang="en-GB" dirty="0"/>
              <a:t>SELECT THIS PICTURE PLACEHOLDER BOX </a:t>
            </a:r>
            <a:br>
              <a:rPr lang="en-GB" dirty="0"/>
            </a:br>
            <a:r>
              <a:rPr lang="en-GB" dirty="0"/>
              <a:t>CLICK IN THE RIBBON ON 'INSERT' - 'PICTURES’ </a:t>
            </a:r>
            <a:br>
              <a:rPr lang="en-GB" dirty="0"/>
            </a:br>
            <a:r>
              <a:rPr lang="en-GB" dirty="0"/>
              <a:t>SELECT A PHOTO OR IMAGE VIA THE EXPLORER AND CLICK ON 'INSERT'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CCA0898-5F50-668E-26D3-B483930446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0082" y="6070518"/>
            <a:ext cx="7200000" cy="184666"/>
          </a:xfrm>
        </p:spPr>
        <p:txBody>
          <a:bodyPr vert="horz" anchor="b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3"/>
                </a:solidFill>
                <a:latin typeface="Basier Square SemiBold" panose="00000700000000000000" pitchFamily="50" charset="0"/>
              </a:defRPr>
            </a:lvl1pPr>
          </a:lstStyle>
          <a:p>
            <a:r>
              <a:rPr lang="en-GB"/>
              <a:t>Title</a:t>
            </a:r>
            <a:endParaRPr lang="en-GB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42C1AF8-6670-217C-6406-D3D4BA6DEA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0082" y="6304227"/>
            <a:ext cx="7200000" cy="184666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GB" dirty="0"/>
          </a:p>
        </p:txBody>
      </p:sp>
      <p:sp>
        <p:nvSpPr>
          <p:cNvPr id="14" name="Tijdelijke aanduiding voor datum 3">
            <a:extLst>
              <a:ext uri="{FF2B5EF4-FFF2-40B4-BE49-F238E27FC236}">
                <a16:creationId xmlns:a16="http://schemas.microsoft.com/office/drawing/2014/main" id="{9B5CBADC-288F-FD9E-3459-8B7D018FD42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834880" y="6304227"/>
            <a:ext cx="202176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Date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089EA9-E938-5463-88FA-E34F895DB001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2786884" y="1258001"/>
            <a:ext cx="6616800" cy="4341600"/>
          </a:xfr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algn="ctr">
              <a:defRPr sz="10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518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79CF6-874B-AECB-19B5-A22A6C5E9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40DDE-D899-4D1D-015B-27143E3731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4FD4C1-6B04-14C8-3B72-00B89FD18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E001E1-27F6-8F49-E6DF-11E60BFAF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78DE1-309C-684D-008D-82765DC7A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23289-79AF-7CBC-04BE-250B66F93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99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66D52-9BF7-7FB6-28E4-66E2ECCAC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54E4A-7B12-1EFC-053D-3B62AFA96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D4222-E20E-80CC-5BA4-9BE84CE99A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503782-63B1-0C64-0766-6C9E9B5E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67D840-467D-9243-BE7A-D100401B82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720840-7369-5EAF-E114-41BBA3AC2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F66CC6-ED8D-F26F-B23D-3B8EFED77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402DE9-32ED-6FA9-1801-398E5867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A7A1A-1927-41AA-AF08-8C2E51B79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8E4F51-F48A-DAF6-EAD2-EE34D2A33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9E484C-734C-E319-5486-AB1461CDD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C986D-BB99-EF80-768D-EB25A6469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11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9E6D73-D3BC-957C-5402-C29762738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D424D5-1749-FD4F-B8A3-9BA52E014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122256-7C2B-8244-0AF5-697E7A5BD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25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B56B9-DD76-F2AF-3450-1E2F8DFC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BCD6E-9B3B-C98D-1174-8D1BB6358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DDFE63-3D70-4883-1456-5FFF19872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9C5E8A-8C77-B0E3-0CD7-1E574E7DF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042A30-4635-88FA-BF26-2DED4A294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3022B7-E7F7-3CCB-D9E6-5A8A7EFE3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60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951AF-C7DE-9C1E-0D79-A35CD8395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0DC883-BD08-79AE-4E9E-0E4A26F169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0B0A46-4D53-A474-F2A8-858B94093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7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4C8AAC-A417-B460-3333-7AB27FA65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8D49D-76FF-4A22-AC6E-FB6F9C65A42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237CBD-FD0F-C6B4-636E-B6CB40772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D9EE2-3282-3609-A2A1-53F453A2D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13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oleObject" Target="../embeddings/oleObject1.bin"/><Relationship Id="rId5" Type="http://schemas.openxmlformats.org/officeDocument/2006/relationships/tags" Target="../tags/tag1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DB8491-522D-75F6-4BAE-CECFAEB32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EF91B-EF74-9A30-C218-1517AF842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FBD47-8435-B57E-9FC9-BC29E540CC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8D49D-76FF-4A22-AC6E-FB6F9C65A422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D5E39-7A86-BADF-56AC-C8A9507971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6FDA7-52C4-42F6-B80D-53F18D9222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2167C-80C8-4315-A73D-50C61851C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127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</p:sldLayoutIdLst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5E04F4-ADCC-729C-2D65-03043760B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5CBB80-21D1-17C6-116A-FBA8CE72C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D42A0-CDB2-3DC8-24D9-C9994B7409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4D2D4B-D45A-40DC-86E2-2989A574EFDE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DADEB-6CDE-F2B9-4594-43E1A48C46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DAD9F-96EA-6E75-7A06-60AAAB458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0865BA-A941-4563-90BE-D0E882979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3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82CBE1F5-484B-EA2A-67A6-A8C51E75CC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27" imgH="327" progId="TCLayout.ActiveDocument.1">
                  <p:embed/>
                </p:oleObj>
              </mc:Choice>
              <mc:Fallback>
                <p:oleObj name="think-cell Slide" r:id="rId6" imgW="327" imgH="327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82CBE1F5-484B-EA2A-67A6-A8C51E75CC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E75BD9F-7FB0-71A1-A866-BC72889BB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9538" y="1076993"/>
            <a:ext cx="9432925" cy="621965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D6C9D00-5B30-8CCF-2A61-C6947D233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9538" y="2636838"/>
            <a:ext cx="9432925" cy="31321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E27F139-E3A3-92E3-8B13-FAD1863914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79538" y="6623715"/>
            <a:ext cx="442800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A73FE4-85C1-3D06-1121-A4577604AB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9201" y="6623715"/>
            <a:ext cx="104195" cy="9233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600">
                <a:solidFill>
                  <a:schemeClr val="tx2"/>
                </a:solidFill>
              </a:defRPr>
            </a:lvl1pPr>
          </a:lstStyle>
          <a:p>
            <a:fld id="{8008FCDA-A3A7-43F4-A886-F9C970867285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A26457F8-AEDB-4FEB-2950-E381FC58D10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580" y="316800"/>
            <a:ext cx="608400" cy="54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83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spcAft>
          <a:spcPts val="0"/>
        </a:spcAft>
        <a:buNone/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250"/>
        </a:spcAft>
        <a:buFont typeface="Arial" panose="020B0604020202020204" pitchFamily="34" charset="0"/>
        <a:buNone/>
        <a:defRPr sz="1200" kern="1200">
          <a:solidFill>
            <a:schemeClr val="tx2"/>
          </a:solidFill>
          <a:latin typeface="+mn-lt"/>
          <a:ea typeface="+mn-ea"/>
          <a:cs typeface="+mn-cs"/>
        </a:defRPr>
      </a:lvl1pPr>
      <a:lvl2pPr marL="179388" indent="-179388" algn="l" defTabSz="914400" rtl="0" eaLnBrk="1" latinLnBrk="0" hangingPunct="1">
        <a:lnSpc>
          <a:spcPct val="120000"/>
        </a:lnSpc>
        <a:spcBef>
          <a:spcPts val="0"/>
        </a:spcBef>
        <a:spcAft>
          <a:spcPts val="250"/>
        </a:spcAft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358775" indent="-179388" algn="l" defTabSz="914400" rtl="0" eaLnBrk="1" latinLnBrk="0" hangingPunct="1">
        <a:lnSpc>
          <a:spcPct val="120000"/>
        </a:lnSpc>
        <a:spcBef>
          <a:spcPts val="0"/>
        </a:spcBef>
        <a:spcAft>
          <a:spcPts val="250"/>
        </a:spcAft>
        <a:buFont typeface="Basier Square" panose="00000500000000000000" pitchFamily="50" charset="0"/>
        <a:buChar char="–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536575" indent="-177800" algn="l" defTabSz="914400" rtl="0" eaLnBrk="1" latinLnBrk="0" hangingPunct="1">
        <a:lnSpc>
          <a:spcPct val="120000"/>
        </a:lnSpc>
        <a:spcBef>
          <a:spcPts val="0"/>
        </a:spcBef>
        <a:spcAft>
          <a:spcPts val="250"/>
        </a:spcAft>
        <a:buFont typeface="Basier Square" panose="00000500000000000000" pitchFamily="50" charset="0"/>
        <a:buChar char="–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715963" indent="-179388" algn="l" defTabSz="914400" rtl="0" eaLnBrk="1" latinLnBrk="0" hangingPunct="1">
        <a:lnSpc>
          <a:spcPct val="120000"/>
        </a:lnSpc>
        <a:spcBef>
          <a:spcPts val="0"/>
        </a:spcBef>
        <a:spcAft>
          <a:spcPts val="250"/>
        </a:spcAft>
        <a:buFont typeface="Basier Square" panose="00000500000000000000" pitchFamily="50" charset="0"/>
        <a:buChar char="–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895350" indent="-179388" algn="l" defTabSz="914400" rtl="0" eaLnBrk="1" latinLnBrk="0" hangingPunct="1">
        <a:lnSpc>
          <a:spcPct val="120000"/>
        </a:lnSpc>
        <a:spcBef>
          <a:spcPts val="0"/>
        </a:spcBef>
        <a:spcAft>
          <a:spcPts val="250"/>
        </a:spcAft>
        <a:buFont typeface="Basier Square" panose="00000500000000000000" pitchFamily="50" charset="0"/>
        <a:buChar char="–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41.jpeg"/><Relationship Id="rId12" Type="http://schemas.openxmlformats.org/officeDocument/2006/relationships/image" Target="../media/image9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openxmlformats.org/officeDocument/2006/relationships/image" Target="../media/image45.jpeg"/><Relationship Id="rId5" Type="http://schemas.openxmlformats.org/officeDocument/2006/relationships/image" Target="../media/image39.png"/><Relationship Id="rId15" Type="http://schemas.openxmlformats.org/officeDocument/2006/relationships/image" Target="../media/image13.pn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jpeg"/><Relationship Id="rId3" Type="http://schemas.openxmlformats.org/officeDocument/2006/relationships/image" Target="../media/image48.png"/><Relationship Id="rId21" Type="http://schemas.openxmlformats.org/officeDocument/2006/relationships/image" Target="../media/image66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jpe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jpeg"/><Relationship Id="rId28" Type="http://schemas.openxmlformats.org/officeDocument/2006/relationships/image" Target="../media/image73.jpe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jpeg"/><Relationship Id="rId30" Type="http://schemas.openxmlformats.org/officeDocument/2006/relationships/image" Target="../media/image7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7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56D1F-0FC2-1922-9FB2-00B2C456B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FD0C0F-D068-F1B7-6039-FB24D6F8C6F8}"/>
              </a:ext>
            </a:extLst>
          </p:cNvPr>
          <p:cNvSpPr/>
          <p:nvPr/>
        </p:nvSpPr>
        <p:spPr>
          <a:xfrm>
            <a:off x="2379" y="-19457"/>
            <a:ext cx="12189621" cy="6887226"/>
          </a:xfrm>
          <a:prstGeom prst="rect">
            <a:avLst/>
          </a:prstGeom>
          <a:solidFill>
            <a:srgbClr val="0A2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419C6E-455F-27BB-609B-F0D31E2AC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446" y="153731"/>
            <a:ext cx="2462616" cy="21871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7C359A-A063-00D5-3152-B87882D2C020}"/>
              </a:ext>
            </a:extLst>
          </p:cNvPr>
          <p:cNvSpPr txBox="1"/>
          <p:nvPr/>
        </p:nvSpPr>
        <p:spPr>
          <a:xfrm>
            <a:off x="6651950" y="2701422"/>
            <a:ext cx="53068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WINNING      </a:t>
            </a: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MOMENT OF DECISION </a:t>
            </a: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ON-PREMISE</a:t>
            </a:r>
          </a:p>
        </p:txBody>
      </p:sp>
      <p:pic>
        <p:nvPicPr>
          <p:cNvPr id="4" name="Picture 4" descr="LucasBols Logo PNG Vector (SVG) Free Download">
            <a:extLst>
              <a:ext uri="{FF2B5EF4-FFF2-40B4-BE49-F238E27FC236}">
                <a16:creationId xmlns:a16="http://schemas.microsoft.com/office/drawing/2014/main" id="{30081290-226C-DA79-BF29-3477E4003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38" y="243372"/>
            <a:ext cx="3902022" cy="254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Lucas Bols // Home">
            <a:extLst>
              <a:ext uri="{FF2B5EF4-FFF2-40B4-BE49-F238E27FC236}">
                <a16:creationId xmlns:a16="http://schemas.microsoft.com/office/drawing/2014/main" id="{FA170F47-0471-AC04-6BB7-2311381E8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38" y="3424156"/>
            <a:ext cx="6173996" cy="313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67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F0524-B18E-986E-1B0F-388C4E07C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DF0D895-78C0-3D06-8107-BAAFB28DD691}"/>
              </a:ext>
            </a:extLst>
          </p:cNvPr>
          <p:cNvSpPr/>
          <p:nvPr/>
        </p:nvSpPr>
        <p:spPr>
          <a:xfrm>
            <a:off x="-26493" y="0"/>
            <a:ext cx="12218493" cy="6890133"/>
          </a:xfrm>
          <a:prstGeom prst="rect">
            <a:avLst/>
          </a:prstGeom>
          <a:solidFill>
            <a:srgbClr val="0A2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228A9C-22E0-212C-9785-1BDC11E7C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4887" y="120113"/>
            <a:ext cx="6278833" cy="1325563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ker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TREND #5</a:t>
            </a:r>
            <a:br>
              <a:rPr lang="en-US" sz="3200" ker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 &amp; NO ALCOHOL</a:t>
            </a:r>
            <a:endParaRPr lang="en-US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1F8568-24CD-1026-C1C0-3834C8D1D4AB}"/>
              </a:ext>
            </a:extLst>
          </p:cNvPr>
          <p:cNvSpPr txBox="1"/>
          <p:nvPr/>
        </p:nvSpPr>
        <p:spPr>
          <a:xfrm>
            <a:off x="387096" y="1671773"/>
            <a:ext cx="3947160" cy="190994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CONSUMER INSIGHT</a:t>
            </a:r>
            <a:endParaRPr kumimoji="0" lang="en-US" sz="2000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+mn-ea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More guests are moderating but still want full cocktail experiences and inclusive social occasions</a:t>
            </a:r>
            <a:endParaRPr lang="en-US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0B5BFD-0114-C211-1BB7-DD9B59D7DA5E}"/>
              </a:ext>
            </a:extLst>
          </p:cNvPr>
          <p:cNvSpPr txBox="1"/>
          <p:nvPr/>
        </p:nvSpPr>
        <p:spPr>
          <a:xfrm>
            <a:off x="8405622" y="1677532"/>
            <a:ext cx="3399282" cy="17852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CHANNEL FOCUS</a:t>
            </a:r>
            <a:endParaRPr kumimoji="0" lang="en-US" sz="2000" b="1" i="0" u="sng" strike="noStrike" kern="1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  <a:defRPr/>
            </a:pPr>
            <a:r>
              <a:rPr lang="en-US" kern="0">
                <a:solidFill>
                  <a:schemeClr val="bg1"/>
                </a:solidFill>
              </a:rPr>
              <a:t>Restaurants, hotel bars, wellness venues, premium casual</a:t>
            </a:r>
            <a:endParaRPr lang="en-US" kern="10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defRPr/>
            </a:pPr>
            <a:endParaRPr kumimoji="0" lang="en-US" sz="1800" b="0" i="0" u="none" strike="noStrike" kern="1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ECBDDA-A9E2-3392-E9EE-F146E2284FCD}"/>
              </a:ext>
            </a:extLst>
          </p:cNvPr>
          <p:cNvSpPr txBox="1"/>
          <p:nvPr/>
        </p:nvSpPr>
        <p:spPr>
          <a:xfrm>
            <a:off x="4917802" y="1682431"/>
            <a:ext cx="2731770" cy="1656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MARKET PROOF</a:t>
            </a:r>
            <a:endParaRPr kumimoji="0" lang="en-US" sz="2000" b="1" i="0" u="sng" strike="noStrike" kern="1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 fontAlgn="ctr"/>
            <a:r>
              <a:rPr lang="en-US" kern="0">
                <a:solidFill>
                  <a:schemeClr val="bg1"/>
                </a:solidFill>
              </a:rPr>
              <a:t>Non-alcoholic menu mentions +300%       (SOMM AI)</a:t>
            </a:r>
            <a:endParaRPr lang="en-US" kern="10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 fontAlgn="ctr"/>
            <a:endParaRPr kumimoji="0" lang="en-US" sz="1800" i="0" u="none" strike="noStrike" kern="1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FA6E90-6012-8D9B-0F71-559332094ECC}"/>
              </a:ext>
            </a:extLst>
          </p:cNvPr>
          <p:cNvSpPr txBox="1"/>
          <p:nvPr/>
        </p:nvSpPr>
        <p:spPr>
          <a:xfrm>
            <a:off x="327515" y="3274745"/>
            <a:ext cx="11477389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/>
                <a:ea typeface="Aptos" panose="020B0004020202020204" pitchFamily="34" charset="0"/>
                <a:cs typeface="Times New Roman"/>
              </a:rPr>
              <a:t>OPERATOR OPPORTUNITY:</a:t>
            </a:r>
            <a:r>
              <a:rPr lang="en-US" sz="2400" b="1" u="sng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Capture incremental visits and group occasions—winning the decision for non-drinkers without sacrificing revenue or experience quality</a:t>
            </a:r>
            <a:endParaRPr lang="en-US" sz="2000" i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395371-C348-4A2C-842D-F2A8385BEBB7}"/>
              </a:ext>
            </a:extLst>
          </p:cNvPr>
          <p:cNvSpPr txBox="1"/>
          <p:nvPr/>
        </p:nvSpPr>
        <p:spPr>
          <a:xfrm>
            <a:off x="2095876" y="4138533"/>
            <a:ext cx="1286255" cy="2978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HERO SERVES</a:t>
            </a:r>
            <a:endParaRPr kumimoji="0" lang="en-US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 fontAlgn="ctr"/>
            <a:r>
              <a:rPr lang="en-US" sz="1600" b="1" dirty="0" err="1">
                <a:solidFill>
                  <a:schemeClr val="bg1"/>
                </a:solidFill>
              </a:rPr>
              <a:t>Fluère</a:t>
            </a:r>
            <a:r>
              <a:rPr lang="en-US" sz="1600" b="1" dirty="0">
                <a:solidFill>
                  <a:schemeClr val="bg1"/>
                </a:solidFill>
              </a:rPr>
              <a:t> Bitter </a:t>
            </a:r>
            <a:r>
              <a:rPr lang="en-US" sz="1600" dirty="0">
                <a:solidFill>
                  <a:schemeClr val="bg1"/>
                </a:solidFill>
              </a:rPr>
              <a:t>Spritz / NA Margarita</a:t>
            </a:r>
          </a:p>
          <a:p>
            <a:pPr algn="ctr" fontAlgn="ctr"/>
            <a:endParaRPr lang="en-US" sz="1000" dirty="0">
              <a:solidFill>
                <a:schemeClr val="bg1"/>
              </a:solidFill>
            </a:endParaRPr>
          </a:p>
          <a:p>
            <a:pPr algn="ctr" fontAlgn="ctr"/>
            <a:r>
              <a:rPr lang="en-US" sz="1600" b="1" dirty="0">
                <a:solidFill>
                  <a:schemeClr val="bg1"/>
                </a:solidFill>
              </a:rPr>
              <a:t>Pallini </a:t>
            </a:r>
            <a:r>
              <a:rPr lang="en-US" sz="1600" b="1" dirty="0" err="1">
                <a:solidFill>
                  <a:schemeClr val="bg1"/>
                </a:solidFill>
              </a:rPr>
              <a:t>Limonzero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Spritz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10F996-63D6-7DC7-4D22-549A60B657C6}"/>
              </a:ext>
            </a:extLst>
          </p:cNvPr>
          <p:cNvSpPr txBox="1"/>
          <p:nvPr/>
        </p:nvSpPr>
        <p:spPr>
          <a:xfrm>
            <a:off x="6784" y="4175540"/>
            <a:ext cx="1947325" cy="30122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BRAND CREDENTIALS</a:t>
            </a:r>
            <a:endParaRPr kumimoji="0" lang="en-US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 fontAlgn="ctr"/>
            <a:r>
              <a:rPr lang="en-US" sz="1600" b="1" dirty="0" err="1">
                <a:solidFill>
                  <a:schemeClr val="bg1"/>
                </a:solidFill>
              </a:rPr>
              <a:t>Fluère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—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award-winning non-alcoholic spirits </a:t>
            </a:r>
          </a:p>
          <a:p>
            <a:pPr algn="ctr" fontAlgn="ctr"/>
            <a:endParaRPr lang="en-US" sz="1000" dirty="0">
              <a:solidFill>
                <a:schemeClr val="bg1"/>
              </a:solidFill>
            </a:endParaRPr>
          </a:p>
          <a:p>
            <a:pPr algn="ctr" fontAlgn="ctr"/>
            <a:r>
              <a:rPr lang="en-US" sz="1600" b="1" dirty="0">
                <a:solidFill>
                  <a:schemeClr val="bg1"/>
                </a:solidFill>
              </a:rPr>
              <a:t>Pallini </a:t>
            </a:r>
            <a:r>
              <a:rPr lang="en-US" sz="1600" b="1" dirty="0" err="1">
                <a:solidFill>
                  <a:schemeClr val="bg1"/>
                </a:solidFill>
              </a:rPr>
              <a:t>Limonzero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— first non-alcoholic limoncello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75C7E1-2AD5-2C74-5E81-2F934401EF77}"/>
              </a:ext>
            </a:extLst>
          </p:cNvPr>
          <p:cNvSpPr txBox="1"/>
          <p:nvPr/>
        </p:nvSpPr>
        <p:spPr>
          <a:xfrm>
            <a:off x="7029459" y="4138533"/>
            <a:ext cx="4863131" cy="3458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EXECUTION PLAYBOOK</a:t>
            </a:r>
            <a:endParaRPr kumimoji="0" lang="en-US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Build a dedicated no/low cocktail section with </a:t>
            </a:r>
            <a:r>
              <a:rPr lang="en-US" sz="1600" dirty="0" err="1">
                <a:solidFill>
                  <a:schemeClr val="bg1"/>
                </a:solidFill>
              </a:rPr>
              <a:t>Fluère</a:t>
            </a:r>
            <a:r>
              <a:rPr lang="en-US" sz="1600" dirty="0">
                <a:solidFill>
                  <a:schemeClr val="bg1"/>
                </a:solidFill>
              </a:rPr>
              <a:t> that mirrors top-selling full-proof cocktails to maintain price integrity </a:t>
            </a:r>
          </a:p>
          <a:p>
            <a:pPr marL="171450" indent="-1714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Add Pallini </a:t>
            </a:r>
            <a:r>
              <a:rPr lang="en-US" sz="1600" dirty="0" err="1">
                <a:solidFill>
                  <a:schemeClr val="bg1"/>
                </a:solidFill>
              </a:rPr>
              <a:t>Limonzero</a:t>
            </a:r>
            <a:r>
              <a:rPr lang="en-US" sz="1600" dirty="0">
                <a:solidFill>
                  <a:schemeClr val="bg1"/>
                </a:solidFill>
              </a:rPr>
              <a:t> Spritz to extend aperitivo occasions and increase inclusivity across groups </a:t>
            </a:r>
          </a:p>
          <a:p>
            <a:pPr marL="171450" indent="-1714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Integrate no/low options into core menus to normalize ordering and drive consistent volume</a:t>
            </a:r>
            <a:endParaRPr lang="en-US" sz="1600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algn="ctr" defTabSz="914355">
              <a:lnSpc>
                <a:spcPct val="115000"/>
              </a:lnSpc>
              <a:spcAft>
                <a:spcPts val="800"/>
              </a:spcAft>
              <a:defRPr/>
            </a:pPr>
            <a:endParaRPr lang="en-US" sz="1600" kern="0" dirty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8" name="Picture 8" descr="Voltaire Cocktails &amp; Champagne Bar | Bars and pubs in Blackfriars, London">
            <a:extLst>
              <a:ext uri="{FF2B5EF4-FFF2-40B4-BE49-F238E27FC236}">
                <a16:creationId xmlns:a16="http://schemas.microsoft.com/office/drawing/2014/main" id="{86C86438-0736-8806-45EF-EC3F9784A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6" b="9586"/>
          <a:stretch>
            <a:fillRect/>
          </a:stretch>
        </p:blipFill>
        <p:spPr bwMode="auto">
          <a:xfrm>
            <a:off x="9277113" y="116809"/>
            <a:ext cx="2548807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Are We Seeing Non-Alcoholic Drinks Differently? - My Weekly">
            <a:extLst>
              <a:ext uri="{FF2B5EF4-FFF2-40B4-BE49-F238E27FC236}">
                <a16:creationId xmlns:a16="http://schemas.microsoft.com/office/drawing/2014/main" id="{257BDFA5-CB6C-9A3C-E6BB-F63E6CB8E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4" y="116809"/>
            <a:ext cx="2548807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oup of colorful bottles&#10;&#10;AI-generated content may be incorrect.">
            <a:extLst>
              <a:ext uri="{FF2B5EF4-FFF2-40B4-BE49-F238E27FC236}">
                <a16:creationId xmlns:a16="http://schemas.microsoft.com/office/drawing/2014/main" id="{095EE991-3FFE-EC2B-6440-437DFDBEBE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9" r="3319"/>
          <a:stretch/>
        </p:blipFill>
        <p:spPr>
          <a:xfrm>
            <a:off x="3385763" y="4316772"/>
            <a:ext cx="1915196" cy="2383070"/>
          </a:xfrm>
          <a:prstGeom prst="rect">
            <a:avLst/>
          </a:prstGeom>
        </p:spPr>
      </p:pic>
      <p:pic>
        <p:nvPicPr>
          <p:cNvPr id="6" name="Picture 5" descr="A yellow bottle with blue label&#10;&#10;AI-generated content may be incorrect.">
            <a:extLst>
              <a:ext uri="{FF2B5EF4-FFF2-40B4-BE49-F238E27FC236}">
                <a16:creationId xmlns:a16="http://schemas.microsoft.com/office/drawing/2014/main" id="{F863D384-6C95-7F50-20FB-786603F764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369" y="4702773"/>
            <a:ext cx="401559" cy="1929489"/>
          </a:xfrm>
          <a:prstGeom prst="rect">
            <a:avLst/>
          </a:prstGeom>
        </p:spPr>
      </p:pic>
      <p:pic>
        <p:nvPicPr>
          <p:cNvPr id="8" name="Picture 7" descr="A glass of yellow liquid with a slice of lemon&#10;&#10;AI-generated content may be incorrect.">
            <a:extLst>
              <a:ext uri="{FF2B5EF4-FFF2-40B4-BE49-F238E27FC236}">
                <a16:creationId xmlns:a16="http://schemas.microsoft.com/office/drawing/2014/main" id="{0DAD406B-E71B-B4EF-97B5-62A0555E16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082" y="4827393"/>
            <a:ext cx="1214805" cy="182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709C5-27A7-FC8D-7F4E-1651C3EA4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B59A337-DDFC-4F63-C573-9B7EF6B3DA73}"/>
              </a:ext>
            </a:extLst>
          </p:cNvPr>
          <p:cNvSpPr/>
          <p:nvPr/>
        </p:nvSpPr>
        <p:spPr>
          <a:xfrm>
            <a:off x="-26493" y="0"/>
            <a:ext cx="12218493" cy="6890133"/>
          </a:xfrm>
          <a:prstGeom prst="rect">
            <a:avLst/>
          </a:prstGeom>
          <a:solidFill>
            <a:srgbClr val="0A2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680158-E596-1186-8132-730D347D8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4887" y="120113"/>
            <a:ext cx="6278833" cy="1325563"/>
          </a:xfr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TREND #6</a:t>
            </a:r>
            <a:br>
              <a:rPr lang="en-US" sz="3200" ker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QUALITY AT SCALE </a:t>
            </a:r>
            <a:endParaRPr lang="en-US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E0BCB3-64AE-4EE3-1EB3-A89441E85C14}"/>
              </a:ext>
            </a:extLst>
          </p:cNvPr>
          <p:cNvSpPr txBox="1"/>
          <p:nvPr/>
        </p:nvSpPr>
        <p:spPr>
          <a:xfrm>
            <a:off x="232572" y="1661067"/>
            <a:ext cx="4011168" cy="190994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CONSUMER INSIGHT</a:t>
            </a:r>
            <a:endParaRPr kumimoji="0" lang="en-US" sz="2000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+mn-ea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Guests expect bar-quality cocktails with speed, consistency, and minimal wait time in high-volume environments</a:t>
            </a:r>
            <a:endParaRPr lang="en-US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46E332-4AE6-FE71-A1C5-92AC3EBC4757}"/>
              </a:ext>
            </a:extLst>
          </p:cNvPr>
          <p:cNvSpPr txBox="1"/>
          <p:nvPr/>
        </p:nvSpPr>
        <p:spPr>
          <a:xfrm>
            <a:off x="9337975" y="1694135"/>
            <a:ext cx="2240280" cy="17852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CHANNEL FOCUS</a:t>
            </a:r>
            <a:endParaRPr kumimoji="0" lang="en-US" sz="2000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  <a:defRPr/>
            </a:pPr>
            <a:r>
              <a:rPr lang="en-US" kern="0" dirty="0">
                <a:solidFill>
                  <a:schemeClr val="bg1"/>
                </a:solidFill>
              </a:rPr>
              <a:t>Stadiums, festivals, casinos, high-volume bars</a:t>
            </a:r>
            <a:endParaRPr lang="en-US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D0DFBF-4F72-812C-2DE6-3733CE5BAF54}"/>
              </a:ext>
            </a:extLst>
          </p:cNvPr>
          <p:cNvSpPr txBox="1"/>
          <p:nvPr/>
        </p:nvSpPr>
        <p:spPr>
          <a:xfrm>
            <a:off x="5112689" y="1645845"/>
            <a:ext cx="2731770" cy="1656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MARKET PROOF</a:t>
            </a:r>
            <a:endParaRPr kumimoji="0" lang="en-US" sz="2000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 fontAlgn="ctr"/>
            <a:r>
              <a:rPr lang="en-US" kern="0" dirty="0">
                <a:solidFill>
                  <a:schemeClr val="bg1"/>
                </a:solidFill>
              </a:rPr>
              <a:t>RTS cocktails                   +19% dollar sales                   (Nielsen)</a:t>
            </a:r>
            <a:endParaRPr lang="en-US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 fontAlgn="ctr"/>
            <a:r>
              <a:rPr lang="en-US" kern="0" dirty="0">
                <a:solidFill>
                  <a:schemeClr val="bg1"/>
                </a:solidFill>
              </a:rPr>
              <a:t> </a:t>
            </a:r>
            <a:endParaRPr kumimoji="0" lang="en-US" sz="180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8FBA91-1E45-31A1-B9D6-8E6207B76C6A}"/>
              </a:ext>
            </a:extLst>
          </p:cNvPr>
          <p:cNvSpPr txBox="1"/>
          <p:nvPr/>
        </p:nvSpPr>
        <p:spPr>
          <a:xfrm>
            <a:off x="232573" y="3357041"/>
            <a:ext cx="11649102" cy="8535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Aptos" panose="020B0004020202020204" pitchFamily="34" charset="0"/>
                <a:cs typeface="Times New Roman" panose="02020603050405020304" pitchFamily="18" charset="0"/>
              </a:rPr>
              <a:t>OPERATOR OPPORTUNITY:</a:t>
            </a:r>
            <a:r>
              <a:rPr lang="en-US" sz="2400" b="1" u="sng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 speed of service and sales per hour—capturing more orders in peak moments while maintaining cocktail quality and consistency</a:t>
            </a:r>
            <a:endParaRPr lang="en-US" sz="2000" i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7C00DF-FD58-F60D-EE5F-1FB8CBA57A39}"/>
              </a:ext>
            </a:extLst>
          </p:cNvPr>
          <p:cNvSpPr txBox="1"/>
          <p:nvPr/>
        </p:nvSpPr>
        <p:spPr>
          <a:xfrm>
            <a:off x="1998569" y="4364120"/>
            <a:ext cx="1544126" cy="19800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800"/>
              </a:spcAft>
              <a:defRPr/>
            </a:pPr>
            <a:r>
              <a:rPr lang="en-US" b="1" u="sng" kern="0" dirty="0">
                <a:solidFill>
                  <a:schemeClr val="accent2"/>
                </a:solidFill>
                <a:latin typeface="Aptos" panose="02110004020202020204"/>
              </a:rPr>
              <a:t>HERO SERVES</a:t>
            </a:r>
            <a:r>
              <a:rPr lang="en-US" b="1" dirty="0">
                <a:solidFill>
                  <a:schemeClr val="accent2"/>
                </a:solidFill>
              </a:rPr>
              <a:t>     </a:t>
            </a:r>
            <a:endParaRPr lang="en-US" sz="1600" dirty="0">
              <a:solidFill>
                <a:schemeClr val="accent2"/>
              </a:solidFill>
            </a:endParaRPr>
          </a:p>
          <a:p>
            <a:pPr algn="ctr" fontAlgn="ctr"/>
            <a:r>
              <a:rPr lang="en-US" sz="1600" b="1" kern="0" dirty="0">
                <a:solidFill>
                  <a:schemeClr val="bg1"/>
                </a:solidFill>
              </a:rPr>
              <a:t>Bols RTS </a:t>
            </a:r>
            <a:r>
              <a:rPr lang="en-US" sz="1600" kern="0" dirty="0">
                <a:solidFill>
                  <a:schemeClr val="bg1"/>
                </a:solidFill>
              </a:rPr>
              <a:t>Margarita / Espresso Martini</a:t>
            </a:r>
            <a:endParaRPr lang="en-US" sz="1600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 fontAlgn="ctr"/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26F464-3B7B-7F8C-EAC1-C13B6F506E00}"/>
              </a:ext>
            </a:extLst>
          </p:cNvPr>
          <p:cNvSpPr txBox="1"/>
          <p:nvPr/>
        </p:nvSpPr>
        <p:spPr>
          <a:xfrm>
            <a:off x="109822" y="4364120"/>
            <a:ext cx="1682402" cy="268118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BRAND CREDENTIALS</a:t>
            </a:r>
            <a:endParaRPr kumimoji="0" lang="en-US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  <a:defRPr/>
            </a:pPr>
            <a:r>
              <a:rPr lang="en-US" sz="1600" kern="0" dirty="0">
                <a:solidFill>
                  <a:schemeClr val="bg1"/>
                </a:solidFill>
              </a:rPr>
              <a:t>Bols RTS — bartender-crafted cocktails with real spirits;  450-year expertise</a:t>
            </a:r>
            <a:endParaRPr lang="en-US" sz="1600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405A2A-5B43-3662-BEC4-E4A6DB7A74FA}"/>
              </a:ext>
            </a:extLst>
          </p:cNvPr>
          <p:cNvSpPr txBox="1"/>
          <p:nvPr/>
        </p:nvSpPr>
        <p:spPr>
          <a:xfrm>
            <a:off x="6795724" y="4319272"/>
            <a:ext cx="5256041" cy="289380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EXECUTION PLAYBOOK</a:t>
            </a:r>
            <a:endParaRPr kumimoji="0" lang="en-US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Lead with Margarita &amp; Espresso Martini as high-velocity SKUs to maximize throughput and revenue per hour </a:t>
            </a:r>
          </a:p>
          <a:p>
            <a:pPr marL="171450" indent="-1714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Expand to Negroni and Old Fashioned to scale cocktail programs without adding labor or complexity </a:t>
            </a:r>
          </a:p>
          <a:p>
            <a:pPr marL="171450" indent="-1714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Position RTS as a solution for peak periods to convert demand into sales rather than lost orders</a:t>
            </a:r>
            <a:endParaRPr lang="en-US" sz="1600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2648F0-9784-B458-1E5F-C3770C386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57" y="82755"/>
            <a:ext cx="2607975" cy="1408527"/>
          </a:xfrm>
          <a:prstGeom prst="rect">
            <a:avLst/>
          </a:prstGeom>
        </p:spPr>
      </p:pic>
      <p:pic>
        <p:nvPicPr>
          <p:cNvPr id="6152" name="Picture 8" descr="Premium Photo | Generative ai view from the back of a crowded theatre ...">
            <a:extLst>
              <a:ext uri="{FF2B5EF4-FFF2-40B4-BE49-F238E27FC236}">
                <a16:creationId xmlns:a16="http://schemas.microsoft.com/office/drawing/2014/main" id="{626F4DB4-98E5-D796-1354-B6A917ABB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975" y="189511"/>
            <a:ext cx="2607976" cy="146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group of bottles of liquor&#10;&#10;AI-generated content may be incorrect.">
            <a:extLst>
              <a:ext uri="{FF2B5EF4-FFF2-40B4-BE49-F238E27FC236}">
                <a16:creationId xmlns:a16="http://schemas.microsoft.com/office/drawing/2014/main" id="{83630DE6-BF71-084D-6F2A-C480921C3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576" y="4071479"/>
            <a:ext cx="4131052" cy="3559655"/>
          </a:xfrm>
          <a:prstGeom prst="rect">
            <a:avLst/>
          </a:prstGeom>
        </p:spPr>
      </p:pic>
      <p:pic>
        <p:nvPicPr>
          <p:cNvPr id="5" name="Picture 4" descr="A glass of red liquid with orange peel and ice&#10;&#10;AI-generated content may be incorrect.">
            <a:extLst>
              <a:ext uri="{FF2B5EF4-FFF2-40B4-BE49-F238E27FC236}">
                <a16:creationId xmlns:a16="http://schemas.microsoft.com/office/drawing/2014/main" id="{E57EE2E7-BB41-C965-153E-26B48B22C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6931" y="5597499"/>
            <a:ext cx="791643" cy="104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0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4A1C3-B89D-54AE-3DDC-948A339D5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B7B1BB-2278-88DE-3BA6-90DBABBDB660}"/>
              </a:ext>
            </a:extLst>
          </p:cNvPr>
          <p:cNvSpPr/>
          <p:nvPr/>
        </p:nvSpPr>
        <p:spPr>
          <a:xfrm>
            <a:off x="-26493" y="0"/>
            <a:ext cx="12218493" cy="6890133"/>
          </a:xfrm>
          <a:prstGeom prst="rect">
            <a:avLst/>
          </a:prstGeom>
          <a:solidFill>
            <a:srgbClr val="0A2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F82B73-DD03-4D0A-4816-7D29CD993A92}"/>
              </a:ext>
            </a:extLst>
          </p:cNvPr>
          <p:cNvSpPr/>
          <p:nvPr/>
        </p:nvSpPr>
        <p:spPr>
          <a:xfrm>
            <a:off x="3481842" y="1166621"/>
            <a:ext cx="2443403" cy="2518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LucasBols Logo PNG Vector (SVG) Free Download">
            <a:extLst>
              <a:ext uri="{FF2B5EF4-FFF2-40B4-BE49-F238E27FC236}">
                <a16:creationId xmlns:a16="http://schemas.microsoft.com/office/drawing/2014/main" id="{6A62EE7A-41E4-0791-D5D8-04376A6D3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9" y="92014"/>
            <a:ext cx="1029939" cy="67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E9BE58-2FD1-9496-B782-36E713522263}"/>
              </a:ext>
            </a:extLst>
          </p:cNvPr>
          <p:cNvSpPr/>
          <p:nvPr/>
        </p:nvSpPr>
        <p:spPr>
          <a:xfrm>
            <a:off x="805017" y="4164197"/>
            <a:ext cx="3428777" cy="2664828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73CE43-6262-29AB-B5B2-C3569F8A36C9}"/>
              </a:ext>
            </a:extLst>
          </p:cNvPr>
          <p:cNvSpPr/>
          <p:nvPr/>
        </p:nvSpPr>
        <p:spPr>
          <a:xfrm>
            <a:off x="7958206" y="4151161"/>
            <a:ext cx="3428777" cy="2664828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17B65C-FC30-863D-4C14-79F03A62B6A3}"/>
              </a:ext>
            </a:extLst>
          </p:cNvPr>
          <p:cNvSpPr/>
          <p:nvPr/>
        </p:nvSpPr>
        <p:spPr>
          <a:xfrm>
            <a:off x="4423445" y="4164197"/>
            <a:ext cx="3428777" cy="2664828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C281BE-06A4-F375-F686-320856A50688}"/>
              </a:ext>
            </a:extLst>
          </p:cNvPr>
          <p:cNvSpPr txBox="1"/>
          <p:nvPr/>
        </p:nvSpPr>
        <p:spPr>
          <a:xfrm>
            <a:off x="8747707" y="4273903"/>
            <a:ext cx="3521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RTS COCKTAILS  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+19%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AE7C68-ABD4-F028-98D5-F58E462EF771}"/>
              </a:ext>
            </a:extLst>
          </p:cNvPr>
          <p:cNvSpPr txBox="1"/>
          <p:nvPr/>
        </p:nvSpPr>
        <p:spPr>
          <a:xfrm>
            <a:off x="4863297" y="4249577"/>
            <a:ext cx="29453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 ALC SPIRITS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+300%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Menu Mentions*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9F6F19A-D8BC-56D6-BE8A-08A9400A17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35"/>
          <a:stretch/>
        </p:blipFill>
        <p:spPr>
          <a:xfrm>
            <a:off x="961002" y="5105799"/>
            <a:ext cx="1743447" cy="15292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88EE830-97E2-B910-60F5-07903E42F3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02"/>
          <a:stretch/>
        </p:blipFill>
        <p:spPr>
          <a:xfrm>
            <a:off x="4601460" y="4708906"/>
            <a:ext cx="1672005" cy="20588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40B8557-6FC4-F8CD-C4C2-424CD418F0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5016" y="4950041"/>
            <a:ext cx="799191" cy="1796939"/>
          </a:xfrm>
          <a:prstGeom prst="rect">
            <a:avLst/>
          </a:prstGeom>
        </p:spPr>
      </p:pic>
      <p:pic>
        <p:nvPicPr>
          <p:cNvPr id="27" name="Picture 2" descr="Product Image">
            <a:extLst>
              <a:ext uri="{FF2B5EF4-FFF2-40B4-BE49-F238E27FC236}">
                <a16:creationId xmlns:a16="http://schemas.microsoft.com/office/drawing/2014/main" id="{EB9B1BF6-2F4A-C2E3-354E-34A4692A35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8" r="35304"/>
          <a:stretch/>
        </p:blipFill>
        <p:spPr bwMode="auto">
          <a:xfrm>
            <a:off x="3496651" y="4615803"/>
            <a:ext cx="681990" cy="208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Product Image">
            <a:extLst>
              <a:ext uri="{FF2B5EF4-FFF2-40B4-BE49-F238E27FC236}">
                <a16:creationId xmlns:a16="http://schemas.microsoft.com/office/drawing/2014/main" id="{9CC43288-4EE0-993D-60F7-31BEAE3211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3" r="32916" b="4394"/>
          <a:stretch/>
        </p:blipFill>
        <p:spPr bwMode="auto">
          <a:xfrm>
            <a:off x="2871140" y="4812806"/>
            <a:ext cx="719568" cy="199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ols Liquers">
            <a:extLst>
              <a:ext uri="{FF2B5EF4-FFF2-40B4-BE49-F238E27FC236}">
                <a16:creationId xmlns:a16="http://schemas.microsoft.com/office/drawing/2014/main" id="{BD325803-A323-61B3-5D44-C42D4ED49F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4" t="20547" r="27890" b="21074"/>
          <a:stretch/>
        </p:blipFill>
        <p:spPr bwMode="auto">
          <a:xfrm>
            <a:off x="3531301" y="1382120"/>
            <a:ext cx="1249181" cy="230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411BE0F-A7ED-0BFB-35E0-077489880032}"/>
              </a:ext>
            </a:extLst>
          </p:cNvPr>
          <p:cNvSpPr txBox="1"/>
          <p:nvPr/>
        </p:nvSpPr>
        <p:spPr>
          <a:xfrm>
            <a:off x="16822048" y="-2401597"/>
            <a:ext cx="120568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LIMONCELLO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DC7505-1E70-6AD8-4361-09E671D7BB08}"/>
              </a:ext>
            </a:extLst>
          </p:cNvPr>
          <p:cNvSpPr txBox="1"/>
          <p:nvPr/>
        </p:nvSpPr>
        <p:spPr>
          <a:xfrm>
            <a:off x="805864" y="4294726"/>
            <a:ext cx="327279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ADDITIVE-FREE TEQUILA </a:t>
            </a:r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+15%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Dollar Sales*</a:t>
            </a:r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4B1B220-0327-F16C-026A-7892736F2AE8}"/>
              </a:ext>
            </a:extLst>
          </p:cNvPr>
          <p:cNvSpPr/>
          <p:nvPr/>
        </p:nvSpPr>
        <p:spPr>
          <a:xfrm>
            <a:off x="8913821" y="1183686"/>
            <a:ext cx="2443403" cy="2518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8AC51C6-FE60-4B68-2283-1DC36EEEFFF5}"/>
              </a:ext>
            </a:extLst>
          </p:cNvPr>
          <p:cNvSpPr/>
          <p:nvPr/>
        </p:nvSpPr>
        <p:spPr>
          <a:xfrm>
            <a:off x="6233809" y="1177264"/>
            <a:ext cx="2443403" cy="2518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1E51D91-7725-2EB5-8410-AF586CD23D84}"/>
              </a:ext>
            </a:extLst>
          </p:cNvPr>
          <p:cNvSpPr/>
          <p:nvPr/>
        </p:nvSpPr>
        <p:spPr>
          <a:xfrm>
            <a:off x="851813" y="1179269"/>
            <a:ext cx="2443403" cy="2518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Galliano espresso">
            <a:extLst>
              <a:ext uri="{FF2B5EF4-FFF2-40B4-BE49-F238E27FC236}">
                <a16:creationId xmlns:a16="http://schemas.microsoft.com/office/drawing/2014/main" id="{359563A1-D0D0-6574-8DD4-5476727D7D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5" t="22187" r="26905" b="24990"/>
          <a:stretch>
            <a:fillRect/>
          </a:stretch>
        </p:blipFill>
        <p:spPr bwMode="auto">
          <a:xfrm>
            <a:off x="8939294" y="1316063"/>
            <a:ext cx="1337364" cy="235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assoa PornStar">
            <a:extLst>
              <a:ext uri="{FF2B5EF4-FFF2-40B4-BE49-F238E27FC236}">
                <a16:creationId xmlns:a16="http://schemas.microsoft.com/office/drawing/2014/main" id="{4D1C4E47-9754-5DAB-1E9D-412D263408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4" t="22725" r="29333" b="25022"/>
          <a:stretch/>
        </p:blipFill>
        <p:spPr bwMode="auto">
          <a:xfrm>
            <a:off x="6307824" y="1232317"/>
            <a:ext cx="1423198" cy="243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E2B0A0-1CC1-1C0F-AF3D-EBDB801D2C5F}"/>
              </a:ext>
            </a:extLst>
          </p:cNvPr>
          <p:cNvSpPr txBox="1"/>
          <p:nvPr/>
        </p:nvSpPr>
        <p:spPr>
          <a:xfrm>
            <a:off x="4458536" y="1795745"/>
            <a:ext cx="14043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+30% </a:t>
            </a:r>
          </a:p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Dollar Sales*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925B7C-EC29-0D4C-389C-62F6F69583D0}"/>
              </a:ext>
            </a:extLst>
          </p:cNvPr>
          <p:cNvSpPr txBox="1"/>
          <p:nvPr/>
        </p:nvSpPr>
        <p:spPr>
          <a:xfrm>
            <a:off x="10211515" y="1862134"/>
            <a:ext cx="10034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+79% </a:t>
            </a:r>
          </a:p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menu mentions to 52k in 2025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7FC7A4D-4EFA-8355-0791-857270867862}"/>
              </a:ext>
            </a:extLst>
          </p:cNvPr>
          <p:cNvSpPr txBox="1"/>
          <p:nvPr/>
        </p:nvSpPr>
        <p:spPr>
          <a:xfrm>
            <a:off x="3558550" y="1207422"/>
            <a:ext cx="23067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ELDERFLOWER </a:t>
            </a:r>
          </a:p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LIQUEUR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B2F3EAC-1709-4939-4575-CEC29E058968}"/>
              </a:ext>
            </a:extLst>
          </p:cNvPr>
          <p:cNvSpPr txBox="1"/>
          <p:nvPr/>
        </p:nvSpPr>
        <p:spPr>
          <a:xfrm>
            <a:off x="9086158" y="1208910"/>
            <a:ext cx="23122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PREMIUM COFFEE </a:t>
            </a:r>
          </a:p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LIQUEUR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F46B16C-5634-A766-7D9B-F0E0E147C50F}"/>
              </a:ext>
            </a:extLst>
          </p:cNvPr>
          <p:cNvSpPr txBox="1"/>
          <p:nvPr/>
        </p:nvSpPr>
        <p:spPr>
          <a:xfrm>
            <a:off x="6192298" y="1232317"/>
            <a:ext cx="24434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PASSION FRUIT </a:t>
            </a:r>
          </a:p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LIQUEUR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82F6656-1479-F680-B928-2690D07B8335}"/>
              </a:ext>
            </a:extLst>
          </p:cNvPr>
          <p:cNvSpPr txBox="1"/>
          <p:nvPr/>
        </p:nvSpPr>
        <p:spPr>
          <a:xfrm>
            <a:off x="1533997" y="1182341"/>
            <a:ext cx="16665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PALLINI LIMONCELLO</a:t>
            </a:r>
          </a:p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+6% 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08B12D-52A3-85B1-7CF8-5E2024A0B8C8}"/>
              </a:ext>
            </a:extLst>
          </p:cNvPr>
          <p:cNvSpPr txBox="1"/>
          <p:nvPr/>
        </p:nvSpPr>
        <p:spPr>
          <a:xfrm>
            <a:off x="7894795" y="1904242"/>
            <a:ext cx="71365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+8%</a:t>
            </a:r>
          </a:p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Dollar </a:t>
            </a:r>
          </a:p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Sales*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06C2C0-0FA9-9FAA-3D03-D0622C578F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288" y="86637"/>
            <a:ext cx="757647" cy="672893"/>
          </a:xfrm>
          <a:prstGeom prst="rect">
            <a:avLst/>
          </a:prstGeom>
        </p:spPr>
      </p:pic>
      <p:pic>
        <p:nvPicPr>
          <p:cNvPr id="9" name="Picture 8" descr="A yellow bottle with green label&#10;&#10;AI-generated content may be incorrect.">
            <a:extLst>
              <a:ext uri="{FF2B5EF4-FFF2-40B4-BE49-F238E27FC236}">
                <a16:creationId xmlns:a16="http://schemas.microsoft.com/office/drawing/2014/main" id="{BC0C2AB1-0637-9AF7-67E3-482A2E92E5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32" y="1315850"/>
            <a:ext cx="484256" cy="2326847"/>
          </a:xfrm>
          <a:prstGeom prst="rect">
            <a:avLst/>
          </a:prstGeom>
        </p:spPr>
      </p:pic>
      <p:pic>
        <p:nvPicPr>
          <p:cNvPr id="37" name="Picture 36" descr="A yellow bottle with blue label&#10;&#10;AI-generated content may be incorrect.">
            <a:extLst>
              <a:ext uri="{FF2B5EF4-FFF2-40B4-BE49-F238E27FC236}">
                <a16:creationId xmlns:a16="http://schemas.microsoft.com/office/drawing/2014/main" id="{51CA86D3-6345-687F-F5CF-1B7DE210507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085" y="5105799"/>
            <a:ext cx="319833" cy="1536796"/>
          </a:xfrm>
          <a:prstGeom prst="rect">
            <a:avLst/>
          </a:prstGeom>
        </p:spPr>
      </p:pic>
      <p:pic>
        <p:nvPicPr>
          <p:cNvPr id="39" name="Picture 38" descr="A glass of yellow liquid with a slice of lemon&#10;&#10;AI-generated content may be incorrect.">
            <a:extLst>
              <a:ext uri="{FF2B5EF4-FFF2-40B4-BE49-F238E27FC236}">
                <a16:creationId xmlns:a16="http://schemas.microsoft.com/office/drawing/2014/main" id="{462A9CC4-2F10-05F6-1C6F-B0FAB481C59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19" y="1820570"/>
            <a:ext cx="1430287" cy="2145431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FD1195C-B59F-0C0B-3D02-CF30316EC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505" y="1258007"/>
            <a:ext cx="1620388" cy="242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group of bottles of alcohol&#10;&#10;AI-generated content may be incorrect.">
            <a:extLst>
              <a:ext uri="{FF2B5EF4-FFF2-40B4-BE49-F238E27FC236}">
                <a16:creationId xmlns:a16="http://schemas.microsoft.com/office/drawing/2014/main" id="{FECB18CC-164B-6E9F-7D21-5EB655A5F59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27695" y="4994906"/>
            <a:ext cx="2234183" cy="1728398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584E2FF0-AA00-E195-B59C-20A4CB92C5BF}"/>
              </a:ext>
            </a:extLst>
          </p:cNvPr>
          <p:cNvSpPr/>
          <p:nvPr/>
        </p:nvSpPr>
        <p:spPr>
          <a:xfrm>
            <a:off x="10004552" y="4789846"/>
            <a:ext cx="435908" cy="11418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9B6106-F035-E0F3-0E63-12FFF37E4E4A}"/>
              </a:ext>
            </a:extLst>
          </p:cNvPr>
          <p:cNvSpPr txBox="1"/>
          <p:nvPr/>
        </p:nvSpPr>
        <p:spPr>
          <a:xfrm>
            <a:off x="10388235" y="3436490"/>
            <a:ext cx="9172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SOMM AI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C74D9E-5399-EBAD-C826-3174381815AB}"/>
              </a:ext>
            </a:extLst>
          </p:cNvPr>
          <p:cNvSpPr txBox="1"/>
          <p:nvPr/>
        </p:nvSpPr>
        <p:spPr>
          <a:xfrm>
            <a:off x="4644392" y="2378170"/>
            <a:ext cx="12426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*Nielsen 52wks 12/22/25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DF19CC1-C85C-8EDD-9418-3F04E3F96200}"/>
              </a:ext>
            </a:extLst>
          </p:cNvPr>
          <p:cNvSpPr txBox="1"/>
          <p:nvPr/>
        </p:nvSpPr>
        <p:spPr>
          <a:xfrm>
            <a:off x="4572438" y="2525650"/>
            <a:ext cx="125102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+14% </a:t>
            </a:r>
          </a:p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“Spritz” menu mentions to 40k in 2025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6C87E17-8D22-13DF-81F4-A0FC9A51BD5B}"/>
              </a:ext>
            </a:extLst>
          </p:cNvPr>
          <p:cNvSpPr txBox="1"/>
          <p:nvPr/>
        </p:nvSpPr>
        <p:spPr>
          <a:xfrm>
            <a:off x="1972239" y="2392155"/>
            <a:ext cx="125102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+14% </a:t>
            </a:r>
          </a:p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“Spritz” menu mentions to 40k in 2025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BCF4F2F-B83B-64EF-7083-21F12AE4FB43}"/>
              </a:ext>
            </a:extLst>
          </p:cNvPr>
          <p:cNvSpPr txBox="1"/>
          <p:nvPr/>
        </p:nvSpPr>
        <p:spPr>
          <a:xfrm>
            <a:off x="843851" y="6637734"/>
            <a:ext cx="12426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*Nielsen 52wks 12/22/25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2A26223-947D-6564-2597-97961EFE1DBC}"/>
              </a:ext>
            </a:extLst>
          </p:cNvPr>
          <p:cNvSpPr txBox="1"/>
          <p:nvPr/>
        </p:nvSpPr>
        <p:spPr>
          <a:xfrm>
            <a:off x="10509569" y="6301087"/>
            <a:ext cx="729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*Nielsen 52wks 12/22/25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9DB2A19-026C-AA42-D9E5-895C4559F2DC}"/>
              </a:ext>
            </a:extLst>
          </p:cNvPr>
          <p:cNvSpPr txBox="1"/>
          <p:nvPr/>
        </p:nvSpPr>
        <p:spPr>
          <a:xfrm>
            <a:off x="4880749" y="3526669"/>
            <a:ext cx="9172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SOMM AI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4D0E575-A366-C22C-0793-8BD6CDB1CADD}"/>
              </a:ext>
            </a:extLst>
          </p:cNvPr>
          <p:cNvSpPr txBox="1"/>
          <p:nvPr/>
        </p:nvSpPr>
        <p:spPr>
          <a:xfrm>
            <a:off x="2283276" y="3512039"/>
            <a:ext cx="9172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SOMM AI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919433F-2916-33C3-5B24-06C80C803523}"/>
              </a:ext>
            </a:extLst>
          </p:cNvPr>
          <p:cNvSpPr txBox="1"/>
          <p:nvPr/>
        </p:nvSpPr>
        <p:spPr>
          <a:xfrm>
            <a:off x="6744677" y="6642595"/>
            <a:ext cx="9172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SOMM AI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E7027FB-D89B-4147-96A4-5842F8176942}"/>
              </a:ext>
            </a:extLst>
          </p:cNvPr>
          <p:cNvSpPr txBox="1"/>
          <p:nvPr/>
        </p:nvSpPr>
        <p:spPr>
          <a:xfrm>
            <a:off x="7645848" y="3291418"/>
            <a:ext cx="1002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*Nielsen 52wks 12/22/25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301D17-0275-AA22-49FF-C746F4F9A257}"/>
              </a:ext>
            </a:extLst>
          </p:cNvPr>
          <p:cNvSpPr txBox="1"/>
          <p:nvPr/>
        </p:nvSpPr>
        <p:spPr>
          <a:xfrm>
            <a:off x="8059954" y="4642264"/>
            <a:ext cx="32879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Dollar Sales*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86D6DC-04F6-44C2-3051-896EC45384CF}"/>
              </a:ext>
            </a:extLst>
          </p:cNvPr>
          <p:cNvSpPr txBox="1"/>
          <p:nvPr/>
        </p:nvSpPr>
        <p:spPr>
          <a:xfrm>
            <a:off x="1922255" y="2138156"/>
            <a:ext cx="1251023" cy="253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DEPLETIONS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C0198BD-F10B-DAFD-64B0-220238A2052F}"/>
              </a:ext>
            </a:extLst>
          </p:cNvPr>
          <p:cNvSpPr txBox="1"/>
          <p:nvPr/>
        </p:nvSpPr>
        <p:spPr>
          <a:xfrm>
            <a:off x="834776" y="839537"/>
            <a:ext cx="5090469" cy="42806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APERITIVO &amp; SPRITZ</a:t>
            </a:r>
            <a:endParaRPr kumimoji="0" lang="en-US" b="1" i="0" u="none" strike="noStrike" kern="1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94FE091-630E-7955-0850-68BBE390409E}"/>
              </a:ext>
            </a:extLst>
          </p:cNvPr>
          <p:cNvSpPr txBox="1"/>
          <p:nvPr/>
        </p:nvSpPr>
        <p:spPr>
          <a:xfrm>
            <a:off x="6233809" y="842649"/>
            <a:ext cx="2443403" cy="42806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TROPICAL &amp; VISUAL </a:t>
            </a:r>
            <a:endParaRPr kumimoji="0" lang="en-US" sz="1600" b="1" i="0" u="none" strike="noStrike" kern="1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51A1D22-FB61-B456-7539-1B88F750C992}"/>
              </a:ext>
            </a:extLst>
          </p:cNvPr>
          <p:cNvSpPr txBox="1"/>
          <p:nvPr/>
        </p:nvSpPr>
        <p:spPr>
          <a:xfrm>
            <a:off x="8913821" y="842649"/>
            <a:ext cx="2473162" cy="42550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COFFEE</a:t>
            </a: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INDULGENCE</a:t>
            </a:r>
            <a:endParaRPr kumimoji="0" lang="en-US" b="0" i="0" u="none" strike="noStrike" kern="1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3819734-465F-1D74-9BC0-323087E79993}"/>
              </a:ext>
            </a:extLst>
          </p:cNvPr>
          <p:cNvSpPr txBox="1"/>
          <p:nvPr/>
        </p:nvSpPr>
        <p:spPr>
          <a:xfrm>
            <a:off x="805017" y="3876743"/>
            <a:ext cx="3446369" cy="40011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DRINK BETTER/ </a:t>
            </a: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TRANSPARENCY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543AE41-8FC4-AFC8-475C-631ADDC8D755}"/>
              </a:ext>
            </a:extLst>
          </p:cNvPr>
          <p:cNvSpPr txBox="1"/>
          <p:nvPr/>
        </p:nvSpPr>
        <p:spPr>
          <a:xfrm>
            <a:off x="4439073" y="3892502"/>
            <a:ext cx="3413149" cy="42806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 &amp; NO ALCOHOL</a:t>
            </a:r>
            <a:endParaRPr kumimoji="0" lang="en-US" sz="2000" b="1" i="0" u="none" strike="noStrike" kern="1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0DE0412-08B7-CA77-A5B7-2DC2098A9B3A}"/>
              </a:ext>
            </a:extLst>
          </p:cNvPr>
          <p:cNvSpPr txBox="1"/>
          <p:nvPr/>
        </p:nvSpPr>
        <p:spPr>
          <a:xfrm>
            <a:off x="7973834" y="3908789"/>
            <a:ext cx="3413149" cy="42806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QUALITY COCKTAILS AT SCALE</a:t>
            </a:r>
            <a:endParaRPr kumimoji="0" lang="en-US" sz="2000" b="1" i="0" u="none" strike="noStrike" kern="1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93F1AE-984C-65B7-C0CE-5281945BB4B6}"/>
              </a:ext>
            </a:extLst>
          </p:cNvPr>
          <p:cNvSpPr txBox="1"/>
          <p:nvPr/>
        </p:nvSpPr>
        <p:spPr>
          <a:xfrm>
            <a:off x="1513146" y="-71221"/>
            <a:ext cx="92493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prstClr val="white"/>
                </a:solidFill>
                <a:latin typeface="Calibri" panose="020F0502020204030204"/>
              </a:rPr>
              <a:t>WINNING ON PREMISE WITH LUCAS BOLS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C3F18E1-62E9-1AB6-5DA3-B7A385609330}"/>
              </a:ext>
            </a:extLst>
          </p:cNvPr>
          <p:cNvSpPr txBox="1"/>
          <p:nvPr/>
        </p:nvSpPr>
        <p:spPr>
          <a:xfrm>
            <a:off x="1290729" y="379448"/>
            <a:ext cx="10107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>
                <a:solidFill>
                  <a:schemeClr val="accent2"/>
                </a:solidFill>
              </a:rPr>
              <a:t>Leading brands in high growth category segments aligned with trends   </a:t>
            </a:r>
          </a:p>
        </p:txBody>
      </p:sp>
    </p:spTree>
    <p:extLst>
      <p:ext uri="{BB962C8B-B14F-4D97-AF65-F5344CB8AC3E}">
        <p14:creationId xmlns:p14="http://schemas.microsoft.com/office/powerpoint/2010/main" val="131196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611BE-B7E2-8503-E840-09F75B769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6E9D07-3F5C-A8CA-AC2A-EE9DFC44E14C}"/>
              </a:ext>
            </a:extLst>
          </p:cNvPr>
          <p:cNvSpPr/>
          <p:nvPr/>
        </p:nvSpPr>
        <p:spPr>
          <a:xfrm>
            <a:off x="-26493" y="0"/>
            <a:ext cx="12218493" cy="6890133"/>
          </a:xfrm>
          <a:prstGeom prst="rect">
            <a:avLst/>
          </a:prstGeom>
          <a:solidFill>
            <a:srgbClr val="0A2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1547A9B7-06CF-4C1E-A7DC-30450B4D2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54" y="137063"/>
            <a:ext cx="10515600" cy="1325563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WHY LUCAS BOLS WINS </a:t>
            </a:r>
            <a:br>
              <a:rPr lang="en-US" b="1">
                <a:solidFill>
                  <a:schemeClr val="bg1"/>
                </a:solidFill>
              </a:rPr>
            </a:b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02E278-8D55-35D2-8370-7B0B195850DC}"/>
              </a:ext>
            </a:extLst>
          </p:cNvPr>
          <p:cNvSpPr txBox="1"/>
          <p:nvPr/>
        </p:nvSpPr>
        <p:spPr>
          <a:xfrm>
            <a:off x="1561320" y="965515"/>
            <a:ext cx="9553353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>
              <a:defRPr/>
            </a:pPr>
            <a:r>
              <a:rPr lang="en-US" sz="2800" b="1">
                <a:solidFill>
                  <a:prstClr val="white"/>
                </a:solidFill>
              </a:rPr>
              <a:t>Proven Cocktail Expertise Since 1575</a:t>
            </a:r>
            <a:br>
              <a:rPr lang="en-US" sz="2800">
                <a:solidFill>
                  <a:prstClr val="white"/>
                </a:solidFill>
              </a:rPr>
            </a:br>
            <a:r>
              <a:rPr lang="en-US" sz="2000">
                <a:solidFill>
                  <a:schemeClr val="accent2"/>
                </a:solidFill>
              </a:rPr>
              <a:t>450 years of cocktail craftsmanship and bartender credibility</a:t>
            </a:r>
            <a:endParaRPr lang="en-US" sz="2800">
              <a:solidFill>
                <a:schemeClr val="accent2"/>
              </a:solidFill>
            </a:endParaRPr>
          </a:p>
          <a:p>
            <a:pPr>
              <a:defRPr/>
            </a:pPr>
            <a:endParaRPr lang="en-US" sz="2000">
              <a:solidFill>
                <a:schemeClr val="accent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Complete Portfolio Across All 6 Programs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From spritz to tropical, coffee to no/low, premium to RTS—one partner, total solution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Built for Operators, Not Just Brands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Programs designed to drive revenue, simplify execution, and improve margins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Drives Incremental Revenue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More rounds, higher checks, faster turns, and new occasions</a:t>
            </a:r>
          </a:p>
          <a:p>
            <a:pPr lvl="0" algn="ctr"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lvl="0" algn="ctr">
              <a:defRPr/>
            </a:pP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lang="en-US" sz="2800" b="1" i="1">
                <a:solidFill>
                  <a:schemeClr val="bg1"/>
                </a:solidFill>
              </a:rPr>
              <a:t>“Let’s activate these programs now— and                                </a:t>
            </a:r>
            <a:r>
              <a:rPr lang="en-US" sz="2800" b="1" i="1">
                <a:highlight>
                  <a:srgbClr val="FFFF00"/>
                </a:highlight>
              </a:rPr>
              <a:t>drive immediate growth across your accounts”</a:t>
            </a:r>
            <a:endParaRPr kumimoji="0" lang="en-US" sz="2800" b="1" i="1" u="none" strike="noStrike" kern="1200" cap="none" spc="0" normalizeH="0" baseline="0" noProof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8" name="Picture 4" descr="LucasBols Logo PNG Vector (SVG) Free Download">
            <a:extLst>
              <a:ext uri="{FF2B5EF4-FFF2-40B4-BE49-F238E27FC236}">
                <a16:creationId xmlns:a16="http://schemas.microsoft.com/office/drawing/2014/main" id="{335FE4A2-E191-0535-91DF-FAD0980FC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" y="114686"/>
            <a:ext cx="1428308" cy="93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C2D319-42E6-6F2D-ECB4-A90A2B92A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75" y="95539"/>
            <a:ext cx="1072256" cy="9523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4222E8-735B-20ED-6D28-3B5B99BF5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29" y="1504221"/>
            <a:ext cx="536128" cy="4761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3A7940-44AA-5484-0760-9C1D1CC688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29" y="2551146"/>
            <a:ext cx="536128" cy="476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554CE8-5BCF-44DB-357D-D36C60552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49" y="3582593"/>
            <a:ext cx="536128" cy="4761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C8B661-C3F8-720C-4244-020419F52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00" y="4650964"/>
            <a:ext cx="536128" cy="4761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C001A46-0CB3-9F4B-D723-90E8816D07C7}"/>
              </a:ext>
            </a:extLst>
          </p:cNvPr>
          <p:cNvSpPr/>
          <p:nvPr/>
        </p:nvSpPr>
        <p:spPr>
          <a:xfrm>
            <a:off x="1024128" y="5760720"/>
            <a:ext cx="9939747" cy="87782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65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B634E-4FF1-EE91-291A-43FD76D8D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A7FE66-01BC-7D43-A05B-6DE72BB7CAB1}"/>
              </a:ext>
            </a:extLst>
          </p:cNvPr>
          <p:cNvSpPr/>
          <p:nvPr/>
        </p:nvSpPr>
        <p:spPr>
          <a:xfrm>
            <a:off x="-26493" y="0"/>
            <a:ext cx="12218493" cy="6890133"/>
          </a:xfrm>
          <a:prstGeom prst="rect">
            <a:avLst/>
          </a:prstGeom>
          <a:solidFill>
            <a:srgbClr val="0A2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5195BC-AF50-7FD1-AE29-72AFDA328A7C}"/>
              </a:ext>
            </a:extLst>
          </p:cNvPr>
          <p:cNvSpPr txBox="1"/>
          <p:nvPr/>
        </p:nvSpPr>
        <p:spPr>
          <a:xfrm>
            <a:off x="16822048" y="-2401597"/>
            <a:ext cx="120568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LIMONCELLO</a:t>
            </a:r>
          </a:p>
        </p:txBody>
      </p:sp>
      <p:pic>
        <p:nvPicPr>
          <p:cNvPr id="2" name="Picture 4" descr="LucasBols Logo PNG Vector (SVG) Free Download">
            <a:extLst>
              <a:ext uri="{FF2B5EF4-FFF2-40B4-BE49-F238E27FC236}">
                <a16:creationId xmlns:a16="http://schemas.microsoft.com/office/drawing/2014/main" id="{ED670557-5200-FA18-DC52-4521D0C4F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18" y="95539"/>
            <a:ext cx="1185302" cy="77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B315B0-9A6A-57CD-BABE-9443CC15AB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303" y="95539"/>
            <a:ext cx="889827" cy="790286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78C6718-5854-CBE4-B45C-62AF6DAD30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694726"/>
              </p:ext>
            </p:extLst>
          </p:nvPr>
        </p:nvGraphicFramePr>
        <p:xfrm>
          <a:off x="95248" y="1026222"/>
          <a:ext cx="11940882" cy="5777311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940951">
                  <a:extLst>
                    <a:ext uri="{9D8B030D-6E8A-4147-A177-3AD203B41FA5}">
                      <a16:colId xmlns:a16="http://schemas.microsoft.com/office/drawing/2014/main" val="226269641"/>
                    </a:ext>
                  </a:extLst>
                </a:gridCol>
                <a:gridCol w="1364100">
                  <a:extLst>
                    <a:ext uri="{9D8B030D-6E8A-4147-A177-3AD203B41FA5}">
                      <a16:colId xmlns:a16="http://schemas.microsoft.com/office/drawing/2014/main" val="97709747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3347028016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3167944566"/>
                    </a:ext>
                  </a:extLst>
                </a:gridCol>
                <a:gridCol w="1733550">
                  <a:extLst>
                    <a:ext uri="{9D8B030D-6E8A-4147-A177-3AD203B41FA5}">
                      <a16:colId xmlns:a16="http://schemas.microsoft.com/office/drawing/2014/main" val="3889309069"/>
                    </a:ext>
                  </a:extLst>
                </a:gridCol>
                <a:gridCol w="800099">
                  <a:extLst>
                    <a:ext uri="{9D8B030D-6E8A-4147-A177-3AD203B41FA5}">
                      <a16:colId xmlns:a16="http://schemas.microsoft.com/office/drawing/2014/main" val="872413135"/>
                    </a:ext>
                  </a:extLst>
                </a:gridCol>
                <a:gridCol w="1371601">
                  <a:extLst>
                    <a:ext uri="{9D8B030D-6E8A-4147-A177-3AD203B41FA5}">
                      <a16:colId xmlns:a16="http://schemas.microsoft.com/office/drawing/2014/main" val="2054702525"/>
                    </a:ext>
                  </a:extLst>
                </a:gridCol>
                <a:gridCol w="3777956">
                  <a:extLst>
                    <a:ext uri="{9D8B030D-6E8A-4147-A177-3AD203B41FA5}">
                      <a16:colId xmlns:a16="http://schemas.microsoft.com/office/drawing/2014/main" val="1805929954"/>
                    </a:ext>
                  </a:extLst>
                </a:gridCol>
              </a:tblGrid>
              <a:tr h="3014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TREND</a:t>
                      </a:r>
                    </a:p>
                  </a:txBody>
                  <a:tcPr marL="2931" marR="2931" marT="2931" marB="293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CONSUMER INSIGHT</a:t>
                      </a:r>
                    </a:p>
                  </a:txBody>
                  <a:tcPr marL="2931" marR="2931" marT="2931" marB="293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CHANNEL FOCUS</a:t>
                      </a:r>
                    </a:p>
                  </a:txBody>
                  <a:tcPr marL="2931" marR="2931" marT="2931" marB="293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MARKET PROOF</a:t>
                      </a:r>
                    </a:p>
                  </a:txBody>
                  <a:tcPr marL="2931" marR="2931" marT="2931" marB="293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OPERATOR OPPORTUNITY</a:t>
                      </a:r>
                    </a:p>
                  </a:txBody>
                  <a:tcPr marL="2931" marR="2931" marT="2931" marB="293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HERO SERVE</a:t>
                      </a:r>
                    </a:p>
                  </a:txBody>
                  <a:tcPr marL="2931" marR="2931" marT="2931" marB="293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BRAND CREDENTIALS</a:t>
                      </a:r>
                    </a:p>
                  </a:txBody>
                  <a:tcPr marL="2931" marR="2931" marT="2931" marB="293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EXECUTION PLAYBOOK</a:t>
                      </a:r>
                    </a:p>
                  </a:txBody>
                  <a:tcPr marL="2931" marR="2931" marT="2931" marB="2931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3704828"/>
                  </a:ext>
                </a:extLst>
              </a:tr>
              <a:tr h="16564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>
                          <a:effectLst/>
                        </a:rPr>
                        <a:t>#1🍋       Aperitivo           &amp; Spritz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dirty="0"/>
                        <a:t>Guests are shifting to lighter, longer drinks—driving more rounds, earlier occasions, and higher frequency visits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>
                          <a:effectLst/>
                        </a:rPr>
                        <a:t>Rooftops, brunch, waterfront, hotel bars, Italian/ Mediterranean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>
                          <a:effectLst/>
                        </a:rPr>
                        <a:t>Spritz menu mentions +14%    (SOMM AI)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0" dirty="0"/>
                        <a:t>Turn spritz into a daytime revenue engine—driving earlier traffic, more rounds, and higher check averages by owning the first drink decision and setting the pace for the occasion</a:t>
                      </a:r>
                      <a:endParaRPr lang="en-US" sz="12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0">
                          <a:effectLst/>
                        </a:rPr>
                        <a:t>Pallini</a:t>
                      </a:r>
                      <a:r>
                        <a:rPr lang="en-US" sz="1200" kern="0">
                          <a:effectLst/>
                        </a:rPr>
                        <a:t> Limoncello Spritz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>
                          <a:effectLst/>
                        </a:rPr>
                        <a:t>Pallini — World’s #1 Limoncello (IWSR); 150 years heritage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>
                          <a:effectLst/>
                        </a:rPr>
                        <a:t>Bols Elderflower — 92 pts Wine Enthusiast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/>
                        <a:t>Position Pallini Spritz as a premium, high-repeat alternative to Aperol to trade up price per serve and increase rounds per guest </a:t>
                      </a:r>
                    </a:p>
                    <a:p>
                      <a:pPr marL="171450" marR="0" indent="-17145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/>
                        <a:t>Use Bols Elderflower to enhance Hugo Spritz margins while expanding menu variety without adding complexity </a:t>
                      </a:r>
                    </a:p>
                    <a:p>
                      <a:pPr marL="171450" marR="0" indent="-17145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/>
                        <a:t>Build a dedicated spritz section to anchor the aperitivo moment and drive consistent, high-visibility orders</a:t>
                      </a:r>
                      <a:endParaRPr lang="en-US" sz="12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974914"/>
                  </a:ext>
                </a:extLst>
              </a:tr>
              <a:tr h="16551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>
                          <a:effectLst/>
                        </a:rPr>
                        <a:t>#2 🌴     Tropical, Visual &amp; Shareable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rgbClr val="FFE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dirty="0"/>
                        <a:t>Guests choose bold, colorful cocktails that feel social and worth sharing—driving trial, group ordering, and repeat occasions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rgbClr val="FFE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>
                          <a:effectLst/>
                        </a:rPr>
                        <a:t>Nightclubs, lounges, beach bars, Latin nightlife, tiki, Asian venues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rgbClr val="FFE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err="1">
                          <a:effectLst/>
                        </a:rPr>
                        <a:t>Pornstar</a:t>
                      </a:r>
                      <a:r>
                        <a:rPr lang="en-US" sz="1200" kern="0">
                          <a:effectLst/>
                        </a:rPr>
                        <a:t> Martini #1 global cocktail (Difford’s Guide)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rgbClr val="FFE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0" dirty="0"/>
                        <a:t>Use bold color and flavor to drive trial and group ordering—winning the moment of decision through visual impact and social appeal that accelerates high-margin cocktail sales</a:t>
                      </a:r>
                      <a:endParaRPr lang="en-US" sz="12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rgbClr val="FFE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0">
                          <a:effectLst/>
                        </a:rPr>
                        <a:t>Passoã</a:t>
                      </a:r>
                      <a:r>
                        <a:rPr lang="en-US" sz="1200" kern="0">
                          <a:effectLst/>
                        </a:rPr>
                        <a:t> Passion Star Martini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rgbClr val="FFE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>
                          <a:effectLst/>
                        </a:rPr>
                        <a:t>Passoã — #1 Passion Fruit Liqueur; original </a:t>
                      </a:r>
                      <a:r>
                        <a:rPr lang="en-US" sz="1200" kern="0" err="1">
                          <a:effectLst/>
                        </a:rPr>
                        <a:t>Pornstar</a:t>
                      </a:r>
                      <a:r>
                        <a:rPr lang="en-US" sz="1200" kern="0">
                          <a:effectLst/>
                        </a:rPr>
                        <a:t> Martini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>
                          <a:effectLst/>
                        </a:rPr>
                        <a:t>Bols Blue 1575 — 94 pts Wine Enthusiast; 450-year heritage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rgbClr val="FFE697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355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dirty="0"/>
                        <a:t>Build a multi-serve Passoã program (Martini, Margarita, Mojito, Daiquiri) to drive menu efficiency, repeat orders, and higher volume per SKU </a:t>
                      </a:r>
                    </a:p>
                    <a:p>
                      <a:pPr marL="171450" marR="0" lvl="0" indent="-171450" algn="l" defTabSz="914355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dirty="0"/>
                        <a:t>Expand tropical offerings anchored in Bols Blue, Lychee, and Melon to increase visibility and menu standout </a:t>
                      </a:r>
                    </a:p>
                    <a:p>
                      <a:pPr marL="171450" marR="0" lvl="0" indent="-171450" algn="l" defTabSz="914355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dirty="0"/>
                        <a:t>Prioritize glassware, garnish, and presentation to turn each cocktail into a shareable experience that drives incremental orders</a:t>
                      </a:r>
                      <a:endParaRPr lang="en-US" sz="1200" b="0" kern="0" dirty="0">
                        <a:effectLst/>
                      </a:endParaRPr>
                    </a:p>
                  </a:txBody>
                  <a:tcPr marL="2931" marR="2931" marT="2931" marB="2931" anchor="ctr">
                    <a:solidFill>
                      <a:srgbClr val="FFE6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634042"/>
                  </a:ext>
                </a:extLst>
              </a:tr>
              <a:tr h="14774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>
                          <a:effectLst/>
                        </a:rPr>
                        <a:t>#3 ☕        Coffee &amp; Indulgence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rgbClr val="E7D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dirty="0"/>
                        <a:t>Guests seek indulgent, dessert-style cocktails—especially post-meal—driving higher check averages and incremental drink occasions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rgbClr val="E7D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>
                          <a:effectLst/>
                        </a:rPr>
                        <a:t>Restaurants, hotel bars, lounges, steakhouses, Italian dining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rgbClr val="E7D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>
                          <a:effectLst/>
                        </a:rPr>
                        <a:t>Espresso Martini Top 10 global cocktail  (Difford’s Guide)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rgbClr val="E7D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0" dirty="0"/>
                        <a:t>Capture post-dinner occasions and add a second drink moment—extending the guest experience and increasing total check through high-margin indulgent serves</a:t>
                      </a:r>
                      <a:endParaRPr lang="en-US" sz="12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rgbClr val="E7D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0" dirty="0">
                          <a:effectLst/>
                        </a:rPr>
                        <a:t>Galliano</a:t>
                      </a:r>
                      <a:r>
                        <a:rPr lang="en-US" sz="1200" kern="0" dirty="0">
                          <a:effectLst/>
                        </a:rPr>
                        <a:t> Espresso Martini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rgbClr val="E7DE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0" kern="0">
                          <a:effectLst/>
                        </a:rPr>
                        <a:t>Galliano Espresso — richer coffee profile, less sweet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0" kern="0">
                          <a:effectLst/>
                        </a:rPr>
                        <a:t>Galliano </a:t>
                      </a:r>
                      <a:r>
                        <a:rPr lang="en-US" sz="1200" b="0" kern="0" err="1">
                          <a:effectLst/>
                        </a:rPr>
                        <a:t>L’Autentico</a:t>
                      </a:r>
                      <a:r>
                        <a:rPr lang="en-US" sz="1200" b="0" kern="0">
                          <a:effectLst/>
                        </a:rPr>
                        <a:t> — iconic herbal-vanilla liqueur</a:t>
                      </a:r>
                      <a:endParaRPr lang="en-US" sz="1200" b="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rgbClr val="E7DEDB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/>
                        <a:t>Upgrade house Espresso Martini with Galliano Espresso to increase check averages and differentiate from standard builds </a:t>
                      </a:r>
                    </a:p>
                    <a:p>
                      <a:pPr marL="171450" marR="0" indent="-17145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/>
                        <a:t>Introduce Hot Shot ritual (</a:t>
                      </a:r>
                      <a:r>
                        <a:rPr lang="en-US" sz="1200" b="0" dirty="0" err="1"/>
                        <a:t>Autentico</a:t>
                      </a:r>
                      <a:r>
                        <a:rPr lang="en-US" sz="1200" b="0" dirty="0"/>
                        <a:t>/Vanilla) to drive attachment post-meal and create a signature experience </a:t>
                      </a:r>
                    </a:p>
                    <a:p>
                      <a:pPr marL="171450" marR="0" indent="-17145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/>
                        <a:t>Position coffee cocktails as a dedicated menu section to capture incremental second-drink occasions</a:t>
                      </a:r>
                      <a:endParaRPr lang="en-US" sz="12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rgbClr val="E7D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88072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9D4DE45-89A9-929F-7136-A16109F643DD}"/>
              </a:ext>
            </a:extLst>
          </p:cNvPr>
          <p:cNvSpPr txBox="1"/>
          <p:nvPr/>
        </p:nvSpPr>
        <p:spPr>
          <a:xfrm>
            <a:off x="1323820" y="55203"/>
            <a:ext cx="97007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TURN ON PREMISE TRENDS INTO </a:t>
            </a:r>
            <a:r>
              <a:rPr lang="en-US" sz="3200" b="1" i="1" dirty="0">
                <a:solidFill>
                  <a:schemeClr val="bg1"/>
                </a:solidFill>
              </a:rPr>
              <a:t>OPERATOR PROFITS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A55BF2-6352-7971-8625-3EBBF118A909}"/>
              </a:ext>
            </a:extLst>
          </p:cNvPr>
          <p:cNvSpPr txBox="1"/>
          <p:nvPr/>
        </p:nvSpPr>
        <p:spPr>
          <a:xfrm>
            <a:off x="3543300" y="570291"/>
            <a:ext cx="4248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accent2"/>
                </a:solidFill>
              </a:rPr>
              <a:t>PRINTABLE ONE PAGER FOR SALES TEAMS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9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03EFE-6BD4-45AC-1E52-9C50B7D96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F177450-1590-88FF-CBA7-1CCECFDA2840}"/>
              </a:ext>
            </a:extLst>
          </p:cNvPr>
          <p:cNvSpPr/>
          <p:nvPr/>
        </p:nvSpPr>
        <p:spPr>
          <a:xfrm>
            <a:off x="-26493" y="0"/>
            <a:ext cx="12218493" cy="6890133"/>
          </a:xfrm>
          <a:prstGeom prst="rect">
            <a:avLst/>
          </a:prstGeom>
          <a:solidFill>
            <a:srgbClr val="0A2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56E6433-8E14-A5FF-3523-DE8C09587CF1}"/>
              </a:ext>
            </a:extLst>
          </p:cNvPr>
          <p:cNvSpPr txBox="1"/>
          <p:nvPr/>
        </p:nvSpPr>
        <p:spPr>
          <a:xfrm>
            <a:off x="16822048" y="-2401597"/>
            <a:ext cx="120568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LIMONCELLO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E6C9DD8-B77B-91CE-C477-A597BF5B52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211689"/>
              </p:ext>
            </p:extLst>
          </p:nvPr>
        </p:nvGraphicFramePr>
        <p:xfrm>
          <a:off x="95249" y="1280452"/>
          <a:ext cx="11940882" cy="5577548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940951">
                  <a:extLst>
                    <a:ext uri="{9D8B030D-6E8A-4147-A177-3AD203B41FA5}">
                      <a16:colId xmlns:a16="http://schemas.microsoft.com/office/drawing/2014/main" val="226269641"/>
                    </a:ext>
                  </a:extLst>
                </a:gridCol>
                <a:gridCol w="1394662">
                  <a:extLst>
                    <a:ext uri="{9D8B030D-6E8A-4147-A177-3AD203B41FA5}">
                      <a16:colId xmlns:a16="http://schemas.microsoft.com/office/drawing/2014/main" val="97709747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3347028016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3167944566"/>
                    </a:ext>
                  </a:extLst>
                </a:gridCol>
                <a:gridCol w="1619250">
                  <a:extLst>
                    <a:ext uri="{9D8B030D-6E8A-4147-A177-3AD203B41FA5}">
                      <a16:colId xmlns:a16="http://schemas.microsoft.com/office/drawing/2014/main" val="3889309069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872413135"/>
                    </a:ext>
                  </a:extLst>
                </a:gridCol>
                <a:gridCol w="1343025">
                  <a:extLst>
                    <a:ext uri="{9D8B030D-6E8A-4147-A177-3AD203B41FA5}">
                      <a16:colId xmlns:a16="http://schemas.microsoft.com/office/drawing/2014/main" val="2054702525"/>
                    </a:ext>
                  </a:extLst>
                </a:gridCol>
                <a:gridCol w="3918844">
                  <a:extLst>
                    <a:ext uri="{9D8B030D-6E8A-4147-A177-3AD203B41FA5}">
                      <a16:colId xmlns:a16="http://schemas.microsoft.com/office/drawing/2014/main" val="1805929954"/>
                    </a:ext>
                  </a:extLst>
                </a:gridCol>
              </a:tblGrid>
              <a:tr h="5182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TREND</a:t>
                      </a:r>
                    </a:p>
                  </a:txBody>
                  <a:tcPr marL="2931" marR="2931" marT="2931" marB="293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CONSUMER INSIGHT</a:t>
                      </a:r>
                    </a:p>
                  </a:txBody>
                  <a:tcPr marL="2931" marR="2931" marT="2931" marB="293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CHANNEL FOCUS</a:t>
                      </a:r>
                    </a:p>
                  </a:txBody>
                  <a:tcPr marL="2931" marR="2931" marT="2931" marB="293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MARKET PROOF</a:t>
                      </a:r>
                    </a:p>
                  </a:txBody>
                  <a:tcPr marL="2931" marR="2931" marT="2931" marB="293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OPERATOR OPPORTUNITY</a:t>
                      </a:r>
                    </a:p>
                  </a:txBody>
                  <a:tcPr marL="2931" marR="2931" marT="2931" marB="293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HERO SERVE</a:t>
                      </a:r>
                    </a:p>
                  </a:txBody>
                  <a:tcPr marL="2931" marR="2931" marT="2931" marB="293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BRAND CREDENTIALS</a:t>
                      </a:r>
                    </a:p>
                  </a:txBody>
                  <a:tcPr marL="2931" marR="2931" marT="2931" marB="293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EXECUTION PLAYBOOK</a:t>
                      </a:r>
                    </a:p>
                  </a:txBody>
                  <a:tcPr marL="2931" marR="2931" marT="2931" marB="2931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3704828"/>
                  </a:ext>
                </a:extLst>
              </a:tr>
              <a:tr h="18969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>
                          <a:effectLst/>
                        </a:rPr>
                        <a:t>#4🥃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>
                          <a:effectLst/>
                        </a:rPr>
                        <a:t>Drink Better (Craft &amp; Transparency)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dirty="0"/>
                        <a:t>Guests drink less but trade up—seeking authenticity, quality ingredients, and trusted recommendations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</a:rPr>
                        <a:t>Cocktail bars, premium casual, steakhouses, Mexican restaurants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>
                          <a:effectLst/>
                        </a:rPr>
                        <a:t>Additive-free tequila +15% dollar sales (Nielsen)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0" dirty="0"/>
                        <a:t>Trade guests up within familiar cocktails—leveraging bartender recommendations to influence the final purchase decision and increase price per serve</a:t>
                      </a:r>
                      <a:endParaRPr lang="en-US" sz="12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0">
                          <a:effectLst/>
                        </a:rPr>
                        <a:t>Partida</a:t>
                      </a:r>
                      <a:r>
                        <a:rPr lang="en-US" sz="1200" kern="0">
                          <a:effectLst/>
                        </a:rPr>
                        <a:t> Margarita / Old Fashioned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0" kern="0" dirty="0">
                          <a:effectLst/>
                        </a:rPr>
                        <a:t>Tequila Partida — award winning additive-free since 2005 </a:t>
                      </a:r>
                    </a:p>
                    <a:p>
                      <a:pPr marL="0" marR="0" lvl="0" indent="0" algn="ctr" defTabSz="914355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0" dirty="0">
                          <a:solidFill>
                            <a:schemeClr val="tx1"/>
                          </a:solidFill>
                        </a:rPr>
                        <a:t>Muff Irish Whiskey — best Irish whiskey for cocktails,   Robb Report</a:t>
                      </a:r>
                      <a:endParaRPr lang="en-US" sz="1200" b="0" kern="100" dirty="0">
                        <a:solidFill>
                          <a:schemeClr val="tx1"/>
                        </a:solidFill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/>
                        <a:t>Upgrade house Margaritas with Partida to drive premium pricing while maintaining familiarity for guests </a:t>
                      </a:r>
                    </a:p>
                    <a:p>
                      <a:pPr marL="171450" marR="0" indent="-17145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/>
                        <a:t>Use Bols Triple Sec to enhance margins without compromising quality </a:t>
                      </a:r>
                    </a:p>
                    <a:p>
                      <a:pPr marL="171450" marR="0" indent="-17145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/>
                        <a:t>Position Muff as a trade-up whiskey option to encourage bartender-led upsell and premium substitution</a:t>
                      </a:r>
                      <a:endParaRPr lang="en-US" sz="12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8821793"/>
                  </a:ext>
                </a:extLst>
              </a:tr>
              <a:tr h="15540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>
                          <a:effectLst/>
                        </a:rPr>
                        <a:t>#5 🌿                 Lo &amp; No         Alcohol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dirty="0"/>
                        <a:t>More guests are moderating but still want full cocktail experiences and inclusive social occasions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>
                          <a:effectLst/>
                        </a:rPr>
                        <a:t>Restaurants, hotel bars, wellness venues, premium casual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>
                          <a:effectLst/>
                        </a:rPr>
                        <a:t>Non-alcoholic menu mentions +300%       (SOMM AI)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0" dirty="0"/>
                        <a:t>Capture incremental visits and group occasions—winning the decision for non-drinkers without sacrificing revenue or experience quality</a:t>
                      </a:r>
                      <a:endParaRPr lang="en-US" sz="12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0" err="1">
                          <a:effectLst/>
                        </a:rPr>
                        <a:t>Fluère</a:t>
                      </a:r>
                      <a:r>
                        <a:rPr lang="en-US" sz="1200" kern="0">
                          <a:effectLst/>
                        </a:rPr>
                        <a:t> Bitter Spritz / NA Margarita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err="1">
                          <a:effectLst/>
                        </a:rPr>
                        <a:t>Fluère</a:t>
                      </a:r>
                      <a:r>
                        <a:rPr lang="en-US" sz="1200" kern="0">
                          <a:effectLst/>
                        </a:rPr>
                        <a:t> — award-winning non-alcoholic spirits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>
                          <a:effectLst/>
                        </a:rPr>
                        <a:t>Pallini </a:t>
                      </a:r>
                      <a:r>
                        <a:rPr lang="en-US" sz="1200" kern="0" err="1">
                          <a:effectLst/>
                        </a:rPr>
                        <a:t>Limonzero</a:t>
                      </a:r>
                      <a:r>
                        <a:rPr lang="en-US" sz="1200" kern="0">
                          <a:effectLst/>
                        </a:rPr>
                        <a:t> — first non-alcoholic limoncello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/>
                        <a:t>Build a dedicated no/low cocktail section with </a:t>
                      </a:r>
                      <a:r>
                        <a:rPr lang="en-US" sz="1200" b="0" dirty="0" err="1"/>
                        <a:t>Fluère</a:t>
                      </a:r>
                      <a:r>
                        <a:rPr lang="en-US" sz="1200" b="0" dirty="0"/>
                        <a:t> that mirrors top-selling full-proof cocktails to maintain price integrity </a:t>
                      </a:r>
                    </a:p>
                    <a:p>
                      <a:pPr marL="171450" marR="0" indent="-17145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/>
                        <a:t>Add Pallini </a:t>
                      </a:r>
                      <a:r>
                        <a:rPr lang="en-US" sz="1200" b="0" dirty="0" err="1"/>
                        <a:t>Limonzero</a:t>
                      </a:r>
                      <a:r>
                        <a:rPr lang="en-US" sz="1200" b="0" dirty="0"/>
                        <a:t> Spritz to extend aperitivo occasions and increase inclusivity across groups </a:t>
                      </a:r>
                    </a:p>
                    <a:p>
                      <a:pPr marL="171450" marR="0" indent="-17145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/>
                        <a:t>Integrate no/low options into core menus to normalize ordering and drive consistent volume</a:t>
                      </a:r>
                      <a:endParaRPr lang="en-US" sz="12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767115"/>
                  </a:ext>
                </a:extLst>
              </a:tr>
              <a:tr h="13647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>
                          <a:effectLst/>
                        </a:rPr>
                        <a:t>#6⚡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>
                          <a:effectLst/>
                        </a:rPr>
                        <a:t>Quality Cocktails at Scale (RTS) 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dirty="0"/>
                        <a:t>Guests expect bar-quality cocktails with speed, consistency, and minimal wait time in high-volume environments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>
                          <a:effectLst/>
                        </a:rPr>
                        <a:t>Stadiums, festivals, casinos, high-volume bars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>
                          <a:effectLst/>
                        </a:rPr>
                        <a:t>RTS cocktails +19% dollar sales   (Nielsen)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0" dirty="0"/>
                        <a:t>Increase speed of service and sales per hour—capturing more orders in peak moments while maintaining cocktail quality and consistency</a:t>
                      </a:r>
                      <a:endParaRPr lang="en-US" sz="12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kern="0">
                          <a:effectLst/>
                        </a:rPr>
                        <a:t>Bols RTS </a:t>
                      </a:r>
                      <a:r>
                        <a:rPr lang="en-US" sz="1200" kern="0">
                          <a:effectLst/>
                        </a:rPr>
                        <a:t>Margarita / Espresso Martini</a:t>
                      </a:r>
                      <a:endParaRPr lang="en-US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kern="0" dirty="0">
                          <a:effectLst/>
                        </a:rPr>
                        <a:t>Bols RTS — bartender-crafted cocktails with real spirits; 450-year expertise</a:t>
                      </a:r>
                      <a:endParaRPr lang="en-US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/>
                        <a:t>Lead with Margarita &amp; Espresso Martini as high-velocity SKUs to maximize throughput and revenue per hour </a:t>
                      </a:r>
                    </a:p>
                    <a:p>
                      <a:pPr marL="171450" marR="0" indent="-17145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/>
                        <a:t>Expand to Negroni and Old Fashioned to scale cocktail programs without adding labor or complexity </a:t>
                      </a:r>
                    </a:p>
                    <a:p>
                      <a:pPr marL="171450" marR="0" indent="-171450" algn="l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/>
                        <a:t>Position RTS as a solution for peak periods to convert demand into sales rather than lost orders</a:t>
                      </a:r>
                      <a:endParaRPr lang="en-US" sz="12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31" marR="2931" marT="2931" marB="2931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77855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9FF17D7-3FE4-C9CB-5EB9-D7BBA2B63633}"/>
              </a:ext>
            </a:extLst>
          </p:cNvPr>
          <p:cNvSpPr txBox="1"/>
          <p:nvPr/>
        </p:nvSpPr>
        <p:spPr>
          <a:xfrm>
            <a:off x="1323820" y="55203"/>
            <a:ext cx="97007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TURN ON PREMISE TRENDS INTO </a:t>
            </a:r>
            <a:r>
              <a:rPr lang="en-US" sz="3200" b="1" i="1" dirty="0">
                <a:solidFill>
                  <a:schemeClr val="bg1"/>
                </a:solidFill>
              </a:rPr>
              <a:t>OPERATOR PROFITS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D26F8C-AD5C-D6DF-E25E-EFCDAB07B11A}"/>
              </a:ext>
            </a:extLst>
          </p:cNvPr>
          <p:cNvSpPr txBox="1"/>
          <p:nvPr/>
        </p:nvSpPr>
        <p:spPr>
          <a:xfrm>
            <a:off x="3543300" y="570291"/>
            <a:ext cx="4248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accent2"/>
                </a:solidFill>
              </a:rPr>
              <a:t>PRINTABLE ONE PAGER FOR SALES TEAMS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0" name="Picture 4" descr="LucasBols Logo PNG Vector (SVG) Free Download">
            <a:extLst>
              <a:ext uri="{FF2B5EF4-FFF2-40B4-BE49-F238E27FC236}">
                <a16:creationId xmlns:a16="http://schemas.microsoft.com/office/drawing/2014/main" id="{BD84F2AA-92E9-6F70-76D4-4091C04B2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18" y="95539"/>
            <a:ext cx="1185302" cy="77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8A9485-0EF5-9620-0EB6-0A1BDF824F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303" y="95539"/>
            <a:ext cx="889827" cy="79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0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3D0FE-A7D3-9707-CF2B-9705D428B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D35B82-9BA0-EEB1-EB15-2CC217E289FC}"/>
              </a:ext>
            </a:extLst>
          </p:cNvPr>
          <p:cNvSpPr/>
          <p:nvPr/>
        </p:nvSpPr>
        <p:spPr>
          <a:xfrm>
            <a:off x="119336" y="110052"/>
            <a:ext cx="11979065" cy="6637896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FB7E7F-3E82-7373-B6EB-BD722055DC61}"/>
              </a:ext>
            </a:extLst>
          </p:cNvPr>
          <p:cNvSpPr txBox="1"/>
          <p:nvPr/>
        </p:nvSpPr>
        <p:spPr>
          <a:xfrm>
            <a:off x="-1608856" y="231228"/>
            <a:ext cx="10808491" cy="981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05" marR="0" lvl="0" indent="0" algn="ctr" defTabSz="914400" rtl="0" eaLnBrk="1" fontAlgn="auto" latinLnBrk="0" hangingPunct="1">
              <a:lnSpc>
                <a:spcPct val="100000"/>
              </a:lnSpc>
              <a:spcBef>
                <a:spcPts val="6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46" b="0" i="0" u="none" strike="noStrike" kern="1200" cap="none" spc="36" normalizeH="0" baseline="0" noProof="0" dirty="0">
                <a:ln>
                  <a:noFill/>
                </a:ln>
                <a:solidFill>
                  <a:srgbClr val="9B857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NATIONAL ACCOUNTS ON-PREMISE </a:t>
            </a:r>
          </a:p>
          <a:p>
            <a:pPr marL="8405" marR="0" lvl="0" indent="0" algn="ctr" defTabSz="914400" rtl="0" eaLnBrk="1" fontAlgn="auto" latinLnBrk="0" hangingPunct="1">
              <a:lnSpc>
                <a:spcPct val="100000"/>
              </a:lnSpc>
              <a:spcBef>
                <a:spcPts val="6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46" b="0" i="0" u="none" strike="noStrike" kern="1200" cap="none" spc="36" normalizeH="0" baseline="0" noProof="0" dirty="0">
              <a:ln>
                <a:noFill/>
              </a:ln>
              <a:solidFill>
                <a:srgbClr val="9B857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54BA3A-EFEA-3E80-385C-C79F0B1A2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6520" y="5817192"/>
            <a:ext cx="1152244" cy="8230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46AD48-617C-A0C5-C02C-4E11CB7A4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21" y="1333442"/>
            <a:ext cx="1487488" cy="8367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9F337C-4D88-D121-E0D0-BFD0A87AD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7609" y="1124744"/>
            <a:ext cx="1157659" cy="12122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F2F9E2-B2E2-829A-EB2C-6A4710C6EC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1050" y="836291"/>
            <a:ext cx="1692027" cy="12974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CA2BBC-1F23-5D59-AD50-E4A27D85E8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8860" y="908720"/>
            <a:ext cx="1983244" cy="11304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2F2880-E512-8FBE-65C8-E5DBAF7A6D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5092" y="843472"/>
            <a:ext cx="1729769" cy="15567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DD3D954-2ED5-5BB7-8F70-CB9C4267C9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4320" y="1147440"/>
            <a:ext cx="1047814" cy="11304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AB4BD38-B47C-AA6C-C04E-4D8EF5C2DE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384" y="2776694"/>
            <a:ext cx="1728192" cy="4059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3C1FEF1-ABCF-13B4-F508-244F69DC86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1384" y="3645024"/>
            <a:ext cx="950949" cy="8603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B2F2893-2687-B6A4-426F-47056FC457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34381" y="3551246"/>
            <a:ext cx="1296119" cy="7652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6B8D2E7-A059-F83B-9C45-8D0AD45A56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4444" y="5394749"/>
            <a:ext cx="1646330" cy="12347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AF9DA28-A303-277B-F981-5856A322FE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4595" y="1916832"/>
            <a:ext cx="2487541" cy="186565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58625E6-FDE5-5FB7-54AC-E77F573A049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18915" y="5656486"/>
            <a:ext cx="1371798" cy="7552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11BE34B-C64B-6BD3-9B43-3AFA0C287FB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47514" y="2918958"/>
            <a:ext cx="2203525" cy="22035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2166E4F-FE7A-F7B7-D6BC-881DF8D769C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42864" y="2475486"/>
            <a:ext cx="1096107" cy="7303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AC62A73-0CA3-96ED-B44D-7AD2DE74552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60296" y="4898477"/>
            <a:ext cx="1903434" cy="162686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1C6AF36-AFAB-CB02-7130-70B1D6B50B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85091" y="2408458"/>
            <a:ext cx="2487542" cy="50372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B8DDB63-2ECC-F54F-C39A-4E470DFC6A1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60096" y="3284984"/>
            <a:ext cx="1604415" cy="89134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E595C99-1701-1AE6-C3AA-4D91C5EB196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447928" y="3199091"/>
            <a:ext cx="1645120" cy="109400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AB5B5FA-7C2B-F107-78E6-D9C6CF24605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662548" y="3260733"/>
            <a:ext cx="1166939" cy="116693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BE27C0E-8E1D-F8B1-2DC4-51BCDB6C9D8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159697" y="2133765"/>
            <a:ext cx="1127694" cy="1506529"/>
          </a:xfrm>
          <a:prstGeom prst="rect">
            <a:avLst/>
          </a:prstGeom>
        </p:spPr>
      </p:pic>
      <p:pic>
        <p:nvPicPr>
          <p:cNvPr id="1032" name="Picture 8" descr="Kona Grill - Maryland Restaurant Week 2024">
            <a:extLst>
              <a:ext uri="{FF2B5EF4-FFF2-40B4-BE49-F238E27FC236}">
                <a16:creationId xmlns:a16="http://schemas.microsoft.com/office/drawing/2014/main" id="{61F65E22-1417-1AB1-0DF0-3B019F63E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469" y="4483839"/>
            <a:ext cx="1343472" cy="53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bubba gump logo">
            <a:extLst>
              <a:ext uri="{FF2B5EF4-FFF2-40B4-BE49-F238E27FC236}">
                <a16:creationId xmlns:a16="http://schemas.microsoft.com/office/drawing/2014/main" id="{D06FDE0E-BAC0-A0FE-52D1-CD8200C46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769" y="4605437"/>
            <a:ext cx="1337779" cy="71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4880C98-BB81-080F-F5B8-365F906F2CE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490221" y="4219188"/>
            <a:ext cx="1283491" cy="644548"/>
          </a:xfrm>
          <a:prstGeom prst="rect">
            <a:avLst/>
          </a:prstGeom>
        </p:spPr>
      </p:pic>
      <p:pic>
        <p:nvPicPr>
          <p:cNvPr id="1040" name="Picture 16" descr="Image result for punch bowl social logo">
            <a:extLst>
              <a:ext uri="{FF2B5EF4-FFF2-40B4-BE49-F238E27FC236}">
                <a16:creationId xmlns:a16="http://schemas.microsoft.com/office/drawing/2014/main" id="{C8D7549C-D1B3-5595-6059-1E3286586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537" y="945666"/>
            <a:ext cx="1069531" cy="111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ruth's chris logo png">
            <a:extLst>
              <a:ext uri="{FF2B5EF4-FFF2-40B4-BE49-F238E27FC236}">
                <a16:creationId xmlns:a16="http://schemas.microsoft.com/office/drawing/2014/main" id="{9855BAF0-10F1-4559-CD9C-EE89683FB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818" y="5064747"/>
            <a:ext cx="1174789" cy="119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 result for pinchers logo">
            <a:extLst>
              <a:ext uri="{FF2B5EF4-FFF2-40B4-BE49-F238E27FC236}">
                <a16:creationId xmlns:a16="http://schemas.microsoft.com/office/drawing/2014/main" id="{E8B341CC-E9EF-1BB2-9335-9C9FCCF79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171" y="5634264"/>
            <a:ext cx="1337779" cy="75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1A35779-2505-3DDE-DE6A-6F9FAAA6CD8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751064" y="2560490"/>
            <a:ext cx="1016807" cy="1166940"/>
          </a:xfrm>
          <a:prstGeom prst="rect">
            <a:avLst/>
          </a:prstGeom>
        </p:spPr>
      </p:pic>
      <p:pic>
        <p:nvPicPr>
          <p:cNvPr id="1046" name="Picture 22" descr="Image result for blanco tacos logo">
            <a:extLst>
              <a:ext uri="{FF2B5EF4-FFF2-40B4-BE49-F238E27FC236}">
                <a16:creationId xmlns:a16="http://schemas.microsoft.com/office/drawing/2014/main" id="{8F042F37-2D87-5799-9E83-6A4F556EA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101" y="4418440"/>
            <a:ext cx="1816220" cy="71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985ABA-58F8-49FF-996C-48D68036A25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575623" y="4673726"/>
            <a:ext cx="1728192" cy="46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99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451B6-4292-8F32-25D4-C5ABB6A82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ADD6FAD-AF44-E7E8-5B4C-05E777B37B5B}"/>
              </a:ext>
            </a:extLst>
          </p:cNvPr>
          <p:cNvSpPr/>
          <p:nvPr/>
        </p:nvSpPr>
        <p:spPr>
          <a:xfrm>
            <a:off x="2379" y="-19457"/>
            <a:ext cx="12189621" cy="6887226"/>
          </a:xfrm>
          <a:prstGeom prst="rect">
            <a:avLst/>
          </a:prstGeom>
          <a:solidFill>
            <a:srgbClr val="0A224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467964EB-01B7-5093-067D-229773A46CDB}"/>
              </a:ext>
            </a:extLst>
          </p:cNvPr>
          <p:cNvSpPr txBox="1">
            <a:spLocks/>
          </p:cNvSpPr>
          <p:nvPr/>
        </p:nvSpPr>
        <p:spPr>
          <a:xfrm>
            <a:off x="6813623" y="2343118"/>
            <a:ext cx="4879302" cy="32829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1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263BC6-2FD3-56A7-B738-58EB76B12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812" y="172020"/>
            <a:ext cx="606226" cy="538410"/>
          </a:xfrm>
          <a:prstGeom prst="rect">
            <a:avLst/>
          </a:prstGeom>
        </p:spPr>
      </p:pic>
      <p:pic>
        <p:nvPicPr>
          <p:cNvPr id="1028" name="Picture 4" descr="Lucas Bols // Home">
            <a:extLst>
              <a:ext uri="{FF2B5EF4-FFF2-40B4-BE49-F238E27FC236}">
                <a16:creationId xmlns:a16="http://schemas.microsoft.com/office/drawing/2014/main" id="{148ABF6F-8FE1-430C-C770-EED405303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463" y="1477024"/>
            <a:ext cx="8740324" cy="444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2E8E5A-6D34-DE04-DCCB-83B669FE537C}"/>
              </a:ext>
            </a:extLst>
          </p:cNvPr>
          <p:cNvSpPr txBox="1"/>
          <p:nvPr/>
        </p:nvSpPr>
        <p:spPr>
          <a:xfrm>
            <a:off x="1264662" y="163212"/>
            <a:ext cx="96075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CREATING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GREAT COCKTAIL EXPERIENCES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AROUND THE WORLD</a:t>
            </a:r>
            <a:endParaRPr kumimoji="0" lang="en-US" sz="4000" b="0" i="1" u="none" strike="noStrike" kern="1200" cap="none" spc="0" normalizeH="0" baseline="0" noProof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4" descr="LucasBols Logo PNG Vector (SVG) Free Download">
            <a:extLst>
              <a:ext uri="{FF2B5EF4-FFF2-40B4-BE49-F238E27FC236}">
                <a16:creationId xmlns:a16="http://schemas.microsoft.com/office/drawing/2014/main" id="{BA405832-8327-3287-BA47-9E3AC47FF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39" y="205111"/>
            <a:ext cx="800163" cy="52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7AB55D-779F-E09D-FF7B-7B06244448BA}"/>
              </a:ext>
            </a:extLst>
          </p:cNvPr>
          <p:cNvSpPr txBox="1"/>
          <p:nvPr/>
        </p:nvSpPr>
        <p:spPr>
          <a:xfrm>
            <a:off x="633520" y="5975880"/>
            <a:ext cx="10174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 </a:t>
            </a: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450 YEARS, </a:t>
            </a:r>
            <a:r>
              <a:rPr kumimoji="0" lang="en-US" sz="4000" b="0" i="1" u="none" strike="noStrike" kern="1200" cap="none" spc="0" normalizeH="0" baseline="0" noProof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SINCE 1575</a:t>
            </a:r>
          </a:p>
        </p:txBody>
      </p:sp>
      <p:grpSp>
        <p:nvGrpSpPr>
          <p:cNvPr id="8" name="Group">
            <a:extLst>
              <a:ext uri="{FF2B5EF4-FFF2-40B4-BE49-F238E27FC236}">
                <a16:creationId xmlns:a16="http://schemas.microsoft.com/office/drawing/2014/main" id="{32FDA9C7-316B-1931-392F-FEEE18817749}"/>
              </a:ext>
            </a:extLst>
          </p:cNvPr>
          <p:cNvGrpSpPr/>
          <p:nvPr/>
        </p:nvGrpSpPr>
        <p:grpSpPr>
          <a:xfrm>
            <a:off x="8850100" y="3621834"/>
            <a:ext cx="3202331" cy="3165517"/>
            <a:chOff x="0" y="0"/>
            <a:chExt cx="10242474" cy="10242474"/>
          </a:xfrm>
        </p:grpSpPr>
        <p:pic>
          <p:nvPicPr>
            <p:cNvPr id="9" name="Image" descr="Image">
              <a:extLst>
                <a:ext uri="{FF2B5EF4-FFF2-40B4-BE49-F238E27FC236}">
                  <a16:creationId xmlns:a16="http://schemas.microsoft.com/office/drawing/2014/main" id="{AF935697-BC69-68E4-AAE1-BE0C85736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9009">
              <a:off x="13368" y="13368"/>
              <a:ext cx="10215739" cy="102157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Image" descr="Image">
              <a:extLst>
                <a:ext uri="{FF2B5EF4-FFF2-40B4-BE49-F238E27FC236}">
                  <a16:creationId xmlns:a16="http://schemas.microsoft.com/office/drawing/2014/main" id="{7AABD58B-3FD4-D4DB-B50B-FE85A9851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57906">
              <a:off x="1424004" y="1429645"/>
              <a:ext cx="7394466" cy="73944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" name="geplakte-afbeelding.pdf" descr="geplakte-afbeelding.pdf">
            <a:extLst>
              <a:ext uri="{FF2B5EF4-FFF2-40B4-BE49-F238E27FC236}">
                <a16:creationId xmlns:a16="http://schemas.microsoft.com/office/drawing/2014/main" id="{F9C15F66-6107-0D7D-3BAB-5606190128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4457" y="3726116"/>
            <a:ext cx="2933616" cy="298067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074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A76D5-8FDD-E4CB-D5F1-4BCE24D2C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80390F-EC37-79B7-814D-CBB4F7E4C0A7}"/>
              </a:ext>
            </a:extLst>
          </p:cNvPr>
          <p:cNvSpPr/>
          <p:nvPr/>
        </p:nvSpPr>
        <p:spPr>
          <a:xfrm>
            <a:off x="-26493" y="0"/>
            <a:ext cx="12218493" cy="6890133"/>
          </a:xfrm>
          <a:prstGeom prst="rect">
            <a:avLst/>
          </a:prstGeom>
          <a:solidFill>
            <a:srgbClr val="0A2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449398B-AB8C-5217-3E0A-D43509C3FAFC}"/>
              </a:ext>
            </a:extLst>
          </p:cNvPr>
          <p:cNvSpPr txBox="1"/>
          <p:nvPr/>
        </p:nvSpPr>
        <p:spPr>
          <a:xfrm>
            <a:off x="16822048" y="-2401597"/>
            <a:ext cx="120568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LIMONCELLO</a:t>
            </a:r>
          </a:p>
        </p:txBody>
      </p:sp>
      <p:pic>
        <p:nvPicPr>
          <p:cNvPr id="2" name="Picture 4" descr="LucasBols Logo PNG Vector (SVG) Free Download">
            <a:extLst>
              <a:ext uri="{FF2B5EF4-FFF2-40B4-BE49-F238E27FC236}">
                <a16:creationId xmlns:a16="http://schemas.microsoft.com/office/drawing/2014/main" id="{67DBE559-080D-D892-F215-1BA8E21A5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" y="114686"/>
            <a:ext cx="1428308" cy="93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C7BAD9-C941-BABB-92E0-D1A0BBE06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75" y="95539"/>
            <a:ext cx="1072256" cy="9523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EBB318-A0DF-74AF-87E8-5B58BE8E75E9}"/>
              </a:ext>
            </a:extLst>
          </p:cNvPr>
          <p:cNvSpPr txBox="1"/>
          <p:nvPr/>
        </p:nvSpPr>
        <p:spPr>
          <a:xfrm>
            <a:off x="682078" y="1500098"/>
            <a:ext cx="1105272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4000" b="1" dirty="0">
                <a:solidFill>
                  <a:schemeClr val="bg1"/>
                </a:solidFill>
              </a:rPr>
              <a:t>Winning on-premise today means </a:t>
            </a:r>
            <a:r>
              <a:rPr lang="en-US" sz="4000" b="1" i="1" dirty="0">
                <a:solidFill>
                  <a:schemeClr val="accent2"/>
                </a:solidFill>
              </a:rPr>
              <a:t>winning the moment of decision </a:t>
            </a:r>
            <a:r>
              <a:rPr lang="en-US" sz="4000" b="1" dirty="0">
                <a:solidFill>
                  <a:schemeClr val="bg1"/>
                </a:solidFill>
              </a:rPr>
              <a:t>— where bartenders influence choice, visibility drives trial, and experiences convert into repeat purchases.</a:t>
            </a:r>
          </a:p>
          <a:p>
            <a:pPr algn="ctr">
              <a:buNone/>
            </a:pPr>
            <a:endParaRPr lang="en-US" sz="4000" dirty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en-US" sz="4000" b="1" dirty="0">
                <a:solidFill>
                  <a:schemeClr val="bg1"/>
                </a:solidFill>
              </a:rPr>
              <a:t>On-premise is no longer just a sales channel — it’s a media channel </a:t>
            </a:r>
            <a:r>
              <a:rPr lang="en-US" sz="4000" b="1" i="1" dirty="0">
                <a:solidFill>
                  <a:schemeClr val="accent2"/>
                </a:solidFill>
              </a:rPr>
              <a:t>where the right drink gets chosen.</a:t>
            </a:r>
          </a:p>
        </p:txBody>
      </p:sp>
    </p:spTree>
    <p:extLst>
      <p:ext uri="{BB962C8B-B14F-4D97-AF65-F5344CB8AC3E}">
        <p14:creationId xmlns:p14="http://schemas.microsoft.com/office/powerpoint/2010/main" val="157119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5A67F-11ED-AF9D-A429-89B1DC8B1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DA4E784-EAF5-F2FF-8E8A-FA6E7C5B4FEC}"/>
              </a:ext>
            </a:extLst>
          </p:cNvPr>
          <p:cNvSpPr/>
          <p:nvPr/>
        </p:nvSpPr>
        <p:spPr>
          <a:xfrm>
            <a:off x="-26493" y="0"/>
            <a:ext cx="12218493" cy="6890133"/>
          </a:xfrm>
          <a:prstGeom prst="rect">
            <a:avLst/>
          </a:prstGeom>
          <a:solidFill>
            <a:srgbClr val="0A2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5CFC21E-852A-6C0F-7A04-9E4F5D17AD35}"/>
              </a:ext>
            </a:extLst>
          </p:cNvPr>
          <p:cNvSpPr/>
          <p:nvPr/>
        </p:nvSpPr>
        <p:spPr>
          <a:xfrm>
            <a:off x="7368236" y="1900540"/>
            <a:ext cx="654501" cy="414560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68BB20-02BC-8F88-99F7-6F238F2A9F27}"/>
              </a:ext>
            </a:extLst>
          </p:cNvPr>
          <p:cNvSpPr txBox="1"/>
          <p:nvPr/>
        </p:nvSpPr>
        <p:spPr>
          <a:xfrm>
            <a:off x="16822048" y="-2401597"/>
            <a:ext cx="120568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LIMONCELLO</a:t>
            </a:r>
          </a:p>
        </p:txBody>
      </p:sp>
      <p:pic>
        <p:nvPicPr>
          <p:cNvPr id="2" name="Picture 4" descr="LucasBols Logo PNG Vector (SVG) Free Download">
            <a:extLst>
              <a:ext uri="{FF2B5EF4-FFF2-40B4-BE49-F238E27FC236}">
                <a16:creationId xmlns:a16="http://schemas.microsoft.com/office/drawing/2014/main" id="{9DF74689-04F0-2AF0-5AC0-B8AFA2B28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" y="114686"/>
            <a:ext cx="1428308" cy="93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496505-BE65-F70B-15A7-4609E9CD06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75" y="95539"/>
            <a:ext cx="1072256" cy="9523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A68C3D-A353-0E11-3596-1370050605B1}"/>
              </a:ext>
            </a:extLst>
          </p:cNvPr>
          <p:cNvSpPr txBox="1"/>
          <p:nvPr/>
        </p:nvSpPr>
        <p:spPr>
          <a:xfrm>
            <a:off x="1458066" y="-79300"/>
            <a:ext cx="92493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WINNING ON PREMISE IN 2026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45079F-77AC-800A-BC30-4FEDEF4DD2B5}"/>
              </a:ext>
            </a:extLst>
          </p:cNvPr>
          <p:cNvSpPr txBox="1"/>
          <p:nvPr/>
        </p:nvSpPr>
        <p:spPr>
          <a:xfrm>
            <a:off x="2237163" y="454687"/>
            <a:ext cx="77701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CONTEXT &amp; PURPOSE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0A87E3-50AE-360C-A685-9FFE2BC075CA}"/>
              </a:ext>
            </a:extLst>
          </p:cNvPr>
          <p:cNvSpPr txBox="1"/>
          <p:nvPr/>
        </p:nvSpPr>
        <p:spPr>
          <a:xfrm>
            <a:off x="8063489" y="1483002"/>
            <a:ext cx="3972641" cy="33632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CALL TO ACTION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for our teams is simple:</a:t>
            </a:r>
            <a:endParaRPr lang="en-US" sz="24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/>
              </a:rPr>
              <a:t>Help accounts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/>
              </a:rPr>
              <a:t>sell more drinks, at higher value, more often</a:t>
            </a:r>
            <a:r>
              <a:rPr lang="en-US" sz="2000" i="1" dirty="0">
                <a:solidFill>
                  <a:schemeClr val="bg1"/>
                </a:solidFill>
              </a:rPr>
              <a:t>— by activating cocktail programs that are easy to execute and built to scale.</a:t>
            </a:r>
            <a:endParaRPr lang="en-US" sz="20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596D8E-1B02-7F78-5D87-88A3808BBEE8}"/>
              </a:ext>
            </a:extLst>
          </p:cNvPr>
          <p:cNvSpPr/>
          <p:nvPr/>
        </p:nvSpPr>
        <p:spPr>
          <a:xfrm>
            <a:off x="8011927" y="1532247"/>
            <a:ext cx="3973695" cy="500062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3AC035-BB37-6F26-44BF-4CD9C76C9CB6}"/>
              </a:ext>
            </a:extLst>
          </p:cNvPr>
          <p:cNvSpPr/>
          <p:nvPr/>
        </p:nvSpPr>
        <p:spPr>
          <a:xfrm>
            <a:off x="3906581" y="1543050"/>
            <a:ext cx="3792793" cy="5000625"/>
          </a:xfrm>
          <a:prstGeom prst="rect">
            <a:avLst/>
          </a:prstGeom>
          <a:solidFill>
            <a:srgbClr val="0A224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D5F201-F7A4-06F6-7A7F-305C4F675126}"/>
              </a:ext>
            </a:extLst>
          </p:cNvPr>
          <p:cNvSpPr txBox="1"/>
          <p:nvPr/>
        </p:nvSpPr>
        <p:spPr>
          <a:xfrm>
            <a:off x="3902694" y="1557514"/>
            <a:ext cx="3698256" cy="45807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OPPORTUNITY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en-US" sz="2400" b="1" kern="0" dirty="0">
                <a:solidFill>
                  <a:srgbClr val="ED7D31"/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accounts </a:t>
            </a:r>
            <a:r>
              <a:rPr lang="en-US" sz="2400" b="1" kern="0">
                <a:solidFill>
                  <a:srgbClr val="ED7D31"/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is clear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accent2"/>
                </a:solidFill>
              </a:rPr>
              <a:t>Increase spend per guest </a:t>
            </a:r>
            <a:r>
              <a:rPr lang="en-US" sz="2000" i="1" dirty="0">
                <a:solidFill>
                  <a:schemeClr val="bg1"/>
                </a:solidFill>
              </a:rPr>
              <a:t>through premiumization and trade-up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 i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accent2"/>
                </a:solidFill>
              </a:rPr>
              <a:t>Drive more rounds </a:t>
            </a:r>
            <a:r>
              <a:rPr lang="en-US" sz="2000" i="1" dirty="0">
                <a:solidFill>
                  <a:schemeClr val="bg1"/>
                </a:solidFill>
              </a:rPr>
              <a:t>through </a:t>
            </a:r>
            <a:r>
              <a:rPr lang="en-US" sz="2000" i="1" dirty="0" err="1">
                <a:solidFill>
                  <a:schemeClr val="bg1"/>
                </a:solidFill>
              </a:rPr>
              <a:t>sessionable</a:t>
            </a:r>
            <a:r>
              <a:rPr lang="en-US" sz="2000" i="1" dirty="0">
                <a:solidFill>
                  <a:schemeClr val="bg1"/>
                </a:solidFill>
              </a:rPr>
              <a:t>, occasion-led cocktails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 i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accent2"/>
                </a:solidFill>
              </a:rPr>
              <a:t>Unlock incremental visits </a:t>
            </a:r>
            <a:r>
              <a:rPr lang="en-US" sz="2000" i="1" dirty="0">
                <a:solidFill>
                  <a:schemeClr val="bg1"/>
                </a:solidFill>
              </a:rPr>
              <a:t>across new dayparts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 i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accent2"/>
                </a:solidFill>
              </a:rPr>
              <a:t>Accelerate order velocity </a:t>
            </a:r>
            <a:r>
              <a:rPr lang="en-US" sz="2000" i="1" dirty="0">
                <a:solidFill>
                  <a:schemeClr val="bg1"/>
                </a:solidFill>
              </a:rPr>
              <a:t>in high-volume moments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9C6E7032-C415-A360-1C81-21E2C48A7F22}"/>
              </a:ext>
            </a:extLst>
          </p:cNvPr>
          <p:cNvSpPr/>
          <p:nvPr/>
        </p:nvSpPr>
        <p:spPr>
          <a:xfrm>
            <a:off x="3078743" y="1988288"/>
            <a:ext cx="654501" cy="414560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C67AFF-CF2E-E450-E216-EB236DCBC78A}"/>
              </a:ext>
            </a:extLst>
          </p:cNvPr>
          <p:cNvSpPr/>
          <p:nvPr/>
        </p:nvSpPr>
        <p:spPr>
          <a:xfrm>
            <a:off x="184149" y="1543050"/>
            <a:ext cx="3228976" cy="5000625"/>
          </a:xfrm>
          <a:prstGeom prst="rect">
            <a:avLst/>
          </a:prstGeom>
          <a:solidFill>
            <a:srgbClr val="0A224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5F579E-8BAA-3E85-9F44-21983FBCFF11}"/>
              </a:ext>
            </a:extLst>
          </p:cNvPr>
          <p:cNvSpPr txBox="1"/>
          <p:nvPr/>
        </p:nvSpPr>
        <p:spPr>
          <a:xfrm>
            <a:off x="157966" y="1557514"/>
            <a:ext cx="3318244" cy="471129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The way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CONSUMERS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drink is evolving:</a:t>
            </a:r>
            <a:endParaRPr lang="en-US" sz="2400" b="0" i="0" u="none" strike="noStrike" kern="1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accent2"/>
                </a:solidFill>
              </a:rPr>
              <a:t>Fewer drinks </a:t>
            </a:r>
            <a:r>
              <a:rPr lang="en-US" sz="2000" i="1" dirty="0">
                <a:solidFill>
                  <a:schemeClr val="bg1"/>
                </a:solidFill>
              </a:rPr>
              <a:t>— but higher expectations for quality and experience </a:t>
            </a:r>
          </a:p>
          <a:p>
            <a:endParaRPr lang="en-US" sz="1100" i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accent2"/>
                </a:solidFill>
              </a:rPr>
              <a:t>More occasions </a:t>
            </a:r>
            <a:r>
              <a:rPr lang="en-US" sz="2000" i="1" dirty="0">
                <a:solidFill>
                  <a:schemeClr val="bg1"/>
                </a:solidFill>
              </a:rPr>
              <a:t>beyond nightlife — from aperitivo to post-meal to moderation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100" i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accent2"/>
                </a:solidFill>
              </a:rPr>
              <a:t>Greater influence </a:t>
            </a:r>
            <a:r>
              <a:rPr lang="en-US" sz="2000" i="1" dirty="0">
                <a:solidFill>
                  <a:schemeClr val="bg1"/>
                </a:solidFill>
              </a:rPr>
              <a:t>of visibility, presentation, and bartender recommendation on what gets ordered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3E2BCC-1F80-615A-5E28-0E7F17BF7AAE}"/>
              </a:ext>
            </a:extLst>
          </p:cNvPr>
          <p:cNvSpPr/>
          <p:nvPr/>
        </p:nvSpPr>
        <p:spPr>
          <a:xfrm>
            <a:off x="8022737" y="4362450"/>
            <a:ext cx="3895914" cy="215514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1D90C0-279E-0ACF-7FBC-C847E323CBC9}"/>
              </a:ext>
            </a:extLst>
          </p:cNvPr>
          <p:cNvSpPr txBox="1"/>
          <p:nvPr/>
        </p:nvSpPr>
        <p:spPr>
          <a:xfrm>
            <a:off x="8050619" y="4228263"/>
            <a:ext cx="3957232" cy="233679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  <a:defRPr/>
            </a:pP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</a:rPr>
              <a:t>THIS DECK </a:t>
            </a:r>
            <a:r>
              <a:rPr lang="en-US" sz="2000" i="1" dirty="0"/>
              <a:t>turns these shifts into </a:t>
            </a:r>
            <a:r>
              <a:rPr lang="en-US" sz="2000" b="1" i="1" dirty="0"/>
              <a:t>clear, high-profit cocktail programs </a:t>
            </a:r>
            <a:r>
              <a:rPr lang="en-US" sz="2000" i="1" dirty="0"/>
              <a:t>your accounts can execute immediately — designed to drive depletions, simplify execution, and </a:t>
            </a:r>
            <a:r>
              <a:rPr lang="en-US" sz="2000" b="1" i="1" dirty="0"/>
              <a:t>win the moment of decision. </a:t>
            </a:r>
            <a:endParaRPr kumimoji="0" lang="en-US" sz="6000" b="1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78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2D1EA-12B2-6714-3269-6B4990FD1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450D44-ED8A-529C-F28E-87751BB49B4F}"/>
              </a:ext>
            </a:extLst>
          </p:cNvPr>
          <p:cNvSpPr/>
          <p:nvPr/>
        </p:nvSpPr>
        <p:spPr>
          <a:xfrm>
            <a:off x="-26493" y="0"/>
            <a:ext cx="12218493" cy="6890133"/>
          </a:xfrm>
          <a:prstGeom prst="rect">
            <a:avLst/>
          </a:prstGeom>
          <a:solidFill>
            <a:srgbClr val="0A224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704DE2A-82F8-75E5-05E3-AEFB8FD69900}"/>
              </a:ext>
            </a:extLst>
          </p:cNvPr>
          <p:cNvSpPr txBox="1"/>
          <p:nvPr/>
        </p:nvSpPr>
        <p:spPr>
          <a:xfrm>
            <a:off x="16822048" y="-2401597"/>
            <a:ext cx="120568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LIMONCELLO</a:t>
            </a:r>
          </a:p>
        </p:txBody>
      </p:sp>
      <p:pic>
        <p:nvPicPr>
          <p:cNvPr id="2" name="Picture 4" descr="LucasBols Logo PNG Vector (SVG) Free Download">
            <a:extLst>
              <a:ext uri="{FF2B5EF4-FFF2-40B4-BE49-F238E27FC236}">
                <a16:creationId xmlns:a16="http://schemas.microsoft.com/office/drawing/2014/main" id="{413E2120-00E4-9585-2708-138D67ABE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" y="114686"/>
            <a:ext cx="1428308" cy="93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4E1BAF-86DC-F2DA-65FC-D0BD8C131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75" y="95539"/>
            <a:ext cx="1072256" cy="9523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99F88F-B87F-36A0-4E00-CCCF00BFF2B3}"/>
              </a:ext>
            </a:extLst>
          </p:cNvPr>
          <p:cNvSpPr txBox="1"/>
          <p:nvPr/>
        </p:nvSpPr>
        <p:spPr>
          <a:xfrm>
            <a:off x="128867" y="1437056"/>
            <a:ext cx="3743326" cy="52945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180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#1 APERITIVO &amp; SPRITZ</a:t>
            </a:r>
            <a:endParaRPr lang="en-US" sz="1200" kern="100">
              <a:solidFill>
                <a:schemeClr val="accent2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ker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“Spritz-style drinks continue to dominate as consumers seek lighter, lower-ABV options that fit daytime and early evening occasions.”</a:t>
            </a:r>
            <a:br>
              <a:rPr lang="en-US" sz="1200" ker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kern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en-US" sz="1400" i="1" kern="0" err="1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SevenFifty</a:t>
            </a:r>
            <a:r>
              <a:rPr lang="en-US" sz="1400" i="1" kern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Daily</a:t>
            </a:r>
            <a:endParaRPr lang="en-US" sz="1200" kern="100">
              <a:solidFill>
                <a:schemeClr val="accent2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ker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“The Spritz has evolved into a global drinking ritual, driven by its </a:t>
            </a:r>
            <a:r>
              <a:rPr lang="en-US" sz="1200" kern="0" err="1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sessionability</a:t>
            </a:r>
            <a:r>
              <a:rPr lang="en-US" sz="1200" ker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and strong appeal across multiple dayparts.”</a:t>
            </a:r>
            <a:br>
              <a:rPr lang="en-US" sz="1200" ker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kern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en-US" sz="1400" i="1" kern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Drinks International</a:t>
            </a:r>
            <a:endParaRPr lang="en-US" sz="1200" kern="100">
              <a:solidFill>
                <a:schemeClr val="accent2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endParaRPr lang="en-US" sz="1200" kern="100">
              <a:solidFill>
                <a:schemeClr val="bg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180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#2 TROPICAL, VISUAL 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ker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“The </a:t>
            </a:r>
            <a:r>
              <a:rPr lang="en-US" sz="1200" kern="0" err="1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Pornstar</a:t>
            </a:r>
            <a:r>
              <a:rPr lang="en-US" sz="1200" ker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Martini remains one of the most ordered cocktails globally, reflecting sustained demand for bold, fruit-forward flavors.”</a:t>
            </a:r>
            <a:br>
              <a:rPr lang="en-US" sz="1200" ker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kern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en-US" sz="1400" i="1" kern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Difford’s Guide</a:t>
            </a:r>
            <a:endParaRPr lang="en-US" sz="1200" kern="100">
              <a:solidFill>
                <a:schemeClr val="accent2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ker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“Colorful, visually striking cocktails are increasingly driving consumer choice, particularly among younger drinkers seeking shareable experiences.”</a:t>
            </a:r>
            <a:r>
              <a:rPr lang="en-US" sz="1200" ker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sz="1200">
                <a:solidFill>
                  <a:schemeClr val="accent2"/>
                </a:solidFill>
              </a:rPr>
              <a:t>— </a:t>
            </a:r>
            <a:r>
              <a:rPr lang="en-US" sz="1400" i="1">
                <a:solidFill>
                  <a:schemeClr val="accent2"/>
                </a:solidFill>
              </a:rPr>
              <a:t>Liquor.com</a:t>
            </a:r>
            <a:endParaRPr lang="en-US" sz="1000" kern="100">
              <a:solidFill>
                <a:schemeClr val="accent2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F293A3-94E5-A188-35BB-7354BFBF7331}"/>
              </a:ext>
            </a:extLst>
          </p:cNvPr>
          <p:cNvSpPr txBox="1"/>
          <p:nvPr/>
        </p:nvSpPr>
        <p:spPr>
          <a:xfrm>
            <a:off x="4152688" y="1438955"/>
            <a:ext cx="4066730" cy="537589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180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#3 COFFEE &amp; INDULGENCE</a:t>
            </a:r>
            <a:endParaRPr lang="en-US" sz="1200" kern="100">
              <a:solidFill>
                <a:schemeClr val="accent2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ker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/>
              </a:rPr>
              <a:t>“The Espresso Martini shows no signs of slowing, consistently ranking among the most popular cocktails worldwide.”</a:t>
            </a:r>
            <a:br>
              <a:rPr lang="en-US" sz="1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kern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/>
              </a:rPr>
              <a:t>— </a:t>
            </a:r>
            <a:r>
              <a:rPr lang="en-US" sz="1400" i="1" kern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/>
              </a:rPr>
              <a:t>Drinks International</a:t>
            </a:r>
            <a:endParaRPr lang="en-US" sz="1200" kern="100">
              <a:solidFill>
                <a:schemeClr val="accent2"/>
              </a:solidFill>
              <a:effectLst/>
              <a:ea typeface="Aptos" panose="020B0004020202020204" pitchFamily="34" charset="0"/>
              <a:cs typeface="Times New Roman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ker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/>
              </a:rPr>
              <a:t>“Coffee cocktails are thriving as consumers look for indulgent, dessert-like drinks that extend the drinking occasion.”</a:t>
            </a:r>
            <a:br>
              <a:rPr lang="en-US" sz="1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kern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/>
              </a:rPr>
              <a:t>— </a:t>
            </a:r>
            <a:r>
              <a:rPr lang="en-US" sz="1400" i="1" kern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/>
              </a:rPr>
              <a:t>Imbibe Magazine</a:t>
            </a:r>
            <a:endParaRPr lang="en-US" sz="1200" kern="100">
              <a:solidFill>
                <a:schemeClr val="accent2"/>
              </a:solidFill>
              <a:effectLst/>
              <a:ea typeface="Aptos" panose="020B0004020202020204" pitchFamily="34" charset="0"/>
              <a:cs typeface="Times New Roman"/>
            </a:endParaRPr>
          </a:p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br>
              <a:rPr lang="en-US" sz="1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200" kern="100">
              <a:solidFill>
                <a:schemeClr val="bg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500" b="1" kern="1800">
              <a:solidFill>
                <a:schemeClr val="bg1"/>
              </a:solidFill>
              <a:effectLst/>
              <a:ea typeface="Times New Roman" panose="02020603050405020304" pitchFamily="18" charset="0"/>
              <a:cs typeface="Segoe UI Emoji" panose="020B0502040204020203" pitchFamily="34" charset="0"/>
            </a:endParaRPr>
          </a:p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180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#4 DRINK BETTER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200" kern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/>
              </a:rPr>
              <a:t>“Consumers are increasingly prioritizing transparency and authenticity, particularly in tequila, where additive-free</a:t>
            </a:r>
            <a:br>
              <a:rPr lang="en-US" sz="1200" kern="0" dirty="0">
                <a:ea typeface="Times New Roman" panose="02020603050405020304" pitchFamily="18" charset="0"/>
                <a:cs typeface="Times New Roman"/>
              </a:rPr>
            </a:br>
            <a:r>
              <a:rPr lang="en-US" sz="1200" kern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/>
              </a:rPr>
              <a:t>claims are gaining traction.”</a:t>
            </a:r>
            <a:br>
              <a:rPr lang="en-US" sz="1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kern="0" dirty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/>
              </a:rPr>
              <a:t>— </a:t>
            </a:r>
            <a:r>
              <a:rPr lang="en-US" sz="1400" i="1" kern="0" dirty="0" err="1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/>
              </a:rPr>
              <a:t>SevenFifty</a:t>
            </a:r>
            <a:r>
              <a:rPr lang="en-US" sz="1400" i="1" kern="0" dirty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/>
              </a:rPr>
              <a:t> Daily</a:t>
            </a:r>
            <a:endParaRPr lang="en-US" sz="1200" kern="100">
              <a:solidFill>
                <a:schemeClr val="accent2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200" ker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/>
              </a:rPr>
              <a:t>“Premiumization continues to shape spirits consumption,</a:t>
            </a:r>
            <a:br>
              <a:rPr lang="en-US" sz="1200" kern="0" dirty="0">
                <a:solidFill>
                  <a:schemeClr val="bg1"/>
                </a:solidFill>
                <a:ea typeface="Times New Roman" panose="02020603050405020304" pitchFamily="18" charset="0"/>
                <a:cs typeface="Times New Roman"/>
              </a:rPr>
            </a:br>
            <a:r>
              <a:rPr lang="en-US" sz="1200" ker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/>
              </a:rPr>
              <a:t>with drinkers opting for fewer but higher-quality cocktails.”</a:t>
            </a:r>
            <a:br>
              <a:rPr lang="en-US" sz="1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kern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/>
              </a:rPr>
              <a:t>— </a:t>
            </a:r>
            <a:r>
              <a:rPr lang="en-US" sz="1400" i="1" kern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/>
              </a:rPr>
              <a:t>The Spirits Business</a:t>
            </a:r>
            <a:endParaRPr lang="en-US" sz="1200" i="1" kern="0">
              <a:solidFill>
                <a:schemeClr val="accent2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400" kern="100">
              <a:solidFill>
                <a:schemeClr val="bg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A197B9-A711-54FB-B960-67CE57C3E14F}"/>
              </a:ext>
            </a:extLst>
          </p:cNvPr>
          <p:cNvSpPr txBox="1"/>
          <p:nvPr/>
        </p:nvSpPr>
        <p:spPr>
          <a:xfrm>
            <a:off x="8409457" y="1422318"/>
            <a:ext cx="3673021" cy="543466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180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#5 LO &amp; NO ALCOHOL</a:t>
            </a:r>
            <a:endParaRPr lang="en-US" sz="1200" kern="100">
              <a:solidFill>
                <a:schemeClr val="accent2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200" ker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/>
              </a:rPr>
              <a:t>“No- and low-alcohol cocktails are moving from niche</a:t>
            </a:r>
            <a:r>
              <a:rPr lang="en-US" sz="1200" kern="0">
                <a:solidFill>
                  <a:schemeClr val="bg1"/>
                </a:solidFill>
                <a:ea typeface="Times New Roman" panose="02020603050405020304" pitchFamily="18" charset="0"/>
                <a:cs typeface="Times New Roman"/>
              </a:rPr>
              <a:t> </a:t>
            </a:r>
            <a:br>
              <a:rPr lang="en-US" sz="1200" kern="0" dirty="0">
                <a:solidFill>
                  <a:schemeClr val="bg1"/>
                </a:solidFill>
                <a:ea typeface="Times New Roman" panose="02020603050405020304" pitchFamily="18" charset="0"/>
                <a:cs typeface="Times New Roman"/>
              </a:rPr>
            </a:br>
            <a:r>
              <a:rPr lang="en-US" sz="1200" ker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/>
              </a:rPr>
              <a:t>to </a:t>
            </a:r>
            <a:r>
              <a:rPr lang="en-US" sz="1200" kern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/>
              </a:rPr>
              <a:t>mainstream, with bars expanding offerings to meet growing consumer demand.”</a:t>
            </a:r>
            <a:br>
              <a:rPr lang="en-US" sz="1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kern="0" dirty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/>
              </a:rPr>
              <a:t>— </a:t>
            </a:r>
            <a:r>
              <a:rPr lang="en-US" sz="1400" i="1" kern="0" dirty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/>
              </a:rPr>
              <a:t>Drinks International</a:t>
            </a:r>
            <a:endParaRPr lang="en-US" sz="1200" kern="100">
              <a:solidFill>
                <a:schemeClr val="accent2"/>
              </a:solidFill>
              <a:effectLst/>
              <a:ea typeface="Aptos" panose="020B0004020202020204" pitchFamily="34" charset="0"/>
              <a:cs typeface="Times New Roman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kern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/>
              </a:rPr>
              <a:t>“Guests increasingly expect alcohol-free options that deliver the same experience and complexity as full-strength cocktails.”</a:t>
            </a:r>
            <a:br>
              <a:rPr lang="en-US" sz="1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kern="0" dirty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/>
              </a:rPr>
              <a:t>— </a:t>
            </a:r>
            <a:r>
              <a:rPr lang="en-US" sz="1400" i="1" kern="0" dirty="0" err="1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/>
              </a:rPr>
              <a:t>SevenFifty</a:t>
            </a:r>
            <a:r>
              <a:rPr lang="en-US" sz="1400" i="1" kern="0" dirty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/>
              </a:rPr>
              <a:t> Daily</a:t>
            </a:r>
            <a:endParaRPr lang="en-US" sz="1200" kern="100" dirty="0">
              <a:solidFill>
                <a:schemeClr val="accent2"/>
              </a:solidFill>
              <a:effectLst/>
              <a:ea typeface="Aptos" panose="020B0004020202020204" pitchFamily="34" charset="0"/>
              <a:cs typeface="Times New Roman"/>
            </a:endParaRPr>
          </a:p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endParaRPr lang="en-US" sz="1200" kern="100">
              <a:solidFill>
                <a:schemeClr val="bg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180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#6 COCKTAILS AT SCALE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ker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/>
              </a:rPr>
              <a:t>“Ready-to-drink and ready-to-serve cocktails continue to surge as consumers and operators prioritize convenience without sacrificing quality.”</a:t>
            </a:r>
            <a:br>
              <a:rPr lang="en-US" sz="1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kern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/>
              </a:rPr>
              <a:t>— </a:t>
            </a:r>
            <a:r>
              <a:rPr lang="en-US" sz="1400" i="1" kern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/>
              </a:rPr>
              <a:t>Beverage Information Group</a:t>
            </a:r>
            <a:endParaRPr lang="en-US" sz="1400" kern="100">
              <a:solidFill>
                <a:schemeClr val="accent2"/>
              </a:solidFill>
              <a:effectLst/>
              <a:ea typeface="Aptos" panose="020B0004020202020204" pitchFamily="34" charset="0"/>
              <a:cs typeface="Times New Roman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200" kern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/>
              </a:rPr>
              <a:t>“High-volume venues are increasingly turning to batched and pre-made cocktails to improve speed of service and consistency.”</a:t>
            </a:r>
            <a:br>
              <a:rPr lang="en-US" sz="12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kern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/>
              </a:rPr>
              <a:t>— </a:t>
            </a:r>
            <a:r>
              <a:rPr lang="en-US" sz="1400" i="1" kern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/>
              </a:rPr>
              <a:t>Bar &amp; Restaurant</a:t>
            </a:r>
            <a:endParaRPr lang="en-US" sz="1200" kern="100">
              <a:solidFill>
                <a:schemeClr val="accent2"/>
              </a:solidFill>
              <a:effectLst/>
              <a:ea typeface="Aptos" panose="020B0004020202020204" pitchFamily="34" charset="0"/>
              <a:cs typeface="Times New Roma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3977B9-44EE-6DAE-4F0D-744547731665}"/>
              </a:ext>
            </a:extLst>
          </p:cNvPr>
          <p:cNvSpPr txBox="1"/>
          <p:nvPr/>
        </p:nvSpPr>
        <p:spPr>
          <a:xfrm>
            <a:off x="1235236" y="2874"/>
            <a:ext cx="97637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6 TRENDS DRIVING ON PREMISE GROWTH IN 2026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1027D0-55D4-71E1-3438-1588B86356F1}"/>
              </a:ext>
            </a:extLst>
          </p:cNvPr>
          <p:cNvSpPr txBox="1"/>
          <p:nvPr/>
        </p:nvSpPr>
        <p:spPr>
          <a:xfrm>
            <a:off x="2224166" y="587794"/>
            <a:ext cx="77701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“These trends are shaping how guests drink</a:t>
            </a:r>
            <a:r>
              <a:rPr lang="en-US" sz="2000" i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Calibri" panose="020F0502020204030204"/>
              </a:rPr>
              <a:t> and </a:t>
            </a: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how operators can drive more rounds, </a:t>
            </a: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higher checks, better margins</a:t>
            </a: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, and faster turns.”</a:t>
            </a: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72DEC4-6D48-CC7F-109A-3A2C3F90F170}"/>
              </a:ext>
            </a:extLst>
          </p:cNvPr>
          <p:cNvSpPr/>
          <p:nvPr/>
        </p:nvSpPr>
        <p:spPr>
          <a:xfrm>
            <a:off x="95249" y="1402080"/>
            <a:ext cx="3740236" cy="261672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E6CDF4-DFED-F809-F12D-8FE54935115E}"/>
              </a:ext>
            </a:extLst>
          </p:cNvPr>
          <p:cNvSpPr/>
          <p:nvPr/>
        </p:nvSpPr>
        <p:spPr>
          <a:xfrm>
            <a:off x="95249" y="4176568"/>
            <a:ext cx="3740236" cy="26111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3E8F30-47F8-ACD4-FC7D-C816B761B6C7}"/>
              </a:ext>
            </a:extLst>
          </p:cNvPr>
          <p:cNvSpPr/>
          <p:nvPr/>
        </p:nvSpPr>
        <p:spPr>
          <a:xfrm>
            <a:off x="4086534" y="1400102"/>
            <a:ext cx="4061128" cy="259991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3E48D0-24E7-BD19-52CB-E0C4D0750DBC}"/>
              </a:ext>
            </a:extLst>
          </p:cNvPr>
          <p:cNvSpPr/>
          <p:nvPr/>
        </p:nvSpPr>
        <p:spPr>
          <a:xfrm>
            <a:off x="4086534" y="4174590"/>
            <a:ext cx="4061128" cy="259431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47D89F4-8C94-B79E-3C0B-E8E9C204EE7B}"/>
              </a:ext>
            </a:extLst>
          </p:cNvPr>
          <p:cNvSpPr/>
          <p:nvPr/>
        </p:nvSpPr>
        <p:spPr>
          <a:xfrm>
            <a:off x="8338272" y="1395590"/>
            <a:ext cx="3740236" cy="26111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592767-DB4A-5C19-A7DE-DAACCBB1FB64}"/>
              </a:ext>
            </a:extLst>
          </p:cNvPr>
          <p:cNvSpPr/>
          <p:nvPr/>
        </p:nvSpPr>
        <p:spPr>
          <a:xfrm>
            <a:off x="8338272" y="4170078"/>
            <a:ext cx="3740236" cy="26111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60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14F88-070A-E873-BE06-94802E796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1647F72-1F33-E7B5-850A-0B69A2820F15}"/>
              </a:ext>
            </a:extLst>
          </p:cNvPr>
          <p:cNvSpPr/>
          <p:nvPr/>
        </p:nvSpPr>
        <p:spPr>
          <a:xfrm>
            <a:off x="-26493" y="0"/>
            <a:ext cx="12218493" cy="6890133"/>
          </a:xfrm>
          <a:prstGeom prst="rect">
            <a:avLst/>
          </a:prstGeom>
          <a:solidFill>
            <a:srgbClr val="0A2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DC2A4C9-333A-03ED-F372-CB47AA08D030}"/>
              </a:ext>
            </a:extLst>
          </p:cNvPr>
          <p:cNvSpPr txBox="1"/>
          <p:nvPr/>
        </p:nvSpPr>
        <p:spPr>
          <a:xfrm>
            <a:off x="16822048" y="-2401597"/>
            <a:ext cx="120568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LIMONCELLO</a:t>
            </a:r>
          </a:p>
        </p:txBody>
      </p:sp>
      <p:pic>
        <p:nvPicPr>
          <p:cNvPr id="2" name="Picture 4" descr="LucasBols Logo PNG Vector (SVG) Free Download">
            <a:extLst>
              <a:ext uri="{FF2B5EF4-FFF2-40B4-BE49-F238E27FC236}">
                <a16:creationId xmlns:a16="http://schemas.microsoft.com/office/drawing/2014/main" id="{0D8AADFD-9E26-E088-2219-89A1E3DE0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" y="114686"/>
            <a:ext cx="1428308" cy="93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13F8EE-0FCC-A6CE-2B3A-4EC56F53D8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875" y="95539"/>
            <a:ext cx="1072256" cy="95230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C80C229-8CF6-9448-DA2C-4219AC0BA21E}"/>
              </a:ext>
            </a:extLst>
          </p:cNvPr>
          <p:cNvSpPr txBox="1"/>
          <p:nvPr/>
        </p:nvSpPr>
        <p:spPr>
          <a:xfrm>
            <a:off x="1110182" y="4422146"/>
            <a:ext cx="997163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>
                <a:solidFill>
                  <a:schemeClr val="accent2"/>
                </a:solidFill>
              </a:rPr>
              <a:t>And here’s </a:t>
            </a:r>
            <a:r>
              <a:rPr lang="en-US" sz="4400" i="1">
                <a:solidFill>
                  <a:schemeClr val="accent2"/>
                </a:solidFill>
              </a:rPr>
              <a:t>why and how </a:t>
            </a:r>
            <a:r>
              <a:rPr lang="en-US" sz="4400">
                <a:solidFill>
                  <a:schemeClr val="accent2"/>
                </a:solidFill>
              </a:rPr>
              <a:t>to turn these trends into</a:t>
            </a:r>
            <a:r>
              <a:rPr lang="en-US" sz="4400">
                <a:solidFill>
                  <a:schemeClr val="bg1"/>
                </a:solidFill>
              </a:rPr>
              <a:t> </a:t>
            </a:r>
            <a:r>
              <a:rPr lang="en-US" sz="4400" b="1">
                <a:highlight>
                  <a:srgbClr val="FFFF00"/>
                </a:highlight>
              </a:rPr>
              <a:t>high-impact cocktail programs </a:t>
            </a:r>
            <a:r>
              <a:rPr lang="en-US" sz="4400">
                <a:solidFill>
                  <a:schemeClr val="accent2"/>
                </a:solidFill>
              </a:rPr>
              <a:t>your accounts can execute today</a:t>
            </a:r>
          </a:p>
        </p:txBody>
      </p:sp>
      <p:pic>
        <p:nvPicPr>
          <p:cNvPr id="24" name="Picture 4" descr="Lucas Bols // Home">
            <a:extLst>
              <a:ext uri="{FF2B5EF4-FFF2-40B4-BE49-F238E27FC236}">
                <a16:creationId xmlns:a16="http://schemas.microsoft.com/office/drawing/2014/main" id="{3AFF3213-0325-9AFF-9CE7-C8E7E5EB2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923" y="488159"/>
            <a:ext cx="7059659" cy="358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73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2EC76-5888-EB60-B531-A290E46C2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C21E9F-3992-3292-B9F2-BF5489476CDD}"/>
              </a:ext>
            </a:extLst>
          </p:cNvPr>
          <p:cNvSpPr/>
          <p:nvPr/>
        </p:nvSpPr>
        <p:spPr>
          <a:xfrm>
            <a:off x="-26493" y="0"/>
            <a:ext cx="12218493" cy="6890133"/>
          </a:xfrm>
          <a:prstGeom prst="rect">
            <a:avLst/>
          </a:prstGeom>
          <a:solidFill>
            <a:srgbClr val="0A2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92C71D-6E71-6061-65A8-0610784E0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832" y="120113"/>
            <a:ext cx="5788152" cy="1325563"/>
          </a:xfrm>
          <a:solidFill>
            <a:srgbClr val="FFFF00"/>
          </a:solidFill>
          <a:ln>
            <a:solidFill>
              <a:schemeClr val="accent2"/>
            </a:solidFill>
          </a:ln>
        </p:spPr>
        <p:txBody>
          <a:bodyPr/>
          <a:lstStyle/>
          <a:p>
            <a:pPr algn="ctr"/>
            <a:r>
              <a:rPr lang="en-US" sz="3200" ker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TREND #1</a:t>
            </a:r>
            <a:br>
              <a:rPr lang="en-US" ker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ker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APERITIVO &amp; SPRITZ</a:t>
            </a:r>
            <a:endParaRPr lang="en-US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264169-956B-D6AF-3D04-B7FCB4213B43}"/>
              </a:ext>
            </a:extLst>
          </p:cNvPr>
          <p:cNvSpPr txBox="1"/>
          <p:nvPr/>
        </p:nvSpPr>
        <p:spPr>
          <a:xfrm>
            <a:off x="277848" y="1491427"/>
            <a:ext cx="4066103" cy="178151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CONSUMER INSIGHT</a:t>
            </a:r>
            <a:r>
              <a:rPr lang="en-US" sz="2000" b="1" u="sng" kern="100" dirty="0">
                <a:solidFill>
                  <a:schemeClr val="accent2"/>
                </a:solidFill>
                <a:latin typeface="Aptos" panose="02110004020202020204"/>
                <a:cs typeface="Times New Roman" panose="02020603050405020304" pitchFamily="18" charset="0"/>
              </a:rPr>
              <a:t>                 </a:t>
            </a:r>
            <a:r>
              <a:rPr lang="en-US" dirty="0">
                <a:solidFill>
                  <a:schemeClr val="bg1"/>
                </a:solidFill>
              </a:rPr>
              <a:t>Guests are shifting to lighter, longer drinks—driving more rounds, earlier occasions, and higher frequency visits</a:t>
            </a:r>
            <a:endParaRPr lang="en-US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18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9FD61A-15A8-87EC-FCEF-131D824541E2}"/>
              </a:ext>
            </a:extLst>
          </p:cNvPr>
          <p:cNvSpPr txBox="1"/>
          <p:nvPr/>
        </p:nvSpPr>
        <p:spPr>
          <a:xfrm>
            <a:off x="8405622" y="1503796"/>
            <a:ext cx="3399282" cy="13798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CHANNEL FOCUS</a:t>
            </a:r>
            <a:endParaRPr kumimoji="0" lang="en-US" sz="2000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Rooftops, brunch,        waterfront, hotel bars, Italian/Mediterranean</a:t>
            </a:r>
            <a:endParaRPr lang="en-US" sz="18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051FC8-2C83-3507-4D57-F61F235EB066}"/>
              </a:ext>
            </a:extLst>
          </p:cNvPr>
          <p:cNvSpPr txBox="1"/>
          <p:nvPr/>
        </p:nvSpPr>
        <p:spPr>
          <a:xfrm>
            <a:off x="4923898" y="1508695"/>
            <a:ext cx="2731770" cy="13798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MARKET PROOF</a:t>
            </a:r>
            <a:endParaRPr kumimoji="0" lang="en-US" sz="2000" b="1" i="0" u="sng" strike="noStrike" kern="1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Spritz menu           mentions +14%       (SOMM AI)</a:t>
            </a:r>
            <a:endParaRPr lang="en-US" sz="1800" b="0" i="0" u="none" strike="noStrike" kern="1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9CEEE9-A44A-6CBF-3740-1ED2C6FEA656}"/>
              </a:ext>
            </a:extLst>
          </p:cNvPr>
          <p:cNvSpPr txBox="1"/>
          <p:nvPr/>
        </p:nvSpPr>
        <p:spPr>
          <a:xfrm>
            <a:off x="252984" y="3032185"/>
            <a:ext cx="11686032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Aptos" panose="020B0004020202020204" pitchFamily="34" charset="0"/>
                <a:cs typeface="Times New Roman" panose="02020603050405020304" pitchFamily="18" charset="0"/>
              </a:rPr>
              <a:t>OPERATOR OPPORTUNITY</a:t>
            </a:r>
            <a:r>
              <a:rPr lang="en-US" sz="2000" b="1" u="sng" kern="1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 spritz into a daytime revenue engine—driving earlier traffic, more rounds, and higher check averages by owning the first drink decision and setting the pace for the occasion</a:t>
            </a:r>
            <a:endParaRPr lang="en-US" i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97BC36-4056-A206-2498-000C724F187F}"/>
              </a:ext>
            </a:extLst>
          </p:cNvPr>
          <p:cNvSpPr txBox="1"/>
          <p:nvPr/>
        </p:nvSpPr>
        <p:spPr>
          <a:xfrm>
            <a:off x="2268034" y="3942759"/>
            <a:ext cx="1414987" cy="195643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HERO SERVES</a:t>
            </a:r>
            <a:endParaRPr kumimoji="0" lang="en-US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Pallini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Spritz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chemeClr val="bg1"/>
                </a:solidFill>
                <a:latin typeface="Aptos" panose="02110004020202020204"/>
              </a:rPr>
              <a:t>Bols Elderflower </a:t>
            </a:r>
            <a:r>
              <a:rPr lang="en-US" sz="1600" kern="0" dirty="0">
                <a:solidFill>
                  <a:schemeClr val="bg1"/>
                </a:solidFill>
                <a:latin typeface="Aptos" panose="02110004020202020204"/>
              </a:rPr>
              <a:t>Spritz</a:t>
            </a:r>
            <a:endParaRPr lang="en-US" sz="16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A67B55-8D6A-8DD4-7263-85D435408842}"/>
              </a:ext>
            </a:extLst>
          </p:cNvPr>
          <p:cNvSpPr txBox="1"/>
          <p:nvPr/>
        </p:nvSpPr>
        <p:spPr>
          <a:xfrm>
            <a:off x="-26493" y="3959898"/>
            <a:ext cx="2165930" cy="241194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BRAND CREDENTIALS</a:t>
            </a:r>
            <a:endParaRPr kumimoji="0" lang="en-US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Pallini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— World’s #1 Limoncello (IWSR); 150 years heritage </a:t>
            </a:r>
            <a:endParaRPr lang="en-US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Bols Elderflower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— 92 pts    Wine Enthusiast</a:t>
            </a:r>
            <a:endParaRPr lang="en-US" sz="16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FE4BE2-F984-6977-C199-53547C4F0E4A}"/>
              </a:ext>
            </a:extLst>
          </p:cNvPr>
          <p:cNvSpPr txBox="1"/>
          <p:nvPr/>
        </p:nvSpPr>
        <p:spPr>
          <a:xfrm>
            <a:off x="6641592" y="3853191"/>
            <a:ext cx="5559552" cy="310617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EXECUTION PLAYBOOK</a:t>
            </a:r>
          </a:p>
          <a:p>
            <a:pPr marL="171450" indent="-1714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Position </a:t>
            </a:r>
            <a:r>
              <a:rPr lang="en-US" sz="1600" b="1" dirty="0">
                <a:solidFill>
                  <a:schemeClr val="bg1"/>
                </a:solidFill>
              </a:rPr>
              <a:t>Pallini Spritz </a:t>
            </a:r>
            <a:r>
              <a:rPr lang="en-US" sz="1600" dirty="0">
                <a:solidFill>
                  <a:schemeClr val="bg1"/>
                </a:solidFill>
              </a:rPr>
              <a:t>as a premium, high-repeat alternative to Aperol to trade up price per serve and increase rounds per guest </a:t>
            </a:r>
          </a:p>
          <a:p>
            <a:pPr marL="171450" indent="-1714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Use </a:t>
            </a:r>
            <a:r>
              <a:rPr lang="en-US" sz="1600" b="1" dirty="0">
                <a:solidFill>
                  <a:schemeClr val="bg1"/>
                </a:solidFill>
              </a:rPr>
              <a:t>Bols Elderflower </a:t>
            </a:r>
            <a:r>
              <a:rPr lang="en-US" sz="1600" dirty="0">
                <a:solidFill>
                  <a:schemeClr val="bg1"/>
                </a:solidFill>
              </a:rPr>
              <a:t>to enhance Hugo Spritz margins while expanding menu variety without adding complexity </a:t>
            </a:r>
          </a:p>
          <a:p>
            <a:pPr marL="171450" indent="-1714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Build a </a:t>
            </a:r>
            <a:r>
              <a:rPr lang="en-US" sz="1600" b="1" dirty="0">
                <a:solidFill>
                  <a:schemeClr val="bg1"/>
                </a:solidFill>
              </a:rPr>
              <a:t>dedicated spritz section </a:t>
            </a:r>
            <a:r>
              <a:rPr lang="en-US" sz="1600" dirty="0">
                <a:solidFill>
                  <a:schemeClr val="bg1"/>
                </a:solidFill>
              </a:rPr>
              <a:t>to anchor the aperitivo moment and drive consistent, high-visibility orders</a:t>
            </a:r>
            <a:endParaRPr lang="en-US" sz="1600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 descr="A yellow bottle with green label&#10;&#10;AI-generated content may be incorrect.">
            <a:extLst>
              <a:ext uri="{FF2B5EF4-FFF2-40B4-BE49-F238E27FC236}">
                <a16:creationId xmlns:a16="http://schemas.microsoft.com/office/drawing/2014/main" id="{E3ED8E9C-7A1D-0E99-6ADE-A898C8A21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030" y="4207202"/>
            <a:ext cx="482590" cy="2318741"/>
          </a:xfrm>
          <a:prstGeom prst="rect">
            <a:avLst/>
          </a:prstGeom>
        </p:spPr>
      </p:pic>
      <p:pic>
        <p:nvPicPr>
          <p:cNvPr id="19" name="Picture 18" descr="A glass of yellow liquid with a slice of lemon&#10;&#10;AI-generated content may be incorrect.">
            <a:extLst>
              <a:ext uri="{FF2B5EF4-FFF2-40B4-BE49-F238E27FC236}">
                <a16:creationId xmlns:a16="http://schemas.microsoft.com/office/drawing/2014/main" id="{06FB8C7C-CD05-8996-5CA9-FC2857ED8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252" y="4696273"/>
            <a:ext cx="1424883" cy="2137325"/>
          </a:xfrm>
          <a:prstGeom prst="rect">
            <a:avLst/>
          </a:prstGeom>
        </p:spPr>
      </p:pic>
      <p:pic>
        <p:nvPicPr>
          <p:cNvPr id="1026" name="Picture 2" descr="Best 13 Wishing you a weekend full of laughter and love friday weekend ...">
            <a:extLst>
              <a:ext uri="{FF2B5EF4-FFF2-40B4-BE49-F238E27FC236}">
                <a16:creationId xmlns:a16="http://schemas.microsoft.com/office/drawing/2014/main" id="{D1DDE411-1718-AE02-856B-0C0DD7EA8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829" y="193813"/>
            <a:ext cx="2505075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roup Of Young People Drinking Cocktails At A Summer Bar During The Day ...">
            <a:extLst>
              <a:ext uri="{FF2B5EF4-FFF2-40B4-BE49-F238E27FC236}">
                <a16:creationId xmlns:a16="http://schemas.microsoft.com/office/drawing/2014/main" id="{D37E9C6E-DFD5-47A1-8C92-7362FF898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1" y="120113"/>
            <a:ext cx="2534175" cy="134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ottle of yellow liquid next to a glass of ice and a lime slice&#10;&#10;AI-generated content may be incorrect.">
            <a:extLst>
              <a:ext uri="{FF2B5EF4-FFF2-40B4-BE49-F238E27FC236}">
                <a16:creationId xmlns:a16="http://schemas.microsoft.com/office/drawing/2014/main" id="{331F01D9-5B78-CF39-BEBB-47FCDF14CB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3343" y="4162775"/>
            <a:ext cx="2237933" cy="240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5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9F82C-9309-0B58-C6FA-DE13C5CAB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4DCCCB-BCDC-BEE7-982C-274C7372AD59}"/>
              </a:ext>
            </a:extLst>
          </p:cNvPr>
          <p:cNvSpPr/>
          <p:nvPr/>
        </p:nvSpPr>
        <p:spPr>
          <a:xfrm>
            <a:off x="5932" y="0"/>
            <a:ext cx="12218493" cy="6890133"/>
          </a:xfrm>
          <a:prstGeom prst="rect">
            <a:avLst/>
          </a:prstGeom>
          <a:solidFill>
            <a:srgbClr val="0A2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324612-3C30-B724-C5EF-E1DB739AE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4887" y="120113"/>
            <a:ext cx="6278833" cy="1325563"/>
          </a:xfrm>
          <a:solidFill>
            <a:srgbClr val="FFC000"/>
          </a:solidFill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ker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TREND #2</a:t>
            </a:r>
            <a:br>
              <a:rPr lang="en-US" ker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TROPICAL &amp; SHAREABLE</a:t>
            </a:r>
            <a:endParaRPr lang="en-US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3D6F0F-0251-4B4C-C9D7-969BBF43AE20}"/>
              </a:ext>
            </a:extLst>
          </p:cNvPr>
          <p:cNvSpPr txBox="1"/>
          <p:nvPr/>
        </p:nvSpPr>
        <p:spPr>
          <a:xfrm>
            <a:off x="192379" y="1525469"/>
            <a:ext cx="4353670" cy="18073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CONSUMER INSIGHT</a:t>
            </a:r>
            <a:r>
              <a:rPr lang="en-US" sz="2000" b="1" u="sng" kern="100" dirty="0">
                <a:solidFill>
                  <a:schemeClr val="accent2"/>
                </a:solidFill>
                <a:latin typeface="Aptos" panose="02110004020202020204"/>
                <a:cs typeface="Times New Roman" panose="02020603050405020304" pitchFamily="18" charset="0"/>
              </a:rPr>
              <a:t>                      </a:t>
            </a:r>
            <a:r>
              <a:rPr lang="en-US" dirty="0">
                <a:solidFill>
                  <a:schemeClr val="bg1"/>
                </a:solidFill>
              </a:rPr>
              <a:t>Guests choose bold, colorful cocktails that feel social and worth sharing—driving trial, group ordering, and repeat occasions</a:t>
            </a:r>
            <a:endParaRPr lang="en-US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47B1D0-7678-047A-F40A-E562BD485F37}"/>
              </a:ext>
            </a:extLst>
          </p:cNvPr>
          <p:cNvSpPr txBox="1"/>
          <p:nvPr/>
        </p:nvSpPr>
        <p:spPr>
          <a:xfrm>
            <a:off x="8938667" y="1618657"/>
            <a:ext cx="3060954" cy="184274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CHANNEL FOCUS</a:t>
            </a:r>
            <a:r>
              <a:rPr lang="en-US" sz="2000" b="1" u="sng" kern="100" dirty="0">
                <a:solidFill>
                  <a:schemeClr val="accent2"/>
                </a:solidFill>
                <a:latin typeface="Aptos" panose="02110004020202020204"/>
                <a:cs typeface="Times New Roman" panose="02020603050405020304" pitchFamily="18" charset="0"/>
              </a:rPr>
              <a:t> </a:t>
            </a:r>
            <a:r>
              <a:rPr lang="en-US" kern="0" dirty="0">
                <a:solidFill>
                  <a:schemeClr val="bg1"/>
                </a:solidFill>
              </a:rPr>
              <a:t>Nightclubs, lounges, beach bars, Latin nightlife, tiki, Asian venues</a:t>
            </a:r>
            <a:endParaRPr lang="en-US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093C13-ED97-A329-9F81-0B4EE82296CB}"/>
              </a:ext>
            </a:extLst>
          </p:cNvPr>
          <p:cNvSpPr txBox="1"/>
          <p:nvPr/>
        </p:nvSpPr>
        <p:spPr>
          <a:xfrm>
            <a:off x="4914183" y="1551871"/>
            <a:ext cx="2731770" cy="1421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MARKET PROOF</a:t>
            </a:r>
            <a:r>
              <a:rPr lang="en-US" sz="2000" b="1" u="sng" kern="100" dirty="0">
                <a:solidFill>
                  <a:schemeClr val="accent2"/>
                </a:solidFill>
                <a:latin typeface="Aptos" panose="02110004020202020204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Pornstar</a:t>
            </a:r>
            <a:r>
              <a:rPr lang="en-US" dirty="0">
                <a:solidFill>
                  <a:schemeClr val="bg1"/>
                </a:solidFill>
              </a:rPr>
              <a:t> Martini                  #1 global cocktail (Difford’s Guide)</a:t>
            </a:r>
            <a:endParaRPr kumimoji="0" lang="en-US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D43877-77B7-E0A0-7EE2-167EC5350A1C}"/>
              </a:ext>
            </a:extLst>
          </p:cNvPr>
          <p:cNvSpPr txBox="1"/>
          <p:nvPr/>
        </p:nvSpPr>
        <p:spPr>
          <a:xfrm>
            <a:off x="120396" y="3046915"/>
            <a:ext cx="11951207" cy="853567"/>
          </a:xfrm>
          <a:prstGeom prst="rect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Aptos" panose="020B0004020202020204" pitchFamily="34" charset="0"/>
                <a:cs typeface="Times New Roman" panose="02020603050405020304" pitchFamily="18" charset="0"/>
              </a:rPr>
              <a:t>OPERATOR OPPORTUNITY</a:t>
            </a:r>
            <a:r>
              <a:rPr lang="en-US" sz="2400" b="1" u="sng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bold color and flavor to drive trial and group ordering—winning the moment of decision through visual impact and social appeal that accelerates high-margin cocktail sales</a:t>
            </a:r>
            <a:endParaRPr lang="en-US" sz="2000" i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7F9E42-FB76-E11A-E2F0-D99FC9DB39BA}"/>
              </a:ext>
            </a:extLst>
          </p:cNvPr>
          <p:cNvSpPr txBox="1"/>
          <p:nvPr/>
        </p:nvSpPr>
        <p:spPr>
          <a:xfrm>
            <a:off x="2058997" y="4056173"/>
            <a:ext cx="1461443" cy="263270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HERO SERVES</a:t>
            </a:r>
            <a:endParaRPr kumimoji="0" lang="en-US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  <a:defRPr/>
            </a:pPr>
            <a:r>
              <a:rPr lang="en-US" sz="1600" b="1" kern="0" dirty="0" err="1">
                <a:solidFill>
                  <a:schemeClr val="bg1"/>
                </a:solidFill>
              </a:rPr>
              <a:t>Passoã</a:t>
            </a:r>
            <a:r>
              <a:rPr lang="en-US" sz="1600" kern="0" dirty="0">
                <a:solidFill>
                  <a:schemeClr val="bg1"/>
                </a:solidFill>
              </a:rPr>
              <a:t> Passion Star Martini</a:t>
            </a:r>
          </a:p>
          <a:p>
            <a:pPr algn="ctr">
              <a:spcAft>
                <a:spcPts val="800"/>
              </a:spcAft>
              <a:defRPr/>
            </a:pPr>
            <a:r>
              <a:rPr lang="en-US" sz="1600" b="1" kern="0" dirty="0">
                <a:solidFill>
                  <a:schemeClr val="bg1"/>
                </a:solidFill>
                <a:latin typeface="Aptos"/>
                <a:ea typeface="Aptos" panose="020B0004020202020204" pitchFamily="34" charset="0"/>
                <a:cs typeface="Times New Roman"/>
              </a:rPr>
              <a:t>Bols Blue 1575 </a:t>
            </a:r>
            <a:r>
              <a:rPr lang="en-US" sz="1600" kern="0" dirty="0">
                <a:solidFill>
                  <a:schemeClr val="bg1"/>
                </a:solidFill>
                <a:latin typeface="Aptos"/>
                <a:ea typeface="Aptos" panose="020B0004020202020204" pitchFamily="34" charset="0"/>
                <a:cs typeface="Times New Roman"/>
              </a:rPr>
              <a:t>Martini</a:t>
            </a:r>
            <a:endParaRPr lang="en-US" sz="1600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E84E1B-FFA8-499F-400D-E7C4409E85F3}"/>
              </a:ext>
            </a:extLst>
          </p:cNvPr>
          <p:cNvSpPr txBox="1"/>
          <p:nvPr/>
        </p:nvSpPr>
        <p:spPr>
          <a:xfrm>
            <a:off x="0" y="4087246"/>
            <a:ext cx="2058997" cy="3029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BRAND CREDENTIALS</a:t>
            </a:r>
            <a:endParaRPr kumimoji="0" lang="en-US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en-US" sz="1600" b="1" kern="0" dirty="0" err="1">
                <a:solidFill>
                  <a:schemeClr val="bg1"/>
                </a:solidFill>
              </a:rPr>
              <a:t>Passoã</a:t>
            </a:r>
            <a:r>
              <a:rPr lang="en-US" sz="1600" kern="0" dirty="0">
                <a:solidFill>
                  <a:schemeClr val="bg1"/>
                </a:solidFill>
              </a:rPr>
              <a:t> — #1 Passion Fruit Liqueur; original </a:t>
            </a:r>
            <a:r>
              <a:rPr lang="en-US" sz="1600" kern="0" dirty="0" err="1">
                <a:solidFill>
                  <a:schemeClr val="bg1"/>
                </a:solidFill>
              </a:rPr>
              <a:t>Pornstar</a:t>
            </a:r>
            <a:r>
              <a:rPr lang="en-US" sz="1600" kern="0" dirty="0">
                <a:solidFill>
                  <a:schemeClr val="bg1"/>
                </a:solidFill>
              </a:rPr>
              <a:t> Martini </a:t>
            </a:r>
          </a:p>
          <a:p>
            <a:pPr algn="ctr">
              <a:spcAft>
                <a:spcPts val="800"/>
              </a:spcAft>
            </a:pPr>
            <a:r>
              <a:rPr lang="en-US" sz="1600" b="1" kern="0" dirty="0">
                <a:solidFill>
                  <a:schemeClr val="bg1"/>
                </a:solidFill>
              </a:rPr>
              <a:t>Bols Blue 1575 </a:t>
            </a:r>
            <a:r>
              <a:rPr lang="en-US" sz="1600" kern="0" dirty="0">
                <a:solidFill>
                  <a:schemeClr val="bg1"/>
                </a:solidFill>
              </a:rPr>
              <a:t>— 94 pts Wine Enthusiast; 450-year heritage</a:t>
            </a:r>
            <a:endParaRPr lang="en-US" sz="1600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4D5184-2226-6DBB-ED7B-E286FC3F81C6}"/>
              </a:ext>
            </a:extLst>
          </p:cNvPr>
          <p:cNvSpPr txBox="1"/>
          <p:nvPr/>
        </p:nvSpPr>
        <p:spPr>
          <a:xfrm>
            <a:off x="5842126" y="4007571"/>
            <a:ext cx="6229477" cy="2722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EXECUTION PLAYBOOK</a:t>
            </a:r>
            <a:endParaRPr kumimoji="0" lang="en-US" sz="2000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71450" lvl="0" indent="-171450" defTabSz="914355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</a:rPr>
              <a:t>Build a multi-serve Passoã program (Martini, Margarita, Mojito, Daiquiri) to drive menu efficiency, repeat orders, and higher volume per SKU </a:t>
            </a:r>
          </a:p>
          <a:p>
            <a:pPr marL="171450" lvl="0" indent="-171450" defTabSz="914355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</a:rPr>
              <a:t>Expand tropical offerings anchored in Bols Blue, Lychee, and Melon to increase visibility and menu standout </a:t>
            </a:r>
          </a:p>
          <a:p>
            <a:pPr marL="171450" lvl="0" indent="-171450" defTabSz="914355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</a:rPr>
              <a:t>Prioritize glassware, garnish, and presentation to turn each cocktail into a shareable experience that drives incremental orders</a:t>
            </a:r>
            <a:endParaRPr lang="en-US" sz="1600" kern="0" dirty="0">
              <a:solidFill>
                <a:schemeClr val="bg1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2C16D66-D157-7F63-BC68-2857E393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669" y="4171856"/>
            <a:ext cx="1620388" cy="242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remium Photo | Group of Men Holding Drinks Together">
            <a:extLst>
              <a:ext uri="{FF2B5EF4-FFF2-40B4-BE49-F238E27FC236}">
                <a16:creationId xmlns:a16="http://schemas.microsoft.com/office/drawing/2014/main" id="{DFD93FFE-BFA9-BA13-A795-50D136A8C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0"/>
          <a:stretch>
            <a:fillRect/>
          </a:stretch>
        </p:blipFill>
        <p:spPr bwMode="auto">
          <a:xfrm>
            <a:off x="260034" y="155205"/>
            <a:ext cx="2471973" cy="128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Group picture of joyful friends enjoying cocktails and smiling brightly ...">
            <a:extLst>
              <a:ext uri="{FF2B5EF4-FFF2-40B4-BE49-F238E27FC236}">
                <a16:creationId xmlns:a16="http://schemas.microsoft.com/office/drawing/2014/main" id="{F08008AA-BC6C-7F39-195D-C6EE00684D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7" b="18458"/>
          <a:stretch>
            <a:fillRect/>
          </a:stretch>
        </p:blipFill>
        <p:spPr bwMode="auto">
          <a:xfrm>
            <a:off x="9312980" y="155205"/>
            <a:ext cx="2618986" cy="135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ols Blue 1575 Liqueur | For Blue Curaçao Cocktails">
            <a:extLst>
              <a:ext uri="{FF2B5EF4-FFF2-40B4-BE49-F238E27FC236}">
                <a16:creationId xmlns:a16="http://schemas.microsoft.com/office/drawing/2014/main" id="{0014BFE4-831D-8DC0-9C15-A75CAA7A9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896" y="3990744"/>
            <a:ext cx="1995002" cy="24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80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B89D0-F8FA-D76D-EF08-79278E096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F486DAD-C1E6-BF83-DB0A-3329C3CF3C5E}"/>
              </a:ext>
            </a:extLst>
          </p:cNvPr>
          <p:cNvSpPr/>
          <p:nvPr/>
        </p:nvSpPr>
        <p:spPr>
          <a:xfrm>
            <a:off x="-26493" y="0"/>
            <a:ext cx="12218493" cy="6890133"/>
          </a:xfrm>
          <a:prstGeom prst="rect">
            <a:avLst/>
          </a:prstGeom>
          <a:solidFill>
            <a:srgbClr val="0A2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012630-9EB4-5C5D-2E80-9ADD6F70D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4887" y="120113"/>
            <a:ext cx="6278833" cy="1325563"/>
          </a:xfrm>
          <a:solidFill>
            <a:srgbClr val="E7DEDB"/>
          </a:solidFill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ker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TREND #3</a:t>
            </a:r>
            <a:br>
              <a:rPr lang="en-US" ker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COFFEE &amp; INDULGENCE</a:t>
            </a:r>
            <a:endParaRPr lang="en-US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21793B-3022-0C89-127A-D825016D4664}"/>
              </a:ext>
            </a:extLst>
          </p:cNvPr>
          <p:cNvSpPr txBox="1"/>
          <p:nvPr/>
        </p:nvSpPr>
        <p:spPr>
          <a:xfrm>
            <a:off x="155448" y="1671773"/>
            <a:ext cx="5010912" cy="190994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CONSUMER INSIGHT</a:t>
            </a:r>
            <a:endParaRPr kumimoji="0" lang="en-US" sz="2000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+mn-ea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Guests seek indulgent, dessert-style cocktails—especially post-meal—driving higher check averages and incremental drink occasions</a:t>
            </a:r>
            <a:endParaRPr lang="en-US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D6A6C1-2889-1B7E-7768-DABF648DC59D}"/>
              </a:ext>
            </a:extLst>
          </p:cNvPr>
          <p:cNvSpPr txBox="1"/>
          <p:nvPr/>
        </p:nvSpPr>
        <p:spPr>
          <a:xfrm>
            <a:off x="8792718" y="1669174"/>
            <a:ext cx="3399282" cy="17852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CHANNEL FOCUS</a:t>
            </a:r>
            <a:endParaRPr kumimoji="0" lang="en-US" sz="2000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  <a:defRPr/>
            </a:pPr>
            <a:r>
              <a:rPr lang="en-US" kern="0" dirty="0">
                <a:solidFill>
                  <a:schemeClr val="bg1"/>
                </a:solidFill>
              </a:rPr>
              <a:t>Restaurants, hotel bars, lounges, steakhouses,          Italian dining</a:t>
            </a:r>
            <a:endParaRPr lang="en-US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70A5DF-89F5-0048-91AB-216069B6DD85}"/>
              </a:ext>
            </a:extLst>
          </p:cNvPr>
          <p:cNvSpPr txBox="1"/>
          <p:nvPr/>
        </p:nvSpPr>
        <p:spPr>
          <a:xfrm>
            <a:off x="5654550" y="1655044"/>
            <a:ext cx="2731770" cy="1379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MARKET PROOF</a:t>
            </a:r>
            <a:endParaRPr kumimoji="0" lang="en-US" sz="2000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 fontAlgn="ctr"/>
            <a:r>
              <a:rPr lang="en-US" kern="0" dirty="0">
                <a:solidFill>
                  <a:schemeClr val="bg1"/>
                </a:solidFill>
              </a:rPr>
              <a:t>Espresso Martini             Top 10 global cocktail (Difford’s Guide)</a:t>
            </a:r>
            <a:endParaRPr kumimoji="0" lang="en-US" sz="180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9A1F8B-1168-49F5-CA1C-A8DFD2CF29DF}"/>
              </a:ext>
            </a:extLst>
          </p:cNvPr>
          <p:cNvSpPr txBox="1"/>
          <p:nvPr/>
        </p:nvSpPr>
        <p:spPr>
          <a:xfrm>
            <a:off x="187567" y="3446245"/>
            <a:ext cx="11881103" cy="707886"/>
          </a:xfrm>
          <a:prstGeom prst="rect">
            <a:avLst/>
          </a:prstGeom>
          <a:solidFill>
            <a:srgbClr val="E7DEDB"/>
          </a:solidFill>
          <a:ln>
            <a:solidFill>
              <a:schemeClr val="accent2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Aptos" panose="020B0004020202020204" pitchFamily="34" charset="0"/>
                <a:cs typeface="Times New Roman" panose="02020603050405020304" pitchFamily="18" charset="0"/>
              </a:rPr>
              <a:t>OPERATOR OPPORTUNITY</a:t>
            </a:r>
            <a:r>
              <a:rPr lang="en-US" sz="2000" b="1" u="sng" kern="1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Capture post-dinner occasions and add a second drink moment—extending the guest experience and increasing total check through high-margin indulgent serves</a:t>
            </a:r>
            <a:endParaRPr lang="en-US" sz="2000" i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7F58B5-2B11-F0BA-D274-BEB97DCDD0B5}"/>
              </a:ext>
            </a:extLst>
          </p:cNvPr>
          <p:cNvSpPr txBox="1"/>
          <p:nvPr/>
        </p:nvSpPr>
        <p:spPr>
          <a:xfrm>
            <a:off x="2369627" y="4265215"/>
            <a:ext cx="1533631" cy="2783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HERO SERVES</a:t>
            </a:r>
            <a:endParaRPr kumimoji="0" lang="en-US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Galliano</a:t>
            </a:r>
            <a:r>
              <a:rPr lang="en-US" sz="1600" kern="0" dirty="0">
                <a:solidFill>
                  <a:schemeClr val="bg1"/>
                </a:solidFill>
              </a:rPr>
              <a:t> Espresso Martini</a:t>
            </a:r>
          </a:p>
          <a:p>
            <a:pPr algn="ctr">
              <a:spcAft>
                <a:spcPts val="800"/>
              </a:spcAft>
              <a:defRPr/>
            </a:pPr>
            <a:r>
              <a:rPr lang="en-US" sz="1600" b="1" kern="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Galliano Vanilla </a:t>
            </a:r>
            <a:r>
              <a:rPr lang="en-US" sz="1600" kern="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Hot Shot </a:t>
            </a:r>
            <a:endParaRPr lang="en-US" sz="1600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5A15A4-FE2F-6455-5AFF-8ACBA6DB4210}"/>
              </a:ext>
            </a:extLst>
          </p:cNvPr>
          <p:cNvSpPr txBox="1"/>
          <p:nvPr/>
        </p:nvSpPr>
        <p:spPr>
          <a:xfrm>
            <a:off x="34280" y="4265216"/>
            <a:ext cx="2187712" cy="2783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BRAND CREDENTIALS</a:t>
            </a:r>
            <a:endParaRPr kumimoji="0" lang="en-US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en-US" sz="1600" b="1" kern="0" dirty="0">
                <a:solidFill>
                  <a:schemeClr val="bg1"/>
                </a:solidFill>
              </a:rPr>
              <a:t>Galliano Espresso </a:t>
            </a:r>
            <a:r>
              <a:rPr lang="en-US" sz="1600" kern="0" dirty="0">
                <a:solidFill>
                  <a:schemeClr val="bg1"/>
                </a:solidFill>
              </a:rPr>
              <a:t>— richer coffee profile, less sweet </a:t>
            </a:r>
          </a:p>
          <a:p>
            <a:pPr algn="ctr">
              <a:spcAft>
                <a:spcPts val="800"/>
              </a:spcAft>
            </a:pPr>
            <a:r>
              <a:rPr lang="en-US" sz="1600" b="1" kern="0" dirty="0">
                <a:solidFill>
                  <a:schemeClr val="bg1"/>
                </a:solidFill>
              </a:rPr>
              <a:t>Galliano </a:t>
            </a:r>
            <a:r>
              <a:rPr lang="en-US" sz="1600" b="1" kern="0" dirty="0" err="1">
                <a:solidFill>
                  <a:schemeClr val="bg1"/>
                </a:solidFill>
              </a:rPr>
              <a:t>L’Autentico</a:t>
            </a:r>
            <a:r>
              <a:rPr lang="en-US" sz="1600" b="1" kern="0" dirty="0">
                <a:solidFill>
                  <a:schemeClr val="bg1"/>
                </a:solidFill>
              </a:rPr>
              <a:t> </a:t>
            </a:r>
            <a:r>
              <a:rPr lang="en-US" sz="1600" kern="0" dirty="0">
                <a:solidFill>
                  <a:schemeClr val="bg1"/>
                </a:solidFill>
              </a:rPr>
              <a:t>— iconic herbal-vanilla liqueur</a:t>
            </a:r>
            <a:endParaRPr lang="en-US" sz="1600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28C7BA-C052-04D7-5CAF-FB4E90295AB2}"/>
              </a:ext>
            </a:extLst>
          </p:cNvPr>
          <p:cNvSpPr txBox="1"/>
          <p:nvPr/>
        </p:nvSpPr>
        <p:spPr>
          <a:xfrm>
            <a:off x="6238605" y="4265215"/>
            <a:ext cx="5884865" cy="32441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EXECUTION PLAYBOOK</a:t>
            </a:r>
            <a:endParaRPr kumimoji="0" lang="en-US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Upgrade house Espresso Martini with Galliano Espresso to increase check averages and differentiate from standard builds </a:t>
            </a:r>
          </a:p>
          <a:p>
            <a:pPr marL="171450" indent="-1714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Introduce Hot Shot ritual (</a:t>
            </a:r>
            <a:r>
              <a:rPr lang="en-US" sz="1600" dirty="0" err="1">
                <a:solidFill>
                  <a:schemeClr val="bg1"/>
                </a:solidFill>
              </a:rPr>
              <a:t>Autentico</a:t>
            </a:r>
            <a:r>
              <a:rPr lang="en-US" sz="1600" dirty="0">
                <a:solidFill>
                  <a:schemeClr val="bg1"/>
                </a:solidFill>
              </a:rPr>
              <a:t>/Vanilla) to drive attachment post-meal and create a signature experience </a:t>
            </a:r>
          </a:p>
          <a:p>
            <a:pPr marL="171450" indent="-1714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Position coffee cocktails as a dedicated menu section to capture incremental second-drink occasions</a:t>
            </a:r>
            <a:endParaRPr lang="en-US" sz="1600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algn="ctr" defTabSz="914355">
              <a:lnSpc>
                <a:spcPct val="115000"/>
              </a:lnSpc>
              <a:spcAft>
                <a:spcPts val="800"/>
              </a:spcAft>
              <a:defRPr/>
            </a:pPr>
            <a:endParaRPr lang="en-US" sz="1600" kern="0" dirty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Barista Serving an Espresso Martini | Premium AI-generated image">
            <a:extLst>
              <a:ext uri="{FF2B5EF4-FFF2-40B4-BE49-F238E27FC236}">
                <a16:creationId xmlns:a16="http://schemas.microsoft.com/office/drawing/2014/main" id="{BD3F651C-2DC7-65E4-6078-3031EC642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26" y="120113"/>
            <a:ext cx="2506026" cy="140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5696C4-23A1-1AE1-144F-CFCAFC6A7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0914" y="120113"/>
            <a:ext cx="2509344" cy="1413491"/>
          </a:xfrm>
          <a:prstGeom prst="rect">
            <a:avLst/>
          </a:prstGeom>
        </p:spPr>
      </p:pic>
      <p:pic>
        <p:nvPicPr>
          <p:cNvPr id="6" name="Picture 5" descr="A bottle of liquid with a black background&#10;&#10;AI-generated content may be incorrect.">
            <a:extLst>
              <a:ext uri="{FF2B5EF4-FFF2-40B4-BE49-F238E27FC236}">
                <a16:creationId xmlns:a16="http://schemas.microsoft.com/office/drawing/2014/main" id="{1797F8AB-E824-4167-ECE5-225420A3A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580" y="4320985"/>
            <a:ext cx="551255" cy="2326533"/>
          </a:xfrm>
          <a:prstGeom prst="rect">
            <a:avLst/>
          </a:prstGeom>
        </p:spPr>
      </p:pic>
      <p:pic>
        <p:nvPicPr>
          <p:cNvPr id="8" name="Picture 7" descr="A glass with a dark liquid in it&#10;&#10;AI-generated content may be incorrect.">
            <a:extLst>
              <a:ext uri="{FF2B5EF4-FFF2-40B4-BE49-F238E27FC236}">
                <a16:creationId xmlns:a16="http://schemas.microsoft.com/office/drawing/2014/main" id="{13CC3D07-0436-8271-FC5A-D678C6D34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387832" y="5256133"/>
            <a:ext cx="842448" cy="1399514"/>
          </a:xfrm>
          <a:prstGeom prst="rect">
            <a:avLst/>
          </a:prstGeom>
        </p:spPr>
      </p:pic>
      <p:pic>
        <p:nvPicPr>
          <p:cNvPr id="10" name="Picture 9" descr="A bottle of espresso coffee&#10;&#10;AI-generated content may be incorrect.">
            <a:extLst>
              <a:ext uri="{FF2B5EF4-FFF2-40B4-BE49-F238E27FC236}">
                <a16:creationId xmlns:a16="http://schemas.microsoft.com/office/drawing/2014/main" id="{2E1D27CB-8EB2-1E13-8ECA-93D999AEAB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8037" y="4316930"/>
            <a:ext cx="842450" cy="269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10A05-2049-CB8F-A1E0-CF4C55095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C006B5F-0E7B-F621-FA2B-FD6F8B5F115B}"/>
              </a:ext>
            </a:extLst>
          </p:cNvPr>
          <p:cNvSpPr/>
          <p:nvPr/>
        </p:nvSpPr>
        <p:spPr>
          <a:xfrm>
            <a:off x="-26493" y="0"/>
            <a:ext cx="12218493" cy="6890133"/>
          </a:xfrm>
          <a:prstGeom prst="rect">
            <a:avLst/>
          </a:prstGeom>
          <a:solidFill>
            <a:srgbClr val="0A22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F7A38F-C89C-07E0-09A8-6CE98A7E3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4887" y="120113"/>
            <a:ext cx="6278833" cy="1325563"/>
          </a:xfrm>
          <a:solidFill>
            <a:schemeClr val="tx2">
              <a:lumMod val="10000"/>
              <a:lumOff val="90000"/>
            </a:schemeClr>
          </a:solidFill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ker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TREND #4 </a:t>
            </a:r>
            <a:br>
              <a:rPr lang="en-US" sz="3200" ker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DRINK BETTER </a:t>
            </a:r>
            <a:endParaRPr lang="en-US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7ED06B-430F-1463-10CD-45A36CFCA24E}"/>
              </a:ext>
            </a:extLst>
          </p:cNvPr>
          <p:cNvSpPr txBox="1"/>
          <p:nvPr/>
        </p:nvSpPr>
        <p:spPr>
          <a:xfrm>
            <a:off x="123490" y="1659959"/>
            <a:ext cx="4119326" cy="190994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CONSUMER INSIGHT</a:t>
            </a:r>
            <a:endParaRPr kumimoji="0" lang="en-US" sz="2000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+mn-ea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Guests drink less but trade up—seeking authenticity, quality ingredients, and trusted recommendations</a:t>
            </a:r>
            <a:endParaRPr lang="en-US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11AEE1-F928-47D2-EFC9-E866DF317716}"/>
              </a:ext>
            </a:extLst>
          </p:cNvPr>
          <p:cNvSpPr txBox="1"/>
          <p:nvPr/>
        </p:nvSpPr>
        <p:spPr>
          <a:xfrm>
            <a:off x="8714232" y="1677532"/>
            <a:ext cx="3090672" cy="17852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CHANNEL FOCUS</a:t>
            </a:r>
            <a:endParaRPr kumimoji="0" lang="en-US" sz="2000" b="1" i="0" u="sng" strike="noStrike" kern="1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  <a:defRPr/>
            </a:pPr>
            <a:r>
              <a:rPr lang="en-US" kern="0">
                <a:solidFill>
                  <a:schemeClr val="bg1"/>
                </a:solidFill>
              </a:rPr>
              <a:t>Cocktail bars, premium casual, steakhouses, Mexican restaurants</a:t>
            </a:r>
            <a:endParaRPr lang="en-US" kern="10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  <a:defRPr/>
            </a:pPr>
            <a:endParaRPr kumimoji="0" lang="en-US" sz="1800" b="0" i="0" u="none" strike="noStrike" kern="1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470B46-81D3-0A67-E6C7-40B3CE9E94AB}"/>
              </a:ext>
            </a:extLst>
          </p:cNvPr>
          <p:cNvSpPr txBox="1"/>
          <p:nvPr/>
        </p:nvSpPr>
        <p:spPr>
          <a:xfrm>
            <a:off x="4990954" y="1654280"/>
            <a:ext cx="2731770" cy="1656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MARKET PROOF</a:t>
            </a:r>
            <a:endParaRPr kumimoji="0" lang="en-US" sz="2000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 fontAlgn="ctr"/>
            <a:r>
              <a:rPr lang="en-US" kern="0" dirty="0">
                <a:solidFill>
                  <a:schemeClr val="bg1"/>
                </a:solidFill>
              </a:rPr>
              <a:t>Additive-free tequila +15% dollar sales (Nielsen)</a:t>
            </a:r>
            <a:endParaRPr lang="en-US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 fontAlgn="ctr"/>
            <a:endParaRPr kumimoji="0" lang="en-US" sz="180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8DFF9D-32E5-DFD9-55E6-B97CCFDC18FA}"/>
              </a:ext>
            </a:extLst>
          </p:cNvPr>
          <p:cNvSpPr txBox="1"/>
          <p:nvPr/>
        </p:nvSpPr>
        <p:spPr>
          <a:xfrm>
            <a:off x="327515" y="3293033"/>
            <a:ext cx="11554159" cy="76944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2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Aptos" panose="020B0004020202020204" pitchFamily="34" charset="0"/>
                <a:cs typeface="Times New Roman" panose="02020603050405020304" pitchFamily="18" charset="0"/>
              </a:rPr>
              <a:t>OPERATOR OPPORTUNITY:</a:t>
            </a:r>
            <a:r>
              <a:rPr lang="en-US" sz="2400" b="1" u="sng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110004020202020204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Trade guests up within familiar cocktails—leveraging bartender recommendations to influence the final purchase decision and increase price per serve</a:t>
            </a:r>
            <a:endParaRPr lang="en-US" sz="2000" i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BC2293-D9D3-21EA-2028-C7A607FE4125}"/>
              </a:ext>
            </a:extLst>
          </p:cNvPr>
          <p:cNvSpPr txBox="1"/>
          <p:nvPr/>
        </p:nvSpPr>
        <p:spPr>
          <a:xfrm>
            <a:off x="1989576" y="4062474"/>
            <a:ext cx="1581627" cy="229133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HERO SERVE</a:t>
            </a:r>
            <a:r>
              <a:rPr lang="en-US" b="1" u="sng" kern="0" dirty="0">
                <a:solidFill>
                  <a:schemeClr val="accent2"/>
                </a:solidFill>
                <a:latin typeface="Aptos" panose="02110004020202020204"/>
              </a:rPr>
              <a:t>S</a:t>
            </a:r>
            <a:endParaRPr kumimoji="0" lang="en-US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Partida</a:t>
            </a:r>
            <a:r>
              <a:rPr lang="en-US" sz="1600" kern="0" dirty="0">
                <a:solidFill>
                  <a:schemeClr val="bg1"/>
                </a:solidFill>
              </a:rPr>
              <a:t> Margarita</a:t>
            </a:r>
          </a:p>
          <a:p>
            <a:pPr algn="ctr">
              <a:spcAft>
                <a:spcPts val="800"/>
              </a:spcAft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Muff </a:t>
            </a:r>
            <a:r>
              <a:rPr lang="en-US" sz="1600" kern="0" dirty="0">
                <a:solidFill>
                  <a:schemeClr val="bg1"/>
                </a:solidFill>
              </a:rPr>
              <a:t>Old Fashioned</a:t>
            </a:r>
            <a:endParaRPr lang="en-US" sz="1600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52F654-3105-E830-5994-AE01263E391B}"/>
              </a:ext>
            </a:extLst>
          </p:cNvPr>
          <p:cNvSpPr txBox="1"/>
          <p:nvPr/>
        </p:nvSpPr>
        <p:spPr>
          <a:xfrm>
            <a:off x="17189" y="4045625"/>
            <a:ext cx="2095075" cy="3276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BRAND CREDENTIALS</a:t>
            </a:r>
          </a:p>
          <a:p>
            <a:pPr algn="ctr">
              <a:spcAft>
                <a:spcPts val="800"/>
              </a:spcAft>
            </a:pPr>
            <a:r>
              <a:rPr lang="en-US" sz="1600" b="1" kern="0" dirty="0">
                <a:solidFill>
                  <a:schemeClr val="bg1"/>
                </a:solidFill>
              </a:rPr>
              <a:t>Tequila Partida </a:t>
            </a:r>
            <a:r>
              <a:rPr lang="en-US" sz="1600" kern="0" dirty="0">
                <a:solidFill>
                  <a:schemeClr val="bg1"/>
                </a:solidFill>
              </a:rPr>
              <a:t>— award winning additive-free tequila since 2005 </a:t>
            </a:r>
          </a:p>
          <a:p>
            <a:pPr algn="ctr">
              <a:spcAft>
                <a:spcPts val="800"/>
              </a:spcAft>
            </a:pPr>
            <a:r>
              <a:rPr lang="en-US" sz="1600" b="1" kern="0" dirty="0">
                <a:solidFill>
                  <a:schemeClr val="bg1"/>
                </a:solidFill>
              </a:rPr>
              <a:t>Muff Irish Whiskey </a:t>
            </a:r>
            <a:r>
              <a:rPr lang="en-US" sz="1600" kern="0" dirty="0">
                <a:solidFill>
                  <a:schemeClr val="bg1"/>
                </a:solidFill>
              </a:rPr>
              <a:t>— best Irish whiskey for cocktails,   Robb Report 2026</a:t>
            </a:r>
            <a:endParaRPr lang="en-US" sz="1600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sng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AAEBA1-0BC4-0643-113E-A60DBB3FCEAB}"/>
              </a:ext>
            </a:extLst>
          </p:cNvPr>
          <p:cNvSpPr txBox="1"/>
          <p:nvPr/>
        </p:nvSpPr>
        <p:spPr>
          <a:xfrm>
            <a:off x="6078670" y="4140282"/>
            <a:ext cx="5945689" cy="34919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EXECUTION PLAYBOOK</a:t>
            </a:r>
            <a:endParaRPr kumimoji="0" lang="en-US" sz="2000" b="1" i="0" u="sng" strike="noStrike" kern="1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ptos" panose="0211000402020202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Upgrade house Margaritas with </a:t>
            </a:r>
            <a:r>
              <a:rPr lang="en-US" b="1" i="1" dirty="0">
                <a:solidFill>
                  <a:schemeClr val="bg1"/>
                </a:solidFill>
              </a:rPr>
              <a:t>Partida</a:t>
            </a:r>
            <a:r>
              <a:rPr lang="en-US" dirty="0">
                <a:solidFill>
                  <a:schemeClr val="bg1"/>
                </a:solidFill>
              </a:rPr>
              <a:t> to drive premium pricing while maintaining familiarity for guests </a:t>
            </a:r>
          </a:p>
          <a:p>
            <a:pPr marL="171450" indent="-1714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Use </a:t>
            </a:r>
            <a:r>
              <a:rPr lang="en-US" b="1" i="1" dirty="0">
                <a:solidFill>
                  <a:schemeClr val="bg1"/>
                </a:solidFill>
              </a:rPr>
              <a:t>Bols Triple Sec </a:t>
            </a:r>
            <a:r>
              <a:rPr lang="en-US" dirty="0">
                <a:solidFill>
                  <a:schemeClr val="bg1"/>
                </a:solidFill>
              </a:rPr>
              <a:t>to enhance margins without compromising quality </a:t>
            </a:r>
          </a:p>
          <a:p>
            <a:pPr marL="171450" indent="-1714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Position </a:t>
            </a:r>
            <a:r>
              <a:rPr lang="en-US" b="1" i="1" dirty="0">
                <a:solidFill>
                  <a:schemeClr val="bg1"/>
                </a:solidFill>
              </a:rPr>
              <a:t>Muff</a:t>
            </a:r>
            <a:r>
              <a:rPr lang="en-US" dirty="0">
                <a:solidFill>
                  <a:schemeClr val="bg1"/>
                </a:solidFill>
              </a:rPr>
              <a:t> as a trade-up whiskey option to encourage bartender-led upsell and premium substitution</a:t>
            </a:r>
            <a:endParaRPr lang="en-US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US" kern="0" dirty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420+ Friends Drinking Margaritas Stock Photos, Pictures &amp; Royalty-Free ...">
            <a:extLst>
              <a:ext uri="{FF2B5EF4-FFF2-40B4-BE49-F238E27FC236}">
                <a16:creationId xmlns:a16="http://schemas.microsoft.com/office/drawing/2014/main" id="{C9C30B12-9464-93A8-FCBD-F1D6F7A5A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09" y="96521"/>
            <a:ext cx="2442210" cy="137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ree Bartender in Action Image | Download at StockCake">
            <a:extLst>
              <a:ext uri="{FF2B5EF4-FFF2-40B4-BE49-F238E27FC236}">
                <a16:creationId xmlns:a16="http://schemas.microsoft.com/office/drawing/2014/main" id="{49CC472C-D514-0F77-786A-92B1DF69C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909" y="123030"/>
            <a:ext cx="2553346" cy="143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 bottle of alcohol&#10;&#10;AI-generated content may be incorrect.">
            <a:extLst>
              <a:ext uri="{FF2B5EF4-FFF2-40B4-BE49-F238E27FC236}">
                <a16:creationId xmlns:a16="http://schemas.microsoft.com/office/drawing/2014/main" id="{36BABA3B-2E3C-7C94-9026-D3A6CD101F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9017" r="9017"/>
          <a:stretch>
            <a:fillRect/>
          </a:stretch>
        </p:blipFill>
        <p:spPr bwMode="auto">
          <a:xfrm>
            <a:off x="3409415" y="4367994"/>
            <a:ext cx="1350472" cy="211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3DFDDDA-7C2F-681F-F200-3D2335F56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986" y="4684143"/>
            <a:ext cx="649883" cy="180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00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Lucas Bols">
  <a:themeElements>
    <a:clrScheme name="Lucas Bols">
      <a:dk1>
        <a:srgbClr val="000000"/>
      </a:dk1>
      <a:lt1>
        <a:sysClr val="window" lastClr="FFFFFF"/>
      </a:lt1>
      <a:dk2>
        <a:srgbClr val="001739"/>
      </a:dk2>
      <a:lt2>
        <a:srgbClr val="FFFFFF"/>
      </a:lt2>
      <a:accent1>
        <a:srgbClr val="001739"/>
      </a:accent1>
      <a:accent2>
        <a:srgbClr val="FF8E53"/>
      </a:accent2>
      <a:accent3>
        <a:srgbClr val="F4FFDE"/>
      </a:accent3>
      <a:accent4>
        <a:srgbClr val="AACEB8"/>
      </a:accent4>
      <a:accent5>
        <a:srgbClr val="85746E"/>
      </a:accent5>
      <a:accent6>
        <a:srgbClr val="8B0B2F"/>
      </a:accent6>
      <a:hlink>
        <a:srgbClr val="001739"/>
      </a:hlink>
      <a:folHlink>
        <a:srgbClr val="001739"/>
      </a:folHlink>
    </a:clrScheme>
    <a:fontScheme name="Lucas Bols">
      <a:majorFont>
        <a:latin typeface="Ivar Display Cond Light"/>
        <a:ea typeface=""/>
        <a:cs typeface=""/>
      </a:majorFont>
      <a:minorFont>
        <a:latin typeface="Basier Squar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 w="6350">
          <a:noFill/>
        </a:ln>
      </a:spPr>
      <a:bodyPr rtlCol="0" anchor="ctr"/>
      <a:lstStyle>
        <a:defPPr algn="ctr">
          <a:defRPr sz="120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12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Lucas Bols PPT template.potx" id="{BF217334-1569-4F58-A5A8-CC22765B0EB8}" vid="{CFA74713-2678-4173-88F1-F3B1A84CCF1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2706</Words>
  <Application>Microsoft Office PowerPoint</Application>
  <PresentationFormat>Widescreen</PresentationFormat>
  <Paragraphs>309</Paragraphs>
  <Slides>17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9_Office Theme</vt:lpstr>
      <vt:lpstr>Office Theme</vt:lpstr>
      <vt:lpstr>Lucas Bols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TREND #1 APERITIVO &amp; SPRITZ</vt:lpstr>
      <vt:lpstr>TREND #2 TROPICAL &amp; SHAREABLE</vt:lpstr>
      <vt:lpstr>TREND #3 COFFEE &amp; INDULGENCE</vt:lpstr>
      <vt:lpstr>TREND #4  DRINK BETTER </vt:lpstr>
      <vt:lpstr>TREND #5 LO &amp; NO ALCOHOL</vt:lpstr>
      <vt:lpstr>TREND #6 QUALITY AT SCALE </vt:lpstr>
      <vt:lpstr>PowerPoint Presentation</vt:lpstr>
      <vt:lpstr>WHY LUCAS BOLS WINS 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Ignacio Llaneza</dc:creator>
  <cp:lastModifiedBy>Ignacio Llaneza</cp:lastModifiedBy>
  <cp:revision>198</cp:revision>
  <cp:lastPrinted>2026-03-25T20:19:27Z</cp:lastPrinted>
  <dcterms:created xsi:type="dcterms:W3CDTF">2026-03-21T16:08:35Z</dcterms:created>
  <dcterms:modified xsi:type="dcterms:W3CDTF">2026-04-02T22:01:40Z</dcterms:modified>
</cp:coreProperties>
</file>