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4" r:id="rId2"/>
  </p:sldMasterIdLst>
  <p:notesMasterIdLst>
    <p:notesMasterId r:id="rId19"/>
  </p:notesMasterIdLst>
  <p:sldIdLst>
    <p:sldId id="2147475676" r:id="rId3"/>
    <p:sldId id="2147475674" r:id="rId4"/>
    <p:sldId id="2147475673" r:id="rId5"/>
    <p:sldId id="2147475685" r:id="rId6"/>
    <p:sldId id="2147475679" r:id="rId7"/>
    <p:sldId id="10961" r:id="rId8"/>
    <p:sldId id="10962" r:id="rId9"/>
    <p:sldId id="10963" r:id="rId10"/>
    <p:sldId id="10964" r:id="rId11"/>
    <p:sldId id="10965" r:id="rId12"/>
    <p:sldId id="2147475688" r:id="rId13"/>
    <p:sldId id="2147475678" r:id="rId14"/>
    <p:sldId id="2147475677" r:id="rId15"/>
    <p:sldId id="2147475680" r:id="rId16"/>
    <p:sldId id="2147475687" r:id="rId17"/>
    <p:sldId id="2147475689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DEDB"/>
    <a:srgbClr val="0A2240"/>
    <a:srgbClr val="203864"/>
    <a:srgbClr val="FFE69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91555D-E0A9-4A1B-9814-C1BF723EB395}" v="143" dt="2026-04-01T15:55:43.0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36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542EC58-5C9E-474B-8B51-EC3EA6F56707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D392C11-645F-499E-AF26-14F13E161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49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8D9FC-97AC-1CD5-8177-1C6E519F8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418816-66F9-CF41-24EC-EEB90F43F3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2B985E-2232-A45C-865E-4D955CC38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E2D12-A4F2-5C92-12B2-3C5762116E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72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8C583-7252-6BEB-2F19-BF6BB3850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B0EB8F-BEAA-8B7B-99D9-C9C28A1E0F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630E5-F2D0-DBCF-1214-A4CCE56904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DD5F5-E1AB-B89E-5A4A-1A5E8A3DB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707F91FD-D246-405F-9CB5-361A8334AE0C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9478">
                <a:defRPr/>
              </a:pPr>
              <a:t>3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66813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4BCB5-F9FF-2E8F-CAE5-A77F906F7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03C8A5-A79B-38E0-1322-915C191AEB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776D4-426B-123A-1E18-DB99A7DD60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D32E5-3E61-D5E2-32F8-85B1400A4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707F91FD-D246-405F-9CB5-361A8334AE0C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9478">
                <a:defRPr/>
              </a:pPr>
              <a:t>4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816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5A05C-79A5-0CE7-C78A-E8D335229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7E7DD6-9C1E-3519-C3DA-476F41B0E1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7A352B-C71F-1FD2-9A2A-182C25DA6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3D2E9-8DD4-43F9-A838-308862BE3B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023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719BB-026A-AF5B-CE65-259A288D9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96F277-FF16-EEA3-7DD8-DD211ECEB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98B5BC-7AEF-3C55-BE9C-7617BE2F5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74C26-3A45-CB5B-60F9-1F19D6FBAE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656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E3057-DFEA-EAB5-6745-1A4715F16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C832D1-5F4A-66B7-CF14-5533C0C6F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0E4467-C1A6-AA81-72F1-CD20B5D9B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E6256-4F8F-11F1-453B-469BC22C5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83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E7E15-98AC-96D2-A794-92E3CBBD9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E1C844-9E1A-8D8F-57CD-6468D9BF5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5494AB-6582-B342-B90A-4BAEAA07DA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FF1E1-6943-610C-314C-70DE4B790B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056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BC175-C6DA-5907-F37E-4898215A3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6B0D8-3ABB-58C5-AD04-60405B529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EB438-7A33-B083-38B3-B3655EE03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2E8DB-DD53-87E4-5E13-FB358202F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EB316-8074-7C24-A8B2-B4F308C2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60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3D494-784E-2811-5E0E-E2828C28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1FF4A3-AE87-0C7D-71C8-5978C4971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CF7C7-39E9-3808-F8B4-8095324D9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E933F-65CC-BA7E-272D-550F6D67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D7AF4-F024-76A6-348B-97183B1E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2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6ACF64-CE78-EE8B-1B1E-36CFDA2046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F1F5A-F576-2E37-A744-D8152A5A7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44D32-728F-6C97-73AB-DE15749FD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80FF5-61F6-A401-7DED-E0BA8A8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380E2-7F9E-360E-DD38-B8DB999D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26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ructure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B210F7-9E09-377A-A030-D462462FC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601" y="-1"/>
            <a:ext cx="12225601" cy="68769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9DEC9B-91F1-3BB0-BBE0-249F5F668F87}"/>
              </a:ext>
            </a:extLst>
          </p:cNvPr>
          <p:cNvSpPr/>
          <p:nvPr userDrawn="1"/>
        </p:nvSpPr>
        <p:spPr>
          <a:xfrm>
            <a:off x="123825" y="180976"/>
            <a:ext cx="11906250" cy="65627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933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BC175-C6DA-5907-F37E-4898215A3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6B0D8-3ABB-58C5-AD04-60405B529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10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2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EB438-7A33-B083-38B3-B3655EE03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2E8DB-DD53-87E4-5E13-FB358202F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EB316-8074-7C24-A8B2-B4F308C2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91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AFD3-FD2C-0ECB-A0AA-7F5F682E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94C9C-79A1-5D5D-4E9C-D3F773252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3D677-9467-0B23-8B50-72122B021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5F3B1-E5F9-AAEE-CA04-A03596DDD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9CCD9-39DB-947D-163E-C4F7DE08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28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66D52-9BF7-7FB6-28E4-66E2ECCA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54E4A-7B12-1EFC-053D-3B62AFA96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D4222-E20E-80CC-5BA4-9BE84CE99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503782-63B1-0C64-0766-6C9E9B5E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7D840-467D-9243-BE7A-D100401B8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720840-7369-5EAF-E114-41BBA3AC2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F66CC6-ED8D-F26F-B23D-3B8EFED77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02DE9-32ED-6FA9-1801-398E5867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41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56B9-DD76-F2AF-3450-1E2F8DFC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BCD6E-9B3B-C98D-1174-8D1BB6358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DFE63-3D70-4883-1456-5FFF19872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8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C5E8A-8C77-B0E3-0CD7-1E574E7D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42A30-4635-88FA-BF26-2DED4A29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022B7-E7F7-3CCB-D9E6-5A8A7EFE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4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951AF-C7DE-9C1E-0D79-A35CD839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DC883-BD08-79AE-4E9E-0E4A26F169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B0A46-4D53-A474-F2A8-858B94093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8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C8AAC-A417-B460-3333-7AB27FA6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37CBD-FD0F-C6B4-636E-B6CB40772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D9EE2-3282-3609-A2A1-53F453A2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09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ructure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B210F7-9E09-377A-A030-D462462FC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600" y="-1"/>
            <a:ext cx="12225601" cy="68769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9DEC9B-91F1-3BB0-BBE0-249F5F668F87}"/>
              </a:ext>
            </a:extLst>
          </p:cNvPr>
          <p:cNvSpPr/>
          <p:nvPr userDrawn="1"/>
        </p:nvSpPr>
        <p:spPr>
          <a:xfrm>
            <a:off x="123825" y="180976"/>
            <a:ext cx="11906250" cy="65627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726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B210F7-9E09-377A-A030-D462462FC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D66BB1-967E-3C8D-FC14-8CDDA1138C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807" y="-169867"/>
            <a:ext cx="7223858" cy="7223858"/>
          </a:xfrm>
          <a:prstGeom prst="rect">
            <a:avLst/>
          </a:prstGeom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34029A32-505D-6676-030C-3BB1D12A57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75" y="6187601"/>
            <a:ext cx="634771" cy="5235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6410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25725-2147-7935-D840-BEE4F9113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BC802-9AF2-C9E0-DABC-B5705A2B5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9BE59-4CF8-2F37-3F8C-6DA408A30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6AD00-9EFE-7F32-8020-ABEE82097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E945D-B2A3-6CDA-3687-E55696D2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73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F4718-64B0-BFED-92C8-84AAC57C5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D8A1F-1B7F-140D-A032-2D0A5B172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61749-BA7B-3DBE-4486-EE9F8B0CE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2D3EC-BC58-EFA7-77EE-65209E342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1535F-5030-00D0-A16A-167F08426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79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75C-FFE1-7670-C628-B90E7E19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BB416-BF31-E1F3-C835-237CE223B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5C1D-0DC4-6297-E799-3B7532DF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297B3-C977-9F17-DC97-34E116C38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5CAA1-E65B-84F3-D936-9ED09B99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41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CA41-D0B3-7A86-B406-E68F50ED7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085F6-41F3-2869-85FF-9CF40ECC8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A589D-9B2F-A4FE-B9DB-20FDFBBB8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AA962-7159-B465-F4A3-7063A816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D04ED-5D9D-5359-CE8B-2CCD3C08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78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5123C-C9FE-7A64-9B17-F4C74837E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D7292-063C-A744-EDD7-B342FB4E8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944BE-4AFA-4C46-2609-10B2E3D4D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4042D-1B63-F25B-C25A-3B3AE3AF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9DFD9-EB08-B1B7-F941-F01DBFC44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C2102-31B9-009F-10C1-24DF000C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44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37B9-45E5-35F0-53BE-6D907D4C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2CE3C-D70E-B5DA-D97A-BB25BA505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7EDCE-9C1D-462F-34B0-BC5C0FEF5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403E4-53EE-4FD5-3518-3B79157D3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9D280-E155-6E07-AF90-DA5053F86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120FA4-21B5-3E06-7643-9C4B7199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45CC63-C334-D605-F14A-9AC742730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82B37-F148-B2D4-E4F8-6600F0A9D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77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02C85-3C60-3387-B6F5-09626E8A1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72ABC8-0888-E875-1067-38A655AEB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32C3D0-3709-2724-A2D2-4BC3634E4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9F18D-0835-78C8-7301-8E62929E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04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247C9-6A65-A25A-28C9-C306E419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26DC42-2433-BFBE-3CBA-347275CA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2DE58-EE30-67BE-5434-5863A9132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22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0DAD-A155-5FBF-CD3F-8ED787C8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644F7-8DCC-7F60-A7DD-F837CECA3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4B9BF2-6772-DC3D-3FDB-5C8F92AD4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F70AB-5896-FDC5-0097-2B30F9907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CD2D2-4D2A-B870-B791-9E6A7E1EA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28C68-FD18-B0AD-9FFD-FE6363E3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89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0A997-EF7A-2289-BB77-C36C6E00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983216-A0F2-6BC7-7312-A50769E26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92797-B111-395E-745A-E200D6521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A62EB-A2CE-D236-50D2-D041F9766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E7A59-68EC-3749-F873-A188161D3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9D010-8A2F-462D-E710-AC1C23CE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06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ADDE-4E8B-550E-AC1B-0D5709596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74C91C-04CD-8A75-8444-95F826B76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21919-F4DB-0144-7FEC-8E1EC100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7C730-9CEE-804E-493A-CA540758B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DC2A0-5593-82FE-637E-A3E0142A8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0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AFD3-FD2C-0ECB-A0AA-7F5F682E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94C9C-79A1-5D5D-4E9C-D3F773252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3D677-9467-0B23-8B50-72122B021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5F3B1-E5F9-AAEE-CA04-A03596DDD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9CCD9-39DB-947D-163E-C4F7DE08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92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F5493F-A8E6-22F5-7486-A4FBBB7DD2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B4205-BCF3-6D7E-DE37-97A5BACCD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04830-1A59-1FC2-A9F3-80E6E08D5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7DAA7-8BD6-9E3B-4207-2548D9573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CB4C-EF86-0F2B-A67B-2F611D6D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1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79CF6-874B-AECB-19B5-A22A6C5E9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40DDE-D899-4D1D-015B-27143E373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FD4C1-6B04-14C8-3B72-00B89FD18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001E1-27F6-8F49-E6DF-11E60BFAF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78DE1-309C-684D-008D-82765DC7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23289-79AF-7CBC-04BE-250B66F9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9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66D52-9BF7-7FB6-28E4-66E2ECCA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54E4A-7B12-1EFC-053D-3B62AFA96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D4222-E20E-80CC-5BA4-9BE84CE99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503782-63B1-0C64-0766-6C9E9B5E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7D840-467D-9243-BE7A-D100401B8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720840-7369-5EAF-E114-41BBA3AC2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F66CC6-ED8D-F26F-B23D-3B8EFED77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02DE9-32ED-6FA9-1801-398E5867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A7A1A-1927-41AA-AF08-8C2E51B79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E4F51-F48A-DAF6-EAD2-EE34D2A33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9E484C-734C-E319-5486-AB1461CDD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C986D-BB99-EF80-768D-EB25A646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1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9E6D73-D3BC-957C-5402-C2976273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D424D5-1749-FD4F-B8A3-9BA52E01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22256-7C2B-8244-0AF5-697E7A5B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2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56B9-DD76-F2AF-3450-1E2F8DFC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BCD6E-9B3B-C98D-1174-8D1BB6358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DFE63-3D70-4883-1456-5FFF19872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C5E8A-8C77-B0E3-0CD7-1E574E7D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42A30-4635-88FA-BF26-2DED4A29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022B7-E7F7-3CCB-D9E6-5A8A7EFE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6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951AF-C7DE-9C1E-0D79-A35CD839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DC883-BD08-79AE-4E9E-0E4A26F169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B0A46-4D53-A474-F2A8-858B94093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C8AAC-A417-B460-3333-7AB27FA6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37CBD-FD0F-C6B4-636E-B6CB40772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D9EE2-3282-3609-A2A1-53F453A2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13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DB8491-522D-75F6-4BAE-CECFAEB3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EF91B-EF74-9A30-C218-1517AF842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FBD47-8435-B57E-9FC9-BC29E540C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8D49D-76FF-4A22-AC6E-FB6F9C65A4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5E39-7A86-BADF-56AC-C8A950797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6FDA7-52C4-42F6-B80D-53F18D922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2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5E04F4-ADCC-729C-2D65-03043760B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CBB80-21D1-17C6-116A-FBA8CE72C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D42A0-CDB2-3DC8-24D9-C9994B7409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4D2D4B-D45A-40DC-86E2-2989A574EFDE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DADEB-6CDE-F2B9-4594-43E1A48C46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DAD9F-96EA-6E75-7A06-60AAAB458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3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36.jpeg"/><Relationship Id="rId12" Type="http://schemas.openxmlformats.org/officeDocument/2006/relationships/image" Target="../media/image4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5" Type="http://schemas.openxmlformats.org/officeDocument/2006/relationships/image" Target="../media/image8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56D1F-0FC2-1922-9FB2-00B2C456B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FD0C0F-D068-F1B7-6039-FB24D6F8C6F8}"/>
              </a:ext>
            </a:extLst>
          </p:cNvPr>
          <p:cNvSpPr/>
          <p:nvPr/>
        </p:nvSpPr>
        <p:spPr>
          <a:xfrm>
            <a:off x="2379" y="-19457"/>
            <a:ext cx="12189621" cy="6887226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19C6E-455F-27BB-609B-F0D31E2AC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440" y="226883"/>
            <a:ext cx="2824606" cy="2508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7C359A-A063-00D5-3152-B87882D2C020}"/>
              </a:ext>
            </a:extLst>
          </p:cNvPr>
          <p:cNvSpPr txBox="1"/>
          <p:nvPr/>
        </p:nvSpPr>
        <p:spPr>
          <a:xfrm>
            <a:off x="6407185" y="3424156"/>
            <a:ext cx="53068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WINNING      </a:t>
            </a: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OFF PREMISE </a:t>
            </a: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 2026</a:t>
            </a:r>
          </a:p>
        </p:txBody>
      </p:sp>
      <p:pic>
        <p:nvPicPr>
          <p:cNvPr id="4" name="Picture 4" descr="LucasBols Logo PNG Vector (SVG) Free Download">
            <a:extLst>
              <a:ext uri="{FF2B5EF4-FFF2-40B4-BE49-F238E27FC236}">
                <a16:creationId xmlns:a16="http://schemas.microsoft.com/office/drawing/2014/main" id="{30081290-226C-DA79-BF29-3477E4003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4" y="226883"/>
            <a:ext cx="3902022" cy="254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Lucas Bols // Home">
            <a:extLst>
              <a:ext uri="{FF2B5EF4-FFF2-40B4-BE49-F238E27FC236}">
                <a16:creationId xmlns:a16="http://schemas.microsoft.com/office/drawing/2014/main" id="{FA170F47-0471-AC04-6BB7-2311381E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4" y="3293486"/>
            <a:ext cx="6173996" cy="31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67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709C5-27A7-FC8D-7F4E-1651C3EA4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59A337-DDFC-4F63-C573-9B7EF6B3DA73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80158-E596-1186-8132-730D347D8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887" y="120113"/>
            <a:ext cx="6278833" cy="1325563"/>
          </a:xfr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#6</a:t>
            </a:r>
            <a:br>
              <a:rPr lang="en-US" sz="3200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AT SCALE </a:t>
            </a:r>
            <a:endParaRPr lang="en-US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E0BCB3-64AE-4EE3-1EB3-A89441E85C14}"/>
              </a:ext>
            </a:extLst>
          </p:cNvPr>
          <p:cNvSpPr txBox="1"/>
          <p:nvPr/>
        </p:nvSpPr>
        <p:spPr>
          <a:xfrm>
            <a:off x="387096" y="1671773"/>
            <a:ext cx="3947160" cy="14888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CONSUMER INSIGHT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Shoppers want bar-quality cocktails with zero effort—especially for hosting and social occasions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6E332-4AE6-FE71-A1C5-92AC3EBC4757}"/>
              </a:ext>
            </a:extLst>
          </p:cNvPr>
          <p:cNvSpPr txBox="1"/>
          <p:nvPr/>
        </p:nvSpPr>
        <p:spPr>
          <a:xfrm>
            <a:off x="8997696" y="1677532"/>
            <a:ext cx="2807208" cy="14888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CHANNEL FOCUS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End caps, front-of-store displays, convenience-driven retail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0DFBF-4F72-812C-2DE6-3733CE5BAF54}"/>
              </a:ext>
            </a:extLst>
          </p:cNvPr>
          <p:cNvSpPr txBox="1"/>
          <p:nvPr/>
        </p:nvSpPr>
        <p:spPr>
          <a:xfrm>
            <a:off x="4917802" y="1682431"/>
            <a:ext cx="2731770" cy="165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MARKET PROOF</a:t>
            </a:r>
            <a:endParaRPr kumimoji="0" lang="en-US" sz="2000" b="1" i="0" u="sng" strike="noStrike" kern="1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r>
              <a:rPr lang="en-US" kern="0">
                <a:solidFill>
                  <a:schemeClr val="bg1"/>
                </a:solidFill>
              </a:rPr>
              <a:t>RTS cocktails                   +19% dollar sales                   (Nielsen)</a:t>
            </a:r>
            <a:endParaRPr lang="en-US" kern="10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r>
              <a:rPr lang="en-US" kern="0">
                <a:solidFill>
                  <a:schemeClr val="bg1"/>
                </a:solidFill>
              </a:rPr>
              <a:t> </a:t>
            </a:r>
            <a:endParaRPr kumimoji="0" lang="en-US" sz="180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FBA91-1E45-31A1-B9D6-8E6207B76C6A}"/>
              </a:ext>
            </a:extLst>
          </p:cNvPr>
          <p:cNvSpPr txBox="1"/>
          <p:nvPr/>
        </p:nvSpPr>
        <p:spPr>
          <a:xfrm>
            <a:off x="327515" y="3216365"/>
            <a:ext cx="11554159" cy="10589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sz="2400" b="1" u="sng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RETAILER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OPPORTUNITY: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 the convenience &amp; hosting occasion—     driving impulse purchases and high-velocity sales</a:t>
            </a:r>
            <a:endParaRPr lang="en-US" sz="2800" i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7C00DF-FD58-F60D-EE5F-1FB8CBA57A39}"/>
              </a:ext>
            </a:extLst>
          </p:cNvPr>
          <p:cNvSpPr txBox="1"/>
          <p:nvPr/>
        </p:nvSpPr>
        <p:spPr>
          <a:xfrm>
            <a:off x="3146220" y="4617038"/>
            <a:ext cx="1652778" cy="21954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800"/>
              </a:spcAft>
              <a:defRPr/>
            </a:pPr>
            <a:r>
              <a:rPr lang="en-US" sz="2000" b="1" u="sng" kern="0" dirty="0">
                <a:solidFill>
                  <a:schemeClr val="accent2"/>
                </a:solidFill>
                <a:latin typeface="Aptos" panose="02110004020202020204"/>
              </a:rPr>
              <a:t>HERO BASKET</a:t>
            </a:r>
            <a:r>
              <a:rPr lang="en-US" sz="2000" b="1" dirty="0">
                <a:solidFill>
                  <a:schemeClr val="accent2"/>
                </a:solidFill>
              </a:rPr>
              <a:t>     </a:t>
            </a:r>
            <a:endParaRPr lang="en-US" dirty="0">
              <a:solidFill>
                <a:schemeClr val="accent2"/>
              </a:solidFill>
            </a:endParaRPr>
          </a:p>
          <a:p>
            <a:pPr algn="ctr" fontAlgn="ctr"/>
            <a:r>
              <a:rPr lang="en-US" b="1" kern="0" dirty="0">
                <a:solidFill>
                  <a:schemeClr val="bg1"/>
                </a:solidFill>
              </a:rPr>
              <a:t>Bols RTS </a:t>
            </a:r>
            <a:r>
              <a:rPr lang="en-US" kern="0" dirty="0">
                <a:solidFill>
                  <a:schemeClr val="bg1"/>
                </a:solidFill>
              </a:rPr>
              <a:t>Margarita / Espresso Martini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26F464-3B7B-7F8C-EAC1-C13B6F506E00}"/>
              </a:ext>
            </a:extLst>
          </p:cNvPr>
          <p:cNvSpPr txBox="1"/>
          <p:nvPr/>
        </p:nvSpPr>
        <p:spPr>
          <a:xfrm>
            <a:off x="246048" y="4374159"/>
            <a:ext cx="2607975" cy="24162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BRAND CREDENTIALS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defRPr/>
            </a:pPr>
            <a:r>
              <a:rPr lang="en-US" kern="0" dirty="0">
                <a:solidFill>
                  <a:schemeClr val="bg1"/>
                </a:solidFill>
              </a:rPr>
              <a:t>Bols RTS — bartender-crafted cocktails with real spirits;  450-year expertise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05A2A-5B43-3662-BEC4-E4A6DB7A74FA}"/>
              </a:ext>
            </a:extLst>
          </p:cNvPr>
          <p:cNvSpPr txBox="1"/>
          <p:nvPr/>
        </p:nvSpPr>
        <p:spPr>
          <a:xfrm>
            <a:off x="7174736" y="4286535"/>
            <a:ext cx="4923479" cy="264963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EXECUTION PLAYBOOK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Offer 5 cocktails set to drive multiple purchases</a:t>
            </a:r>
          </a:p>
          <a:p>
            <a:pPr marL="285750" lvl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Position as already chilled or “pour over ice” cocktail solution to remove friction </a:t>
            </a:r>
          </a:p>
          <a:p>
            <a:pPr marL="285750" lvl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Prioritize secondary placement (front of store / end caps) — critical to conversion</a:t>
            </a:r>
            <a:endParaRPr kumimoji="0" lang="en-US" sz="180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648F0-9784-B458-1E5F-C3770C386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57" y="82755"/>
            <a:ext cx="2607975" cy="1408527"/>
          </a:xfrm>
          <a:prstGeom prst="rect">
            <a:avLst/>
          </a:prstGeom>
        </p:spPr>
      </p:pic>
      <p:pic>
        <p:nvPicPr>
          <p:cNvPr id="6152" name="Picture 8" descr="Premium Photo | Generative ai view from the back of a crowded theatre ...">
            <a:extLst>
              <a:ext uri="{FF2B5EF4-FFF2-40B4-BE49-F238E27FC236}">
                <a16:creationId xmlns:a16="http://schemas.microsoft.com/office/drawing/2014/main" id="{626F4DB4-98E5-D796-1354-B6A917ABB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975" y="189511"/>
            <a:ext cx="2607976" cy="146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bottles of liquor&#10;&#10;AI-generated content may be incorrect.">
            <a:extLst>
              <a:ext uri="{FF2B5EF4-FFF2-40B4-BE49-F238E27FC236}">
                <a16:creationId xmlns:a16="http://schemas.microsoft.com/office/drawing/2014/main" id="{83630DE6-BF71-084D-6F2A-C480921C3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209" y="3884529"/>
            <a:ext cx="4131052" cy="3559655"/>
          </a:xfrm>
          <a:prstGeom prst="rect">
            <a:avLst/>
          </a:prstGeom>
        </p:spPr>
      </p:pic>
      <p:pic>
        <p:nvPicPr>
          <p:cNvPr id="5" name="Picture 4" descr="A glass of red liquid with orange peel and ice&#10;&#10;AI-generated content may be incorrect.">
            <a:extLst>
              <a:ext uri="{FF2B5EF4-FFF2-40B4-BE49-F238E27FC236}">
                <a16:creationId xmlns:a16="http://schemas.microsoft.com/office/drawing/2014/main" id="{E57EE2E7-BB41-C965-153E-26B48B22C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093" y="5321333"/>
            <a:ext cx="791643" cy="104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E29D4-FDD0-02F5-E5D6-69B79FFA7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9DA410-028F-4A96-6C87-4526D1C75058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D8FDB7-4B59-8168-AE59-1A2CB8122539}"/>
              </a:ext>
            </a:extLst>
          </p:cNvPr>
          <p:cNvSpPr/>
          <p:nvPr/>
        </p:nvSpPr>
        <p:spPr>
          <a:xfrm>
            <a:off x="310639" y="1907073"/>
            <a:ext cx="3756246" cy="36524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705B12-AF9C-7A20-41FD-83F969DE4C3C}"/>
              </a:ext>
            </a:extLst>
          </p:cNvPr>
          <p:cNvSpPr/>
          <p:nvPr/>
        </p:nvSpPr>
        <p:spPr>
          <a:xfrm>
            <a:off x="4368871" y="1907072"/>
            <a:ext cx="3756246" cy="36524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CA943F-8B53-4197-3153-EF1F2728AFCB}"/>
              </a:ext>
            </a:extLst>
          </p:cNvPr>
          <p:cNvSpPr/>
          <p:nvPr/>
        </p:nvSpPr>
        <p:spPr>
          <a:xfrm>
            <a:off x="8279885" y="1907072"/>
            <a:ext cx="3756246" cy="36524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EB29D8-9EBB-2271-53CD-520131E8BF3D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FE5D5439-93E1-517C-F136-B16057FC6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9E1A7A-CC5F-4F8F-D55A-9CD64CC81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6757EA-F5D8-F181-023D-DC79A143C388}"/>
              </a:ext>
            </a:extLst>
          </p:cNvPr>
          <p:cNvSpPr txBox="1"/>
          <p:nvPr/>
        </p:nvSpPr>
        <p:spPr>
          <a:xfrm>
            <a:off x="1523557" y="-74638"/>
            <a:ext cx="9249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HOW TO WIN IN STORE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45FD12-BF31-BEC8-991F-EB977360C7BE}"/>
              </a:ext>
            </a:extLst>
          </p:cNvPr>
          <p:cNvSpPr txBox="1"/>
          <p:nvPr/>
        </p:nvSpPr>
        <p:spPr>
          <a:xfrm>
            <a:off x="1714501" y="511819"/>
            <a:ext cx="84902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“The 6 trends are reshaping how consumers drink and shop. This framework turns them into simple, high-impact retail programs that drive bigger baskets, premium trade-up, and faster sell-through.”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D73705-3E61-0785-59A9-6DC8FB4DD0F3}"/>
              </a:ext>
            </a:extLst>
          </p:cNvPr>
          <p:cNvSpPr txBox="1"/>
          <p:nvPr/>
        </p:nvSpPr>
        <p:spPr>
          <a:xfrm>
            <a:off x="594691" y="2294374"/>
            <a:ext cx="315299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Build Occasions, Not Just Shelves</a:t>
            </a:r>
          </a:p>
          <a:p>
            <a:br>
              <a:rPr lang="en-US" sz="2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Spritz / Tropical / Coffee / No &amp; Low / Hosting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E07CFC-0373-30E8-C664-355EAD6AFA7B}"/>
              </a:ext>
            </a:extLst>
          </p:cNvPr>
          <p:cNvSpPr txBox="1"/>
          <p:nvPr/>
        </p:nvSpPr>
        <p:spPr>
          <a:xfrm>
            <a:off x="4663185" y="2218973"/>
            <a:ext cx="33602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2. Drive the Basket, Not the Bottle</a:t>
            </a:r>
          </a:p>
          <a:p>
            <a:pPr>
              <a:buNone/>
            </a:pPr>
            <a:br>
              <a:rPr lang="en-US" sz="2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Every display = 2–3 item attachment minimum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461F7F-64BC-D7A6-C9CE-E05BBCCF3E41}"/>
              </a:ext>
            </a:extLst>
          </p:cNvPr>
          <p:cNvSpPr txBox="1"/>
          <p:nvPr/>
        </p:nvSpPr>
        <p:spPr>
          <a:xfrm>
            <a:off x="8528495" y="2294374"/>
            <a:ext cx="336026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3. Remove Friction</a:t>
            </a:r>
          </a:p>
          <a:p>
            <a:pPr>
              <a:buNone/>
            </a:pP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br>
              <a:rPr lang="en-US" sz="2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“3 ingredients”</a:t>
            </a:r>
            <a:br>
              <a:rPr lang="en-US" sz="2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“Pour over ice”</a:t>
            </a:r>
            <a:br>
              <a:rPr lang="en-US" sz="2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“Same cocktail, no alcohol”</a:t>
            </a:r>
          </a:p>
        </p:txBody>
      </p:sp>
    </p:spTree>
    <p:extLst>
      <p:ext uri="{BB962C8B-B14F-4D97-AF65-F5344CB8AC3E}">
        <p14:creationId xmlns:p14="http://schemas.microsoft.com/office/powerpoint/2010/main" val="241441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4A1C3-B89D-54AE-3DDC-948A339D5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B7B1BB-2278-88DE-3BA6-90DBABBDB660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F82B73-DD03-4D0A-4816-7D29CD993A92}"/>
              </a:ext>
            </a:extLst>
          </p:cNvPr>
          <p:cNvSpPr/>
          <p:nvPr/>
        </p:nvSpPr>
        <p:spPr>
          <a:xfrm>
            <a:off x="3481842" y="1166621"/>
            <a:ext cx="2443403" cy="251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LucasBols Logo PNG Vector (SVG) Free Download">
            <a:extLst>
              <a:ext uri="{FF2B5EF4-FFF2-40B4-BE49-F238E27FC236}">
                <a16:creationId xmlns:a16="http://schemas.microsoft.com/office/drawing/2014/main" id="{6A62EE7A-41E4-0791-D5D8-04376A6D3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9" y="92014"/>
            <a:ext cx="1029939" cy="67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E9BE58-2FD1-9496-B782-36E713522263}"/>
              </a:ext>
            </a:extLst>
          </p:cNvPr>
          <p:cNvSpPr/>
          <p:nvPr/>
        </p:nvSpPr>
        <p:spPr>
          <a:xfrm>
            <a:off x="805017" y="4164197"/>
            <a:ext cx="3428777" cy="26648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73CE43-6262-29AB-B5B2-C3569F8A36C9}"/>
              </a:ext>
            </a:extLst>
          </p:cNvPr>
          <p:cNvSpPr/>
          <p:nvPr/>
        </p:nvSpPr>
        <p:spPr>
          <a:xfrm>
            <a:off x="7958206" y="4151161"/>
            <a:ext cx="3428777" cy="26648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17B65C-FC30-863D-4C14-79F03A62B6A3}"/>
              </a:ext>
            </a:extLst>
          </p:cNvPr>
          <p:cNvSpPr/>
          <p:nvPr/>
        </p:nvSpPr>
        <p:spPr>
          <a:xfrm>
            <a:off x="4423445" y="4164197"/>
            <a:ext cx="3428777" cy="26648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C281BE-06A4-F375-F686-320856A50688}"/>
              </a:ext>
            </a:extLst>
          </p:cNvPr>
          <p:cNvSpPr txBox="1"/>
          <p:nvPr/>
        </p:nvSpPr>
        <p:spPr>
          <a:xfrm>
            <a:off x="8747707" y="4273903"/>
            <a:ext cx="352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RTS COCKTAILS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+19%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AE7C68-ABD4-F028-98D5-F58E462EF771}"/>
              </a:ext>
            </a:extLst>
          </p:cNvPr>
          <p:cNvSpPr txBox="1"/>
          <p:nvPr/>
        </p:nvSpPr>
        <p:spPr>
          <a:xfrm>
            <a:off x="4863297" y="4249577"/>
            <a:ext cx="29453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 ALC SPIRITS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+300%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Menu Mentions*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F6F19A-D8BC-56D6-BE8A-08A9400A17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35"/>
          <a:stretch/>
        </p:blipFill>
        <p:spPr>
          <a:xfrm>
            <a:off x="961002" y="5105799"/>
            <a:ext cx="1743447" cy="15292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8EE830-97E2-B910-60F5-07903E42F3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02"/>
          <a:stretch/>
        </p:blipFill>
        <p:spPr>
          <a:xfrm>
            <a:off x="4601460" y="4708906"/>
            <a:ext cx="1672005" cy="20588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0B8557-6FC4-F8CD-C4C2-424CD418F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5016" y="4950041"/>
            <a:ext cx="799191" cy="1796939"/>
          </a:xfrm>
          <a:prstGeom prst="rect">
            <a:avLst/>
          </a:prstGeom>
        </p:spPr>
      </p:pic>
      <p:pic>
        <p:nvPicPr>
          <p:cNvPr id="27" name="Picture 2" descr="Product Image">
            <a:extLst>
              <a:ext uri="{FF2B5EF4-FFF2-40B4-BE49-F238E27FC236}">
                <a16:creationId xmlns:a16="http://schemas.microsoft.com/office/drawing/2014/main" id="{EB9B1BF6-2F4A-C2E3-354E-34A4692A3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8" r="35304"/>
          <a:stretch/>
        </p:blipFill>
        <p:spPr bwMode="auto">
          <a:xfrm>
            <a:off x="3496651" y="4615803"/>
            <a:ext cx="681990" cy="208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Product Image">
            <a:extLst>
              <a:ext uri="{FF2B5EF4-FFF2-40B4-BE49-F238E27FC236}">
                <a16:creationId xmlns:a16="http://schemas.microsoft.com/office/drawing/2014/main" id="{9CC43288-4EE0-993D-60F7-31BEAE321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3" r="32916" b="4394"/>
          <a:stretch/>
        </p:blipFill>
        <p:spPr bwMode="auto">
          <a:xfrm>
            <a:off x="2871140" y="4812806"/>
            <a:ext cx="719568" cy="199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ls Liquers">
            <a:extLst>
              <a:ext uri="{FF2B5EF4-FFF2-40B4-BE49-F238E27FC236}">
                <a16:creationId xmlns:a16="http://schemas.microsoft.com/office/drawing/2014/main" id="{BD325803-A323-61B3-5D44-C42D4ED49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4" t="20547" r="27890" b="21074"/>
          <a:stretch/>
        </p:blipFill>
        <p:spPr bwMode="auto">
          <a:xfrm>
            <a:off x="3531301" y="1382120"/>
            <a:ext cx="1249181" cy="230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11BE0F-A7ED-0BFB-35E0-077489880032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C7505-1E70-6AD8-4361-09E671D7BB08}"/>
              </a:ext>
            </a:extLst>
          </p:cNvPr>
          <p:cNvSpPr txBox="1"/>
          <p:nvPr/>
        </p:nvSpPr>
        <p:spPr>
          <a:xfrm>
            <a:off x="805864" y="4294726"/>
            <a:ext cx="327279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ADDITIVE-FREE TEQUILA 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+15%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Dollar Sales*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B1B220-0327-F16C-026A-7892736F2AE8}"/>
              </a:ext>
            </a:extLst>
          </p:cNvPr>
          <p:cNvSpPr/>
          <p:nvPr/>
        </p:nvSpPr>
        <p:spPr>
          <a:xfrm>
            <a:off x="8913821" y="1183686"/>
            <a:ext cx="2443403" cy="251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AC51C6-FE60-4B68-2283-1DC36EEEFFF5}"/>
              </a:ext>
            </a:extLst>
          </p:cNvPr>
          <p:cNvSpPr/>
          <p:nvPr/>
        </p:nvSpPr>
        <p:spPr>
          <a:xfrm>
            <a:off x="6233809" y="1177264"/>
            <a:ext cx="2443403" cy="251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E51D91-7725-2EB5-8410-AF586CD23D84}"/>
              </a:ext>
            </a:extLst>
          </p:cNvPr>
          <p:cNvSpPr/>
          <p:nvPr/>
        </p:nvSpPr>
        <p:spPr>
          <a:xfrm>
            <a:off x="851813" y="1179269"/>
            <a:ext cx="2443403" cy="251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alliano espresso">
            <a:extLst>
              <a:ext uri="{FF2B5EF4-FFF2-40B4-BE49-F238E27FC236}">
                <a16:creationId xmlns:a16="http://schemas.microsoft.com/office/drawing/2014/main" id="{359563A1-D0D0-6574-8DD4-5476727D7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5" t="22187" r="26905" b="24990"/>
          <a:stretch>
            <a:fillRect/>
          </a:stretch>
        </p:blipFill>
        <p:spPr bwMode="auto">
          <a:xfrm>
            <a:off x="8939294" y="1316063"/>
            <a:ext cx="1337364" cy="235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assoa PornStar">
            <a:extLst>
              <a:ext uri="{FF2B5EF4-FFF2-40B4-BE49-F238E27FC236}">
                <a16:creationId xmlns:a16="http://schemas.microsoft.com/office/drawing/2014/main" id="{4D1C4E47-9754-5DAB-1E9D-412D26340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4" t="22725" r="29333" b="25022"/>
          <a:stretch/>
        </p:blipFill>
        <p:spPr bwMode="auto">
          <a:xfrm>
            <a:off x="6307824" y="1232317"/>
            <a:ext cx="1423198" cy="243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E2B0A0-1CC1-1C0F-AF3D-EBDB801D2C5F}"/>
              </a:ext>
            </a:extLst>
          </p:cNvPr>
          <p:cNvSpPr txBox="1"/>
          <p:nvPr/>
        </p:nvSpPr>
        <p:spPr>
          <a:xfrm>
            <a:off x="4458536" y="1795745"/>
            <a:ext cx="14043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+30% 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Dollar Sales*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925B7C-EC29-0D4C-389C-62F6F69583D0}"/>
              </a:ext>
            </a:extLst>
          </p:cNvPr>
          <p:cNvSpPr txBox="1"/>
          <p:nvPr/>
        </p:nvSpPr>
        <p:spPr>
          <a:xfrm>
            <a:off x="10211515" y="1862134"/>
            <a:ext cx="1003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+79% 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menu mentions to 52k in 2025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FC7A4D-4EFA-8355-0791-857270867862}"/>
              </a:ext>
            </a:extLst>
          </p:cNvPr>
          <p:cNvSpPr txBox="1"/>
          <p:nvPr/>
        </p:nvSpPr>
        <p:spPr>
          <a:xfrm>
            <a:off x="3558550" y="1207422"/>
            <a:ext cx="23067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ELDERFLOWER 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LIQUEUR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2F3EAC-1709-4939-4575-CEC29E058968}"/>
              </a:ext>
            </a:extLst>
          </p:cNvPr>
          <p:cNvSpPr txBox="1"/>
          <p:nvPr/>
        </p:nvSpPr>
        <p:spPr>
          <a:xfrm>
            <a:off x="9086158" y="1208910"/>
            <a:ext cx="23122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PREMIUM COFFEE 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LIQUEUR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46B16C-5634-A766-7D9B-F0E0E147C50F}"/>
              </a:ext>
            </a:extLst>
          </p:cNvPr>
          <p:cNvSpPr txBox="1"/>
          <p:nvPr/>
        </p:nvSpPr>
        <p:spPr>
          <a:xfrm>
            <a:off x="6192298" y="1232317"/>
            <a:ext cx="2443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PASSION FRUIT 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LIQUEUR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2F6656-1479-F680-B928-2690D07B8335}"/>
              </a:ext>
            </a:extLst>
          </p:cNvPr>
          <p:cNvSpPr txBox="1"/>
          <p:nvPr/>
        </p:nvSpPr>
        <p:spPr>
          <a:xfrm>
            <a:off x="1533997" y="1182341"/>
            <a:ext cx="16665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PALLINI LIMONCELLO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+6%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08B12D-52A3-85B1-7CF8-5E2024A0B8C8}"/>
              </a:ext>
            </a:extLst>
          </p:cNvPr>
          <p:cNvSpPr txBox="1"/>
          <p:nvPr/>
        </p:nvSpPr>
        <p:spPr>
          <a:xfrm>
            <a:off x="7894795" y="1904242"/>
            <a:ext cx="71365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+8%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Dollar 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Sales*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06C2C0-0FA9-9FAA-3D03-D0622C578F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288" y="86637"/>
            <a:ext cx="757647" cy="672893"/>
          </a:xfrm>
          <a:prstGeom prst="rect">
            <a:avLst/>
          </a:prstGeom>
        </p:spPr>
      </p:pic>
      <p:pic>
        <p:nvPicPr>
          <p:cNvPr id="9" name="Picture 8" descr="A yellow bottle with green label&#10;&#10;AI-generated content may be incorrect.">
            <a:extLst>
              <a:ext uri="{FF2B5EF4-FFF2-40B4-BE49-F238E27FC236}">
                <a16:creationId xmlns:a16="http://schemas.microsoft.com/office/drawing/2014/main" id="{BC0C2AB1-0637-9AF7-67E3-482A2E92E5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32" y="1315850"/>
            <a:ext cx="484256" cy="2326847"/>
          </a:xfrm>
          <a:prstGeom prst="rect">
            <a:avLst/>
          </a:prstGeom>
        </p:spPr>
      </p:pic>
      <p:pic>
        <p:nvPicPr>
          <p:cNvPr id="37" name="Picture 36" descr="A yellow bottle with blue label&#10;&#10;AI-generated content may be incorrect.">
            <a:extLst>
              <a:ext uri="{FF2B5EF4-FFF2-40B4-BE49-F238E27FC236}">
                <a16:creationId xmlns:a16="http://schemas.microsoft.com/office/drawing/2014/main" id="{51CA86D3-6345-687F-F5CF-1B7DE21050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085" y="5105799"/>
            <a:ext cx="319833" cy="1536796"/>
          </a:xfrm>
          <a:prstGeom prst="rect">
            <a:avLst/>
          </a:prstGeom>
        </p:spPr>
      </p:pic>
      <p:pic>
        <p:nvPicPr>
          <p:cNvPr id="39" name="Picture 38" descr="A glass of yellow liquid with a slice of lemon&#10;&#10;AI-generated content may be incorrect.">
            <a:extLst>
              <a:ext uri="{FF2B5EF4-FFF2-40B4-BE49-F238E27FC236}">
                <a16:creationId xmlns:a16="http://schemas.microsoft.com/office/drawing/2014/main" id="{462A9CC4-2F10-05F6-1C6F-B0FAB481C5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19" y="1820570"/>
            <a:ext cx="1430287" cy="2145431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FD1195C-B59F-0C0B-3D02-CF30316EC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505" y="1258007"/>
            <a:ext cx="1620388" cy="242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group of bottles of alcohol&#10;&#10;AI-generated content may be incorrect.">
            <a:extLst>
              <a:ext uri="{FF2B5EF4-FFF2-40B4-BE49-F238E27FC236}">
                <a16:creationId xmlns:a16="http://schemas.microsoft.com/office/drawing/2014/main" id="{FECB18CC-164B-6E9F-7D21-5EB655A5F5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27695" y="4994906"/>
            <a:ext cx="2234183" cy="172839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84E2FF0-AA00-E195-B59C-20A4CB92C5BF}"/>
              </a:ext>
            </a:extLst>
          </p:cNvPr>
          <p:cNvSpPr/>
          <p:nvPr/>
        </p:nvSpPr>
        <p:spPr>
          <a:xfrm>
            <a:off x="10004552" y="4789846"/>
            <a:ext cx="435908" cy="1141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9B6106-F035-E0F3-0E63-12FFF37E4E4A}"/>
              </a:ext>
            </a:extLst>
          </p:cNvPr>
          <p:cNvSpPr txBox="1"/>
          <p:nvPr/>
        </p:nvSpPr>
        <p:spPr>
          <a:xfrm>
            <a:off x="10388235" y="3436490"/>
            <a:ext cx="9172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SOMM 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C74D9E-5399-EBAD-C826-3174381815AB}"/>
              </a:ext>
            </a:extLst>
          </p:cNvPr>
          <p:cNvSpPr txBox="1"/>
          <p:nvPr/>
        </p:nvSpPr>
        <p:spPr>
          <a:xfrm>
            <a:off x="4644392" y="2378170"/>
            <a:ext cx="1242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*Nielsen 52wks 12/22/25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F19CC1-C85C-8EDD-9418-3F04E3F96200}"/>
              </a:ext>
            </a:extLst>
          </p:cNvPr>
          <p:cNvSpPr txBox="1"/>
          <p:nvPr/>
        </p:nvSpPr>
        <p:spPr>
          <a:xfrm>
            <a:off x="4572438" y="2525650"/>
            <a:ext cx="125102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+14% 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“Spritz” menu mentions to 40k in 2025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C87E17-8D22-13DF-81F4-A0FC9A51BD5B}"/>
              </a:ext>
            </a:extLst>
          </p:cNvPr>
          <p:cNvSpPr txBox="1"/>
          <p:nvPr/>
        </p:nvSpPr>
        <p:spPr>
          <a:xfrm>
            <a:off x="1972239" y="2392155"/>
            <a:ext cx="125102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+14% 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“Spritz” menu mentions to 40k in 2025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CF4F2F-B83B-64EF-7083-21F12AE4FB43}"/>
              </a:ext>
            </a:extLst>
          </p:cNvPr>
          <p:cNvSpPr txBox="1"/>
          <p:nvPr/>
        </p:nvSpPr>
        <p:spPr>
          <a:xfrm>
            <a:off x="843851" y="6637734"/>
            <a:ext cx="1242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*Nielsen 52wks 12/22/25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A26223-947D-6564-2597-97961EFE1DBC}"/>
              </a:ext>
            </a:extLst>
          </p:cNvPr>
          <p:cNvSpPr txBox="1"/>
          <p:nvPr/>
        </p:nvSpPr>
        <p:spPr>
          <a:xfrm>
            <a:off x="10509569" y="6301087"/>
            <a:ext cx="729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*Nielsen 52wks 12/22/25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9DB2A19-026C-AA42-D9E5-895C4559F2DC}"/>
              </a:ext>
            </a:extLst>
          </p:cNvPr>
          <p:cNvSpPr txBox="1"/>
          <p:nvPr/>
        </p:nvSpPr>
        <p:spPr>
          <a:xfrm>
            <a:off x="4880749" y="3526669"/>
            <a:ext cx="9172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SOMM AI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D0E575-A366-C22C-0793-8BD6CDB1CADD}"/>
              </a:ext>
            </a:extLst>
          </p:cNvPr>
          <p:cNvSpPr txBox="1"/>
          <p:nvPr/>
        </p:nvSpPr>
        <p:spPr>
          <a:xfrm>
            <a:off x="2283276" y="3512039"/>
            <a:ext cx="9172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SOMM AI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19433F-2916-33C3-5B24-06C80C803523}"/>
              </a:ext>
            </a:extLst>
          </p:cNvPr>
          <p:cNvSpPr txBox="1"/>
          <p:nvPr/>
        </p:nvSpPr>
        <p:spPr>
          <a:xfrm>
            <a:off x="6744677" y="6642595"/>
            <a:ext cx="9172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SOMM AI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E7027FB-D89B-4147-96A4-5842F8176942}"/>
              </a:ext>
            </a:extLst>
          </p:cNvPr>
          <p:cNvSpPr txBox="1"/>
          <p:nvPr/>
        </p:nvSpPr>
        <p:spPr>
          <a:xfrm>
            <a:off x="7645848" y="3291418"/>
            <a:ext cx="1002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*Nielsen 52wks 12/22/25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301D17-0275-AA22-49FF-C746F4F9A257}"/>
              </a:ext>
            </a:extLst>
          </p:cNvPr>
          <p:cNvSpPr txBox="1"/>
          <p:nvPr/>
        </p:nvSpPr>
        <p:spPr>
          <a:xfrm>
            <a:off x="8059954" y="4642264"/>
            <a:ext cx="32879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Dollar Sales*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86D6DC-04F6-44C2-3051-896EC45384CF}"/>
              </a:ext>
            </a:extLst>
          </p:cNvPr>
          <p:cNvSpPr txBox="1"/>
          <p:nvPr/>
        </p:nvSpPr>
        <p:spPr>
          <a:xfrm>
            <a:off x="1922255" y="2138156"/>
            <a:ext cx="1251023" cy="253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DEPLETIONS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0198BD-F10B-DAFD-64B0-220238A2052F}"/>
              </a:ext>
            </a:extLst>
          </p:cNvPr>
          <p:cNvSpPr txBox="1"/>
          <p:nvPr/>
        </p:nvSpPr>
        <p:spPr>
          <a:xfrm>
            <a:off x="834776" y="839537"/>
            <a:ext cx="5090469" cy="42806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APERITIVO &amp; SPRITZ</a:t>
            </a:r>
            <a:endParaRPr kumimoji="0" lang="en-US" b="1" i="0" u="none" strike="noStrike" kern="1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4FE091-630E-7955-0850-68BBE390409E}"/>
              </a:ext>
            </a:extLst>
          </p:cNvPr>
          <p:cNvSpPr txBox="1"/>
          <p:nvPr/>
        </p:nvSpPr>
        <p:spPr>
          <a:xfrm>
            <a:off x="6233809" y="842649"/>
            <a:ext cx="2443403" cy="42806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TROPICAL &amp; VISUAL </a:t>
            </a: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1A1D22-FB61-B456-7539-1B88F750C992}"/>
              </a:ext>
            </a:extLst>
          </p:cNvPr>
          <p:cNvSpPr txBox="1"/>
          <p:nvPr/>
        </p:nvSpPr>
        <p:spPr>
          <a:xfrm>
            <a:off x="8913821" y="842649"/>
            <a:ext cx="2473162" cy="42550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COFFEE</a:t>
            </a: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INDULGENCE</a:t>
            </a:r>
            <a:endParaRPr kumimoji="0" lang="en-US" b="0" i="0" u="none" strike="noStrike" kern="1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3819734-465F-1D74-9BC0-323087E79993}"/>
              </a:ext>
            </a:extLst>
          </p:cNvPr>
          <p:cNvSpPr txBox="1"/>
          <p:nvPr/>
        </p:nvSpPr>
        <p:spPr>
          <a:xfrm>
            <a:off x="805017" y="3876743"/>
            <a:ext cx="3446369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DRINK BETTER/ 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TRANSPARENCY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543AE41-8FC4-AFC8-475C-631ADDC8D755}"/>
              </a:ext>
            </a:extLst>
          </p:cNvPr>
          <p:cNvSpPr txBox="1"/>
          <p:nvPr/>
        </p:nvSpPr>
        <p:spPr>
          <a:xfrm>
            <a:off x="4439073" y="3892502"/>
            <a:ext cx="3413149" cy="42806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 &amp; NO ALCOHOL</a:t>
            </a:r>
            <a:endParaRPr kumimoji="0" lang="en-US" sz="2000" b="1" i="0" u="none" strike="noStrike" kern="1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0DE0412-08B7-CA77-A5B7-2DC2098A9B3A}"/>
              </a:ext>
            </a:extLst>
          </p:cNvPr>
          <p:cNvSpPr txBox="1"/>
          <p:nvPr/>
        </p:nvSpPr>
        <p:spPr>
          <a:xfrm>
            <a:off x="7973834" y="3908789"/>
            <a:ext cx="3413149" cy="42806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COCKTAILS AT SCALE</a:t>
            </a:r>
            <a:endParaRPr kumimoji="0" lang="en-US" sz="2000" b="1" i="0" u="none" strike="noStrike" kern="1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93F1AE-984C-65B7-C0CE-5281945BB4B6}"/>
              </a:ext>
            </a:extLst>
          </p:cNvPr>
          <p:cNvSpPr txBox="1"/>
          <p:nvPr/>
        </p:nvSpPr>
        <p:spPr>
          <a:xfrm>
            <a:off x="1513146" y="-71221"/>
            <a:ext cx="9249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Calibri" panose="020F0502020204030204"/>
              </a:rPr>
              <a:t>WINNING ON PREMISE WITH LUCAS BOLS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3F18E1-62E9-1AB6-5DA3-B7A385609330}"/>
              </a:ext>
            </a:extLst>
          </p:cNvPr>
          <p:cNvSpPr txBox="1"/>
          <p:nvPr/>
        </p:nvSpPr>
        <p:spPr>
          <a:xfrm>
            <a:off x="1290729" y="379448"/>
            <a:ext cx="10107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>
                <a:solidFill>
                  <a:schemeClr val="accent2"/>
                </a:solidFill>
              </a:rPr>
              <a:t>Leading brands in high growth category segments aligned with trends   </a:t>
            </a:r>
          </a:p>
        </p:txBody>
      </p:sp>
    </p:spTree>
    <p:extLst>
      <p:ext uri="{BB962C8B-B14F-4D97-AF65-F5344CB8AC3E}">
        <p14:creationId xmlns:p14="http://schemas.microsoft.com/office/powerpoint/2010/main" val="131196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611BE-B7E2-8503-E840-09F75B769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6E9D07-3F5C-A8CA-AC2A-EE9DFC44E14C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547A9B7-06CF-4C1E-A7DC-30450B4D2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01" y="-1681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WHY LUCAS BOLS WINS 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02E278-8D55-35D2-8370-7B0B195850DC}"/>
              </a:ext>
            </a:extLst>
          </p:cNvPr>
          <p:cNvSpPr txBox="1"/>
          <p:nvPr/>
        </p:nvSpPr>
        <p:spPr>
          <a:xfrm>
            <a:off x="1561320" y="1387543"/>
            <a:ext cx="9553353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>
              <a:defRPr/>
            </a:pPr>
            <a:r>
              <a:rPr lang="en-US" sz="2800" b="1" dirty="0">
                <a:solidFill>
                  <a:prstClr val="white"/>
                </a:solidFill>
              </a:rPr>
              <a:t>Proven Cocktail Expertise Since 1575</a:t>
            </a:r>
            <a:br>
              <a:rPr lang="en-US" sz="2800" dirty="0">
                <a:solidFill>
                  <a:prstClr val="white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450 years of cocktail craftsmanship and bartender credibility</a:t>
            </a:r>
            <a:endParaRPr lang="en-US" sz="2800" dirty="0">
              <a:solidFill>
                <a:schemeClr val="accent2"/>
              </a:solidFill>
            </a:endParaRPr>
          </a:p>
          <a:p>
            <a:pPr>
              <a:defRPr/>
            </a:pPr>
            <a:endParaRPr lang="en-US" sz="2000" dirty="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Complete Portfolio Across All 6 Programs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From spritz to tropical, coffee to no/low, premium to RTS—one partner, total solution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Built for </a:t>
            </a:r>
            <a:r>
              <a:rPr lang="en-US" sz="2800" b="1" dirty="0">
                <a:solidFill>
                  <a:prstClr val="white"/>
                </a:solidFill>
                <a:latin typeface="Aptos" panose="02110004020202020204"/>
              </a:rPr>
              <a:t>Retailers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Not Just Brands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Programs designed to drive revenue, simplify execution, and improve margins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Drives Incremental Revenue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lang="en-US" sz="2000" dirty="0">
                <a:solidFill>
                  <a:schemeClr val="accent2"/>
                </a:solidFill>
                <a:latin typeface="Aptos" panose="02110004020202020204"/>
              </a:rPr>
              <a:t>Higher average baskets, shopper trade-up, and more frequent purchases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0" algn="ctr"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lang="en-US" sz="2800" b="1" i="1" dirty="0">
                <a:solidFill>
                  <a:schemeClr val="bg1"/>
                </a:solidFill>
              </a:rPr>
              <a:t>“Let’s activate these programs now— and                                </a:t>
            </a:r>
            <a:r>
              <a:rPr lang="en-US" sz="2800" b="1" i="1" dirty="0">
                <a:highlight>
                  <a:srgbClr val="FFFF00"/>
                </a:highlight>
              </a:rPr>
              <a:t>drive immediate growth across your accounts”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8" name="Picture 4" descr="LucasBols Logo PNG Vector (SVG) Free Download">
            <a:extLst>
              <a:ext uri="{FF2B5EF4-FFF2-40B4-BE49-F238E27FC236}">
                <a16:creationId xmlns:a16="http://schemas.microsoft.com/office/drawing/2014/main" id="{335FE4A2-E191-0535-91DF-FAD0980FC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C2D319-42E6-6F2D-ECB4-A90A2B92A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4222E8-735B-20ED-6D28-3B5B99BF5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9" y="1926249"/>
            <a:ext cx="536128" cy="476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A7940-44AA-5484-0760-9C1D1CC68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9" y="2973174"/>
            <a:ext cx="536128" cy="476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554CE8-5BCF-44DB-357D-D36C60552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49" y="4004621"/>
            <a:ext cx="536128" cy="476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C8B661-C3F8-720C-4244-020419F52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00" y="5072992"/>
            <a:ext cx="536128" cy="476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001A46-0CB3-9F4B-D723-90E8816D07C7}"/>
              </a:ext>
            </a:extLst>
          </p:cNvPr>
          <p:cNvSpPr/>
          <p:nvPr/>
        </p:nvSpPr>
        <p:spPr>
          <a:xfrm>
            <a:off x="1024128" y="5901396"/>
            <a:ext cx="9939747" cy="8778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76950-6EBC-E37A-896C-084A059E85A2}"/>
              </a:ext>
            </a:extLst>
          </p:cNvPr>
          <p:cNvSpPr txBox="1"/>
          <p:nvPr/>
        </p:nvSpPr>
        <p:spPr>
          <a:xfrm>
            <a:off x="1666783" y="584731"/>
            <a:ext cx="79695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“</a:t>
            </a:r>
            <a:r>
              <a:rPr lang="en-US" sz="2800" dirty="0">
                <a:solidFill>
                  <a:schemeClr val="accent2"/>
                </a:solidFill>
              </a:rPr>
              <a:t>From shelf to basket, from bottle to occasion—this is how we win off-premise.”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5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B634E-4FF1-EE91-291A-43FD76D8D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A7FE66-01BC-7D43-A05B-6DE72BB7CAB1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5195BC-AF50-7FD1-AE29-72AFDA328A7C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ED670557-5200-FA18-DC52-4521D0C4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B315B0-9A6A-57CD-BABE-9443CC15A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D4DE45-89A9-929F-7136-A16109F643DD}"/>
              </a:ext>
            </a:extLst>
          </p:cNvPr>
          <p:cNvSpPr txBox="1"/>
          <p:nvPr/>
        </p:nvSpPr>
        <p:spPr>
          <a:xfrm>
            <a:off x="1523557" y="-74638"/>
            <a:ext cx="9249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6 TRENDS DRIVING RETAIL GROWTH – </a:t>
            </a:r>
            <a:r>
              <a:rPr lang="en-US" sz="2800" dirty="0">
                <a:solidFill>
                  <a:schemeClr val="bg1"/>
                </a:solidFill>
              </a:rPr>
              <a:t>ONE PAGER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78569B1-0E29-5F83-0D7F-86FB34173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531205"/>
              </p:ext>
            </p:extLst>
          </p:nvPr>
        </p:nvGraphicFramePr>
        <p:xfrm>
          <a:off x="125560" y="1537614"/>
          <a:ext cx="11940880" cy="49954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0855">
                  <a:extLst>
                    <a:ext uri="{9D8B030D-6E8A-4147-A177-3AD203B41FA5}">
                      <a16:colId xmlns:a16="http://schemas.microsoft.com/office/drawing/2014/main" val="1921363908"/>
                    </a:ext>
                  </a:extLst>
                </a:gridCol>
                <a:gridCol w="1588575">
                  <a:extLst>
                    <a:ext uri="{9D8B030D-6E8A-4147-A177-3AD203B41FA5}">
                      <a16:colId xmlns:a16="http://schemas.microsoft.com/office/drawing/2014/main" val="3167877501"/>
                    </a:ext>
                  </a:extLst>
                </a:gridCol>
                <a:gridCol w="1073842">
                  <a:extLst>
                    <a:ext uri="{9D8B030D-6E8A-4147-A177-3AD203B41FA5}">
                      <a16:colId xmlns:a16="http://schemas.microsoft.com/office/drawing/2014/main" val="1949337394"/>
                    </a:ext>
                  </a:extLst>
                </a:gridCol>
                <a:gridCol w="1072896">
                  <a:extLst>
                    <a:ext uri="{9D8B030D-6E8A-4147-A177-3AD203B41FA5}">
                      <a16:colId xmlns:a16="http://schemas.microsoft.com/office/drawing/2014/main" val="1314790316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2064868340"/>
                    </a:ext>
                  </a:extLst>
                </a:gridCol>
                <a:gridCol w="902208">
                  <a:extLst>
                    <a:ext uri="{9D8B030D-6E8A-4147-A177-3AD203B41FA5}">
                      <a16:colId xmlns:a16="http://schemas.microsoft.com/office/drawing/2014/main" val="327487517"/>
                    </a:ext>
                  </a:extLst>
                </a:gridCol>
                <a:gridCol w="1731264">
                  <a:extLst>
                    <a:ext uri="{9D8B030D-6E8A-4147-A177-3AD203B41FA5}">
                      <a16:colId xmlns:a16="http://schemas.microsoft.com/office/drawing/2014/main" val="1416678048"/>
                    </a:ext>
                  </a:extLst>
                </a:gridCol>
                <a:gridCol w="3397928">
                  <a:extLst>
                    <a:ext uri="{9D8B030D-6E8A-4147-A177-3AD203B41FA5}">
                      <a16:colId xmlns:a16="http://schemas.microsoft.com/office/drawing/2014/main" val="2346018160"/>
                    </a:ext>
                  </a:extLst>
                </a:gridCol>
              </a:tblGrid>
              <a:tr h="562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Trend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Consumer Insight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Channel Focus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Market Proof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Retailer Opportunity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Hero Basket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Brand Credentials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Execution Playbook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/>
                </a:tc>
                <a:extLst>
                  <a:ext uri="{0D108BD9-81ED-4DB2-BD59-A6C34878D82A}">
                    <a16:rowId xmlns:a16="http://schemas.microsoft.com/office/drawing/2014/main" val="4165163606"/>
                  </a:ext>
                </a:extLst>
              </a:tr>
              <a:tr h="14579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#1 🍋 Aperitivo &amp; Spritz</a:t>
                      </a:r>
                      <a:endParaRPr lang="en-US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Shoppers are recreating lighter, daytime drinking occasions at home—seeking refreshing, lower-ABV options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Liquor stores, wine shops, premium grocery, summer displays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Spritz menu mentions +14% (SOMM AI)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Build a spritz occasion in-store to drive multi-item baskets and repeat purchases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 dirty="0">
                          <a:effectLst/>
                        </a:rPr>
                        <a:t>Pallini Limoncello </a:t>
                      </a:r>
                      <a:r>
                        <a:rPr lang="en-US" sz="1200" kern="0" dirty="0">
                          <a:effectLst/>
                        </a:rPr>
                        <a:t>+ Prosecco + Soda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 dirty="0">
                          <a:effectLst/>
                        </a:rPr>
                        <a:t>Pallini</a:t>
                      </a:r>
                      <a:r>
                        <a:rPr lang="en-US" sz="1200" kern="0" dirty="0">
                          <a:effectLst/>
                        </a:rPr>
                        <a:t> — World’s #1 Limoncello (IWSR); 150 years heritage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 dirty="0">
                          <a:effectLst/>
                        </a:rPr>
                        <a:t>Bols Elderflower </a:t>
                      </a:r>
                      <a:r>
                        <a:rPr lang="en-US" sz="1200" kern="0" dirty="0">
                          <a:effectLst/>
                        </a:rPr>
                        <a:t>— 92 pts Wine Enthusiast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Trade-up shoppers from Aperol to Pallini to increase avg basket value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Cross-merchandise Spritz using Pallini + Prosecco + soda to drive higher value baskets </a:t>
                      </a:r>
                    </a:p>
                  </a:txBody>
                  <a:tcPr marL="3457" marR="3457" marT="3457" marB="3457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378655"/>
                  </a:ext>
                </a:extLst>
              </a:tr>
              <a:tr h="14579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#2 🌴 Tropical, Visual &amp; Shareable</a:t>
                      </a:r>
                      <a:endParaRPr lang="en-US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Shoppers gravitate toward bold, colorful cocktails that feel social, fun, and worth sharing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Large liquor chains, urban stores, beach towns, college markets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 err="1">
                          <a:effectLst/>
                        </a:rPr>
                        <a:t>Pornstar</a:t>
                      </a:r>
                      <a:r>
                        <a:rPr lang="en-US" sz="1200" kern="0" dirty="0">
                          <a:effectLst/>
                        </a:rPr>
                        <a:t> Martini #1 global cocktail (Difford’s Guide)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Drive impulse purchases and trade-up through visually disruptive displays and flavor-led exploration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 dirty="0">
                          <a:effectLst/>
                        </a:rPr>
                        <a:t>Passoã</a:t>
                      </a:r>
                      <a:r>
                        <a:rPr lang="en-US" sz="1200" kern="0" dirty="0">
                          <a:effectLst/>
                        </a:rPr>
                        <a:t> + Vodka + Passion fruit Bols Blue + Vodka + Lemonade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 dirty="0">
                          <a:effectLst/>
                        </a:rPr>
                        <a:t>Passoã</a:t>
                      </a:r>
                      <a:r>
                        <a:rPr lang="en-US" sz="1200" kern="0" dirty="0">
                          <a:effectLst/>
                        </a:rPr>
                        <a:t> — #1 Passion Fruit Liqueur; original </a:t>
                      </a:r>
                      <a:r>
                        <a:rPr lang="en-US" sz="1200" kern="0" dirty="0" err="1">
                          <a:effectLst/>
                        </a:rPr>
                        <a:t>Pornstar</a:t>
                      </a:r>
                      <a:r>
                        <a:rPr lang="en-US" sz="1200" kern="0" dirty="0">
                          <a:effectLst/>
                        </a:rPr>
                        <a:t> Martini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 dirty="0">
                          <a:effectLst/>
                        </a:rPr>
                        <a:t>Bols Blue 1575 </a:t>
                      </a:r>
                      <a:r>
                        <a:rPr lang="en-US" sz="1200" kern="0" dirty="0">
                          <a:effectLst/>
                        </a:rPr>
                        <a:t>— 94 pts Wine Enthusiast; 450-year heritage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Create “tropical” shelf blocks by placing Passoa next to Malibu and grouping Bols Flavors together </a:t>
                      </a:r>
                    </a:p>
                    <a:p>
                      <a:pPr marL="285750" lvl="0" indent="-28575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Cross Merchandise Passoa with vodka, rum, tequila to drive avg basket</a:t>
                      </a:r>
                    </a:p>
                  </a:txBody>
                  <a:tcPr marL="3457" marR="3457" marT="3457" marB="345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891716"/>
                  </a:ext>
                </a:extLst>
              </a:tr>
              <a:tr h="14579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#3 ☕ Coffee &amp; Indulgence</a:t>
                      </a:r>
                      <a:endParaRPr lang="en-US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rgbClr val="E7D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Consumers seek indulgent, dessert-style drinks at home—especially post-dinner or weekend treats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rgbClr val="E7D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Liquor + grocery, holiday displays, gifting sections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rgbClr val="E7D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Espresso Martini Top 10 global cocktail (Difford’s Guide)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rgbClr val="E7D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Capture incremental “second drink” occasions and drive premium basket trade-up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rgbClr val="E7D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 dirty="0">
                          <a:effectLst/>
                        </a:rPr>
                        <a:t>Galliano Espresso </a:t>
                      </a:r>
                      <a:r>
                        <a:rPr lang="en-US" sz="1200" kern="0" dirty="0">
                          <a:effectLst/>
                        </a:rPr>
                        <a:t>+ Vodka + Coffee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rgbClr val="E7D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 dirty="0">
                          <a:effectLst/>
                        </a:rPr>
                        <a:t>Galliano Espresso </a:t>
                      </a:r>
                      <a:r>
                        <a:rPr lang="en-US" sz="1200" kern="0" dirty="0">
                          <a:effectLst/>
                        </a:rPr>
                        <a:t>— richer coffee profile, less sweet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 dirty="0">
                          <a:effectLst/>
                        </a:rPr>
                        <a:t>Galliano </a:t>
                      </a:r>
                      <a:r>
                        <a:rPr lang="en-US" sz="1200" b="1" kern="0" dirty="0" err="1">
                          <a:effectLst/>
                        </a:rPr>
                        <a:t>L’Autentico</a:t>
                      </a:r>
                      <a:r>
                        <a:rPr lang="en-US" sz="1200" b="1" kern="0" dirty="0">
                          <a:effectLst/>
                        </a:rPr>
                        <a:t> </a:t>
                      </a:r>
                      <a:r>
                        <a:rPr lang="en-US" sz="1200" kern="0" dirty="0">
                          <a:effectLst/>
                        </a:rPr>
                        <a:t>— iconic herbal-vanilla liqueur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rgbClr val="E7DEDB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Place Galliano Espresso on shelf next to other coffee liqueurs to drive shopper trade up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285750" lvl="0" indent="-285750" defTabSz="914355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Cross-merchandise Galliano Espresso with vodka and coffee ingredients to increase basket value</a:t>
                      </a:r>
                      <a:endParaRPr lang="en-US" sz="1200" kern="0" dirty="0">
                        <a:solidFill>
                          <a:schemeClr val="tx1"/>
                        </a:solidFill>
                      </a:endParaRPr>
                    </a:p>
                  </a:txBody>
                  <a:tcPr marL="3457" marR="3457" marT="3457" marB="3457" anchor="ctr">
                    <a:solidFill>
                      <a:srgbClr val="E7D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2862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52AD95B-C508-14C3-750D-A6E9C832E403}"/>
              </a:ext>
            </a:extLst>
          </p:cNvPr>
          <p:cNvSpPr txBox="1"/>
          <p:nvPr/>
        </p:nvSpPr>
        <p:spPr>
          <a:xfrm>
            <a:off x="2262009" y="511819"/>
            <a:ext cx="72355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“These 6 trends are reshaping how consumers drink and shop.                         This framework turns them into simple, high-impact retail programs that drive bigger baskets, premium trade-up, and faster sell-through.”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CA5A27-5BBE-D791-D9A7-8BC4F43741A9}"/>
              </a:ext>
            </a:extLst>
          </p:cNvPr>
          <p:cNvSpPr txBox="1"/>
          <p:nvPr/>
        </p:nvSpPr>
        <p:spPr>
          <a:xfrm>
            <a:off x="125559" y="6542592"/>
            <a:ext cx="11910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“Each program is designed to add 1–2 incremental items per basket and drive premium trade-up across categories.”</a:t>
            </a:r>
          </a:p>
        </p:txBody>
      </p:sp>
    </p:spTree>
    <p:extLst>
      <p:ext uri="{BB962C8B-B14F-4D97-AF65-F5344CB8AC3E}">
        <p14:creationId xmlns:p14="http://schemas.microsoft.com/office/powerpoint/2010/main" val="13819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CAF23-3BCB-9B5A-CB48-557C77B2A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AB771D-FCBD-B93F-BF94-9E24E8138CCD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AC495D-58BE-9EBE-2A31-9F7B0808B516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147D2E67-0BE8-FC0F-A59F-71B10D149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1EC157-A719-F862-D044-27D84A9B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FFAACD-A7B1-88BF-2972-464704DB61FB}"/>
              </a:ext>
            </a:extLst>
          </p:cNvPr>
          <p:cNvSpPr txBox="1"/>
          <p:nvPr/>
        </p:nvSpPr>
        <p:spPr>
          <a:xfrm>
            <a:off x="1523557" y="-74638"/>
            <a:ext cx="9249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6 TRENDS DRIVING RETAIL GROWTH – </a:t>
            </a:r>
            <a:r>
              <a:rPr lang="en-US" sz="2800" dirty="0">
                <a:solidFill>
                  <a:schemeClr val="bg1"/>
                </a:solidFill>
              </a:rPr>
              <a:t>ONE PAGER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2C83F5-BFFF-07C7-F0D8-073EADC95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553629"/>
              </p:ext>
            </p:extLst>
          </p:nvPr>
        </p:nvGraphicFramePr>
        <p:xfrm>
          <a:off x="95249" y="1499616"/>
          <a:ext cx="11940880" cy="49093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0799">
                  <a:extLst>
                    <a:ext uri="{9D8B030D-6E8A-4147-A177-3AD203B41FA5}">
                      <a16:colId xmlns:a16="http://schemas.microsoft.com/office/drawing/2014/main" val="1921363908"/>
                    </a:ext>
                  </a:extLst>
                </a:gridCol>
                <a:gridCol w="1358631">
                  <a:extLst>
                    <a:ext uri="{9D8B030D-6E8A-4147-A177-3AD203B41FA5}">
                      <a16:colId xmlns:a16="http://schemas.microsoft.com/office/drawing/2014/main" val="3167877501"/>
                    </a:ext>
                  </a:extLst>
                </a:gridCol>
                <a:gridCol w="1165113">
                  <a:extLst>
                    <a:ext uri="{9D8B030D-6E8A-4147-A177-3AD203B41FA5}">
                      <a16:colId xmlns:a16="http://schemas.microsoft.com/office/drawing/2014/main" val="1949337394"/>
                    </a:ext>
                  </a:extLst>
                </a:gridCol>
                <a:gridCol w="1066969">
                  <a:extLst>
                    <a:ext uri="{9D8B030D-6E8A-4147-A177-3AD203B41FA5}">
                      <a16:colId xmlns:a16="http://schemas.microsoft.com/office/drawing/2014/main" val="1314790316"/>
                    </a:ext>
                  </a:extLst>
                </a:gridCol>
                <a:gridCol w="1408007">
                  <a:extLst>
                    <a:ext uri="{9D8B030D-6E8A-4147-A177-3AD203B41FA5}">
                      <a16:colId xmlns:a16="http://schemas.microsoft.com/office/drawing/2014/main" val="2064868340"/>
                    </a:ext>
                  </a:extLst>
                </a:gridCol>
                <a:gridCol w="829056">
                  <a:extLst>
                    <a:ext uri="{9D8B030D-6E8A-4147-A177-3AD203B41FA5}">
                      <a16:colId xmlns:a16="http://schemas.microsoft.com/office/drawing/2014/main" val="327487517"/>
                    </a:ext>
                  </a:extLst>
                </a:gridCol>
                <a:gridCol w="1731264">
                  <a:extLst>
                    <a:ext uri="{9D8B030D-6E8A-4147-A177-3AD203B41FA5}">
                      <a16:colId xmlns:a16="http://schemas.microsoft.com/office/drawing/2014/main" val="1416678048"/>
                    </a:ext>
                  </a:extLst>
                </a:gridCol>
                <a:gridCol w="3331041">
                  <a:extLst>
                    <a:ext uri="{9D8B030D-6E8A-4147-A177-3AD203B41FA5}">
                      <a16:colId xmlns:a16="http://schemas.microsoft.com/office/drawing/2014/main" val="2346018160"/>
                    </a:ext>
                  </a:extLst>
                </a:gridCol>
              </a:tblGrid>
              <a:tr h="5807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Trend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Consumer Insight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Channel Focus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>
                          <a:effectLst/>
                        </a:rPr>
                        <a:t>Market Proof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Retailer Opportunity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Hero Basket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Brand Credentials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</a:rPr>
                        <a:t>Execution Playbook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/>
                </a:tc>
                <a:extLst>
                  <a:ext uri="{0D108BD9-81ED-4DB2-BD59-A6C34878D82A}">
                    <a16:rowId xmlns:a16="http://schemas.microsoft.com/office/drawing/2014/main" val="4165163606"/>
                  </a:ext>
                </a:extLst>
              </a:tr>
              <a:tr h="13650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#4 🥃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 Drink Better  (Craft &amp; Transparency)</a:t>
                      </a:r>
                      <a:endParaRPr lang="en-US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Shoppers are buying fewer bottles but trading up for quality, authenticity, and transparency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Premium liquor stores, tequila sections, high-income trade areas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Additive-free tequila +15% dollar sales (Nielsen)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Drive trade-up and premium margin expansion through clear quality cues and upgrade messaging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 dirty="0">
                          <a:effectLst/>
                        </a:rPr>
                        <a:t>Partida Tequila </a:t>
                      </a:r>
                      <a:r>
                        <a:rPr lang="en-US" sz="1200" kern="0" dirty="0">
                          <a:effectLst/>
                        </a:rPr>
                        <a:t>+ Bols Triple Sec + Lime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i="1" kern="0" dirty="0">
                          <a:effectLst/>
                        </a:rPr>
                        <a:t>Tequila Partida </a:t>
                      </a:r>
                      <a:r>
                        <a:rPr lang="en-US" sz="1200" kern="0" dirty="0">
                          <a:effectLst/>
                        </a:rPr>
                        <a:t>— additive-free since 2005; award-winning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Muff Irish Whiskey — Robb Report recognition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0" dirty="0">
                          <a:effectLst/>
                        </a:rPr>
                        <a:t>Build “upgrade your cocktail” shelf communication (e.g., Margarita trade-up)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0" dirty="0">
                          <a:effectLst/>
                        </a:rPr>
                        <a:t> Create good-better-best ladders to guide shopper decisions 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0" dirty="0">
                          <a:effectLst/>
                        </a:rPr>
                        <a:t>Trade up with Partida and Roble Fino to increase price per bottle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792457"/>
                  </a:ext>
                </a:extLst>
              </a:tr>
              <a:tr h="13650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#5 🌿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 Lo &amp; No Alcohol</a:t>
                      </a:r>
                      <a:endParaRPr lang="en-US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Moderation is expanding occasions—shoppers want full cocktail experiences without alcohol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Premium grocery, wellness retailers, urban liquor stores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Non-alcoholic menu mentions +300% (SOMM AI)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Capture incremental shoppers and occasions without sacrificing basket value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 dirty="0" err="1">
                          <a:effectLst/>
                        </a:rPr>
                        <a:t>Fluère</a:t>
                      </a:r>
                      <a:r>
                        <a:rPr lang="en-US" sz="1200" kern="0" dirty="0">
                          <a:effectLst/>
                        </a:rPr>
                        <a:t> + Mixer Pallini </a:t>
                      </a:r>
                      <a:r>
                        <a:rPr lang="en-US" sz="1200" kern="0" dirty="0" err="1">
                          <a:effectLst/>
                        </a:rPr>
                        <a:t>Limonzero</a:t>
                      </a:r>
                      <a:r>
                        <a:rPr lang="en-US" sz="1200" kern="0" dirty="0">
                          <a:effectLst/>
                        </a:rPr>
                        <a:t> + Soda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 err="1">
                          <a:effectLst/>
                        </a:rPr>
                        <a:t>Fluère</a:t>
                      </a:r>
                      <a:r>
                        <a:rPr lang="en-US" sz="1200" kern="0" dirty="0">
                          <a:effectLst/>
                        </a:rPr>
                        <a:t> — award-winning non-alcoholic spirits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Pallini </a:t>
                      </a:r>
                      <a:r>
                        <a:rPr lang="en-US" sz="1200" kern="0" dirty="0" err="1">
                          <a:effectLst/>
                        </a:rPr>
                        <a:t>Limonzero</a:t>
                      </a:r>
                      <a:r>
                        <a:rPr lang="en-US" sz="1200" kern="0" dirty="0">
                          <a:effectLst/>
                        </a:rPr>
                        <a:t> — first non-alcoholic limoncello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0" dirty="0">
                          <a:effectLst/>
                        </a:rPr>
                        <a:t>Widen no/low offerings across shelf with clear signage 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0" dirty="0">
                          <a:effectLst/>
                        </a:rPr>
                        <a:t>Build “same cocktail, no alcohol” solutions to drive adoption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Cross merchandise with cocktail mixers to drive basket value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59251"/>
                  </a:ext>
                </a:extLst>
              </a:tr>
              <a:tr h="13650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#6 ⚡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Quality Cocktails at Scale (RTS)</a:t>
                      </a:r>
                      <a:endParaRPr lang="en-US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Shoppers want bar-quality cocktails with zero effort—especially for hosting and social occasions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End caps, front-of-store displays, convenience-driven retail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RTS cocktails +19% dollar sales (Nielsen)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Drive high-velocity sales, impulse purchases, and larger baskets through convenience-led solutions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 dirty="0">
                          <a:effectLst/>
                        </a:rPr>
                        <a:t>Bols RTS </a:t>
                      </a:r>
                      <a:r>
                        <a:rPr lang="en-US" sz="1200" kern="0" dirty="0">
                          <a:effectLst/>
                        </a:rPr>
                        <a:t>Margarita / Espresso Martini + Ice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Bols RTS — bartender-crafted with real spirits; 450-year expertise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Position as already chilled or “pour over ice” cocktail solution to remove friction </a:t>
                      </a:r>
                    </a:p>
                    <a:p>
                      <a:pPr marL="285750" lvl="0" indent="-28575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Prioritize secondary placement (front of store / end caps) — critical to conversion</a:t>
                      </a:r>
                      <a:endParaRPr kumimoji="0" lang="en-US" sz="120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" marR="3457" marT="3457" marB="345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8801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949091F-82F5-B94C-0129-699CC3747A1C}"/>
              </a:ext>
            </a:extLst>
          </p:cNvPr>
          <p:cNvSpPr txBox="1"/>
          <p:nvPr/>
        </p:nvSpPr>
        <p:spPr>
          <a:xfrm>
            <a:off x="2262009" y="511819"/>
            <a:ext cx="72355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“These 6 trends are reshaping how consumers drink and shop.                         This framework turns them into simple, high-impact retail programs that drive bigger baskets, premium trade-up, and faster sell-through.”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62FF2C-448E-8865-0B2A-37C601E6C18D}"/>
              </a:ext>
            </a:extLst>
          </p:cNvPr>
          <p:cNvSpPr txBox="1"/>
          <p:nvPr/>
        </p:nvSpPr>
        <p:spPr>
          <a:xfrm>
            <a:off x="125559" y="6542592"/>
            <a:ext cx="11910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“Each program is designed to add 1–2 incremental items per basket and drive premium trade-up across categories.”</a:t>
            </a:r>
          </a:p>
        </p:txBody>
      </p:sp>
    </p:spTree>
    <p:extLst>
      <p:ext uri="{BB962C8B-B14F-4D97-AF65-F5344CB8AC3E}">
        <p14:creationId xmlns:p14="http://schemas.microsoft.com/office/powerpoint/2010/main" val="235429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009C0-7F1D-6138-D11B-D4A89FF0A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F489A8-9603-D511-7E80-46A5DE59AA12}"/>
              </a:ext>
            </a:extLst>
          </p:cNvPr>
          <p:cNvSpPr/>
          <p:nvPr/>
        </p:nvSpPr>
        <p:spPr>
          <a:xfrm>
            <a:off x="2379" y="-19457"/>
            <a:ext cx="12189621" cy="6887226"/>
          </a:xfrm>
          <a:prstGeom prst="rect">
            <a:avLst/>
          </a:prstGeom>
          <a:solidFill>
            <a:srgbClr val="0A224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1D577670-3F1C-B56D-9C73-E0E1915587C3}"/>
              </a:ext>
            </a:extLst>
          </p:cNvPr>
          <p:cNvSpPr txBox="1">
            <a:spLocks/>
          </p:cNvSpPr>
          <p:nvPr/>
        </p:nvSpPr>
        <p:spPr>
          <a:xfrm>
            <a:off x="6813623" y="2343118"/>
            <a:ext cx="4879302" cy="32829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43755-0199-2D26-596A-BDFECD62E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12" y="172020"/>
            <a:ext cx="606226" cy="538410"/>
          </a:xfrm>
          <a:prstGeom prst="rect">
            <a:avLst/>
          </a:prstGeom>
        </p:spPr>
      </p:pic>
      <p:pic>
        <p:nvPicPr>
          <p:cNvPr id="1028" name="Picture 4" descr="Lucas Bols // Home">
            <a:extLst>
              <a:ext uri="{FF2B5EF4-FFF2-40B4-BE49-F238E27FC236}">
                <a16:creationId xmlns:a16="http://schemas.microsoft.com/office/drawing/2014/main" id="{AA174716-F9A1-F296-C55D-53EAAE90B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63" y="1477024"/>
            <a:ext cx="8740324" cy="444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EEDB22-5A6C-FA57-D5D8-2747FE862532}"/>
              </a:ext>
            </a:extLst>
          </p:cNvPr>
          <p:cNvSpPr txBox="1"/>
          <p:nvPr/>
        </p:nvSpPr>
        <p:spPr>
          <a:xfrm>
            <a:off x="1264662" y="163212"/>
            <a:ext cx="9607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CREATING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GREAT COCKTAIL EXPERIENCES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AROUND THE WORLD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4" descr="LucasBols Logo PNG Vector (SVG) Free Download">
            <a:extLst>
              <a:ext uri="{FF2B5EF4-FFF2-40B4-BE49-F238E27FC236}">
                <a16:creationId xmlns:a16="http://schemas.microsoft.com/office/drawing/2014/main" id="{5EABAD9A-C727-A2FF-F82A-A428D75A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9" y="205111"/>
            <a:ext cx="800163" cy="52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1323B7-81E2-FFC5-7619-BB3B54E58D9B}"/>
              </a:ext>
            </a:extLst>
          </p:cNvPr>
          <p:cNvSpPr txBox="1"/>
          <p:nvPr/>
        </p:nvSpPr>
        <p:spPr>
          <a:xfrm>
            <a:off x="633520" y="5975880"/>
            <a:ext cx="10174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 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450 YEARS, </a:t>
            </a: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SINCE 1575</a:t>
            </a: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84E013BA-154C-7256-5AAA-BDE32E2A55A1}"/>
              </a:ext>
            </a:extLst>
          </p:cNvPr>
          <p:cNvGrpSpPr/>
          <p:nvPr/>
        </p:nvGrpSpPr>
        <p:grpSpPr>
          <a:xfrm>
            <a:off x="8850100" y="3621834"/>
            <a:ext cx="3202331" cy="3165517"/>
            <a:chOff x="0" y="0"/>
            <a:chExt cx="10242474" cy="10242474"/>
          </a:xfrm>
        </p:grpSpPr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76ADB245-AEFE-1EE9-4474-8064AAAA3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9009">
              <a:off x="13368" y="13368"/>
              <a:ext cx="10215739" cy="10215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408EB923-76E2-6799-9D74-8BDA898E5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57906">
              <a:off x="1424004" y="1429645"/>
              <a:ext cx="7394466" cy="73944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" name="geplakte-afbeelding.pdf" descr="geplakte-afbeelding.pdf">
            <a:extLst>
              <a:ext uri="{FF2B5EF4-FFF2-40B4-BE49-F238E27FC236}">
                <a16:creationId xmlns:a16="http://schemas.microsoft.com/office/drawing/2014/main" id="{E640335C-4BA7-1AC7-64B7-815977C2B3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4457" y="3726116"/>
            <a:ext cx="2933616" cy="29806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262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5A67F-11ED-AF9D-A429-89B1DC8B1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A4E784-EAF5-F2FF-8E8A-FA6E7C5B4FEC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5CFC21E-852A-6C0F-7A04-9E4F5D17AD35}"/>
              </a:ext>
            </a:extLst>
          </p:cNvPr>
          <p:cNvSpPr/>
          <p:nvPr/>
        </p:nvSpPr>
        <p:spPr>
          <a:xfrm>
            <a:off x="7368236" y="1900540"/>
            <a:ext cx="654501" cy="41456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68BB20-02BC-8F88-99F7-6F238F2A9F27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9DF74689-04F0-2AF0-5AC0-B8AFA2B28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496505-BE65-F70B-15A7-4609E9CD0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A68C3D-A353-0E11-3596-1370050605B1}"/>
              </a:ext>
            </a:extLst>
          </p:cNvPr>
          <p:cNvSpPr txBox="1"/>
          <p:nvPr/>
        </p:nvSpPr>
        <p:spPr>
          <a:xfrm>
            <a:off x="1458066" y="124211"/>
            <a:ext cx="92493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WINNING OFF PREMISE IN 2026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5079F-77AC-800A-BC30-4FEDEF4DD2B5}"/>
              </a:ext>
            </a:extLst>
          </p:cNvPr>
          <p:cNvSpPr txBox="1"/>
          <p:nvPr/>
        </p:nvSpPr>
        <p:spPr>
          <a:xfrm>
            <a:off x="2197672" y="724106"/>
            <a:ext cx="77701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 &amp; PURPOSE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A87E3-50AE-360C-A685-9FFE2BC075CA}"/>
              </a:ext>
            </a:extLst>
          </p:cNvPr>
          <p:cNvSpPr txBox="1"/>
          <p:nvPr/>
        </p:nvSpPr>
        <p:spPr>
          <a:xfrm>
            <a:off x="8256575" y="1543050"/>
            <a:ext cx="3765829" cy="18705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The CALL TO ACTION for sales teams is clear:</a:t>
            </a:r>
            <a:endParaRPr lang="en-US" sz="24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Help retailers </a:t>
            </a:r>
            <a:r>
              <a:rPr lang="en-US" i="1" dirty="0">
                <a:solidFill>
                  <a:schemeClr val="accent2"/>
                </a:solidFill>
              </a:rPr>
              <a:t>sell more bottles,</a:t>
            </a:r>
            <a:br>
              <a:rPr lang="en-US" i="1" dirty="0">
                <a:solidFill>
                  <a:schemeClr val="accent2"/>
                </a:solidFill>
              </a:rPr>
            </a:br>
            <a:r>
              <a:rPr lang="en-US" i="1" dirty="0">
                <a:solidFill>
                  <a:schemeClr val="accent2"/>
                </a:solidFill>
              </a:rPr>
              <a:t>build bigger baskets, and trade shoppers up—more often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596D8E-1B02-7F78-5D87-88A3808BBEE8}"/>
              </a:ext>
            </a:extLst>
          </p:cNvPr>
          <p:cNvSpPr/>
          <p:nvPr/>
        </p:nvSpPr>
        <p:spPr>
          <a:xfrm>
            <a:off x="8192829" y="1532248"/>
            <a:ext cx="3792793" cy="21012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AC035-BB37-6F26-44BF-4CD9C76C9CB6}"/>
              </a:ext>
            </a:extLst>
          </p:cNvPr>
          <p:cNvSpPr/>
          <p:nvPr/>
        </p:nvSpPr>
        <p:spPr>
          <a:xfrm>
            <a:off x="3906581" y="1543050"/>
            <a:ext cx="3792793" cy="5000625"/>
          </a:xfrm>
          <a:prstGeom prst="rect">
            <a:avLst/>
          </a:prstGeom>
          <a:solidFill>
            <a:srgbClr val="0A224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D5F201-F7A4-06F6-7A7F-305C4F675126}"/>
              </a:ext>
            </a:extLst>
          </p:cNvPr>
          <p:cNvSpPr txBox="1"/>
          <p:nvPr/>
        </p:nvSpPr>
        <p:spPr>
          <a:xfrm>
            <a:off x="3956599" y="1785481"/>
            <a:ext cx="3792793" cy="41857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This shift is creating clear opportunities for RETAILERS: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Drive </a:t>
            </a:r>
            <a:r>
              <a:rPr lang="en-US" b="1" dirty="0">
                <a:solidFill>
                  <a:schemeClr val="bg1"/>
                </a:solidFill>
              </a:rPr>
              <a:t>bigger baskets per trip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Trade shoppers up to </a:t>
            </a:r>
            <a:r>
              <a:rPr lang="en-US" b="1" dirty="0">
                <a:solidFill>
                  <a:schemeClr val="bg1"/>
                </a:solidFill>
              </a:rPr>
              <a:t>higher value bottles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Increase </a:t>
            </a:r>
            <a:r>
              <a:rPr lang="en-US" b="1" dirty="0">
                <a:solidFill>
                  <a:schemeClr val="bg1"/>
                </a:solidFill>
              </a:rPr>
              <a:t>purchase frequency across occasions</a:t>
            </a:r>
            <a:endParaRPr lang="en-US" dirty="0">
              <a:solidFill>
                <a:schemeClr val="bg1"/>
              </a:solidFill>
            </a:endParaRPr>
          </a:p>
          <a:p>
            <a:pPr>
              <a:spcAft>
                <a:spcPts val="800"/>
              </a:spcAft>
              <a:defRPr/>
            </a:pPr>
            <a:endParaRPr lang="en-US" sz="600" b="1" kern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lang="en-US" sz="1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C6E7032-C415-A360-1C81-21E2C48A7F22}"/>
              </a:ext>
            </a:extLst>
          </p:cNvPr>
          <p:cNvSpPr/>
          <p:nvPr/>
        </p:nvSpPr>
        <p:spPr>
          <a:xfrm>
            <a:off x="3078743" y="1988288"/>
            <a:ext cx="654501" cy="41456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C67AFF-CF2E-E450-E216-EB236DCBC78A}"/>
              </a:ext>
            </a:extLst>
          </p:cNvPr>
          <p:cNvSpPr/>
          <p:nvPr/>
        </p:nvSpPr>
        <p:spPr>
          <a:xfrm>
            <a:off x="184149" y="1543050"/>
            <a:ext cx="3228976" cy="5000625"/>
          </a:xfrm>
          <a:prstGeom prst="rect">
            <a:avLst/>
          </a:prstGeom>
          <a:solidFill>
            <a:srgbClr val="0A224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5F579E-8BAA-3E85-9F44-21983FBCFF11}"/>
              </a:ext>
            </a:extLst>
          </p:cNvPr>
          <p:cNvSpPr txBox="1"/>
          <p:nvPr/>
        </p:nvSpPr>
        <p:spPr>
          <a:xfrm>
            <a:off x="347091" y="1827330"/>
            <a:ext cx="3228976" cy="442198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The way CONSUMERS drink is evolving:</a:t>
            </a:r>
            <a:endParaRPr lang="en-US" sz="2400" b="0" i="0" u="none" strike="noStrike" kern="1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Fewer drinks, but higher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and higher expectations</a:t>
            </a:r>
            <a:endParaRPr lang="en-US" sz="1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occasions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beyond traditional nightlife (aperitivo, daytime, post-meal, moderation)</a:t>
            </a:r>
            <a:endParaRPr lang="en-US" sz="1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Greater demand for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experience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, flavor, </a:t>
            </a:r>
            <a:r>
              <a:rPr lang="en-US" kern="0" dirty="0">
                <a:solidFill>
                  <a:prstClr val="white"/>
                </a:solidFill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and</a:t>
            </a:r>
            <a:br>
              <a:rPr lang="en-US" dirty="0"/>
            </a:br>
            <a:r>
              <a:rPr lang="en-US" kern="0" dirty="0">
                <a:solidFill>
                  <a:prstClr val="white"/>
                </a:solidFill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visual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 appeal</a:t>
            </a:r>
            <a:endParaRPr lang="en-US" dirty="0">
              <a:solidFill>
                <a:prstClr val="white"/>
              </a:solidFill>
              <a:ea typeface="Calibri" panose="020F0502020204030204"/>
              <a:cs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1D90C0-279E-0ACF-7FBC-C847E323CBC9}"/>
              </a:ext>
            </a:extLst>
          </p:cNvPr>
          <p:cNvSpPr txBox="1"/>
          <p:nvPr/>
        </p:nvSpPr>
        <p:spPr>
          <a:xfrm>
            <a:off x="8242848" y="3787653"/>
            <a:ext cx="3793284" cy="3200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DECK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turns these shifts into simple,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high-profit RETA</a:t>
            </a:r>
            <a:r>
              <a:rPr lang="en-US" sz="2400" b="1" dirty="0">
                <a:solidFill>
                  <a:srgbClr val="ED7D31"/>
                </a:solidFill>
                <a:latin typeface="Calibri" panose="020F0502020204030204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 PROGRAMS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teams can sell, and retailers can implement immediately. 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Simple to execute. Built to scale. Designed to drive depletions.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D03FED-3F6F-C046-4D09-21E222A6A4B8}"/>
              </a:ext>
            </a:extLst>
          </p:cNvPr>
          <p:cNvSpPr/>
          <p:nvPr/>
        </p:nvSpPr>
        <p:spPr>
          <a:xfrm>
            <a:off x="8192829" y="3759991"/>
            <a:ext cx="3792793" cy="279118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78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D1EA-12B2-6714-3269-6B4990FD1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450D44-ED8A-529C-F28E-87751BB49B4F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04DE2A-82F8-75E5-05E3-AEFB8FD69900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413E2120-00E4-9585-2708-138D67ABE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4E1BAF-86DC-F2DA-65FC-D0BD8C131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99F88F-B87F-36A0-4E00-CCCF00BFF2B3}"/>
              </a:ext>
            </a:extLst>
          </p:cNvPr>
          <p:cNvSpPr txBox="1"/>
          <p:nvPr/>
        </p:nvSpPr>
        <p:spPr>
          <a:xfrm>
            <a:off x="128867" y="1437056"/>
            <a:ext cx="3743326" cy="52945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80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#1 APERITIVO &amp; SPRITZ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“Spritz-style drinks continue to dominate as consumers seek lighter, lower-ABV options that fit daytime and early evening occasions.”</a:t>
            </a:r>
            <a:b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en-US" sz="1400" i="1" kern="0" err="1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SevenFifty</a:t>
            </a:r>
            <a:r>
              <a:rPr lang="en-US" sz="1400" i="1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Daily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“The Spritz has evolved into a global drinking ritual, driven by its </a:t>
            </a:r>
            <a:r>
              <a:rPr lang="en-US" sz="1200" kern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sessionability</a:t>
            </a: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and strong appeal across multiple dayparts.”</a:t>
            </a:r>
            <a:b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en-US" sz="1400" i="1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Drinks International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endParaRPr lang="en-US" sz="1200" kern="10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80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#2 TROPICAL, VISUAL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“The </a:t>
            </a:r>
            <a:r>
              <a:rPr lang="en-US" sz="1200" kern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Pornstar</a:t>
            </a: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Martini remains one of the most ordered cocktails globally, reflecting sustained demand for bold, fruit-forward flavors.”</a:t>
            </a:r>
            <a:b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en-US" sz="1400" i="1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Difford’s Guide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“Colorful, visually striking cocktails are increasingly driving consumer choice, particularly among younger drinkers seeking shareable experiences.”</a:t>
            </a:r>
            <a:r>
              <a:rPr lang="en-US" sz="1200" ker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1200">
                <a:solidFill>
                  <a:schemeClr val="accent2"/>
                </a:solidFill>
              </a:rPr>
              <a:t>— </a:t>
            </a:r>
            <a:r>
              <a:rPr lang="en-US" sz="1400" i="1">
                <a:solidFill>
                  <a:schemeClr val="accent2"/>
                </a:solidFill>
              </a:rPr>
              <a:t>Liquor.com</a:t>
            </a:r>
            <a:endParaRPr lang="en-US" sz="10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F293A3-94E5-A188-35BB-7354BFBF7331}"/>
              </a:ext>
            </a:extLst>
          </p:cNvPr>
          <p:cNvSpPr txBox="1"/>
          <p:nvPr/>
        </p:nvSpPr>
        <p:spPr>
          <a:xfrm>
            <a:off x="4152688" y="1438955"/>
            <a:ext cx="4066730" cy="53758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80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#3 COFFEE &amp; INDULGENCE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“The Espresso Martini shows no signs of slowing, consistently ranking among the most popular cocktails worldwide.”</a:t>
            </a: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— </a:t>
            </a:r>
            <a:r>
              <a:rPr lang="en-US" sz="1400" i="1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Drinks International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“Coffee cocktails are thriving as consumers look for indulgent, dessert-like drinks that extend the drinking occasion.”</a:t>
            </a: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— </a:t>
            </a:r>
            <a:r>
              <a:rPr lang="en-US" sz="1400" i="1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Imbibe Magazine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200" kern="10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500" b="1" kern="1800">
              <a:solidFill>
                <a:schemeClr val="bg1"/>
              </a:solidFill>
              <a:effectLst/>
              <a:ea typeface="Times New Roman" panose="02020603050405020304" pitchFamily="18" charset="0"/>
              <a:cs typeface="Segoe UI Emoji" panose="020B0502040204020203" pitchFamily="34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80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#4 DRINK BETTER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“Consumers are increasingly prioritizing transparency and authenticity, particularly in tequila, where additive-free</a:t>
            </a:r>
            <a:br>
              <a:rPr lang="en-US" sz="1200" kern="0" dirty="0">
                <a:ea typeface="Times New Roman" panose="02020603050405020304" pitchFamily="18" charset="0"/>
                <a:cs typeface="Times New Roman"/>
              </a:rPr>
            </a:br>
            <a:r>
              <a:rPr lang="en-US" sz="1200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claims are gaining traction.”</a:t>
            </a: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— </a:t>
            </a:r>
            <a:r>
              <a:rPr lang="en-US" sz="1400" i="1" kern="0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SevenFifty</a:t>
            </a:r>
            <a:r>
              <a:rPr lang="en-US" sz="1400" i="1" kern="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 Daily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“Premiumization continues to shape spirits consumption,</a:t>
            </a:r>
            <a:br>
              <a:rPr lang="en-US" sz="12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/>
              </a:rPr>
            </a:b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with drinkers opting for fewer but higher-quality cocktails.”</a:t>
            </a: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— </a:t>
            </a:r>
            <a:r>
              <a:rPr lang="en-US" sz="1400" i="1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The Spirits Business</a:t>
            </a:r>
            <a:endParaRPr lang="en-US" sz="1200" i="1" kern="0">
              <a:solidFill>
                <a:schemeClr val="accent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400" kern="10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197B9-A711-54FB-B960-67CE57C3E14F}"/>
              </a:ext>
            </a:extLst>
          </p:cNvPr>
          <p:cNvSpPr txBox="1"/>
          <p:nvPr/>
        </p:nvSpPr>
        <p:spPr>
          <a:xfrm>
            <a:off x="8409457" y="1422318"/>
            <a:ext cx="3673021" cy="543466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80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#5 LO &amp; NO ALCOHOL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“No- and low-alcohol cocktails are moving from niche</a:t>
            </a:r>
            <a:r>
              <a:rPr lang="en-US" sz="1200" kern="0">
                <a:solidFill>
                  <a:schemeClr val="bg1"/>
                </a:solidFill>
                <a:ea typeface="Times New Roman" panose="02020603050405020304" pitchFamily="18" charset="0"/>
                <a:cs typeface="Times New Roman"/>
              </a:rPr>
              <a:t> </a:t>
            </a:r>
            <a:br>
              <a:rPr lang="en-US" sz="12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/>
              </a:rPr>
            </a:b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to </a:t>
            </a:r>
            <a:r>
              <a:rPr lang="en-US" sz="1200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mainstream, with bars expanding offerings to meet growing consumer demand.”</a:t>
            </a: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— </a:t>
            </a:r>
            <a:r>
              <a:rPr lang="en-US" sz="1400" i="1" kern="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Drinks International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“Guests increasingly expect alcohol-free options that deliver the same experience and complexity as full-strength cocktails.”</a:t>
            </a: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— </a:t>
            </a:r>
            <a:r>
              <a:rPr lang="en-US" sz="1400" i="1" kern="0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SevenFifty</a:t>
            </a:r>
            <a:r>
              <a:rPr lang="en-US" sz="1400" i="1" kern="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 Daily</a:t>
            </a:r>
            <a:endParaRPr lang="en-US" sz="1200" kern="100" dirty="0">
              <a:solidFill>
                <a:schemeClr val="accent2"/>
              </a:solidFill>
              <a:effectLst/>
              <a:ea typeface="Aptos" panose="020B0004020202020204" pitchFamily="34" charset="0"/>
              <a:cs typeface="Times New Roman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endParaRPr lang="en-US" sz="1200" kern="10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80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#6 COCKTAILS AT SCALE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“Ready-to-drink and ready-to-serve cocktails continue to surge as consumers and operators prioritize convenience without sacrificing quality.”</a:t>
            </a: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— </a:t>
            </a:r>
            <a:r>
              <a:rPr lang="en-US" sz="1400" i="1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Beverage Information Group</a:t>
            </a:r>
            <a:endParaRPr lang="en-US" sz="14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“High-volume venues are increasingly turning to batched and pre-made cocktails to improve speed of service and consistency.”</a:t>
            </a: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— </a:t>
            </a:r>
            <a:r>
              <a:rPr lang="en-US" sz="1400" i="1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Bar &amp; Restaurant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3977B9-44EE-6DAE-4F0D-744547731665}"/>
              </a:ext>
            </a:extLst>
          </p:cNvPr>
          <p:cNvSpPr txBox="1"/>
          <p:nvPr/>
        </p:nvSpPr>
        <p:spPr>
          <a:xfrm>
            <a:off x="1235236" y="2874"/>
            <a:ext cx="9763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6 TRENDS DRIVING ON PREMISE GROWTH IN 2026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72DEC4-6D48-CC7F-109A-3A2C3F90F170}"/>
              </a:ext>
            </a:extLst>
          </p:cNvPr>
          <p:cNvSpPr/>
          <p:nvPr/>
        </p:nvSpPr>
        <p:spPr>
          <a:xfrm>
            <a:off x="95249" y="1402080"/>
            <a:ext cx="3740236" cy="261672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E6CDF4-DFED-F809-F12D-8FE54935115E}"/>
              </a:ext>
            </a:extLst>
          </p:cNvPr>
          <p:cNvSpPr/>
          <p:nvPr/>
        </p:nvSpPr>
        <p:spPr>
          <a:xfrm>
            <a:off x="95249" y="4176568"/>
            <a:ext cx="3740236" cy="26111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3E8F30-47F8-ACD4-FC7D-C816B761B6C7}"/>
              </a:ext>
            </a:extLst>
          </p:cNvPr>
          <p:cNvSpPr/>
          <p:nvPr/>
        </p:nvSpPr>
        <p:spPr>
          <a:xfrm>
            <a:off x="4086534" y="1400102"/>
            <a:ext cx="4061128" cy="2599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3E48D0-24E7-BD19-52CB-E0C4D0750DBC}"/>
              </a:ext>
            </a:extLst>
          </p:cNvPr>
          <p:cNvSpPr/>
          <p:nvPr/>
        </p:nvSpPr>
        <p:spPr>
          <a:xfrm>
            <a:off x="4086534" y="4174590"/>
            <a:ext cx="4061128" cy="25943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7D89F4-8C94-B79E-3C0B-E8E9C204EE7B}"/>
              </a:ext>
            </a:extLst>
          </p:cNvPr>
          <p:cNvSpPr/>
          <p:nvPr/>
        </p:nvSpPr>
        <p:spPr>
          <a:xfrm>
            <a:off x="8338272" y="1395590"/>
            <a:ext cx="3740236" cy="26111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92767-DB4A-5C19-A7DE-DAACCBB1FB64}"/>
              </a:ext>
            </a:extLst>
          </p:cNvPr>
          <p:cNvSpPr/>
          <p:nvPr/>
        </p:nvSpPr>
        <p:spPr>
          <a:xfrm>
            <a:off x="8338272" y="4170078"/>
            <a:ext cx="3740236" cy="26111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CF2696-F1BF-966E-CEBA-57E182854E40}"/>
              </a:ext>
            </a:extLst>
          </p:cNvPr>
          <p:cNvSpPr txBox="1"/>
          <p:nvPr/>
        </p:nvSpPr>
        <p:spPr>
          <a:xfrm>
            <a:off x="1645299" y="459284"/>
            <a:ext cx="87910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“These 6 trends are reshaping how consumers drink and shop. They also create opportunity for simple, high-impact retail programs that drive bigger baskets, premium trade-up, and faster sell-through.”</a:t>
            </a:r>
          </a:p>
        </p:txBody>
      </p:sp>
    </p:spTree>
    <p:extLst>
      <p:ext uri="{BB962C8B-B14F-4D97-AF65-F5344CB8AC3E}">
        <p14:creationId xmlns:p14="http://schemas.microsoft.com/office/powerpoint/2010/main" val="37936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14F88-070A-E873-BE06-94802E79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647F72-1F33-E7B5-850A-0B69A2820F15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C2A4C9-333A-03ED-F372-CB47AA08D030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0D8AADFD-9E26-E088-2219-89A1E3DE0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13F8EE-0FCC-A6CE-2B3A-4EC56F53D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C80C229-8CF6-9448-DA2C-4219AC0BA21E}"/>
              </a:ext>
            </a:extLst>
          </p:cNvPr>
          <p:cNvSpPr txBox="1"/>
          <p:nvPr/>
        </p:nvSpPr>
        <p:spPr>
          <a:xfrm>
            <a:off x="1110182" y="4422146"/>
            <a:ext cx="99716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chemeClr val="accent2"/>
                </a:solidFill>
              </a:rPr>
              <a:t>And here’s </a:t>
            </a:r>
            <a:r>
              <a:rPr lang="en-US" sz="4400" i="1">
                <a:solidFill>
                  <a:schemeClr val="accent2"/>
                </a:solidFill>
              </a:rPr>
              <a:t>why and how </a:t>
            </a:r>
            <a:r>
              <a:rPr lang="en-US" sz="4400">
                <a:solidFill>
                  <a:schemeClr val="accent2"/>
                </a:solidFill>
              </a:rPr>
              <a:t>to turn these trends into</a:t>
            </a:r>
            <a:r>
              <a:rPr lang="en-US" sz="4400">
                <a:solidFill>
                  <a:schemeClr val="bg1"/>
                </a:solidFill>
              </a:rPr>
              <a:t> </a:t>
            </a:r>
            <a:r>
              <a:rPr lang="en-US" sz="4400" b="1">
                <a:highlight>
                  <a:srgbClr val="FFFF00"/>
                </a:highlight>
              </a:rPr>
              <a:t>high-impact cocktail programs </a:t>
            </a:r>
            <a:r>
              <a:rPr lang="en-US" sz="4400">
                <a:solidFill>
                  <a:schemeClr val="accent2"/>
                </a:solidFill>
              </a:rPr>
              <a:t>your accounts can execute today</a:t>
            </a:r>
          </a:p>
        </p:txBody>
      </p:sp>
      <p:pic>
        <p:nvPicPr>
          <p:cNvPr id="24" name="Picture 4" descr="Lucas Bols // Home">
            <a:extLst>
              <a:ext uri="{FF2B5EF4-FFF2-40B4-BE49-F238E27FC236}">
                <a16:creationId xmlns:a16="http://schemas.microsoft.com/office/drawing/2014/main" id="{3AFF3213-0325-9AFF-9CE7-C8E7E5EB2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923" y="488159"/>
            <a:ext cx="7059659" cy="358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7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EC76-5888-EB60-B531-A290E46C2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C21E9F-3992-3292-B9F2-BF5489476CDD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2C71D-6E71-6061-65A8-0610784E0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832" y="120113"/>
            <a:ext cx="5788152" cy="1325563"/>
          </a:xfrm>
          <a:solidFill>
            <a:srgbClr val="FFFF00"/>
          </a:solidFill>
          <a:ln>
            <a:solidFill>
              <a:schemeClr val="accent2"/>
            </a:solidFill>
          </a:ln>
        </p:spPr>
        <p:txBody>
          <a:bodyPr/>
          <a:lstStyle/>
          <a:p>
            <a:pPr algn="ctr"/>
            <a:r>
              <a:rPr lang="en-US" sz="3200" ker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#1</a:t>
            </a:r>
            <a:br>
              <a:rPr lang="en-US" ker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APERITIVO &amp; SPRITZ</a:t>
            </a:r>
            <a:endParaRPr lang="en-US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64169-956B-D6AF-3D04-B7FCB4213B43}"/>
              </a:ext>
            </a:extLst>
          </p:cNvPr>
          <p:cNvSpPr txBox="1"/>
          <p:nvPr/>
        </p:nvSpPr>
        <p:spPr>
          <a:xfrm>
            <a:off x="387096" y="1543757"/>
            <a:ext cx="3399282" cy="21000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kern="0" dirty="0">
                <a:solidFill>
                  <a:schemeClr val="accent2"/>
                </a:solidFill>
                <a:latin typeface="Aptos" panose="02110004020202020204"/>
              </a:rPr>
              <a:t>SHOPP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 INSIGHT</a:t>
            </a:r>
            <a:r>
              <a:rPr lang="en-US" sz="2000" b="1" u="sng" kern="100" dirty="0">
                <a:solidFill>
                  <a:schemeClr val="accent2"/>
                </a:solidFill>
                <a:latin typeface="Aptos" panose="02110004020202020204"/>
                <a:cs typeface="Times New Roman" panose="02020603050405020304" pitchFamily="18" charset="0"/>
              </a:rPr>
              <a:t>         </a:t>
            </a:r>
            <a:r>
              <a:rPr lang="en-US" kern="0" dirty="0">
                <a:solidFill>
                  <a:schemeClr val="bg1"/>
                </a:solidFill>
              </a:rPr>
              <a:t>Shoppers are recreating lighter, daytime drinking occasions at home—seeking refreshing, lower-ABV options</a:t>
            </a:r>
            <a:endParaRPr lang="en-US" kern="100" dirty="0">
              <a:solidFill>
                <a:schemeClr val="bg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9FD61A-15A8-87EC-FCEF-131D824541E2}"/>
              </a:ext>
            </a:extLst>
          </p:cNvPr>
          <p:cNvSpPr txBox="1"/>
          <p:nvPr/>
        </p:nvSpPr>
        <p:spPr>
          <a:xfrm>
            <a:off x="8405622" y="1549516"/>
            <a:ext cx="3399282" cy="1490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CHANNEL FOCUS           </a:t>
            </a:r>
            <a:r>
              <a:rPr lang="en-US" sz="2000" dirty="0">
                <a:solidFill>
                  <a:schemeClr val="bg1"/>
                </a:solidFill>
              </a:rPr>
              <a:t>Liquor stores, wine shops, premium grocery, summer displays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51FC8-2C83-3507-4D57-F61F235EB066}"/>
              </a:ext>
            </a:extLst>
          </p:cNvPr>
          <p:cNvSpPr txBox="1"/>
          <p:nvPr/>
        </p:nvSpPr>
        <p:spPr>
          <a:xfrm>
            <a:off x="4917802" y="1554415"/>
            <a:ext cx="2731770" cy="13798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MARKET PROOF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Spritz menu           mentions +14%       (SOMM AI)</a:t>
            </a:r>
            <a:endParaRPr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CEEE9-A44A-6CBF-3740-1ED2C6FEA656}"/>
              </a:ext>
            </a:extLst>
          </p:cNvPr>
          <p:cNvSpPr txBox="1"/>
          <p:nvPr/>
        </p:nvSpPr>
        <p:spPr>
          <a:xfrm>
            <a:off x="409812" y="3258801"/>
            <a:ext cx="11395092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spcAft>
                <a:spcPts val="800"/>
              </a:spcAft>
              <a:defRPr/>
            </a:pPr>
            <a:r>
              <a:rPr lang="en-US" sz="2400" b="1" u="sng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RETAILER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OPPORTUNITY</a:t>
            </a:r>
            <a:r>
              <a:rPr lang="en-US" sz="2400" b="1" u="sng" kern="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 Spritz into a multi-item basket engine—driving 2–3 item attachments and repeat purchase.</a:t>
            </a:r>
            <a:endParaRPr lang="en-US" sz="2800" i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97BC36-4056-A206-2498-000C724F187F}"/>
              </a:ext>
            </a:extLst>
          </p:cNvPr>
          <p:cNvSpPr txBox="1"/>
          <p:nvPr/>
        </p:nvSpPr>
        <p:spPr>
          <a:xfrm>
            <a:off x="2989392" y="4257670"/>
            <a:ext cx="1593972" cy="20587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kern="0" dirty="0">
                <a:solidFill>
                  <a:schemeClr val="accent2"/>
                </a:solidFill>
                <a:latin typeface="Aptos" panose="02110004020202020204"/>
              </a:rPr>
              <a:t>HERO BASKET</a:t>
            </a:r>
            <a:r>
              <a:rPr lang="en-US" sz="2000" b="1" u="sng" kern="100" dirty="0">
                <a:solidFill>
                  <a:schemeClr val="accent2"/>
                </a:solidFill>
                <a:latin typeface="Aptos" panose="02110004020202020204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Pallini Limoncello </a:t>
            </a:r>
            <a:r>
              <a:rPr lang="en-US" dirty="0">
                <a:solidFill>
                  <a:schemeClr val="bg1"/>
                </a:solidFill>
              </a:rPr>
              <a:t>+ Prosecco + Soda</a:t>
            </a:r>
            <a:endParaRPr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67B55-8D6A-8DD4-7263-85D435408842}"/>
              </a:ext>
            </a:extLst>
          </p:cNvPr>
          <p:cNvSpPr txBox="1"/>
          <p:nvPr/>
        </p:nvSpPr>
        <p:spPr>
          <a:xfrm>
            <a:off x="223286" y="4257670"/>
            <a:ext cx="2555084" cy="27699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BRAND CREDENTIALS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Pallini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— World’s #1 Limoncello (IWSR);             150 years heritage </a:t>
            </a:r>
          </a:p>
          <a:p>
            <a:pPr algn="ctr">
              <a:spcAft>
                <a:spcPts val="800"/>
              </a:spcAft>
              <a:defRPr/>
            </a:pPr>
            <a:r>
              <a:rPr lang="en-US" b="1" kern="0" dirty="0">
                <a:solidFill>
                  <a:schemeClr val="bg1"/>
                </a:solidFill>
              </a:rPr>
              <a:t>Bols Elderflower </a:t>
            </a:r>
            <a:r>
              <a:rPr lang="en-US" kern="0" dirty="0">
                <a:solidFill>
                  <a:schemeClr val="bg1"/>
                </a:solidFill>
              </a:rPr>
              <a:t>— 92 pts . Wine Enthusiast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FE4BE2-F984-6977-C199-53547C4F0E4A}"/>
              </a:ext>
            </a:extLst>
          </p:cNvPr>
          <p:cNvSpPr txBox="1"/>
          <p:nvPr/>
        </p:nvSpPr>
        <p:spPr>
          <a:xfrm>
            <a:off x="7479322" y="4257670"/>
            <a:ext cx="4607169" cy="24037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EXECUTION PLAYBOOK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Trade-up shoppers from Aperol to Pallini to increase avg basket value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Cross-merchandise Spritz using Pallini + Prosecco + soda to drive higher value baskets </a:t>
            </a:r>
          </a:p>
        </p:txBody>
      </p:sp>
      <p:pic>
        <p:nvPicPr>
          <p:cNvPr id="18" name="Picture 17" descr="A yellow bottle with green label&#10;&#10;AI-generated content may be incorrect.">
            <a:extLst>
              <a:ext uri="{FF2B5EF4-FFF2-40B4-BE49-F238E27FC236}">
                <a16:creationId xmlns:a16="http://schemas.microsoft.com/office/drawing/2014/main" id="{E3ED8E9C-7A1D-0E99-6ADE-A898C8A21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44" y="4355798"/>
            <a:ext cx="482590" cy="2318741"/>
          </a:xfrm>
          <a:prstGeom prst="rect">
            <a:avLst/>
          </a:prstGeom>
        </p:spPr>
      </p:pic>
      <p:pic>
        <p:nvPicPr>
          <p:cNvPr id="19" name="Picture 18" descr="A glass of yellow liquid with a slice of lemon&#10;&#10;AI-generated content may be incorrect.">
            <a:extLst>
              <a:ext uri="{FF2B5EF4-FFF2-40B4-BE49-F238E27FC236}">
                <a16:creationId xmlns:a16="http://schemas.microsoft.com/office/drawing/2014/main" id="{06FB8C7C-CD05-8996-5CA9-FC2857ED8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54" y="4852412"/>
            <a:ext cx="1424883" cy="2137325"/>
          </a:xfrm>
          <a:prstGeom prst="rect">
            <a:avLst/>
          </a:prstGeom>
        </p:spPr>
      </p:pic>
      <p:pic>
        <p:nvPicPr>
          <p:cNvPr id="1026" name="Picture 2" descr="Best 13 Wishing you a weekend full of laughter and love friday weekend ...">
            <a:extLst>
              <a:ext uri="{FF2B5EF4-FFF2-40B4-BE49-F238E27FC236}">
                <a16:creationId xmlns:a16="http://schemas.microsoft.com/office/drawing/2014/main" id="{D1DDE411-1718-AE02-856B-0C0DD7EA8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829" y="193813"/>
            <a:ext cx="2505075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Of Young People Drinking Cocktails At A Summer Bar During The Day ...">
            <a:extLst>
              <a:ext uri="{FF2B5EF4-FFF2-40B4-BE49-F238E27FC236}">
                <a16:creationId xmlns:a16="http://schemas.microsoft.com/office/drawing/2014/main" id="{D37E9C6E-DFD5-47A1-8C92-7362FF8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1" y="120113"/>
            <a:ext cx="2534175" cy="134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ottle of yellow liquid next to a glass of ice and a lime slice&#10;&#10;AI-generated content may be incorrect.">
            <a:extLst>
              <a:ext uri="{FF2B5EF4-FFF2-40B4-BE49-F238E27FC236}">
                <a16:creationId xmlns:a16="http://schemas.microsoft.com/office/drawing/2014/main" id="{41D0CA60-E5BF-735C-39D8-AEE9FF70F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7573" y="4312594"/>
            <a:ext cx="2237933" cy="24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5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9F82C-9309-0B58-C6FA-DE13C5CAB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4DCCCB-BCDC-BEE7-982C-274C7372AD59}"/>
              </a:ext>
            </a:extLst>
          </p:cNvPr>
          <p:cNvSpPr/>
          <p:nvPr/>
        </p:nvSpPr>
        <p:spPr>
          <a:xfrm>
            <a:off x="5932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24612-3C30-B724-C5EF-E1DB739AE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887" y="120113"/>
            <a:ext cx="6278833" cy="1325563"/>
          </a:xfrm>
          <a:solidFill>
            <a:srgbClr val="FFC000"/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ker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#2</a:t>
            </a:r>
            <a:br>
              <a:rPr lang="en-US" ker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&amp; SHAREABLE</a:t>
            </a:r>
            <a:endParaRPr lang="en-US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3D6F0F-0251-4B4C-C9D7-969BBF43AE20}"/>
              </a:ext>
            </a:extLst>
          </p:cNvPr>
          <p:cNvSpPr txBox="1"/>
          <p:nvPr/>
        </p:nvSpPr>
        <p:spPr>
          <a:xfrm>
            <a:off x="387096" y="1671773"/>
            <a:ext cx="3947160" cy="1490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kern="0" dirty="0">
                <a:solidFill>
                  <a:schemeClr val="accent2"/>
                </a:solidFill>
                <a:latin typeface="Aptos" panose="02110004020202020204"/>
              </a:rPr>
              <a:t>SHOPP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 INSIGHT</a:t>
            </a:r>
            <a:r>
              <a:rPr kumimoji="0" lang="en-US" b="1" i="0" u="sng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lang="en-US" sz="2000" dirty="0">
                <a:solidFill>
                  <a:schemeClr val="bg1"/>
                </a:solidFill>
              </a:rPr>
              <a:t>Shoppers gravitate toward bold, colorful cocktails that feel social, fun, and worth sharing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47B1D0-7678-047A-F40A-E562BD485F37}"/>
              </a:ext>
            </a:extLst>
          </p:cNvPr>
          <p:cNvSpPr txBox="1"/>
          <p:nvPr/>
        </p:nvSpPr>
        <p:spPr>
          <a:xfrm>
            <a:off x="8405622" y="1677532"/>
            <a:ext cx="3399282" cy="13862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CHANNEL FOCUS</a:t>
            </a:r>
            <a:r>
              <a:rPr lang="en-US" sz="2000" b="1" u="sng" kern="100" dirty="0">
                <a:solidFill>
                  <a:schemeClr val="accent2"/>
                </a:solidFill>
                <a:latin typeface="Aptos" panose="02110004020202020204"/>
                <a:cs typeface="Times New Roman" panose="02020603050405020304" pitchFamily="18" charset="0"/>
              </a:rPr>
              <a:t>               </a:t>
            </a:r>
            <a:r>
              <a:rPr lang="en-US" dirty="0">
                <a:solidFill>
                  <a:schemeClr val="bg1"/>
                </a:solidFill>
              </a:rPr>
              <a:t>Large liquor chains, urban stores, beach towns, college markets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093C13-ED97-A329-9F81-0B4EE82296CB}"/>
              </a:ext>
            </a:extLst>
          </p:cNvPr>
          <p:cNvSpPr txBox="1"/>
          <p:nvPr/>
        </p:nvSpPr>
        <p:spPr>
          <a:xfrm>
            <a:off x="4917802" y="1682431"/>
            <a:ext cx="2731770" cy="1379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MARKET PROOF</a:t>
            </a:r>
            <a:endParaRPr kumimoji="0" lang="en-US" sz="2000" b="1" i="0" u="sng" strike="noStrike" kern="1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r>
              <a:rPr lang="en-US" err="1">
                <a:solidFill>
                  <a:schemeClr val="bg1"/>
                </a:solidFill>
              </a:rPr>
              <a:t>Pornstar</a:t>
            </a:r>
            <a:r>
              <a:rPr lang="en-US">
                <a:solidFill>
                  <a:schemeClr val="bg1"/>
                </a:solidFill>
              </a:rPr>
              <a:t> Martini                  #1 global cocktail (Difford’s Guide)</a:t>
            </a:r>
            <a:endParaRPr kumimoji="0" lang="en-US" sz="180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D43877-77B7-E0A0-7EE2-167EC5350A1C}"/>
              </a:ext>
            </a:extLst>
          </p:cNvPr>
          <p:cNvSpPr txBox="1"/>
          <p:nvPr/>
        </p:nvSpPr>
        <p:spPr>
          <a:xfrm>
            <a:off x="298513" y="3262885"/>
            <a:ext cx="11554159" cy="1058944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sz="2400" b="1" u="sng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RETAILER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OPPORTUNITY</a:t>
            </a:r>
            <a:r>
              <a:rPr lang="en-US" sz="2400" b="1" u="sng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 color into conversion—using bold, visual displays to stop shoppers and drive impulse baskets.</a:t>
            </a:r>
            <a:endParaRPr lang="en-US" sz="2000" i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7F9E42-FB76-E11A-E2F0-D99FC9DB39BA}"/>
              </a:ext>
            </a:extLst>
          </p:cNvPr>
          <p:cNvSpPr txBox="1"/>
          <p:nvPr/>
        </p:nvSpPr>
        <p:spPr>
          <a:xfrm>
            <a:off x="3179930" y="4626977"/>
            <a:ext cx="1620388" cy="29009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HERO BASKET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Passoã</a:t>
            </a:r>
            <a:r>
              <a:rPr lang="en-US" dirty="0">
                <a:solidFill>
                  <a:schemeClr val="bg1"/>
                </a:solidFill>
              </a:rPr>
              <a:t> or Bols Liqueurs + Vodka, Rum or Tequila</a:t>
            </a:r>
          </a:p>
          <a:p>
            <a:pPr lvl="0" algn="ctr">
              <a:lnSpc>
                <a:spcPct val="115000"/>
              </a:lnSpc>
              <a:spcAft>
                <a:spcPts val="800"/>
              </a:spcAft>
              <a:defRPr/>
            </a:pPr>
            <a:br>
              <a:rPr lang="en-US" dirty="0">
                <a:solidFill>
                  <a:schemeClr val="bg1"/>
                </a:solidFill>
              </a:rPr>
            </a:b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84E1B-FFA8-499F-400D-E7C4409E85F3}"/>
              </a:ext>
            </a:extLst>
          </p:cNvPr>
          <p:cNvSpPr txBox="1"/>
          <p:nvPr/>
        </p:nvSpPr>
        <p:spPr>
          <a:xfrm>
            <a:off x="192379" y="4594440"/>
            <a:ext cx="2722508" cy="23008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BRAND CREDENTIALS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n-US" sz="1750" b="1" kern="0" dirty="0">
                <a:solidFill>
                  <a:schemeClr val="bg1"/>
                </a:solidFill>
              </a:rPr>
              <a:t>Passoã</a:t>
            </a:r>
            <a:r>
              <a:rPr lang="en-US" sz="1750" kern="0" dirty="0">
                <a:solidFill>
                  <a:schemeClr val="bg1"/>
                </a:solidFill>
              </a:rPr>
              <a:t> — #1 Passion Fruit Liqueur; original </a:t>
            </a:r>
            <a:r>
              <a:rPr lang="en-US" sz="1750" kern="0" dirty="0" err="1">
                <a:solidFill>
                  <a:schemeClr val="bg1"/>
                </a:solidFill>
              </a:rPr>
              <a:t>Pornstar</a:t>
            </a:r>
            <a:r>
              <a:rPr lang="en-US" sz="1750" kern="0" dirty="0">
                <a:solidFill>
                  <a:schemeClr val="bg1"/>
                </a:solidFill>
              </a:rPr>
              <a:t> Martini; great cocktail versatility across Margarita, Mojito, Martini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4D5184-2226-6DBB-ED7B-E286FC3F81C6}"/>
              </a:ext>
            </a:extLst>
          </p:cNvPr>
          <p:cNvSpPr txBox="1"/>
          <p:nvPr/>
        </p:nvSpPr>
        <p:spPr>
          <a:xfrm>
            <a:off x="7772400" y="4513108"/>
            <a:ext cx="4296437" cy="22284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EXECUTION PLAYBOOK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Create “tropical” shelf blocks by placing Passoa next to Malibu and grouping Bols Flavors together </a:t>
            </a:r>
          </a:p>
          <a:p>
            <a:pPr marL="285750" lvl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Cross Merchandise Passoa with vodka, rum, tequila to drive avg basket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2C16D66-D157-7F63-BC68-2857E393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256" y="4462958"/>
            <a:ext cx="1620388" cy="242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Photo | Group of Men Holding Drinks Together">
            <a:extLst>
              <a:ext uri="{FF2B5EF4-FFF2-40B4-BE49-F238E27FC236}">
                <a16:creationId xmlns:a16="http://schemas.microsoft.com/office/drawing/2014/main" id="{DFD93FFE-BFA9-BA13-A795-50D136A8C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0"/>
          <a:stretch>
            <a:fillRect/>
          </a:stretch>
        </p:blipFill>
        <p:spPr bwMode="auto">
          <a:xfrm>
            <a:off x="260034" y="155205"/>
            <a:ext cx="2471973" cy="128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roup picture of joyful friends enjoying cocktails and smiling brightly ...">
            <a:extLst>
              <a:ext uri="{FF2B5EF4-FFF2-40B4-BE49-F238E27FC236}">
                <a16:creationId xmlns:a16="http://schemas.microsoft.com/office/drawing/2014/main" id="{F08008AA-BC6C-7F39-195D-C6EE00684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7" b="18458"/>
          <a:stretch>
            <a:fillRect/>
          </a:stretch>
        </p:blipFill>
        <p:spPr bwMode="auto">
          <a:xfrm>
            <a:off x="9312980" y="155205"/>
            <a:ext cx="2618986" cy="13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ls Liqueurs">
            <a:extLst>
              <a:ext uri="{FF2B5EF4-FFF2-40B4-BE49-F238E27FC236}">
                <a16:creationId xmlns:a16="http://schemas.microsoft.com/office/drawing/2014/main" id="{A6CE0AB1-5E1B-1920-85E4-EE03DD8B3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042" y="4570795"/>
            <a:ext cx="2214064" cy="22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B89D0-F8FA-D76D-EF08-79278E096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486DAD-C1E6-BF83-DB0A-3329C3CF3C5E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12630-9EB4-5C5D-2E80-9ADD6F70D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887" y="120113"/>
            <a:ext cx="6278833" cy="1325563"/>
          </a:xfrm>
          <a:solidFill>
            <a:srgbClr val="E7DEDB"/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ker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#3</a:t>
            </a:r>
            <a:br>
              <a:rPr lang="en-US" ker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COFFEE &amp; INDULGENCE</a:t>
            </a:r>
            <a:endParaRPr lang="en-US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1793B-3022-0C89-127A-D825016D4664}"/>
              </a:ext>
            </a:extLst>
          </p:cNvPr>
          <p:cNvSpPr txBox="1"/>
          <p:nvPr/>
        </p:nvSpPr>
        <p:spPr>
          <a:xfrm>
            <a:off x="387096" y="1671773"/>
            <a:ext cx="3947160" cy="13862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kern="0" dirty="0">
                <a:solidFill>
                  <a:schemeClr val="accent2"/>
                </a:solidFill>
                <a:latin typeface="Aptos" panose="02110004020202020204"/>
              </a:rPr>
              <a:t>SHOPP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 INSIGHT</a:t>
            </a:r>
            <a:r>
              <a:rPr lang="en-US" sz="2000" b="1" u="sng" kern="100" dirty="0">
                <a:solidFill>
                  <a:schemeClr val="accent2"/>
                </a:solidFill>
                <a:latin typeface="Aptos" panose="02110004020202020204"/>
                <a:cs typeface="Times New Roman" panose="02020603050405020304" pitchFamily="18" charset="0"/>
              </a:rPr>
              <a:t>            </a:t>
            </a:r>
            <a:r>
              <a:rPr lang="en-US" dirty="0">
                <a:solidFill>
                  <a:schemeClr val="bg1"/>
                </a:solidFill>
              </a:rPr>
              <a:t>Consumers seek indulgent, dessert-style drinks at home—especially post-dinner or weekend treats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D6A6C1-2889-1B7E-7768-DABF648DC59D}"/>
              </a:ext>
            </a:extLst>
          </p:cNvPr>
          <p:cNvSpPr txBox="1"/>
          <p:nvPr/>
        </p:nvSpPr>
        <p:spPr>
          <a:xfrm>
            <a:off x="8405622" y="1677532"/>
            <a:ext cx="3399282" cy="11367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CHANNEL FOCUS                  </a:t>
            </a:r>
            <a:r>
              <a:rPr lang="en-US" sz="2000" dirty="0">
                <a:solidFill>
                  <a:schemeClr val="bg1"/>
                </a:solidFill>
              </a:rPr>
              <a:t>Liquor + grocery, holiday displays, gifting sections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kern="1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              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0A5DF-89F5-0048-91AB-216069B6DD85}"/>
              </a:ext>
            </a:extLst>
          </p:cNvPr>
          <p:cNvSpPr txBox="1"/>
          <p:nvPr/>
        </p:nvSpPr>
        <p:spPr>
          <a:xfrm>
            <a:off x="4917802" y="1682431"/>
            <a:ext cx="2731770" cy="1379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MARKET PROOF</a:t>
            </a:r>
            <a:endParaRPr kumimoji="0" lang="en-US" sz="2000" b="1" i="0" u="sng" strike="noStrike" kern="1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r>
              <a:rPr lang="en-US" kern="0">
                <a:solidFill>
                  <a:schemeClr val="bg1"/>
                </a:solidFill>
              </a:rPr>
              <a:t>Espresso Martini             Top 10 global cocktail (Difford’s Guide)</a:t>
            </a:r>
            <a:endParaRPr kumimoji="0" lang="en-US" sz="180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9A1F8B-1168-49F5-CA1C-A8DFD2CF29DF}"/>
              </a:ext>
            </a:extLst>
          </p:cNvPr>
          <p:cNvSpPr txBox="1"/>
          <p:nvPr/>
        </p:nvSpPr>
        <p:spPr>
          <a:xfrm>
            <a:off x="327515" y="3157515"/>
            <a:ext cx="11554159" cy="954107"/>
          </a:xfrm>
          <a:prstGeom prst="rect">
            <a:avLst/>
          </a:prstGeom>
          <a:solidFill>
            <a:srgbClr val="E7DEDB"/>
          </a:solidFill>
          <a:ln>
            <a:solidFill>
              <a:schemeClr val="accent2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spcAft>
                <a:spcPts val="800"/>
              </a:spcAft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RETAILER </a:t>
            </a:r>
            <a:r>
              <a:rPr kumimoji="0" lang="en-US" sz="2400" b="1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OPPORTUNITY</a:t>
            </a:r>
            <a:r>
              <a:rPr lang="en-US" sz="2400" b="1" u="sng" kern="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 one-bottle occasions into two-drink moments and drive premium basket trade-up</a:t>
            </a:r>
            <a:r>
              <a:rPr lang="en-US" sz="28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i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F58B5-2B11-F0BA-D274-BEB97DCDD0B5}"/>
              </a:ext>
            </a:extLst>
          </p:cNvPr>
          <p:cNvSpPr txBox="1"/>
          <p:nvPr/>
        </p:nvSpPr>
        <p:spPr>
          <a:xfrm>
            <a:off x="3038396" y="4321648"/>
            <a:ext cx="1598378" cy="24162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HERO BASKET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Galliano Espresso </a:t>
            </a:r>
            <a:r>
              <a:rPr lang="en-US" dirty="0">
                <a:solidFill>
                  <a:schemeClr val="bg1"/>
                </a:solidFill>
              </a:rPr>
              <a:t>+ Vodka + Coffee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5A15A4-FE2F-6455-5AFF-8ACBA6DB4210}"/>
              </a:ext>
            </a:extLst>
          </p:cNvPr>
          <p:cNvSpPr txBox="1"/>
          <p:nvPr/>
        </p:nvSpPr>
        <p:spPr>
          <a:xfrm>
            <a:off x="164413" y="4291360"/>
            <a:ext cx="2787331" cy="2718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BRAND CREDENTIALS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n-US" b="1" kern="0" dirty="0">
                <a:solidFill>
                  <a:schemeClr val="bg1"/>
                </a:solidFill>
              </a:rPr>
              <a:t>Galliano Espresso </a:t>
            </a:r>
            <a:r>
              <a:rPr lang="en-US" kern="0" dirty="0">
                <a:solidFill>
                  <a:schemeClr val="bg1"/>
                </a:solidFill>
              </a:rPr>
              <a:t>— richer coffee profile, less sweet </a:t>
            </a:r>
          </a:p>
          <a:p>
            <a:pPr algn="ctr">
              <a:spcAft>
                <a:spcPts val="800"/>
              </a:spcAft>
            </a:pPr>
            <a:r>
              <a:rPr lang="en-US" b="1" kern="0" dirty="0">
                <a:solidFill>
                  <a:schemeClr val="bg1"/>
                </a:solidFill>
              </a:rPr>
              <a:t>Galliano </a:t>
            </a:r>
            <a:r>
              <a:rPr lang="en-US" b="1" kern="0" dirty="0" err="1">
                <a:solidFill>
                  <a:schemeClr val="bg1"/>
                </a:solidFill>
              </a:rPr>
              <a:t>L’Autentico</a:t>
            </a:r>
            <a:r>
              <a:rPr lang="en-US" b="1" kern="0" dirty="0">
                <a:solidFill>
                  <a:schemeClr val="bg1"/>
                </a:solidFill>
              </a:rPr>
              <a:t> </a:t>
            </a:r>
            <a:r>
              <a:rPr lang="en-US" kern="0" dirty="0">
                <a:solidFill>
                  <a:schemeClr val="bg1"/>
                </a:solidFill>
              </a:rPr>
              <a:t>— iconic herbal-vanilla liqueur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28C7BA-C052-04D7-5CAF-FB4E90295AB2}"/>
              </a:ext>
            </a:extLst>
          </p:cNvPr>
          <p:cNvSpPr txBox="1"/>
          <p:nvPr/>
        </p:nvSpPr>
        <p:spPr>
          <a:xfrm>
            <a:off x="6888129" y="4288072"/>
            <a:ext cx="5098763" cy="24639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EXECUTION PLAYBOOK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Place Galliano Espresso on shelf next to other coffee liqueurs to drive shopper trade up </a:t>
            </a:r>
          </a:p>
          <a:p>
            <a:pPr marL="285750" lvl="0" indent="-285750" defTabSz="914355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Cross-merchandise Galliano Espresso with vodka and coffee ingredients to increase basket value</a:t>
            </a:r>
            <a:endParaRPr lang="en-US" kern="0" dirty="0">
              <a:solidFill>
                <a:schemeClr val="bg1"/>
              </a:solidFill>
            </a:endParaRPr>
          </a:p>
          <a:p>
            <a:pPr marL="285750" marR="0" lvl="0" indent="-28575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Barista Serving an Espresso Martini | Premium AI-generated image">
            <a:extLst>
              <a:ext uri="{FF2B5EF4-FFF2-40B4-BE49-F238E27FC236}">
                <a16:creationId xmlns:a16="http://schemas.microsoft.com/office/drawing/2014/main" id="{BD3F651C-2DC7-65E4-6078-3031EC642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26" y="120113"/>
            <a:ext cx="2506026" cy="140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5696C4-23A1-1AE1-144F-CFCAFC6A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0914" y="120113"/>
            <a:ext cx="2509344" cy="1413491"/>
          </a:xfrm>
          <a:prstGeom prst="rect">
            <a:avLst/>
          </a:prstGeom>
        </p:spPr>
      </p:pic>
      <p:pic>
        <p:nvPicPr>
          <p:cNvPr id="6" name="Picture 5" descr="A bottle of liquid with a black background&#10;&#10;AI-generated content may be incorrect.">
            <a:extLst>
              <a:ext uri="{FF2B5EF4-FFF2-40B4-BE49-F238E27FC236}">
                <a16:creationId xmlns:a16="http://schemas.microsoft.com/office/drawing/2014/main" id="{1797F8AB-E824-4167-ECE5-225420A3A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889" y="4475017"/>
            <a:ext cx="551255" cy="2326533"/>
          </a:xfrm>
          <a:prstGeom prst="rect">
            <a:avLst/>
          </a:prstGeom>
        </p:spPr>
      </p:pic>
      <p:pic>
        <p:nvPicPr>
          <p:cNvPr id="8" name="Picture 7" descr="A glass with a dark liquid in it&#10;&#10;AI-generated content may be incorrect.">
            <a:extLst>
              <a:ext uri="{FF2B5EF4-FFF2-40B4-BE49-F238E27FC236}">
                <a16:creationId xmlns:a16="http://schemas.microsoft.com/office/drawing/2014/main" id="{13CC3D07-0436-8271-FC5A-D678C6D34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37220" y="4993719"/>
            <a:ext cx="1083294" cy="1799618"/>
          </a:xfrm>
          <a:prstGeom prst="rect">
            <a:avLst/>
          </a:prstGeom>
        </p:spPr>
      </p:pic>
      <p:pic>
        <p:nvPicPr>
          <p:cNvPr id="10" name="Picture 9" descr="A bottle of espresso coffee&#10;&#10;AI-generated content may be incorrect.">
            <a:extLst>
              <a:ext uri="{FF2B5EF4-FFF2-40B4-BE49-F238E27FC236}">
                <a16:creationId xmlns:a16="http://schemas.microsoft.com/office/drawing/2014/main" id="{2E1D27CB-8EB2-1E13-8ECA-93D999AEA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1366" y="4441301"/>
            <a:ext cx="842450" cy="269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10A05-2049-CB8F-A1E0-CF4C55095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006B5F-0E7B-F621-FA2B-FD6F8B5F115B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F7A38F-C89C-07E0-09A8-6CE98A7E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887" y="120113"/>
            <a:ext cx="6278833" cy="1325563"/>
          </a:xfrm>
          <a:solidFill>
            <a:schemeClr val="tx2">
              <a:lumMod val="10000"/>
              <a:lumOff val="90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ker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#4 </a:t>
            </a:r>
            <a:br>
              <a:rPr lang="en-US" sz="3200" ker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 BETTER </a:t>
            </a:r>
            <a:endParaRPr lang="en-US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7ED06B-430F-1463-10CD-45A36CFCA24E}"/>
              </a:ext>
            </a:extLst>
          </p:cNvPr>
          <p:cNvSpPr txBox="1"/>
          <p:nvPr/>
        </p:nvSpPr>
        <p:spPr>
          <a:xfrm>
            <a:off x="387096" y="1671773"/>
            <a:ext cx="3947160" cy="14888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kern="0" dirty="0">
                <a:solidFill>
                  <a:schemeClr val="accent2"/>
                </a:solidFill>
                <a:latin typeface="Aptos" panose="02110004020202020204"/>
              </a:rPr>
              <a:t>SHOPP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 INSIGHT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Shoppers are buying fewer bottles but trading up for quality, authenticity, and transparency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1AEE1-F928-47D2-EFC9-E866DF317716}"/>
              </a:ext>
            </a:extLst>
          </p:cNvPr>
          <p:cNvSpPr txBox="1"/>
          <p:nvPr/>
        </p:nvSpPr>
        <p:spPr>
          <a:xfrm>
            <a:off x="8714232" y="1677532"/>
            <a:ext cx="3090672" cy="14888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CHANNEL FOCUS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Premium liquor stores, tequila sections, high-income trade areas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470B46-81D3-0A67-E6C7-40B3CE9E94AB}"/>
              </a:ext>
            </a:extLst>
          </p:cNvPr>
          <p:cNvSpPr txBox="1"/>
          <p:nvPr/>
        </p:nvSpPr>
        <p:spPr>
          <a:xfrm>
            <a:off x="4917802" y="1682431"/>
            <a:ext cx="2731770" cy="165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MARKET PROOF</a:t>
            </a:r>
            <a:endParaRPr kumimoji="0" lang="en-US" sz="2000" b="1" i="0" u="sng" strike="noStrike" kern="1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r>
              <a:rPr lang="en-US" kern="0">
                <a:solidFill>
                  <a:schemeClr val="bg1"/>
                </a:solidFill>
              </a:rPr>
              <a:t>Additive-free tequila +15% dollar sales (Nielsen)</a:t>
            </a:r>
            <a:endParaRPr lang="en-US" kern="10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endParaRPr kumimoji="0" lang="en-US" sz="180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8DFF9D-32E5-DFD9-55E6-B97CCFDC18FA}"/>
              </a:ext>
            </a:extLst>
          </p:cNvPr>
          <p:cNvSpPr txBox="1"/>
          <p:nvPr/>
        </p:nvSpPr>
        <p:spPr>
          <a:xfrm>
            <a:off x="327515" y="3187526"/>
            <a:ext cx="11554159" cy="95410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2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spcAft>
                <a:spcPts val="800"/>
              </a:spcAft>
              <a:defRPr/>
            </a:pPr>
            <a:r>
              <a:rPr lang="en-US" sz="2400" b="1" u="sng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RETAILER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OPPORTUNITY: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 trade-up and premium margin expansion through clear quality cues and upgrade messaging</a:t>
            </a:r>
            <a:endParaRPr lang="en-US" sz="2000" i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C2293-D9D3-21EA-2028-C7A607FE4125}"/>
              </a:ext>
            </a:extLst>
          </p:cNvPr>
          <p:cNvSpPr txBox="1"/>
          <p:nvPr/>
        </p:nvSpPr>
        <p:spPr>
          <a:xfrm>
            <a:off x="3017524" y="4261714"/>
            <a:ext cx="1581627" cy="21612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HERO BASKET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Partida Tequila </a:t>
            </a:r>
            <a:r>
              <a:rPr lang="en-US" dirty="0">
                <a:solidFill>
                  <a:schemeClr val="bg1"/>
                </a:solidFill>
              </a:rPr>
              <a:t>+ </a:t>
            </a:r>
            <a:r>
              <a:rPr lang="en-US" b="1" dirty="0">
                <a:solidFill>
                  <a:schemeClr val="bg1"/>
                </a:solidFill>
              </a:rPr>
              <a:t>Bols Triple Sec </a:t>
            </a:r>
            <a:r>
              <a:rPr lang="en-US" dirty="0">
                <a:solidFill>
                  <a:schemeClr val="bg1"/>
                </a:solidFill>
              </a:rPr>
              <a:t>+ Lime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2F654-3105-E830-5994-AE01263E391B}"/>
              </a:ext>
            </a:extLst>
          </p:cNvPr>
          <p:cNvSpPr txBox="1"/>
          <p:nvPr/>
        </p:nvSpPr>
        <p:spPr>
          <a:xfrm>
            <a:off x="186633" y="4241736"/>
            <a:ext cx="2697245" cy="30728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BRAND CREDENTIALS</a:t>
            </a:r>
          </a:p>
          <a:p>
            <a:pPr algn="ctr">
              <a:spcAft>
                <a:spcPts val="800"/>
              </a:spcAft>
            </a:pPr>
            <a:r>
              <a:rPr lang="en-US" b="1" kern="0" dirty="0">
                <a:solidFill>
                  <a:schemeClr val="bg1"/>
                </a:solidFill>
              </a:rPr>
              <a:t>Tequila Partida </a:t>
            </a:r>
            <a:r>
              <a:rPr lang="en-US" kern="0" dirty="0">
                <a:solidFill>
                  <a:schemeClr val="bg1"/>
                </a:solidFill>
              </a:rPr>
              <a:t>— award winning additive-free tequila since 2005</a:t>
            </a:r>
          </a:p>
          <a:p>
            <a:pPr algn="ctr">
              <a:spcAft>
                <a:spcPts val="800"/>
              </a:spcAft>
            </a:pPr>
            <a:r>
              <a:rPr lang="en-US" b="1" kern="0" dirty="0">
                <a:solidFill>
                  <a:schemeClr val="bg1"/>
                </a:solidFill>
              </a:rPr>
              <a:t>Bols Triple Sec </a:t>
            </a:r>
            <a:r>
              <a:rPr lang="en-US" kern="0" dirty="0">
                <a:solidFill>
                  <a:schemeClr val="bg1"/>
                </a:solidFill>
              </a:rPr>
              <a:t>– 93 pts. Ultimate Spirits Challenge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AAEBA1-0BC4-0643-113E-A60DBB3FCEAB}"/>
              </a:ext>
            </a:extLst>
          </p:cNvPr>
          <p:cNvSpPr txBox="1"/>
          <p:nvPr/>
        </p:nvSpPr>
        <p:spPr>
          <a:xfrm>
            <a:off x="7300168" y="4241736"/>
            <a:ext cx="4641087" cy="3070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EXECUTION PLAYBOOK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Build “upgrade your cocktail” shelf communication</a:t>
            </a:r>
            <a:r>
              <a:rPr lang="en-US" dirty="0">
                <a:solidFill>
                  <a:schemeClr val="bg1"/>
                </a:solidFill>
              </a:rPr>
              <a:t> (e.g., Margarita trade-up) 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Create good-better-best ladders</a:t>
            </a:r>
            <a:r>
              <a:rPr lang="en-US" dirty="0">
                <a:solidFill>
                  <a:schemeClr val="bg1"/>
                </a:solidFill>
              </a:rPr>
              <a:t> to guide shopper decisions 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Trade up with Partida and Roble Fino</a:t>
            </a:r>
            <a:r>
              <a:rPr lang="en-US" dirty="0">
                <a:solidFill>
                  <a:schemeClr val="bg1"/>
                </a:solidFill>
              </a:rPr>
              <a:t> to increase price per bottle</a:t>
            </a:r>
            <a:endParaRPr lang="en-US" kern="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420+ Friends Drinking Margaritas Stock Photos, Pictures &amp; Royalty-Free ...">
            <a:extLst>
              <a:ext uri="{FF2B5EF4-FFF2-40B4-BE49-F238E27FC236}">
                <a16:creationId xmlns:a16="http://schemas.microsoft.com/office/drawing/2014/main" id="{C9C30B12-9464-93A8-FCBD-F1D6F7A5A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09" y="96521"/>
            <a:ext cx="2442210" cy="13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ree Bartender in Action Image | Download at StockCake">
            <a:extLst>
              <a:ext uri="{FF2B5EF4-FFF2-40B4-BE49-F238E27FC236}">
                <a16:creationId xmlns:a16="http://schemas.microsoft.com/office/drawing/2014/main" id="{49CC472C-D514-0F77-786A-92B1DF69C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909" y="123030"/>
            <a:ext cx="2553346" cy="143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bottle of alcohol&#10;&#10;AI-generated content may be incorrect.">
            <a:extLst>
              <a:ext uri="{FF2B5EF4-FFF2-40B4-BE49-F238E27FC236}">
                <a16:creationId xmlns:a16="http://schemas.microsoft.com/office/drawing/2014/main" id="{36BABA3B-2E3C-7C94-9026-D3A6CD101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9017" r="9017"/>
          <a:stretch>
            <a:fillRect/>
          </a:stretch>
        </p:blipFill>
        <p:spPr bwMode="auto">
          <a:xfrm>
            <a:off x="4599151" y="4629122"/>
            <a:ext cx="1350472" cy="211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21CAA70-5AD3-23CA-D72A-87E833150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933" y="4162821"/>
            <a:ext cx="1826235" cy="258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00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F0524-B18E-986E-1B0F-388C4E07C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F0D895-78C0-3D06-8107-BAAFB28DD691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28A9C-22E0-212C-9785-1BDC11E7C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887" y="120113"/>
            <a:ext cx="6278833" cy="132556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ker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#5</a:t>
            </a:r>
            <a:br>
              <a:rPr lang="en-US" sz="3200" ker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 &amp; NO ALCOHOL</a:t>
            </a:r>
            <a:endParaRPr lang="en-US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1F8568-24CD-1026-C1C0-3834C8D1D4AB}"/>
              </a:ext>
            </a:extLst>
          </p:cNvPr>
          <p:cNvSpPr txBox="1"/>
          <p:nvPr/>
        </p:nvSpPr>
        <p:spPr>
          <a:xfrm>
            <a:off x="387096" y="1671773"/>
            <a:ext cx="3947160" cy="14888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SHOPPER INSIGHT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Moderation is expanding occasions—shoppers want full cocktail experiences without alcohol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B5BFD-0114-C211-1BB7-DD9B59D7DA5E}"/>
              </a:ext>
            </a:extLst>
          </p:cNvPr>
          <p:cNvSpPr txBox="1"/>
          <p:nvPr/>
        </p:nvSpPr>
        <p:spPr>
          <a:xfrm>
            <a:off x="8405447" y="1671773"/>
            <a:ext cx="3587261" cy="19099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CHANNEL FOCUS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Premium grocery, wellness retailers, urban liquor, moderation-forward sets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ECBDDA-A9E2-3392-E9EE-F146E2284FCD}"/>
              </a:ext>
            </a:extLst>
          </p:cNvPr>
          <p:cNvSpPr txBox="1"/>
          <p:nvPr/>
        </p:nvSpPr>
        <p:spPr>
          <a:xfrm>
            <a:off x="4917802" y="1682431"/>
            <a:ext cx="2731770" cy="165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MARKET PROOF</a:t>
            </a:r>
            <a:endParaRPr kumimoji="0" lang="en-US" sz="2000" b="1" i="0" u="sng" strike="noStrike" kern="1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r>
              <a:rPr lang="en-US" kern="0">
                <a:solidFill>
                  <a:schemeClr val="bg1"/>
                </a:solidFill>
              </a:rPr>
              <a:t>Non-alcoholic menu mentions +300%       (SOMM AI)</a:t>
            </a:r>
            <a:endParaRPr lang="en-US" kern="10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endParaRPr kumimoji="0" lang="en-US" sz="180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FA6E90-6012-8D9B-0F71-559332094ECC}"/>
              </a:ext>
            </a:extLst>
          </p:cNvPr>
          <p:cNvSpPr txBox="1"/>
          <p:nvPr/>
        </p:nvSpPr>
        <p:spPr>
          <a:xfrm>
            <a:off x="327515" y="3192919"/>
            <a:ext cx="11554159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spcAft>
                <a:spcPts val="800"/>
              </a:spcAft>
              <a:defRPr/>
            </a:pPr>
            <a:r>
              <a:rPr lang="en-US" sz="2400" b="1" u="sng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Times New Roman" panose="02020603050405020304" pitchFamily="18" charset="0"/>
              </a:rPr>
              <a:t>RETAILER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/>
                <a:ea typeface="Aptos" panose="020B0004020202020204" pitchFamily="34" charset="0"/>
                <a:cs typeface="Times New Roman"/>
              </a:rPr>
              <a:t>OPPORTUNITY:</a:t>
            </a:r>
            <a:r>
              <a:rPr lang="en-US" sz="2400" b="1" u="sng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 incremental occasions and shoppers without losing basket value.</a:t>
            </a:r>
            <a:endParaRPr lang="en-US" sz="2800" i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395371-C348-4A2C-842D-F2A8385BEBB7}"/>
              </a:ext>
            </a:extLst>
          </p:cNvPr>
          <p:cNvSpPr txBox="1"/>
          <p:nvPr/>
        </p:nvSpPr>
        <p:spPr>
          <a:xfrm>
            <a:off x="2733592" y="4268088"/>
            <a:ext cx="1768073" cy="259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HERO BASKET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r>
              <a:rPr lang="en-US" b="1" dirty="0" err="1">
                <a:solidFill>
                  <a:schemeClr val="bg1"/>
                </a:solidFill>
              </a:rPr>
              <a:t>Fluère</a:t>
            </a:r>
            <a:r>
              <a:rPr lang="en-US" b="1" dirty="0">
                <a:solidFill>
                  <a:schemeClr val="bg1"/>
                </a:solidFill>
              </a:rPr>
              <a:t> + </a:t>
            </a:r>
            <a:r>
              <a:rPr lang="en-US" dirty="0">
                <a:solidFill>
                  <a:schemeClr val="bg1"/>
                </a:solidFill>
              </a:rPr>
              <a:t>Mixer</a:t>
            </a:r>
            <a:endParaRPr lang="en-US" sz="1050" dirty="0">
              <a:solidFill>
                <a:schemeClr val="bg1"/>
              </a:solidFill>
            </a:endParaRPr>
          </a:p>
          <a:p>
            <a:pPr algn="ctr" fontAlgn="ctr"/>
            <a:endParaRPr lang="en-US" b="1" dirty="0">
              <a:solidFill>
                <a:schemeClr val="bg1"/>
              </a:solidFill>
            </a:endParaRPr>
          </a:p>
          <a:p>
            <a:pPr algn="ctr" fontAlgn="ctr"/>
            <a:r>
              <a:rPr lang="en-US" b="1" dirty="0">
                <a:solidFill>
                  <a:schemeClr val="bg1"/>
                </a:solidFill>
              </a:rPr>
              <a:t>Pallini</a:t>
            </a:r>
          </a:p>
          <a:p>
            <a:pPr algn="ctr" fontAlgn="ctr"/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Limonzero</a:t>
            </a:r>
            <a:r>
              <a:rPr lang="en-US" b="1" dirty="0">
                <a:solidFill>
                  <a:schemeClr val="bg1"/>
                </a:solidFill>
              </a:rPr>
              <a:t> + </a:t>
            </a:r>
            <a:r>
              <a:rPr lang="en-US" dirty="0">
                <a:solidFill>
                  <a:schemeClr val="bg1"/>
                </a:solidFill>
              </a:rPr>
              <a:t>Soda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10F996-63D6-7DC7-4D22-549A60B657C6}"/>
              </a:ext>
            </a:extLst>
          </p:cNvPr>
          <p:cNvSpPr txBox="1"/>
          <p:nvPr/>
        </p:nvSpPr>
        <p:spPr>
          <a:xfrm>
            <a:off x="40841" y="4253929"/>
            <a:ext cx="2643744" cy="2752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BRAND CREDENTIALS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r>
              <a:rPr lang="en-US" b="1" dirty="0" err="1">
                <a:solidFill>
                  <a:schemeClr val="bg1"/>
                </a:solidFill>
              </a:rPr>
              <a:t>Fluère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—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award-winning non-alcoholic spirits </a:t>
            </a:r>
          </a:p>
          <a:p>
            <a:pPr algn="ctr" fontAlgn="ctr"/>
            <a:endParaRPr lang="en-US" sz="1050" dirty="0">
              <a:solidFill>
                <a:schemeClr val="bg1"/>
              </a:solidFill>
            </a:endParaRPr>
          </a:p>
          <a:p>
            <a:pPr algn="ctr" fontAlgn="ctr"/>
            <a:r>
              <a:rPr lang="en-US" b="1" dirty="0">
                <a:solidFill>
                  <a:schemeClr val="bg1"/>
                </a:solidFill>
              </a:rPr>
              <a:t>Pallini </a:t>
            </a:r>
            <a:r>
              <a:rPr lang="en-US" b="1" dirty="0" err="1">
                <a:solidFill>
                  <a:schemeClr val="bg1"/>
                </a:solidFill>
              </a:rPr>
              <a:t>Limonzero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— first non-alcoholic limoncello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75C7E1-2AD5-2C74-5E81-2F934401EF77}"/>
              </a:ext>
            </a:extLst>
          </p:cNvPr>
          <p:cNvSpPr txBox="1"/>
          <p:nvPr/>
        </p:nvSpPr>
        <p:spPr>
          <a:xfrm>
            <a:off x="7139354" y="4238804"/>
            <a:ext cx="4853354" cy="310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EXECUTION PLAYBOOK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</a:rPr>
              <a:t>Widen no/low offerings across shelf with clear signage 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</a:rPr>
              <a:t>Build “same cocktail, no alcohol” solutions to drive adoption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Cross merchandise with cocktail mixers (e.g. Prosecco for Spritz) to drive basket value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8" descr="Voltaire Cocktails &amp; Champagne Bar | Bars and pubs in Blackfriars, London">
            <a:extLst>
              <a:ext uri="{FF2B5EF4-FFF2-40B4-BE49-F238E27FC236}">
                <a16:creationId xmlns:a16="http://schemas.microsoft.com/office/drawing/2014/main" id="{86C86438-0736-8806-45EF-EC3F9784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6" b="9586"/>
          <a:stretch>
            <a:fillRect/>
          </a:stretch>
        </p:blipFill>
        <p:spPr bwMode="auto">
          <a:xfrm>
            <a:off x="9277113" y="116809"/>
            <a:ext cx="254880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Are We Seeing Non-Alcoholic Drinks Differently? - My Weekly">
            <a:extLst>
              <a:ext uri="{FF2B5EF4-FFF2-40B4-BE49-F238E27FC236}">
                <a16:creationId xmlns:a16="http://schemas.microsoft.com/office/drawing/2014/main" id="{257BDFA5-CB6C-9A3C-E6BB-F63E6CB8E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4" y="116809"/>
            <a:ext cx="254880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colorful bottles&#10;&#10;AI-generated content may be incorrect.">
            <a:extLst>
              <a:ext uri="{FF2B5EF4-FFF2-40B4-BE49-F238E27FC236}">
                <a16:creationId xmlns:a16="http://schemas.microsoft.com/office/drawing/2014/main" id="{095EE991-3FFE-EC2B-6440-437DFDBEB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9" r="3319"/>
          <a:stretch/>
        </p:blipFill>
        <p:spPr>
          <a:xfrm>
            <a:off x="4398125" y="4383691"/>
            <a:ext cx="1915196" cy="2383070"/>
          </a:xfrm>
          <a:prstGeom prst="rect">
            <a:avLst/>
          </a:prstGeom>
        </p:spPr>
      </p:pic>
      <p:pic>
        <p:nvPicPr>
          <p:cNvPr id="6" name="Picture 5" descr="A yellow bottle with blue label&#10;&#10;AI-generated content may be incorrect.">
            <a:extLst>
              <a:ext uri="{FF2B5EF4-FFF2-40B4-BE49-F238E27FC236}">
                <a16:creationId xmlns:a16="http://schemas.microsoft.com/office/drawing/2014/main" id="{F863D384-6C95-7F50-20FB-786603F76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17" y="4561655"/>
            <a:ext cx="401559" cy="192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2475</Words>
  <Application>Microsoft Office PowerPoint</Application>
  <PresentationFormat>Widescreen</PresentationFormat>
  <Paragraphs>304</Paragraphs>
  <Slides>16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9_Office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TREND #1 APERITIVO &amp; SPRITZ</vt:lpstr>
      <vt:lpstr>TREND #2 TROPICAL &amp; SHAREABLE</vt:lpstr>
      <vt:lpstr>TREND #3 COFFEE &amp; INDULGENCE</vt:lpstr>
      <vt:lpstr>TREND #4  DRINK BETTER </vt:lpstr>
      <vt:lpstr>TREND #5 LO &amp; NO ALCOHOL</vt:lpstr>
      <vt:lpstr>TREND #6 QUALITY AT SCALE </vt:lpstr>
      <vt:lpstr>PowerPoint Presentation</vt:lpstr>
      <vt:lpstr>PowerPoint Presentation</vt:lpstr>
      <vt:lpstr>WHY LUCAS BOLS WINS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Ignacio Llaneza</dc:creator>
  <cp:lastModifiedBy>Ignacio Llaneza</cp:lastModifiedBy>
  <cp:revision>199</cp:revision>
  <cp:lastPrinted>2026-03-25T20:19:27Z</cp:lastPrinted>
  <dcterms:created xsi:type="dcterms:W3CDTF">2026-03-21T16:08:35Z</dcterms:created>
  <dcterms:modified xsi:type="dcterms:W3CDTF">2026-04-01T17:21:22Z</dcterms:modified>
</cp:coreProperties>
</file>