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45"/>
  </p:notesMasterIdLst>
  <p:sldIdLst>
    <p:sldId id="308" r:id="rId4"/>
    <p:sldId id="305" r:id="rId5"/>
    <p:sldId id="300" r:id="rId6"/>
    <p:sldId id="260" r:id="rId7"/>
    <p:sldId id="312" r:id="rId8"/>
    <p:sldId id="303" r:id="rId9"/>
    <p:sldId id="304" r:id="rId10"/>
    <p:sldId id="293" r:id="rId11"/>
    <p:sldId id="299" r:id="rId12"/>
    <p:sldId id="257" r:id="rId13"/>
    <p:sldId id="258" r:id="rId14"/>
    <p:sldId id="280" r:id="rId15"/>
    <p:sldId id="283" r:id="rId16"/>
    <p:sldId id="281" r:id="rId17"/>
    <p:sldId id="282" r:id="rId18"/>
    <p:sldId id="263" r:id="rId19"/>
    <p:sldId id="265" r:id="rId20"/>
    <p:sldId id="266" r:id="rId21"/>
    <p:sldId id="264" r:id="rId22"/>
    <p:sldId id="310" r:id="rId23"/>
    <p:sldId id="267" r:id="rId24"/>
    <p:sldId id="291" r:id="rId25"/>
    <p:sldId id="269" r:id="rId26"/>
    <p:sldId id="268" r:id="rId27"/>
    <p:sldId id="302" r:id="rId28"/>
    <p:sldId id="292" r:id="rId29"/>
    <p:sldId id="270" r:id="rId30"/>
    <p:sldId id="275" r:id="rId31"/>
    <p:sldId id="276" r:id="rId32"/>
    <p:sldId id="278" r:id="rId33"/>
    <p:sldId id="288" r:id="rId34"/>
    <p:sldId id="289" r:id="rId35"/>
    <p:sldId id="284" r:id="rId36"/>
    <p:sldId id="286" r:id="rId37"/>
    <p:sldId id="285" r:id="rId38"/>
    <p:sldId id="287" r:id="rId39"/>
    <p:sldId id="271" r:id="rId40"/>
    <p:sldId id="274" r:id="rId41"/>
    <p:sldId id="272" r:id="rId42"/>
    <p:sldId id="273" r:id="rId43"/>
    <p:sldId id="309" r:id="rId44"/>
  </p:sldIdLst>
  <p:sldSz cx="9144000" cy="5143500" type="screen16x9"/>
  <p:notesSz cx="6858000" cy="9144000"/>
  <p:embeddedFontLst>
    <p:embeddedFont>
      <p:font typeface="Adobe Caslon Pro Bold" panose="0205070206050A020403" charset="0"/>
      <p:bold r:id="rId46"/>
      <p:italic r:id="rId47"/>
      <p:boldItalic r:id="rId48"/>
    </p:embeddedFont>
    <p:embeddedFont>
      <p:font typeface="Raleway" pitchFamily="2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r:id="rId61" roundtripDataSignature="AMtx7mgQk2ee9W1BddX+cmojuvvw/CcASQ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A83B12A-A893-A395-193D-DA0B0F779E19}" name="Guest User" initials="GU" userId="S::urn:spo:tenantanon#0e113b3c-ac9d-43ee-b5a5-2b7832f4f67c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7F0EDC-C479-4686-AD2C-9C1891F449D5}" v="285" dt="2025-07-28T15:34:49.658"/>
  </p1510:revLst>
</p1510:revInfo>
</file>

<file path=ppt/tableStyles.xml><?xml version="1.0" encoding="utf-8"?>
<a:tblStyleLst xmlns:a="http://schemas.openxmlformats.org/drawingml/2006/main" def="{C9B42275-461E-4147-B2E3-A5BBB43C53B3}">
  <a:tblStyle styleId="{C9B42275-461E-4147-B2E3-A5BBB43C53B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8740687-098F-4B7A-8431-CDD2B2E3573F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63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66" Type="http://schemas.microsoft.com/office/2015/10/relationships/revisionInfo" Target="revisionInfo.xml"/><Relationship Id="rId5" Type="http://schemas.openxmlformats.org/officeDocument/2006/relationships/slide" Target="slides/slide2.xml"/><Relationship Id="rId61" Type="http://customschemas.google.com/relationships/presentationmetadata" Target="metadata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3.fntdata"/><Relationship Id="rId64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1.fntdata"/><Relationship Id="rId67" Type="http://schemas.microsoft.com/office/2018/10/relationships/authors" Target="author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4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7.fntdata"/><Relationship Id="rId6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13ec5aefb7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g313ec5aefb7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13ec5aefb7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g313ec5aefb7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13ec5aefb7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5" name="Google Shape;325;g313ec5aefb7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02312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1" name="Google Shape;36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01897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13ec5aefb7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3" name="Google Shape;333;g313ec5aefb7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22159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13ec5aefb7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6" name="Google Shape;346;g313ec5aefb7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22994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13044f26e8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g313044f26e8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14e5b3e52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g314e5b3e52f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14e5b3e52f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g314e5b3e52f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1336b8ba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1336b8ba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>
          <a:extLst>
            <a:ext uri="{FF2B5EF4-FFF2-40B4-BE49-F238E27FC236}">
              <a16:creationId xmlns:a16="http://schemas.microsoft.com/office/drawing/2014/main" id="{59EABA1B-0329-DCA2-CCDC-F2FA8EED3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:notes">
            <a:extLst>
              <a:ext uri="{FF2B5EF4-FFF2-40B4-BE49-F238E27FC236}">
                <a16:creationId xmlns:a16="http://schemas.microsoft.com/office/drawing/2014/main" id="{743DE9C4-4024-F57E-6A73-17CA270251D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p3:notes">
            <a:extLst>
              <a:ext uri="{FF2B5EF4-FFF2-40B4-BE49-F238E27FC236}">
                <a16:creationId xmlns:a16="http://schemas.microsoft.com/office/drawing/2014/main" id="{E9BE3834-2853-ABD9-D844-46A8AB937F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3225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19c914a4be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g319c914a4be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>
          <a:extLst>
            <a:ext uri="{FF2B5EF4-FFF2-40B4-BE49-F238E27FC236}">
              <a16:creationId xmlns:a16="http://schemas.microsoft.com/office/drawing/2014/main" id="{E5034169-09E7-F002-6FC3-DAF689B3A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13044f26e8_0_2:notes">
            <a:extLst>
              <a:ext uri="{FF2B5EF4-FFF2-40B4-BE49-F238E27FC236}">
                <a16:creationId xmlns:a16="http://schemas.microsoft.com/office/drawing/2014/main" id="{F8EEE501-783D-1FD6-A377-6D94376EA53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g313044f26e8_0_2:notes">
            <a:extLst>
              <a:ext uri="{FF2B5EF4-FFF2-40B4-BE49-F238E27FC236}">
                <a16:creationId xmlns:a16="http://schemas.microsoft.com/office/drawing/2014/main" id="{DC35A224-9011-ECD3-B04E-CF6B9C0707F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28973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14e5b3e52f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g314e5b3e52f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14e5b3e52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" name="Google Shape;179;g314e5b3e52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14e5b3e52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" name="Google Shape;179;g314e5b3e52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49218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>
          <a:extLst>
            <a:ext uri="{FF2B5EF4-FFF2-40B4-BE49-F238E27FC236}">
              <a16:creationId xmlns:a16="http://schemas.microsoft.com/office/drawing/2014/main" id="{33448FDF-9120-FF1F-794F-CC5E33F36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13044f26e8_0_2:notes">
            <a:extLst>
              <a:ext uri="{FF2B5EF4-FFF2-40B4-BE49-F238E27FC236}">
                <a16:creationId xmlns:a16="http://schemas.microsoft.com/office/drawing/2014/main" id="{8E7D3F85-2D4A-A6DF-D532-86087F73C0C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g313044f26e8_0_2:notes">
            <a:extLst>
              <a:ext uri="{FF2B5EF4-FFF2-40B4-BE49-F238E27FC236}">
                <a16:creationId xmlns:a16="http://schemas.microsoft.com/office/drawing/2014/main" id="{0C42FF50-5BA7-264F-AB3F-FB006C36FA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25086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19c914a4be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g319c914a4be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13ec5aefb7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Google Shape;261;g313ec5aefb7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13ec5aefb7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1" name="Google Shape;271;g313ec5aefb7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19c914a4be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g319c914a4be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99186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Google Shape;29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313ec5aefb7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9" name="Google Shape;419;g313ec5aefb7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10221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13ec5aefb7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7" name="Google Shape;427;g313ec5aefb7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64891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13ec5aefb7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3" name="Google Shape;373;g313ec5aefb7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96022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14e5b3e52f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3" name="Google Shape;393;g314e5b3e52f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4161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13ec5aefb7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1" name="Google Shape;381;g313ec5aefb7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43591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313ec5aefb7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7" name="Google Shape;407;g313ec5aefb7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63568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890941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19c914a4be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" name="Google Shape;252;g319c914a4be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26572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19c914a4b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Google Shape;226;g319c914a4b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8672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19c914a4be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g319c914a4be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19c914a4be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9" name="Google Shape;239;g319c914a4be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457234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0ABF29EC-78A2-FA54-DF6D-9DC2F08A0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>
            <a:extLst>
              <a:ext uri="{FF2B5EF4-FFF2-40B4-BE49-F238E27FC236}">
                <a16:creationId xmlns:a16="http://schemas.microsoft.com/office/drawing/2014/main" id="{0C53CDFB-EDDB-B941-860B-4977AE38580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>
            <a:extLst>
              <a:ext uri="{FF2B5EF4-FFF2-40B4-BE49-F238E27FC236}">
                <a16:creationId xmlns:a16="http://schemas.microsoft.com/office/drawing/2014/main" id="{1C816D6F-1C8A-BBCD-EECE-B4F7AF14203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3460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>
          <a:extLst>
            <a:ext uri="{FF2B5EF4-FFF2-40B4-BE49-F238E27FC236}">
              <a16:creationId xmlns:a16="http://schemas.microsoft.com/office/drawing/2014/main" id="{9A53187F-B241-2328-4C71-255097B48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19c914a4be_0_150:notes">
            <a:extLst>
              <a:ext uri="{FF2B5EF4-FFF2-40B4-BE49-F238E27FC236}">
                <a16:creationId xmlns:a16="http://schemas.microsoft.com/office/drawing/2014/main" id="{82663ED5-5C94-9818-B1B1-7724AD7DB5F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g319c914a4be_0_150:notes">
            <a:extLst>
              <a:ext uri="{FF2B5EF4-FFF2-40B4-BE49-F238E27FC236}">
                <a16:creationId xmlns:a16="http://schemas.microsoft.com/office/drawing/2014/main" id="{8A2119CD-5C12-EFBC-D3E9-15F52309CF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0797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>
          <a:extLst>
            <a:ext uri="{FF2B5EF4-FFF2-40B4-BE49-F238E27FC236}">
              <a16:creationId xmlns:a16="http://schemas.microsoft.com/office/drawing/2014/main" id="{A8D4EDF3-D712-4B2C-947F-FEAFF2EA5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19c914a4be_0_143:notes">
            <a:extLst>
              <a:ext uri="{FF2B5EF4-FFF2-40B4-BE49-F238E27FC236}">
                <a16:creationId xmlns:a16="http://schemas.microsoft.com/office/drawing/2014/main" id="{023BCE81-5488-DC54-8EEA-F0968445D49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g319c914a4be_0_143:notes">
            <a:extLst>
              <a:ext uri="{FF2B5EF4-FFF2-40B4-BE49-F238E27FC236}">
                <a16:creationId xmlns:a16="http://schemas.microsoft.com/office/drawing/2014/main" id="{9F4FFB94-98DE-E063-047E-2B72D8751C9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1437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>
          <a:extLst>
            <a:ext uri="{FF2B5EF4-FFF2-40B4-BE49-F238E27FC236}">
              <a16:creationId xmlns:a16="http://schemas.microsoft.com/office/drawing/2014/main" id="{13454D22-F361-ECD5-040D-B1407AAC7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19c914a4be_0_150:notes">
            <a:extLst>
              <a:ext uri="{FF2B5EF4-FFF2-40B4-BE49-F238E27FC236}">
                <a16:creationId xmlns:a16="http://schemas.microsoft.com/office/drawing/2014/main" id="{4B4BC666-EDB1-9FC7-C82C-636E5B0813D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g319c914a4be_0_150:notes">
            <a:extLst>
              <a:ext uri="{FF2B5EF4-FFF2-40B4-BE49-F238E27FC236}">
                <a16:creationId xmlns:a16="http://schemas.microsoft.com/office/drawing/2014/main" id="{6B0F6062-8A8B-24FC-521D-A617F577ECA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2274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>
          <a:extLst>
            <a:ext uri="{FF2B5EF4-FFF2-40B4-BE49-F238E27FC236}">
              <a16:creationId xmlns:a16="http://schemas.microsoft.com/office/drawing/2014/main" id="{63629ACC-E989-129D-DAF4-633E309EF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13ec5aefb7_0_102:notes">
            <a:extLst>
              <a:ext uri="{FF2B5EF4-FFF2-40B4-BE49-F238E27FC236}">
                <a16:creationId xmlns:a16="http://schemas.microsoft.com/office/drawing/2014/main" id="{199EFB50-2A05-6B6D-3BC5-17E1E3B4C93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g313ec5aefb7_0_102:notes">
            <a:extLst>
              <a:ext uri="{FF2B5EF4-FFF2-40B4-BE49-F238E27FC236}">
                <a16:creationId xmlns:a16="http://schemas.microsoft.com/office/drawing/2014/main" id="{4CDA8BF9-D969-889D-054C-91042B22411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47487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>
          <a:extLst>
            <a:ext uri="{FF2B5EF4-FFF2-40B4-BE49-F238E27FC236}">
              <a16:creationId xmlns:a16="http://schemas.microsoft.com/office/drawing/2014/main" id="{117ACD46-CCDC-E077-74DF-B79C09037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19c914a4be_0_150:notes">
            <a:extLst>
              <a:ext uri="{FF2B5EF4-FFF2-40B4-BE49-F238E27FC236}">
                <a16:creationId xmlns:a16="http://schemas.microsoft.com/office/drawing/2014/main" id="{43B3A266-275C-7418-E2BD-CD2E22307F6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g319c914a4be_0_150:notes">
            <a:extLst>
              <a:ext uri="{FF2B5EF4-FFF2-40B4-BE49-F238E27FC236}">
                <a16:creationId xmlns:a16="http://schemas.microsoft.com/office/drawing/2014/main" id="{D447C6CE-8DDD-D197-90F5-4A923D2B98D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6305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8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8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34240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14361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8196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329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178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85731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54457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0173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89393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978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95727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31019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39612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50761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79221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5544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2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15203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4661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2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2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42143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60909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80625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5223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1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5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6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27912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89017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33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.pn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2.jpe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5.png"/><Relationship Id="rId5" Type="http://schemas.openxmlformats.org/officeDocument/2006/relationships/image" Target="../media/image60.png"/><Relationship Id="rId10" Type="http://schemas.openxmlformats.org/officeDocument/2006/relationships/image" Target="../media/image64.png"/><Relationship Id="rId4" Type="http://schemas.openxmlformats.org/officeDocument/2006/relationships/image" Target="../media/image3.png"/><Relationship Id="rId9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52.png"/><Relationship Id="rId5" Type="http://schemas.openxmlformats.org/officeDocument/2006/relationships/image" Target="../media/image67.png"/><Relationship Id="rId10" Type="http://schemas.openxmlformats.org/officeDocument/2006/relationships/image" Target="../media/image71.jpeg"/><Relationship Id="rId4" Type="http://schemas.openxmlformats.org/officeDocument/2006/relationships/image" Target="../media/image61.png"/><Relationship Id="rId9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2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6.png"/><Relationship Id="rId4" Type="http://schemas.openxmlformats.org/officeDocument/2006/relationships/image" Target="../media/image3.png"/><Relationship Id="rId9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58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2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61.png"/><Relationship Id="rId4" Type="http://schemas.openxmlformats.org/officeDocument/2006/relationships/image" Target="../media/image3.png"/><Relationship Id="rId9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2.jpe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2.jpe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58.png"/><Relationship Id="rId4" Type="http://schemas.openxmlformats.org/officeDocument/2006/relationships/image" Target="../media/image3.png"/><Relationship Id="rId9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2.jpe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83.png"/><Relationship Id="rId10" Type="http://schemas.openxmlformats.org/officeDocument/2006/relationships/image" Target="../media/image63.jpeg"/><Relationship Id="rId4" Type="http://schemas.openxmlformats.org/officeDocument/2006/relationships/image" Target="../media/image3.png"/><Relationship Id="rId9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58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2.jpe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91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8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3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5" Type="http://schemas.openxmlformats.org/officeDocument/2006/relationships/image" Target="../media/image2.jpeg"/><Relationship Id="rId4" Type="http://schemas.openxmlformats.org/officeDocument/2006/relationships/image" Target="../media/image94.png"/><Relationship Id="rId9" Type="http://schemas.openxmlformats.org/officeDocument/2006/relationships/image" Target="../media/image9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9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04.png"/><Relationship Id="rId5" Type="http://schemas.openxmlformats.org/officeDocument/2006/relationships/image" Target="../media/image87.png"/><Relationship Id="rId10" Type="http://schemas.openxmlformats.org/officeDocument/2006/relationships/image" Target="../media/image94.png"/><Relationship Id="rId4" Type="http://schemas.openxmlformats.org/officeDocument/2006/relationships/image" Target="../media/image100.png"/><Relationship Id="rId9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87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11" Type="http://schemas.openxmlformats.org/officeDocument/2006/relationships/image" Target="../media/image111.png"/><Relationship Id="rId5" Type="http://schemas.openxmlformats.org/officeDocument/2006/relationships/image" Target="../media/image106.png"/><Relationship Id="rId10" Type="http://schemas.openxmlformats.org/officeDocument/2006/relationships/image" Target="../media/image110.png"/><Relationship Id="rId4" Type="http://schemas.openxmlformats.org/officeDocument/2006/relationships/image" Target="../media/image105.png"/><Relationship Id="rId9" Type="http://schemas.openxmlformats.org/officeDocument/2006/relationships/image" Target="../media/image10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jpeg"/><Relationship Id="rId5" Type="http://schemas.openxmlformats.org/officeDocument/2006/relationships/image" Target="../media/image112.png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3.png"/><Relationship Id="rId9" Type="http://schemas.openxmlformats.org/officeDocument/2006/relationships/image" Target="../media/image1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121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72.png"/><Relationship Id="rId5" Type="http://schemas.openxmlformats.org/officeDocument/2006/relationships/image" Target="../media/image85.png"/><Relationship Id="rId10" Type="http://schemas.openxmlformats.org/officeDocument/2006/relationships/image" Target="../media/image52.png"/><Relationship Id="rId4" Type="http://schemas.openxmlformats.org/officeDocument/2006/relationships/image" Target="../media/image84.png"/><Relationship Id="rId9" Type="http://schemas.openxmlformats.org/officeDocument/2006/relationships/image" Target="../media/image12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2.jpe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123.png"/><Relationship Id="rId10" Type="http://schemas.openxmlformats.org/officeDocument/2006/relationships/image" Target="../media/image125.gif"/><Relationship Id="rId4" Type="http://schemas.openxmlformats.org/officeDocument/2006/relationships/image" Target="../media/image3.png"/><Relationship Id="rId9" Type="http://schemas.openxmlformats.org/officeDocument/2006/relationships/image" Target="../media/image12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6.png"/><Relationship Id="rId7" Type="http://schemas.openxmlformats.org/officeDocument/2006/relationships/image" Target="../media/image125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7.png"/><Relationship Id="rId4" Type="http://schemas.openxmlformats.org/officeDocument/2006/relationships/image" Target="../media/image12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jpeg"/><Relationship Id="rId5" Type="http://schemas.openxmlformats.org/officeDocument/2006/relationships/image" Target="../media/image129.png"/><Relationship Id="rId4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svg"/><Relationship Id="rId3" Type="http://schemas.openxmlformats.org/officeDocument/2006/relationships/image" Target="../media/image2.jpe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eg"/><Relationship Id="rId5" Type="http://schemas.openxmlformats.org/officeDocument/2006/relationships/image" Target="../media/image129.png"/><Relationship Id="rId4" Type="http://schemas.openxmlformats.org/officeDocument/2006/relationships/image" Target="../media/image3.png"/><Relationship Id="rId9" Type="http://schemas.openxmlformats.org/officeDocument/2006/relationships/image" Target="../media/image13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35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10" Type="http://schemas.openxmlformats.org/officeDocument/2006/relationships/image" Target="../media/image52.png"/><Relationship Id="rId4" Type="http://schemas.openxmlformats.org/officeDocument/2006/relationships/image" Target="../media/image136.png"/><Relationship Id="rId9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Relationship Id="rId9" Type="http://schemas.openxmlformats.org/officeDocument/2006/relationships/image" Target="../media/image1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2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9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59725" y="0"/>
            <a:ext cx="348427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16123" y="957670"/>
            <a:ext cx="3179474" cy="2277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"/>
          <p:cNvPicPr preferRelativeResize="0"/>
          <p:nvPr/>
        </p:nvPicPr>
        <p:blipFill rotWithShape="1">
          <a:blip r:embed="rId5">
            <a:alphaModFix/>
          </a:blip>
          <a:srcRect l="10031" r="10030"/>
          <a:stretch/>
        </p:blipFill>
        <p:spPr>
          <a:xfrm>
            <a:off x="0" y="4461200"/>
            <a:ext cx="545399" cy="6823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"/>
          <p:cNvSpPr txBox="1"/>
          <p:nvPr/>
        </p:nvSpPr>
        <p:spPr>
          <a:xfrm>
            <a:off x="251910" y="4185830"/>
            <a:ext cx="5307900" cy="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ADADA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55;p1">
            <a:extLst>
              <a:ext uri="{FF2B5EF4-FFF2-40B4-BE49-F238E27FC236}">
                <a16:creationId xmlns:a16="http://schemas.microsoft.com/office/drawing/2014/main" id="{E257031A-1C2D-8CAD-CF30-E2F2A6766A0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51899" y="4120050"/>
            <a:ext cx="5143500" cy="6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rgbClr val="222222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Accolades &amp; Ratings </a:t>
            </a:r>
            <a:br>
              <a:rPr lang="en" sz="2300" b="1">
                <a:solidFill>
                  <a:srgbClr val="222222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</a:br>
            <a:r>
              <a:rPr lang="en" sz="2300" b="1">
                <a:solidFill>
                  <a:srgbClr val="222222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Report</a:t>
            </a:r>
            <a:br>
              <a:rPr lang="en" sz="2300" b="1">
                <a:solidFill>
                  <a:srgbClr val="222222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</a:br>
            <a:endParaRPr sz="2300" b="1">
              <a:solidFill>
                <a:srgbClr val="222222"/>
              </a:solidFill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00" b="1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 sz="23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2300">
              <a:solidFill>
                <a:srgbClr val="1A1A1A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300">
              <a:solidFill>
                <a:srgbClr val="1A1A1A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g313ec5aefb7_0_102"/>
          <p:cNvPicPr preferRelativeResize="0"/>
          <p:nvPr/>
        </p:nvPicPr>
        <p:blipFill rotWithShape="1">
          <a:blip r:embed="rId3">
            <a:alphaModFix/>
          </a:blip>
          <a:srcRect l="10031" r="10031"/>
          <a:stretch/>
        </p:blipFill>
        <p:spPr>
          <a:xfrm>
            <a:off x="0" y="4461200"/>
            <a:ext cx="545399" cy="68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g313ec5aefb7_0_10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12400" y="4404550"/>
            <a:ext cx="1031588" cy="73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g313ec5aefb7_0_1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53740" y="912842"/>
            <a:ext cx="5239558" cy="28364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75CB6C-4AE1-D6C9-4447-4B9DB867E2D8}"/>
              </a:ext>
            </a:extLst>
          </p:cNvPr>
          <p:cNvSpPr txBox="1"/>
          <p:nvPr/>
        </p:nvSpPr>
        <p:spPr>
          <a:xfrm>
            <a:off x="230586" y="3163025"/>
            <a:ext cx="25106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/>
              <a:t>RTE</a:t>
            </a:r>
          </a:p>
          <a:p>
            <a:pPr algn="ctr"/>
            <a:r>
              <a:rPr lang="en-US" sz="3200"/>
              <a:t>COCKTAILS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5A3848-56FE-B71C-C4CE-DEFA52ADF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99" y="563423"/>
            <a:ext cx="2752733" cy="233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13ec5aefb7_0_134"/>
          <p:cNvSpPr txBox="1">
            <a:spLocks noGrp="1"/>
          </p:cNvSpPr>
          <p:nvPr>
            <p:ph type="title"/>
          </p:nvPr>
        </p:nvSpPr>
        <p:spPr>
          <a:xfrm>
            <a:off x="311700" y="94392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solidFill>
                  <a:srgbClr val="0B0D33"/>
                </a:solidFill>
                <a:latin typeface="Raleway"/>
                <a:ea typeface="Raleway"/>
                <a:cs typeface="Raleway"/>
                <a:sym typeface="Raleway"/>
              </a:rPr>
              <a:t>Bols RTEs</a:t>
            </a:r>
            <a:endParaRPr/>
          </a:p>
        </p:txBody>
      </p:sp>
      <p:graphicFrame>
        <p:nvGraphicFramePr>
          <p:cNvPr id="74" name="Google Shape;74;g313ec5aefb7_0_134"/>
          <p:cNvGraphicFramePr/>
          <p:nvPr>
            <p:extLst>
              <p:ext uri="{D42A27DB-BD31-4B8C-83A1-F6EECF244321}">
                <p14:modId xmlns:p14="http://schemas.microsoft.com/office/powerpoint/2010/main" val="1436167077"/>
              </p:ext>
            </p:extLst>
          </p:nvPr>
        </p:nvGraphicFramePr>
        <p:xfrm>
          <a:off x="364899" y="600257"/>
          <a:ext cx="8220435" cy="2665677"/>
        </p:xfrm>
        <a:graphic>
          <a:graphicData uri="http://schemas.openxmlformats.org/drawingml/2006/table">
            <a:tbl>
              <a:tblPr>
                <a:noFill/>
                <a:tableStyleId>{C9B42275-461E-4147-B2E3-A5BBB43C53B3}</a:tableStyleId>
              </a:tblPr>
              <a:tblGrid>
                <a:gridCol w="3223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51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19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9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Award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Product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Medal</a:t>
                      </a:r>
                      <a:r>
                        <a:rPr lang="en" sz="1400" b="1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/Score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672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50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bg1"/>
                          </a:solidFill>
                          <a:effectLst/>
                          <a:latin typeface="Raleway"/>
                          <a:ea typeface="Arial"/>
                          <a:cs typeface="Arial"/>
                          <a:sym typeface="Arial"/>
                        </a:rPr>
                        <a:t>2023 The Spirits Business RTD Masters </a:t>
                      </a:r>
                      <a:endParaRPr sz="1200" b="0">
                        <a:solidFill>
                          <a:schemeClr val="bg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" sz="1200">
                          <a:solidFill>
                            <a:schemeClr val="bg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Pornstar Martini, </a:t>
                      </a:r>
                      <a:r>
                        <a:rPr lang="en-US" sz="1200">
                          <a:solidFill>
                            <a:schemeClr val="bg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Espresso Martini</a:t>
                      </a:r>
                    </a:p>
                  </a:txBody>
                  <a:tcPr marL="91425" marR="91425" marT="91425" marB="9142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bg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Gold</a:t>
                      </a:r>
                      <a:endParaRPr sz="1200">
                        <a:solidFill>
                          <a:schemeClr val="bg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672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50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bg1"/>
                          </a:solidFill>
                          <a:effectLst/>
                          <a:latin typeface="Raleway"/>
                          <a:ea typeface="Arial"/>
                          <a:cs typeface="Arial"/>
                          <a:sym typeface="Arial"/>
                        </a:rPr>
                        <a:t>2025 The Spirits Business RTD Masters</a:t>
                      </a:r>
                      <a:endParaRPr sz="1200" b="0">
                        <a:solidFill>
                          <a:schemeClr val="bg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bg1"/>
                          </a:solidFill>
                          <a:effectLst/>
                          <a:latin typeface="Raleway"/>
                          <a:ea typeface="Arial"/>
                          <a:cs typeface="Arial"/>
                          <a:sym typeface="Arial"/>
                        </a:rPr>
                        <a:t>Bols Red Light Negroni</a:t>
                      </a:r>
                      <a:endParaRPr sz="1200">
                        <a:solidFill>
                          <a:schemeClr val="bg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MASTER</a:t>
                      </a:r>
                      <a:endParaRPr sz="1200">
                        <a:solidFill>
                          <a:schemeClr val="bg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5323951"/>
                  </a:ext>
                </a:extLst>
              </a:tr>
              <a:tr h="2756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5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Raleway"/>
                          <a:ea typeface="Arial"/>
                          <a:cs typeface="Arial"/>
                          <a:sym typeface="Arial"/>
                        </a:rPr>
                        <a:t>2025 The Spirits Business RTD Masters</a:t>
                      </a:r>
                      <a:endPara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u="none" strike="noStrike" cap="none">
                          <a:solidFill>
                            <a:schemeClr val="bg1"/>
                          </a:solidFill>
                          <a:effectLst/>
                          <a:latin typeface="Raleway"/>
                          <a:ea typeface="Arial"/>
                          <a:cs typeface="Arial"/>
                          <a:sym typeface="Arial"/>
                        </a:rPr>
                        <a:t>Bols Very Old Fashioned, Bols Margarita Azul</a:t>
                      </a:r>
                      <a:endParaRPr lang="en-US" sz="1200">
                        <a:solidFill>
                          <a:schemeClr val="bg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bg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Gold</a:t>
                      </a:r>
                      <a:endParaRPr sz="1200">
                        <a:solidFill>
                          <a:schemeClr val="bg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450893"/>
                  </a:ext>
                </a:extLst>
              </a:tr>
              <a:tr h="387043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500"/>
                        </a:spcAft>
                        <a:buNone/>
                      </a:pPr>
                      <a:r>
                        <a:rPr kumimoji="0" lang="en-US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Raleway"/>
                          <a:ea typeface="Raleway"/>
                          <a:cs typeface="Arial"/>
                          <a:sym typeface="Raleway"/>
                        </a:rPr>
                        <a:t>2025 International Spirits Challenge</a:t>
                      </a:r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bg1"/>
                          </a:solidFill>
                          <a:effectLst/>
                          <a:latin typeface="Raleway"/>
                          <a:ea typeface="Arial"/>
                          <a:cs typeface="Arial"/>
                          <a:sym typeface="Arial"/>
                        </a:rPr>
                        <a:t>Bols Margarita Azul</a:t>
                      </a:r>
                      <a:endParaRPr sz="1200">
                        <a:solidFill>
                          <a:schemeClr val="bg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bg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Gold</a:t>
                      </a:r>
                      <a:endParaRPr sz="1200">
                        <a:solidFill>
                          <a:schemeClr val="bg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4580027"/>
                  </a:ext>
                </a:extLst>
              </a:tr>
              <a:tr h="387043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1500"/>
                        </a:spcAft>
                        <a:buNone/>
                      </a:pPr>
                      <a:r>
                        <a:rPr lang="en-US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Raleway"/>
                          <a:ea typeface="Raleway"/>
                          <a:cs typeface="Arial"/>
                        </a:rPr>
                        <a:t>2025 RTD Magazine</a:t>
                      </a:r>
                      <a:endPara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Raleway"/>
                        <a:ea typeface="Raleway"/>
                        <a:cs typeface="Arial"/>
                        <a:sym typeface="Raleway"/>
                      </a:endParaRPr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 noProof="0">
                          <a:solidFill>
                            <a:schemeClr val="bg1"/>
                          </a:solidFill>
                          <a:effectLst/>
                          <a:latin typeface="Raleway"/>
                        </a:rPr>
                        <a:t>Espresso Martini, Margarita Azul, </a:t>
                      </a:r>
                    </a:p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 noProof="0">
                          <a:solidFill>
                            <a:schemeClr val="bg1"/>
                          </a:solidFill>
                          <a:effectLst/>
                          <a:latin typeface="Raleway"/>
                        </a:rPr>
                        <a:t>Red Light Negroni, </a:t>
                      </a:r>
                      <a:r>
                        <a:rPr lang="en-US" sz="1200" b="0" i="0" u="none" strike="noStrike" cap="none" noProof="0" err="1">
                          <a:solidFill>
                            <a:schemeClr val="bg1"/>
                          </a:solidFill>
                          <a:effectLst/>
                          <a:latin typeface="Raleway"/>
                        </a:rPr>
                        <a:t>Pornstar</a:t>
                      </a:r>
                      <a:r>
                        <a:rPr lang="en-US" sz="1200" b="0" i="0" u="none" strike="noStrike" cap="none" noProof="0">
                          <a:solidFill>
                            <a:schemeClr val="bg1"/>
                          </a:solidFill>
                          <a:effectLst/>
                          <a:latin typeface="Raleway"/>
                        </a:rPr>
                        <a:t> Martini</a:t>
                      </a:r>
                      <a:endParaRPr sz="1200" b="0">
                        <a:solidFill>
                          <a:schemeClr val="bg1"/>
                        </a:solidFill>
                        <a:latin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0" i="0" u="none" strike="noStrike" noProof="0">
                          <a:solidFill>
                            <a:schemeClr val="bg1"/>
                          </a:solidFill>
                          <a:latin typeface="Raleway"/>
                        </a:rPr>
                        <a:t>Gold</a:t>
                      </a:r>
                      <a:endParaRPr lang="en-US" sz="1200">
                        <a:sym typeface="Raleway"/>
                      </a:endParaRPr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8643478"/>
                  </a:ext>
                </a:extLst>
              </a:tr>
            </a:tbl>
          </a:graphicData>
        </a:graphic>
      </p:graphicFrame>
      <p:pic>
        <p:nvPicPr>
          <p:cNvPr id="75" name="Google Shape;75;g313ec5aefb7_0_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64" y="3610891"/>
            <a:ext cx="1335490" cy="1311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g313ec5aefb7_0_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2840" y="3592412"/>
            <a:ext cx="1346543" cy="1414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90;p17">
            <a:extLst>
              <a:ext uri="{FF2B5EF4-FFF2-40B4-BE49-F238E27FC236}">
                <a16:creationId xmlns:a16="http://schemas.microsoft.com/office/drawing/2014/main" id="{39A256F1-E88D-7B2F-B9D1-E2860E4BC28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33261" y="95465"/>
            <a:ext cx="644232" cy="471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hexagon with text and a star&#10;&#10;AI-generated content may be incorrect.">
            <a:extLst>
              <a:ext uri="{FF2B5EF4-FFF2-40B4-BE49-F238E27FC236}">
                <a16:creationId xmlns:a16="http://schemas.microsoft.com/office/drawing/2014/main" id="{81DE3F92-F22A-D53F-1925-0178C30BDC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7647" y="3630362"/>
            <a:ext cx="1289504" cy="1403305"/>
          </a:xfrm>
          <a:prstGeom prst="rect">
            <a:avLst/>
          </a:prstGeom>
        </p:spPr>
      </p:pic>
      <p:pic>
        <p:nvPicPr>
          <p:cNvPr id="6" name="Picture 5" descr="A black hexagon with white text&#10;&#10;AI-generated content may be incorrect.">
            <a:extLst>
              <a:ext uri="{FF2B5EF4-FFF2-40B4-BE49-F238E27FC236}">
                <a16:creationId xmlns:a16="http://schemas.microsoft.com/office/drawing/2014/main" id="{9C766268-428B-7307-4FA9-9D033D9C77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5642" y="3644728"/>
            <a:ext cx="1289506" cy="1403307"/>
          </a:xfrm>
          <a:prstGeom prst="rect">
            <a:avLst/>
          </a:prstGeom>
        </p:spPr>
      </p:pic>
      <p:pic>
        <p:nvPicPr>
          <p:cNvPr id="7" name="Picture 6" descr="A black hexagon with white text&#10;&#10;AI-generated content may be incorrect.">
            <a:extLst>
              <a:ext uri="{FF2B5EF4-FFF2-40B4-BE49-F238E27FC236}">
                <a16:creationId xmlns:a16="http://schemas.microsoft.com/office/drawing/2014/main" id="{CA50612E-DD39-68E7-EF46-C7996AF681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3638" y="3630362"/>
            <a:ext cx="1289505" cy="1403304"/>
          </a:xfrm>
          <a:prstGeom prst="rect">
            <a:avLst/>
          </a:prstGeom>
        </p:spPr>
      </p:pic>
      <p:pic>
        <p:nvPicPr>
          <p:cNvPr id="3" name="Picture 2" descr="A gold coin with text on it&#10;&#10;AI-generated content may be incorrect.">
            <a:extLst>
              <a:ext uri="{FF2B5EF4-FFF2-40B4-BE49-F238E27FC236}">
                <a16:creationId xmlns:a16="http://schemas.microsoft.com/office/drawing/2014/main" id="{32915F40-4E31-AA1E-B058-160D061812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2377" y="3689436"/>
            <a:ext cx="1178964" cy="1232601"/>
          </a:xfrm>
          <a:prstGeom prst="rect">
            <a:avLst/>
          </a:prstGeom>
        </p:spPr>
      </p:pic>
      <p:pic>
        <p:nvPicPr>
          <p:cNvPr id="5122" name="Picture 2" descr="A gold circle with black text and black text&#10;&#10;AI-generated content may be incorrect.">
            <a:extLst>
              <a:ext uri="{FF2B5EF4-FFF2-40B4-BE49-F238E27FC236}">
                <a16:creationId xmlns:a16="http://schemas.microsoft.com/office/drawing/2014/main" id="{4AA3AB75-41E5-9CCC-8E4A-4F150998F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635" y="3611957"/>
            <a:ext cx="1421709" cy="142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g313ec5aefb7_0_73"/>
          <p:cNvPicPr preferRelativeResize="0"/>
          <p:nvPr/>
        </p:nvPicPr>
        <p:blipFill rotWithShape="1">
          <a:blip r:embed="rId3">
            <a:alphaModFix/>
          </a:blip>
          <a:srcRect l="10031" r="10031"/>
          <a:stretch/>
        </p:blipFill>
        <p:spPr>
          <a:xfrm>
            <a:off x="0" y="4461200"/>
            <a:ext cx="545399" cy="68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g313ec5aefb7_0_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02380" y="626965"/>
            <a:ext cx="4615054" cy="4242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black and gold logo&#10;&#10;Description automatically generated">
            <a:extLst>
              <a:ext uri="{FF2B5EF4-FFF2-40B4-BE49-F238E27FC236}">
                <a16:creationId xmlns:a16="http://schemas.microsoft.com/office/drawing/2014/main" id="{B0664B93-A3D3-3A11-6A78-BFD97537DB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8627" y="1031099"/>
            <a:ext cx="3157455" cy="3086100"/>
          </a:xfrm>
          <a:prstGeom prst="rect">
            <a:avLst/>
          </a:prstGeom>
        </p:spPr>
      </p:pic>
      <p:pic>
        <p:nvPicPr>
          <p:cNvPr id="328" name="Google Shape;328;g313ec5aefb7_0_7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12400" y="4404550"/>
            <a:ext cx="1031588" cy="738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406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solidFill>
                  <a:srgbClr val="0B0D33"/>
                </a:solidFill>
                <a:latin typeface="Raleway"/>
                <a:ea typeface="Raleway"/>
                <a:cs typeface="Raleway"/>
                <a:sym typeface="Raleway"/>
              </a:rPr>
              <a:t>Galliano </a:t>
            </a:r>
            <a:r>
              <a:rPr lang="en" err="1">
                <a:solidFill>
                  <a:srgbClr val="0B0D33"/>
                </a:solidFill>
                <a:latin typeface="Raleway"/>
                <a:ea typeface="Raleway"/>
                <a:cs typeface="Raleway"/>
                <a:sym typeface="Raleway"/>
              </a:rPr>
              <a:t>L'Autentico</a:t>
            </a:r>
            <a:endParaRPr err="1"/>
          </a:p>
        </p:txBody>
      </p:sp>
      <p:pic>
        <p:nvPicPr>
          <p:cNvPr id="364" name="Google Shape;36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12400" y="4404550"/>
            <a:ext cx="1031588" cy="73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7"/>
          <p:cNvPicPr preferRelativeResize="0"/>
          <p:nvPr/>
        </p:nvPicPr>
        <p:blipFill rotWithShape="1">
          <a:blip r:embed="rId4">
            <a:alphaModFix/>
          </a:blip>
          <a:srcRect l="10031" r="10030"/>
          <a:stretch/>
        </p:blipFill>
        <p:spPr>
          <a:xfrm>
            <a:off x="0" y="4461200"/>
            <a:ext cx="545399" cy="6823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66" name="Google Shape;366;p7"/>
          <p:cNvGraphicFramePr/>
          <p:nvPr>
            <p:extLst>
              <p:ext uri="{D42A27DB-BD31-4B8C-83A1-F6EECF244321}">
                <p14:modId xmlns:p14="http://schemas.microsoft.com/office/powerpoint/2010/main" val="4075381802"/>
              </p:ext>
            </p:extLst>
          </p:nvPr>
        </p:nvGraphicFramePr>
        <p:xfrm>
          <a:off x="413025" y="1189290"/>
          <a:ext cx="8052675" cy="1969114"/>
        </p:xfrm>
        <a:graphic>
          <a:graphicData uri="http://schemas.openxmlformats.org/drawingml/2006/table">
            <a:tbl>
              <a:tblPr>
                <a:noFill/>
                <a:tableStyleId>{C9B42275-461E-4147-B2E3-A5BBB43C53B3}</a:tableStyleId>
              </a:tblPr>
              <a:tblGrid>
                <a:gridCol w="4089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5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7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696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Award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Product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Medal</a:t>
                      </a:r>
                      <a:r>
                        <a:rPr lang="en" sz="1400" b="1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/Score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66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2020 San Francisco World Spirits Competition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139700" lvl="0" indent="0" algn="ctr" rtl="0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L’Autentico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Gold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6961675"/>
                  </a:ext>
                </a:extLst>
              </a:tr>
              <a:tr h="34166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2022 International Wine &amp; Spirit Competition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139700" lvl="0" indent="0" algn="ctr" rtl="0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L’Autentico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Score: 95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66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2022 Difford’s Guide 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13970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err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L’Autentico</a:t>
                      </a:r>
                      <a:endParaRPr lang="en-US"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Exceptional/5 Stars</a:t>
                      </a: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1332091"/>
                  </a:ext>
                </a:extLst>
              </a:tr>
              <a:tr h="34166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2022 Wine Enthusiast Magazine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13970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err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L’Autentico</a:t>
                      </a:r>
                      <a:endParaRPr lang="en-US"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Score: 90</a:t>
                      </a: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3988897"/>
                  </a:ext>
                </a:extLst>
              </a:tr>
            </a:tbl>
          </a:graphicData>
        </a:graphic>
      </p:graphicFrame>
      <p:pic>
        <p:nvPicPr>
          <p:cNvPr id="367" name="Google Shape;367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28508" y="3337164"/>
            <a:ext cx="1520591" cy="1495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3556" y="3425165"/>
            <a:ext cx="1434475" cy="1487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black and gold text&#10;&#10;Description automatically generated">
            <a:extLst>
              <a:ext uri="{FF2B5EF4-FFF2-40B4-BE49-F238E27FC236}">
                <a16:creationId xmlns:a16="http://schemas.microsoft.com/office/drawing/2014/main" id="{DE299A66-E408-F59A-B0C2-2282344F54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5357" y="134056"/>
            <a:ext cx="1292679" cy="5528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7C3668-5E32-813B-8BAF-4EEA0593E0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3907" y="3506021"/>
            <a:ext cx="1332693" cy="15275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ECCB08-FC5C-2826-4AEC-38E2796CFA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5799" y="3566845"/>
            <a:ext cx="2356201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89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13ec5aefb7_0_156"/>
          <p:cNvSpPr txBox="1">
            <a:spLocks noGrp="1"/>
          </p:cNvSpPr>
          <p:nvPr>
            <p:ph type="title"/>
          </p:nvPr>
        </p:nvSpPr>
        <p:spPr>
          <a:xfrm>
            <a:off x="373576" y="42022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solidFill>
                  <a:srgbClr val="0B0D33"/>
                </a:solidFill>
                <a:latin typeface="Raleway"/>
                <a:ea typeface="Raleway"/>
                <a:cs typeface="Raleway"/>
                <a:sym typeface="Raleway"/>
              </a:rPr>
              <a:t>Galliano Espresso</a:t>
            </a:r>
            <a:endParaRPr/>
          </a:p>
        </p:txBody>
      </p:sp>
      <p:graphicFrame>
        <p:nvGraphicFramePr>
          <p:cNvPr id="338" name="Google Shape;338;g313ec5aefb7_0_156"/>
          <p:cNvGraphicFramePr/>
          <p:nvPr>
            <p:extLst>
              <p:ext uri="{D42A27DB-BD31-4B8C-83A1-F6EECF244321}">
                <p14:modId xmlns:p14="http://schemas.microsoft.com/office/powerpoint/2010/main" val="1120443637"/>
              </p:ext>
            </p:extLst>
          </p:nvPr>
        </p:nvGraphicFramePr>
        <p:xfrm>
          <a:off x="455342" y="728505"/>
          <a:ext cx="8107050" cy="3047760"/>
        </p:xfrm>
        <a:graphic>
          <a:graphicData uri="http://schemas.openxmlformats.org/drawingml/2006/table">
            <a:tbl>
              <a:tblPr>
                <a:noFill/>
                <a:tableStyleId>{C9B42275-461E-4147-B2E3-A5BBB43C53B3}</a:tableStyleId>
              </a:tblPr>
              <a:tblGrid>
                <a:gridCol w="4335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1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199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Award</a:t>
                      </a:r>
                      <a:endParaRPr sz="2000"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Product</a:t>
                      </a:r>
                      <a:endParaRPr sz="2000"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Medal</a:t>
                      </a:r>
                      <a:r>
                        <a:rPr lang="en" sz="2000" b="1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/Score</a:t>
                      </a:r>
                      <a:endParaRPr sz="2000"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5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aleway"/>
                          <a:ea typeface="Raleway"/>
                          <a:cs typeface="Raleway"/>
                        </a:rPr>
                        <a:t>2017 Wine</a:t>
                      </a:r>
                      <a:r>
                        <a:rPr lang="en-US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Enthusiast</a:t>
                      </a:r>
                    </a:p>
                  </a:txBody>
                  <a:tcPr marL="91425" marR="91425" marT="91425" marB="91425" anchor="ctr"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Espresso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Score: 91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786760418"/>
                  </a:ext>
                </a:extLst>
              </a:tr>
              <a:tr h="3655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2018 San Francisco World Spirits Competition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Espresso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Double Gold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3086962118"/>
                  </a:ext>
                </a:extLst>
              </a:tr>
              <a:tr h="3655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2021 Bartender Spirits Awards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Espresso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Gold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5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2021 Beverage Tasting Institute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Espresso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Gold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817285271"/>
                  </a:ext>
                </a:extLst>
              </a:tr>
              <a:tr h="3655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2021 Ultimate Spirits Challenge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Espresso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Score: 93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313577188"/>
                  </a:ext>
                </a:extLst>
              </a:tr>
              <a:tr h="3655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2024 Difford’s Guide 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Espresso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Outstanding/5+ stars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9987677"/>
                  </a:ext>
                </a:extLst>
              </a:tr>
              <a:tr h="365532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baseline="0" noProof="0">
                          <a:solidFill>
                            <a:srgbClr val="000000"/>
                          </a:solidFill>
                          <a:latin typeface="Raleway"/>
                        </a:rPr>
                        <a:t>2025 New Orleans Spirits Competition</a:t>
                      </a:r>
                      <a:endParaRPr sz="2000"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aleway"/>
                          <a:ea typeface="Raleway"/>
                          <a:cs typeface="Raleway"/>
                        </a:rPr>
                        <a:t>Espresso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aleway"/>
                          <a:ea typeface="Raleway"/>
                          <a:cs typeface="Raleway"/>
                        </a:rPr>
                        <a:t>Gold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22808"/>
                  </a:ext>
                </a:extLst>
              </a:tr>
            </a:tbl>
          </a:graphicData>
        </a:graphic>
      </p:graphicFrame>
      <p:pic>
        <p:nvPicPr>
          <p:cNvPr id="339" name="Google Shape;339;g313ec5aefb7_0_156"/>
          <p:cNvPicPr preferRelativeResize="0"/>
          <p:nvPr/>
        </p:nvPicPr>
        <p:blipFill rotWithShape="1">
          <a:blip r:embed="rId3">
            <a:alphaModFix/>
          </a:blip>
          <a:srcRect t="12112" b="6653"/>
          <a:stretch/>
        </p:blipFill>
        <p:spPr>
          <a:xfrm>
            <a:off x="6613681" y="3851908"/>
            <a:ext cx="1348000" cy="1239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g313ec5aefb7_0_1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00803" y="3903825"/>
            <a:ext cx="1239675" cy="123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g313ec5aefb7_0_1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97414" y="3851910"/>
            <a:ext cx="1239674" cy="1239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g313ec5aefb7_0_1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56068" y="3903825"/>
            <a:ext cx="1239674" cy="1204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g313ec5aefb7_0_1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24079" y="3903825"/>
            <a:ext cx="1158470" cy="1135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black and gold text&#10;&#10;Description automatically generated">
            <a:extLst>
              <a:ext uri="{FF2B5EF4-FFF2-40B4-BE49-F238E27FC236}">
                <a16:creationId xmlns:a16="http://schemas.microsoft.com/office/drawing/2014/main" id="{FCAE7DB0-AA70-4A1B-2525-9318A3B7C7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65357" y="134056"/>
            <a:ext cx="1292679" cy="5528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FD96CF-DA5F-C32C-B33E-471FE04945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6769" y="3857534"/>
            <a:ext cx="1383997" cy="1239676"/>
          </a:xfrm>
          <a:prstGeom prst="rect">
            <a:avLst/>
          </a:prstGeom>
        </p:spPr>
      </p:pic>
      <p:pic>
        <p:nvPicPr>
          <p:cNvPr id="2" name="Picture 1" descr="A gold circle with a black and white fleur-de-lis on it&#10;&#10;AI-generated content may be incorrect.">
            <a:extLst>
              <a:ext uri="{FF2B5EF4-FFF2-40B4-BE49-F238E27FC236}">
                <a16:creationId xmlns:a16="http://schemas.microsoft.com/office/drawing/2014/main" id="{407629F2-7792-F52D-6E99-972B2F32E8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0963" y="3798794"/>
            <a:ext cx="1302684" cy="130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11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13ec5aefb7_0_170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solidFill>
                  <a:srgbClr val="0B0D33"/>
                </a:solidFill>
                <a:latin typeface="Raleway"/>
                <a:ea typeface="Raleway"/>
                <a:cs typeface="Raleway"/>
                <a:sym typeface="Raleway"/>
              </a:rPr>
              <a:t>Galliano L'Aperitivo</a:t>
            </a:r>
            <a:endParaRPr>
              <a:solidFill>
                <a:srgbClr val="0B0D3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49" name="Google Shape;349;g313ec5aefb7_0_1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12400" y="4404550"/>
            <a:ext cx="1031588" cy="73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g313ec5aefb7_0_170"/>
          <p:cNvPicPr preferRelativeResize="0"/>
          <p:nvPr/>
        </p:nvPicPr>
        <p:blipFill rotWithShape="1">
          <a:blip r:embed="rId4">
            <a:alphaModFix/>
          </a:blip>
          <a:srcRect l="10031" r="10031"/>
          <a:stretch/>
        </p:blipFill>
        <p:spPr>
          <a:xfrm>
            <a:off x="0" y="4461200"/>
            <a:ext cx="545399" cy="6823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51" name="Google Shape;351;g313ec5aefb7_0_170"/>
          <p:cNvGraphicFramePr/>
          <p:nvPr>
            <p:extLst>
              <p:ext uri="{D42A27DB-BD31-4B8C-83A1-F6EECF244321}">
                <p14:modId xmlns:p14="http://schemas.microsoft.com/office/powerpoint/2010/main" val="197826746"/>
              </p:ext>
            </p:extLst>
          </p:nvPr>
        </p:nvGraphicFramePr>
        <p:xfrm>
          <a:off x="413025" y="831150"/>
          <a:ext cx="8204950" cy="2301060"/>
        </p:xfrm>
        <a:graphic>
          <a:graphicData uri="http://schemas.openxmlformats.org/drawingml/2006/table">
            <a:tbl>
              <a:tblPr>
                <a:noFill/>
                <a:tableStyleId>{C9B42275-461E-4147-B2E3-A5BBB43C53B3}</a:tableStyleId>
              </a:tblPr>
              <a:tblGrid>
                <a:gridCol w="3774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1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29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348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Award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Product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Medal</a:t>
                      </a:r>
                      <a:r>
                        <a:rPr lang="en" sz="1400" b="1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/Score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4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01D35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2018 International Spirits Challenge</a:t>
                      </a:r>
                      <a:endParaRPr sz="1300">
                        <a:solidFill>
                          <a:srgbClr val="001D3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solidFill>
                            <a:srgbClr val="001D35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L'Aperitivo</a:t>
                      </a:r>
                      <a:endParaRPr lang="en-US" sz="1300" err="1">
                        <a:solidFill>
                          <a:srgbClr val="001D3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01D35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Gold</a:t>
                      </a:r>
                      <a:endParaRPr sz="1300">
                        <a:solidFill>
                          <a:srgbClr val="001D3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4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solidFill>
                            <a:srgbClr val="001D35"/>
                          </a:solidFill>
                          <a:latin typeface="Raleway"/>
                          <a:ea typeface="Raleway"/>
                          <a:cs typeface="Raleway"/>
                        </a:rPr>
                        <a:t>2018 Wine</a:t>
                      </a:r>
                      <a:r>
                        <a:rPr lang="en-US" sz="1300">
                          <a:solidFill>
                            <a:srgbClr val="001D35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Enthusiast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solidFill>
                            <a:srgbClr val="001D35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L'Aperitivo</a:t>
                      </a:r>
                      <a:endParaRPr lang="en-US" sz="1300" err="1">
                        <a:solidFill>
                          <a:srgbClr val="001D3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01D35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Score: 94, Crowned Century Award</a:t>
                      </a:r>
                      <a:endParaRPr sz="1300">
                        <a:solidFill>
                          <a:srgbClr val="001D3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14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01D35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2019 PROOF Award</a:t>
                      </a:r>
                      <a:endParaRPr sz="1300">
                        <a:solidFill>
                          <a:srgbClr val="001D3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err="1">
                          <a:solidFill>
                            <a:srgbClr val="001D35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L'Aperitivo</a:t>
                      </a:r>
                      <a:endParaRPr lang="en-US" sz="1300">
                        <a:solidFill>
                          <a:srgbClr val="001D3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01D35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Score: 100</a:t>
                      </a:r>
                      <a:endParaRPr sz="1300">
                        <a:solidFill>
                          <a:srgbClr val="001D3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9572639"/>
                  </a:ext>
                </a:extLst>
              </a:tr>
              <a:tr h="3014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01D35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2020 Ultimate Beverage Challenge</a:t>
                      </a:r>
                      <a:endParaRPr sz="1300">
                        <a:solidFill>
                          <a:srgbClr val="001D3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solidFill>
                            <a:srgbClr val="001D35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L'Aperitivo</a:t>
                      </a:r>
                      <a:endParaRPr lang="en-US" sz="1300" err="1">
                        <a:solidFill>
                          <a:srgbClr val="001D3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01D35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Great Value</a:t>
                      </a:r>
                      <a:endParaRPr sz="1300">
                        <a:solidFill>
                          <a:srgbClr val="001D3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14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01D35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2023 Alberta Beverage Awards</a:t>
                      </a:r>
                      <a:endParaRPr sz="1300">
                        <a:solidFill>
                          <a:srgbClr val="001D3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err="1">
                          <a:solidFill>
                            <a:srgbClr val="001D35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L'Aperitivo</a:t>
                      </a:r>
                      <a:endParaRPr lang="en-US" sz="1300">
                        <a:solidFill>
                          <a:srgbClr val="001D3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01D35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Judges Selection</a:t>
                      </a:r>
                      <a:endParaRPr sz="1300">
                        <a:solidFill>
                          <a:srgbClr val="001D3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54" name="Google Shape;354;g313ec5aefb7_0_1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3467" y="3530830"/>
            <a:ext cx="1086558" cy="1110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g313ec5aefb7_0_170"/>
          <p:cNvPicPr preferRelativeResize="0"/>
          <p:nvPr/>
        </p:nvPicPr>
        <p:blipFill rotWithShape="1">
          <a:blip r:embed="rId6">
            <a:alphaModFix/>
          </a:blip>
          <a:srcRect t="5838"/>
          <a:stretch/>
        </p:blipFill>
        <p:spPr>
          <a:xfrm>
            <a:off x="2247650" y="3470622"/>
            <a:ext cx="1319687" cy="1253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g313ec5aefb7_0_17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59491" y="3497748"/>
            <a:ext cx="1204942" cy="1199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g313ec5aefb7_0_17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18549" y="3434590"/>
            <a:ext cx="1319687" cy="130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g313ec5aefb7_0_17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702278" y="3470622"/>
            <a:ext cx="1237179" cy="1539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black and gold text&#10;&#10;Description automatically generated">
            <a:extLst>
              <a:ext uri="{FF2B5EF4-FFF2-40B4-BE49-F238E27FC236}">
                <a16:creationId xmlns:a16="http://schemas.microsoft.com/office/drawing/2014/main" id="{312C28CC-DEA2-8E5C-2D93-28214A6EEA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5357" y="134056"/>
            <a:ext cx="1292679" cy="55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17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g313044f26e8_0_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5650" y="441950"/>
            <a:ext cx="2798623" cy="2798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g313044f26e8_0_2"/>
          <p:cNvPicPr preferRelativeResize="0"/>
          <p:nvPr/>
        </p:nvPicPr>
        <p:blipFill rotWithShape="1">
          <a:blip r:embed="rId4">
            <a:alphaModFix/>
          </a:blip>
          <a:srcRect l="10031" r="10031"/>
          <a:stretch/>
        </p:blipFill>
        <p:spPr>
          <a:xfrm>
            <a:off x="0" y="4461200"/>
            <a:ext cx="545399" cy="68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g313044f26e8_0_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12400" y="4404550"/>
            <a:ext cx="1031588" cy="73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g313044f26e8_0_2"/>
          <p:cNvPicPr preferRelativeResize="0"/>
          <p:nvPr/>
        </p:nvPicPr>
        <p:blipFill rotWithShape="1">
          <a:blip r:embed="rId6">
            <a:alphaModFix/>
          </a:blip>
          <a:srcRect l="52095" r="4369"/>
          <a:stretch/>
        </p:blipFill>
        <p:spPr>
          <a:xfrm>
            <a:off x="3573780" y="989536"/>
            <a:ext cx="4251960" cy="360638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410D04-0D04-2891-4941-7A5BFD48A825}"/>
              </a:ext>
            </a:extLst>
          </p:cNvPr>
          <p:cNvSpPr txBox="1"/>
          <p:nvPr/>
        </p:nvSpPr>
        <p:spPr>
          <a:xfrm>
            <a:off x="695134" y="3543198"/>
            <a:ext cx="17796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FAMILIA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14e5b3e52f_0_37"/>
          <p:cNvSpPr txBox="1">
            <a:spLocks noGrp="1"/>
          </p:cNvSpPr>
          <p:nvPr>
            <p:ph type="title"/>
          </p:nvPr>
        </p:nvSpPr>
        <p:spPr>
          <a:xfrm>
            <a:off x="311700" y="27738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solidFill>
                  <a:srgbClr val="0B0D33"/>
                </a:solidFill>
                <a:latin typeface="Raleway"/>
                <a:ea typeface="Raleway"/>
                <a:cs typeface="Raleway"/>
                <a:sym typeface="Raleway"/>
              </a:rPr>
              <a:t>Partida Blanco</a:t>
            </a:r>
            <a:endParaRPr>
              <a:solidFill>
                <a:srgbClr val="0B0D3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43" name="Google Shape;143;g314e5b3e52f_0_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12400" y="4404550"/>
            <a:ext cx="1031588" cy="73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g314e5b3e52f_0_37"/>
          <p:cNvPicPr preferRelativeResize="0"/>
          <p:nvPr/>
        </p:nvPicPr>
        <p:blipFill rotWithShape="1">
          <a:blip r:embed="rId4">
            <a:alphaModFix/>
          </a:blip>
          <a:srcRect l="10031" r="10031"/>
          <a:stretch/>
        </p:blipFill>
        <p:spPr>
          <a:xfrm>
            <a:off x="0" y="4461200"/>
            <a:ext cx="545399" cy="6823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5" name="Google Shape;145;g314e5b3e52f_0_37"/>
          <p:cNvGraphicFramePr/>
          <p:nvPr>
            <p:extLst>
              <p:ext uri="{D42A27DB-BD31-4B8C-83A1-F6EECF244321}">
                <p14:modId xmlns:p14="http://schemas.microsoft.com/office/powerpoint/2010/main" val="3924840705"/>
              </p:ext>
            </p:extLst>
          </p:nvPr>
        </p:nvGraphicFramePr>
        <p:xfrm>
          <a:off x="413025" y="850085"/>
          <a:ext cx="8527164" cy="2613196"/>
        </p:xfrm>
        <a:graphic>
          <a:graphicData uri="http://schemas.openxmlformats.org/drawingml/2006/table">
            <a:tbl>
              <a:tblPr>
                <a:noFill/>
                <a:tableStyleId>{C9B42275-461E-4147-B2E3-A5BBB43C53B3}</a:tableStyleId>
              </a:tblPr>
              <a:tblGrid>
                <a:gridCol w="41589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0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79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618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Award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Product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Medal</a:t>
                      </a:r>
                      <a:r>
                        <a:rPr lang="en" sz="1400" b="1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/Score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02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</a:rPr>
                        <a:t>2019 Ultimate Spirits Challenge</a:t>
                      </a:r>
                      <a:endParaRPr lang="en-US"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</a:rPr>
                        <a:t>Blanco</a:t>
                      </a:r>
                      <a:endParaRPr lang="en-US"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</a:rPr>
                        <a:t>Score: 95 pts and Finalist</a:t>
                      </a:r>
                      <a:endParaRPr lang="en-US"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0731565"/>
                  </a:ext>
                </a:extLst>
              </a:tr>
              <a:tr h="284026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2021 Blue Lifestyle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Blanco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Double Gold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02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aleway"/>
                          <a:ea typeface="Raleway"/>
                          <a:cs typeface="Raleway"/>
                        </a:rPr>
                        <a:t>2022 VINEPAIR</a:t>
                      </a:r>
                      <a:endParaRPr lang="en-US"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</a:rPr>
                        <a:t>Blanco</a:t>
                      </a:r>
                      <a:endParaRPr lang="en-US"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</a:rPr>
                        <a:t>Score: 91 pts</a:t>
                      </a:r>
                      <a:endParaRPr lang="en-US"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5049657"/>
                  </a:ext>
                </a:extLst>
              </a:tr>
              <a:tr h="284026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2023 The Fifty Best Awards 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Blanco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Gold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51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aleway"/>
                          <a:ea typeface="Raleway"/>
                          <a:cs typeface="Raleway"/>
                        </a:rPr>
                        <a:t>2025 The Spirits Business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aleway"/>
                          <a:ea typeface="Raleway"/>
                          <a:cs typeface="Raleway"/>
                        </a:rPr>
                        <a:t>Blanco</a:t>
                      </a:r>
                      <a:endParaRPr lang="en-US"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aleway"/>
                          <a:ea typeface="Raleway"/>
                          <a:cs typeface="Raleway"/>
                        </a:rPr>
                        <a:t>Gold</a:t>
                      </a:r>
                      <a:endParaRPr lang="en-US"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496003"/>
                  </a:ext>
                </a:extLst>
              </a:tr>
              <a:tr h="27517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aleway"/>
                          <a:ea typeface="Raleway"/>
                          <a:cs typeface="Raleway"/>
                        </a:rPr>
                        <a:t>2025 </a:t>
                      </a:r>
                      <a:r>
                        <a:rPr lang="en-US" sz="1200" err="1">
                          <a:latin typeface="Raleway"/>
                          <a:ea typeface="Raleway"/>
                          <a:cs typeface="Raleway"/>
                        </a:rPr>
                        <a:t>Agavos</a:t>
                      </a:r>
                      <a:r>
                        <a:rPr lang="en-US" sz="1200">
                          <a:latin typeface="Raleway"/>
                          <a:ea typeface="Raleway"/>
                          <a:cs typeface="Raleway"/>
                        </a:rPr>
                        <a:t> Awards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Blanco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Gold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4003174"/>
                  </a:ext>
                </a:extLst>
              </a:tr>
            </a:tbl>
          </a:graphicData>
        </a:graphic>
      </p:graphicFrame>
      <p:pic>
        <p:nvPicPr>
          <p:cNvPr id="146" name="Google Shape;146;g314e5b3e52f_0_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81876" y="3656343"/>
            <a:ext cx="980022" cy="1417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g314e5b3e52f_0_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86876" y="3637112"/>
            <a:ext cx="1399981" cy="1416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g314e5b3e52f_0_37"/>
          <p:cNvPicPr preferRelativeResize="0"/>
          <p:nvPr/>
        </p:nvPicPr>
        <p:blipFill rotWithShape="1">
          <a:blip r:embed="rId7">
            <a:alphaModFix/>
          </a:blip>
          <a:srcRect l="54122" t="10999" r="10524" b="13767"/>
          <a:stretch/>
        </p:blipFill>
        <p:spPr>
          <a:xfrm>
            <a:off x="5185914" y="3903075"/>
            <a:ext cx="1031816" cy="1069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g314e5b3e52f_0_37"/>
          <p:cNvPicPr preferRelativeResize="0"/>
          <p:nvPr/>
        </p:nvPicPr>
        <p:blipFill rotWithShape="1">
          <a:blip r:embed="rId7">
            <a:alphaModFix/>
          </a:blip>
          <a:srcRect l="7759" t="10652" r="55601" b="12323"/>
          <a:stretch/>
        </p:blipFill>
        <p:spPr>
          <a:xfrm>
            <a:off x="6182045" y="3903076"/>
            <a:ext cx="1030926" cy="1046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78;p9">
            <a:extLst>
              <a:ext uri="{FF2B5EF4-FFF2-40B4-BE49-F238E27FC236}">
                <a16:creationId xmlns:a16="http://schemas.microsoft.com/office/drawing/2014/main" id="{2C37FCE2-8503-E18D-0581-B67E485D700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48577" y="46911"/>
            <a:ext cx="759233" cy="762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VinePair_Logo_Box | wine2wine">
            <a:extLst>
              <a:ext uri="{FF2B5EF4-FFF2-40B4-BE49-F238E27FC236}">
                <a16:creationId xmlns:a16="http://schemas.microsoft.com/office/drawing/2014/main" id="{92096DCC-4382-92D2-E50B-3BC4DF22A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840" y="3654317"/>
            <a:ext cx="1422958" cy="43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BB2C7E-6DF1-1368-8907-8A0F5B7438D9}"/>
              </a:ext>
            </a:extLst>
          </p:cNvPr>
          <p:cNvSpPr txBox="1"/>
          <p:nvPr/>
        </p:nvSpPr>
        <p:spPr>
          <a:xfrm flipH="1">
            <a:off x="7301675" y="4089610"/>
            <a:ext cx="8742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91 </a:t>
            </a:r>
            <a:r>
              <a:rPr lang="en-US"/>
              <a:t>POINTS</a:t>
            </a:r>
            <a:endParaRPr lang="en-US" sz="2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E4B53C-7584-15D4-DDE2-BD3CEE8D8B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9949" y="3662183"/>
            <a:ext cx="1190532" cy="1309484"/>
          </a:xfrm>
          <a:prstGeom prst="rect">
            <a:avLst/>
          </a:prstGeom>
        </p:spPr>
      </p:pic>
      <p:pic>
        <p:nvPicPr>
          <p:cNvPr id="6" name="Picture 5" descr="A gold coin with black text&#10;&#10;AI-generated content may be incorrect.">
            <a:extLst>
              <a:ext uri="{FF2B5EF4-FFF2-40B4-BE49-F238E27FC236}">
                <a16:creationId xmlns:a16="http://schemas.microsoft.com/office/drawing/2014/main" id="{82BE4CE9-150C-62E5-8F3E-82FA958140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08904" y="3824007"/>
            <a:ext cx="1143000" cy="11261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14e5b3e52f_0_72"/>
          <p:cNvSpPr txBox="1">
            <a:spLocks noGrp="1"/>
          </p:cNvSpPr>
          <p:nvPr>
            <p:ph type="title"/>
          </p:nvPr>
        </p:nvSpPr>
        <p:spPr>
          <a:xfrm>
            <a:off x="311700" y="-895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solidFill>
                  <a:srgbClr val="0B0D33"/>
                </a:solidFill>
                <a:latin typeface="Raleway"/>
                <a:ea typeface="Raleway"/>
                <a:cs typeface="Raleway"/>
                <a:sym typeface="Raleway"/>
              </a:rPr>
              <a:t>Partida Reposado</a:t>
            </a:r>
            <a:endParaRPr>
              <a:solidFill>
                <a:srgbClr val="0B0D3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aphicFrame>
        <p:nvGraphicFramePr>
          <p:cNvPr id="159" name="Google Shape;159;g314e5b3e52f_0_72"/>
          <p:cNvGraphicFramePr/>
          <p:nvPr>
            <p:extLst>
              <p:ext uri="{D42A27DB-BD31-4B8C-83A1-F6EECF244321}">
                <p14:modId xmlns:p14="http://schemas.microsoft.com/office/powerpoint/2010/main" val="229632024"/>
              </p:ext>
            </p:extLst>
          </p:nvPr>
        </p:nvGraphicFramePr>
        <p:xfrm>
          <a:off x="462525" y="598081"/>
          <a:ext cx="8218950" cy="3355989"/>
        </p:xfrm>
        <a:graphic>
          <a:graphicData uri="http://schemas.openxmlformats.org/drawingml/2006/table">
            <a:tbl>
              <a:tblPr>
                <a:noFill/>
                <a:tableStyleId>{C9B42275-461E-4147-B2E3-A5BBB43C53B3}</a:tableStyleId>
              </a:tblPr>
              <a:tblGrid>
                <a:gridCol w="4158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6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30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89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Award</a:t>
                      </a:r>
                      <a:endParaRPr sz="1400"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Product</a:t>
                      </a:r>
                      <a:endParaRPr sz="1400"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Medal</a:t>
                      </a:r>
                      <a:r>
                        <a:rPr lang="en" sz="1400" b="1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/Score</a:t>
                      </a:r>
                      <a:endParaRPr sz="1400"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64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2019 Ultimate Spirits Challenge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Reposado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Score: 97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Chairman’s Trophy</a:t>
                      </a: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4173025"/>
                  </a:ext>
                </a:extLst>
              </a:tr>
              <a:tr h="29510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2020 International Spirits Challenge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Reposado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Gold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3238610"/>
                  </a:ext>
                </a:extLst>
              </a:tr>
              <a:tr h="29510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</a:rPr>
                        <a:t>2021 Blue Lifestyle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Reposado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Double Gold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664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aleway"/>
                          <a:ea typeface="Raleway"/>
                          <a:cs typeface="Raleway"/>
                        </a:rPr>
                        <a:t>2021 Wine</a:t>
                      </a:r>
                      <a:r>
                        <a:rPr lang="en-US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Enthusiast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Reposado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Score: 94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510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2022 The Fifty Best Awards 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Reposado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Gold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6641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aleway"/>
                          <a:ea typeface="Raleway"/>
                          <a:cs typeface="Raleway"/>
                        </a:rPr>
                        <a:t>2025 International Spirits Challenge </a:t>
                      </a:r>
                      <a:endParaRPr lang="en-US"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4">
                      <a:solidFill>
                        <a:srgbClr val="9E9E9E"/>
                      </a:solidFill>
                    </a:lnL>
                    <a:lnR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</a:rPr>
                        <a:t>Reposado</a:t>
                      </a:r>
                      <a:endParaRPr lang="en"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</a:rPr>
                        <a:t>Gold</a:t>
                      </a:r>
                      <a:endParaRPr lang="en"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>
                      <a:solidFill>
                        <a:srgbClr val="9E9E9E"/>
                      </a:solidFill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0485068"/>
                  </a:ext>
                </a:extLst>
              </a:tr>
              <a:tr h="423742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aleway"/>
                          <a:ea typeface="Raleway"/>
                          <a:cs typeface="Raleway"/>
                        </a:rPr>
                        <a:t>2025 New Orleans Spirits Competition</a:t>
                      </a:r>
                      <a:endParaRPr lang="en-US"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4">
                      <a:solidFill>
                        <a:srgbClr val="9E9E9E"/>
                      </a:solidFill>
                    </a:lnL>
                    <a:lnR w="9524">
                      <a:solidFill>
                        <a:srgbClr val="9E9E9E"/>
                      </a:solidFill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rgbClr val="9E9E9E"/>
                      </a:solidFill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</a:rPr>
                        <a:t>Reposado</a:t>
                      </a:r>
                      <a:endParaRPr lang="en"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4">
                      <a:solidFill>
                        <a:srgbClr val="9E9E9E"/>
                      </a:solidFill>
                    </a:lnL>
                    <a:lnR w="9524">
                      <a:solidFill>
                        <a:srgbClr val="9E9E9E"/>
                      </a:solidFill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rgbClr val="9E9E9E"/>
                      </a:solidFill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</a:rPr>
                        <a:t>Gold/Best in Reposado Tequila Category</a:t>
                      </a:r>
                      <a:endParaRPr lang="en"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4">
                      <a:solidFill>
                        <a:srgbClr val="9E9E9E"/>
                      </a:solidFill>
                    </a:lnL>
                    <a:lnR w="9524">
                      <a:solidFill>
                        <a:srgbClr val="9E9E9E"/>
                      </a:solidFill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rgbClr val="9E9E9E"/>
                      </a:solidFill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09905"/>
                  </a:ext>
                </a:extLst>
              </a:tr>
            </a:tbl>
          </a:graphicData>
        </a:graphic>
      </p:graphicFrame>
      <p:pic>
        <p:nvPicPr>
          <p:cNvPr id="160" name="Google Shape;160;g314e5b3e52f_0_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510" y="4058493"/>
            <a:ext cx="1057818" cy="106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g314e5b3e52f_0_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39433" y="4051139"/>
            <a:ext cx="1057814" cy="1074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g314e5b3e52f_0_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82431" y="4118368"/>
            <a:ext cx="670918" cy="940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g314e5b3e52f_0_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23592" y="4108218"/>
            <a:ext cx="939152" cy="947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g314e5b3e52f_0_7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01298" y="4120462"/>
            <a:ext cx="925607" cy="935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g314e5b3e52f_0_7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48847" y="4112054"/>
            <a:ext cx="935991" cy="944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78;p9">
            <a:extLst>
              <a:ext uri="{FF2B5EF4-FFF2-40B4-BE49-F238E27FC236}">
                <a16:creationId xmlns:a16="http://schemas.microsoft.com/office/drawing/2014/main" id="{BE0D2AAB-F9FB-8423-3E32-BD563BD86DA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384767" y="-103608"/>
            <a:ext cx="759233" cy="762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gold circle with black text and black text&#10;&#10;AI-generated content may be incorrect.">
            <a:extLst>
              <a:ext uri="{FF2B5EF4-FFF2-40B4-BE49-F238E27FC236}">
                <a16:creationId xmlns:a16="http://schemas.microsoft.com/office/drawing/2014/main" id="{6972F1C5-A72F-287C-F8B3-A09A85F6C7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55407" y="4061718"/>
            <a:ext cx="1060637" cy="1052233"/>
          </a:xfrm>
          <a:prstGeom prst="rect">
            <a:avLst/>
          </a:prstGeom>
        </p:spPr>
      </p:pic>
      <p:pic>
        <p:nvPicPr>
          <p:cNvPr id="3" name="Picture 2" descr="A gold circle with a black and white fleur-de-lis on it&#10;&#10;AI-generated content may be incorrect.">
            <a:extLst>
              <a:ext uri="{FF2B5EF4-FFF2-40B4-BE49-F238E27FC236}">
                <a16:creationId xmlns:a16="http://schemas.microsoft.com/office/drawing/2014/main" id="{DE125C10-540C-DE34-B375-1696BB201F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78942" y="4084544"/>
            <a:ext cx="1058957" cy="1058957"/>
          </a:xfrm>
          <a:prstGeom prst="rect">
            <a:avLst/>
          </a:prstGeom>
        </p:spPr>
      </p:pic>
      <p:pic>
        <p:nvPicPr>
          <p:cNvPr id="5" name="Picture 4" descr="A gold circle with a black and white fleur-de-lis on it&#10;&#10;AI-generated content may be incorrect.">
            <a:extLst>
              <a:ext uri="{FF2B5EF4-FFF2-40B4-BE49-F238E27FC236}">
                <a16:creationId xmlns:a16="http://schemas.microsoft.com/office/drawing/2014/main" id="{F851C599-8E91-B462-4E07-BEFC56FC2A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3579" y="4051139"/>
            <a:ext cx="1134596" cy="10505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"/>
          <p:cNvSpPr txBox="1">
            <a:spLocks noGrp="1"/>
          </p:cNvSpPr>
          <p:nvPr>
            <p:ph type="title"/>
          </p:nvPr>
        </p:nvSpPr>
        <p:spPr>
          <a:xfrm>
            <a:off x="164415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solidFill>
                  <a:srgbClr val="0B0D33"/>
                </a:solidFill>
                <a:latin typeface="Raleway"/>
                <a:ea typeface="Raleway"/>
                <a:cs typeface="Raleway"/>
                <a:sym typeface="Raleway"/>
              </a:rPr>
              <a:t>Partida A</a:t>
            </a:r>
            <a:r>
              <a:rPr lang="en-US" sz="25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ñ</a:t>
            </a:r>
            <a:r>
              <a:rPr lang="en" err="1">
                <a:solidFill>
                  <a:srgbClr val="0B0D33"/>
                </a:solidFill>
                <a:latin typeface="Raleway"/>
                <a:ea typeface="Raleway"/>
                <a:cs typeface="Raleway"/>
                <a:sym typeface="Raleway"/>
              </a:rPr>
              <a:t>ejo</a:t>
            </a:r>
            <a:endParaRPr lang="en-US" err="1">
              <a:solidFill>
                <a:srgbClr val="0B0D33"/>
              </a:solidFill>
              <a:latin typeface="Raleway"/>
              <a:ea typeface="Raleway"/>
              <a:cs typeface="Raleway"/>
            </a:endParaRPr>
          </a:p>
        </p:txBody>
      </p:sp>
      <p:pic>
        <p:nvPicPr>
          <p:cNvPr id="130" name="Google Shape;13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12400" y="4404550"/>
            <a:ext cx="1031588" cy="73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3"/>
          <p:cNvPicPr preferRelativeResize="0"/>
          <p:nvPr/>
        </p:nvPicPr>
        <p:blipFill rotWithShape="1">
          <a:blip r:embed="rId4">
            <a:alphaModFix/>
          </a:blip>
          <a:srcRect l="10031" r="10030"/>
          <a:stretch/>
        </p:blipFill>
        <p:spPr>
          <a:xfrm>
            <a:off x="0" y="4461200"/>
            <a:ext cx="545399" cy="6823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2" name="Google Shape;132;p3"/>
          <p:cNvGraphicFramePr/>
          <p:nvPr>
            <p:extLst>
              <p:ext uri="{D42A27DB-BD31-4B8C-83A1-F6EECF244321}">
                <p14:modId xmlns:p14="http://schemas.microsoft.com/office/powerpoint/2010/main" val="3425179999"/>
              </p:ext>
            </p:extLst>
          </p:nvPr>
        </p:nvGraphicFramePr>
        <p:xfrm>
          <a:off x="164415" y="992348"/>
          <a:ext cx="8770514" cy="2269755"/>
        </p:xfrm>
        <a:graphic>
          <a:graphicData uri="http://schemas.openxmlformats.org/drawingml/2006/table">
            <a:tbl>
              <a:tblPr>
                <a:noFill/>
                <a:tableStyleId>{C9B42275-461E-4147-B2E3-A5BBB43C53B3}</a:tableStyleId>
              </a:tblPr>
              <a:tblGrid>
                <a:gridCol w="41589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74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41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422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Award</a:t>
                      </a:r>
                      <a:endParaRPr sz="1400"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Product</a:t>
                      </a:r>
                      <a:endParaRPr sz="1400"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Medal</a:t>
                      </a:r>
                      <a:r>
                        <a:rPr lang="en" sz="1400" b="1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/Score</a:t>
                      </a:r>
                      <a:endParaRPr sz="1400"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05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</a:rPr>
                        <a:t>2019 Ultimate Spirits Challenge</a:t>
                      </a:r>
                      <a:endParaRPr lang="en-US"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err="1">
                          <a:latin typeface="Raleway"/>
                          <a:ea typeface="Raleway"/>
                          <a:cs typeface="Raleway"/>
                        </a:rPr>
                        <a:t>Añejo</a:t>
                      </a:r>
                      <a:endParaRPr lang="en-US"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</a:rPr>
                        <a:t>Score: 93 pts/Great Value</a:t>
                      </a:r>
                      <a:endParaRPr lang="en-US"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2233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2021 Blue Lifestyle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err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Añejo</a:t>
                      </a:r>
                      <a:endParaRPr lang="en-US"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Gold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722205"/>
                  </a:ext>
                </a:extLst>
              </a:tr>
              <a:tr h="261978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aleway"/>
                        </a:rPr>
                        <a:t>2022 Wine Enthusiast</a:t>
                      </a:r>
                      <a:endParaRPr sz="1200"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err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Añejo</a:t>
                      </a:r>
                      <a:endParaRPr lang="en-US"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Score: 93 pts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2902597"/>
                  </a:ext>
                </a:extLst>
              </a:tr>
              <a:tr h="262233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aleway"/>
                          <a:ea typeface="Raleway"/>
                          <a:cs typeface="Raleway"/>
                        </a:rPr>
                        <a:t>2022 VINEPAIR</a:t>
                      </a:r>
                      <a:endParaRPr lang="en-US"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err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Añejo</a:t>
                      </a:r>
                      <a:endParaRPr lang="en-US"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Score: 93 pts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2233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2024 The Spirits Business Tequila &amp; Mezcal Masters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err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Añejo</a:t>
                      </a:r>
                      <a:endParaRPr lang="en-US"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Gold</a:t>
                      </a: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5771902"/>
                  </a:ext>
                </a:extLst>
              </a:tr>
            </a:tbl>
          </a:graphicData>
        </a:graphic>
      </p:graphicFrame>
      <p:pic>
        <p:nvPicPr>
          <p:cNvPr id="133" name="Google Shape;133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6865" y="3526876"/>
            <a:ext cx="1429592" cy="154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3"/>
          <p:cNvPicPr preferRelativeResize="0"/>
          <p:nvPr/>
        </p:nvPicPr>
        <p:blipFill rotWithShape="1">
          <a:blip r:embed="rId6">
            <a:alphaModFix/>
          </a:blip>
          <a:srcRect t="7330"/>
          <a:stretch/>
        </p:blipFill>
        <p:spPr>
          <a:xfrm>
            <a:off x="2081097" y="3598916"/>
            <a:ext cx="1510350" cy="150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78;p9">
            <a:extLst>
              <a:ext uri="{FF2B5EF4-FFF2-40B4-BE49-F238E27FC236}">
                <a16:creationId xmlns:a16="http://schemas.microsoft.com/office/drawing/2014/main" id="{82A090A9-EC9A-9CC6-1804-E977BFD76FE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48577" y="46911"/>
            <a:ext cx="759233" cy="762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VinePair_Logo_Box | wine2wine">
            <a:extLst>
              <a:ext uri="{FF2B5EF4-FFF2-40B4-BE49-F238E27FC236}">
                <a16:creationId xmlns:a16="http://schemas.microsoft.com/office/drawing/2014/main" id="{5AC8EB14-D020-035B-9A46-0EA3CD43A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521" y="3757186"/>
            <a:ext cx="1422958" cy="43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043B39-085E-F9E1-91CC-65CB1B58D2F2}"/>
              </a:ext>
            </a:extLst>
          </p:cNvPr>
          <p:cNvSpPr txBox="1"/>
          <p:nvPr/>
        </p:nvSpPr>
        <p:spPr>
          <a:xfrm flipH="1">
            <a:off x="6764552" y="4284927"/>
            <a:ext cx="8742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93 </a:t>
            </a:r>
            <a:r>
              <a:rPr lang="en-US"/>
              <a:t>POINTS</a:t>
            </a:r>
            <a:endParaRPr lang="en-US" sz="28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CA184D6-867A-2664-D964-541C30D73F5F}"/>
              </a:ext>
            </a:extLst>
          </p:cNvPr>
          <p:cNvGrpSpPr/>
          <p:nvPr/>
        </p:nvGrpSpPr>
        <p:grpSpPr>
          <a:xfrm>
            <a:off x="3588638" y="3524879"/>
            <a:ext cx="2437270" cy="1506352"/>
            <a:chOff x="4050881" y="3903077"/>
            <a:chExt cx="1840557" cy="1178580"/>
          </a:xfrm>
        </p:grpSpPr>
        <p:pic>
          <p:nvPicPr>
            <p:cNvPr id="137" name="Google Shape;137;p3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949092" y="4025815"/>
              <a:ext cx="942346" cy="9880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F8AD0A7-5E93-0897-93BA-B7E63FAEB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050881" y="3903077"/>
              <a:ext cx="1114127" cy="117858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 rotWithShape="1">
          <a:blip r:embed="rId3">
            <a:alphaModFix/>
          </a:blip>
          <a:srcRect l="10031" r="10031"/>
          <a:stretch/>
        </p:blipFill>
        <p:spPr>
          <a:xfrm>
            <a:off x="0" y="4461200"/>
            <a:ext cx="545399" cy="68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12400" y="4404550"/>
            <a:ext cx="1031588" cy="73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85;g319c914a4be_0_143">
            <a:extLst>
              <a:ext uri="{FF2B5EF4-FFF2-40B4-BE49-F238E27FC236}">
                <a16:creationId xmlns:a16="http://schemas.microsoft.com/office/drawing/2014/main" id="{761AB4B6-D77E-EF99-B46A-83564DDD334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22024" b="17650"/>
          <a:stretch/>
        </p:blipFill>
        <p:spPr>
          <a:xfrm>
            <a:off x="600401" y="495904"/>
            <a:ext cx="7796326" cy="3594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8">
          <a:extLst>
            <a:ext uri="{FF2B5EF4-FFF2-40B4-BE49-F238E27FC236}">
              <a16:creationId xmlns:a16="http://schemas.microsoft.com/office/drawing/2014/main" id="{9BDE368B-DB6E-1432-19B1-CA4C71849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">
            <a:extLst>
              <a:ext uri="{FF2B5EF4-FFF2-40B4-BE49-F238E27FC236}">
                <a16:creationId xmlns:a16="http://schemas.microsoft.com/office/drawing/2014/main" id="{C2259B01-B407-ADC0-21BE-75E5EE50A0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4415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>
              <a:buSzPct val="111111"/>
            </a:pPr>
            <a:r>
              <a:rPr lang="en">
                <a:solidFill>
                  <a:srgbClr val="0B0D33"/>
                </a:solidFill>
                <a:latin typeface="Raleway"/>
                <a:ea typeface="Raleway"/>
                <a:cs typeface="Raleway"/>
                <a:sym typeface="Raleway"/>
              </a:rPr>
              <a:t>Partida Single Barrel #11 A</a:t>
            </a:r>
            <a:r>
              <a:rPr lang="en-US" sz="25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ñ</a:t>
            </a:r>
            <a:r>
              <a:rPr lang="en" err="1">
                <a:solidFill>
                  <a:srgbClr val="0B0D33"/>
                </a:solidFill>
                <a:latin typeface="Raleway"/>
                <a:ea typeface="Raleway"/>
                <a:cs typeface="Raleway"/>
                <a:sym typeface="Raleway"/>
              </a:rPr>
              <a:t>ejo</a:t>
            </a:r>
            <a:endParaRPr lang="en-US" err="1">
              <a:solidFill>
                <a:srgbClr val="0B0D33"/>
              </a:solidFill>
              <a:latin typeface="Raleway"/>
              <a:ea typeface="Raleway"/>
              <a:cs typeface="Raleway"/>
            </a:endParaRPr>
          </a:p>
        </p:txBody>
      </p:sp>
      <p:pic>
        <p:nvPicPr>
          <p:cNvPr id="130" name="Google Shape;130;p3">
            <a:extLst>
              <a:ext uri="{FF2B5EF4-FFF2-40B4-BE49-F238E27FC236}">
                <a16:creationId xmlns:a16="http://schemas.microsoft.com/office/drawing/2014/main" id="{49A2A806-0A02-902C-04C8-A6184864DB4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12400" y="4404550"/>
            <a:ext cx="1031588" cy="73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3">
            <a:extLst>
              <a:ext uri="{FF2B5EF4-FFF2-40B4-BE49-F238E27FC236}">
                <a16:creationId xmlns:a16="http://schemas.microsoft.com/office/drawing/2014/main" id="{A0A7CEFD-9C5D-0F4D-DC13-77B15283A7F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0031" r="10030"/>
          <a:stretch/>
        </p:blipFill>
        <p:spPr>
          <a:xfrm>
            <a:off x="0" y="4461200"/>
            <a:ext cx="545399" cy="6823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2" name="Google Shape;132;p3">
            <a:extLst>
              <a:ext uri="{FF2B5EF4-FFF2-40B4-BE49-F238E27FC236}">
                <a16:creationId xmlns:a16="http://schemas.microsoft.com/office/drawing/2014/main" id="{F7E5C266-F095-654A-236D-AEC03F3C30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9745399"/>
              </p:ext>
            </p:extLst>
          </p:nvPr>
        </p:nvGraphicFramePr>
        <p:xfrm>
          <a:off x="163949" y="856042"/>
          <a:ext cx="8770514" cy="789436"/>
        </p:xfrm>
        <a:graphic>
          <a:graphicData uri="http://schemas.openxmlformats.org/drawingml/2006/table">
            <a:tbl>
              <a:tblPr>
                <a:noFill/>
                <a:tableStyleId>{C9B42275-461E-4147-B2E3-A5BBB43C53B3}</a:tableStyleId>
              </a:tblPr>
              <a:tblGrid>
                <a:gridCol w="41589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74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41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10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Award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Product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Medal</a:t>
                      </a:r>
                      <a:r>
                        <a:rPr lang="en" sz="1400" b="1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/Score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578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2025 </a:t>
                      </a:r>
                      <a:r>
                        <a:rPr lang="en-US" sz="1300" err="1">
                          <a:latin typeface="Raleway"/>
                          <a:ea typeface="Raleway"/>
                          <a:cs typeface="Raleway"/>
                        </a:rPr>
                        <a:t>Agavos</a:t>
                      </a:r>
                      <a:r>
                        <a:rPr lang="en-US" sz="1300">
                          <a:latin typeface="Raleway"/>
                          <a:ea typeface="Raleway"/>
                          <a:cs typeface="Raleway"/>
                        </a:rPr>
                        <a:t> Awards</a:t>
                      </a:r>
                      <a:endParaRPr lang="en-US"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0" i="0" u="none" strike="noStrike" noProof="0">
                          <a:solidFill>
                            <a:srgbClr val="0B0D33"/>
                          </a:solidFill>
                          <a:latin typeface="Raleway"/>
                        </a:rPr>
                        <a:t>Single Barrel #11 A</a:t>
                      </a:r>
                      <a:r>
                        <a:rPr lang="en-US" sz="1300" b="0" i="0" u="none" strike="noStrike" noProof="0">
                          <a:solidFill>
                            <a:srgbClr val="000000"/>
                          </a:solidFill>
                          <a:latin typeface="Raleway"/>
                        </a:rPr>
                        <a:t>ñ</a:t>
                      </a:r>
                      <a:r>
                        <a:rPr lang="en" sz="1300" b="0" i="0" u="none" strike="noStrike" noProof="0">
                          <a:solidFill>
                            <a:srgbClr val="0B0D33"/>
                          </a:solidFill>
                          <a:latin typeface="Raleway"/>
                        </a:rPr>
                        <a:t>ejo</a:t>
                      </a:r>
                      <a:endParaRPr lang="en-US" sz="1300"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Raleway"/>
                          <a:ea typeface="Raleway"/>
                          <a:cs typeface="Raleway"/>
                        </a:rPr>
                        <a:t>Gold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1276914"/>
                  </a:ext>
                </a:extLst>
              </a:tr>
            </a:tbl>
          </a:graphicData>
        </a:graphic>
      </p:graphicFrame>
      <p:pic>
        <p:nvPicPr>
          <p:cNvPr id="2" name="Google Shape;178;p9">
            <a:extLst>
              <a:ext uri="{FF2B5EF4-FFF2-40B4-BE49-F238E27FC236}">
                <a16:creationId xmlns:a16="http://schemas.microsoft.com/office/drawing/2014/main" id="{E3AFE155-61E7-C708-CBE5-C0E41B58490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48577" y="46911"/>
            <a:ext cx="759233" cy="762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gold coin with black text&#10;&#10;AI-generated content may be incorrect.">
            <a:extLst>
              <a:ext uri="{FF2B5EF4-FFF2-40B4-BE49-F238E27FC236}">
                <a16:creationId xmlns:a16="http://schemas.microsoft.com/office/drawing/2014/main" id="{D9E45BF2-F507-FAEB-59DA-9E5A4E9867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9925" y="2644335"/>
            <a:ext cx="1842727" cy="181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77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19c914a4be_0_7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solidFill>
                  <a:srgbClr val="0B0D33"/>
                </a:solidFill>
                <a:latin typeface="Raleway"/>
                <a:ea typeface="Raleway"/>
                <a:cs typeface="Raleway"/>
                <a:sym typeface="Raleway"/>
              </a:rPr>
              <a:t>Partida Cristalino Anejo</a:t>
            </a:r>
            <a:endParaRPr>
              <a:solidFill>
                <a:srgbClr val="0B0D3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71" name="Google Shape;171;g319c914a4be_0_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12400" y="4404550"/>
            <a:ext cx="1031588" cy="73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g319c914a4be_0_77"/>
          <p:cNvPicPr preferRelativeResize="0"/>
          <p:nvPr/>
        </p:nvPicPr>
        <p:blipFill rotWithShape="1">
          <a:blip r:embed="rId4">
            <a:alphaModFix/>
          </a:blip>
          <a:srcRect l="10031" r="10031"/>
          <a:stretch/>
        </p:blipFill>
        <p:spPr>
          <a:xfrm>
            <a:off x="0" y="4461200"/>
            <a:ext cx="545399" cy="6823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73" name="Google Shape;173;g319c914a4be_0_77"/>
          <p:cNvGraphicFramePr/>
          <p:nvPr>
            <p:extLst>
              <p:ext uri="{D42A27DB-BD31-4B8C-83A1-F6EECF244321}">
                <p14:modId xmlns:p14="http://schemas.microsoft.com/office/powerpoint/2010/main" val="1272679534"/>
              </p:ext>
            </p:extLst>
          </p:nvPr>
        </p:nvGraphicFramePr>
        <p:xfrm>
          <a:off x="413025" y="1292045"/>
          <a:ext cx="8218950" cy="1932346"/>
        </p:xfrm>
        <a:graphic>
          <a:graphicData uri="http://schemas.openxmlformats.org/drawingml/2006/table">
            <a:tbl>
              <a:tblPr>
                <a:noFill/>
                <a:tableStyleId>{C8740687-098F-4B7A-8431-CDD2B2E3573F}</a:tableStyleId>
              </a:tblPr>
              <a:tblGrid>
                <a:gridCol w="4158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4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493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Award</a:t>
                      </a:r>
                      <a:endParaRPr sz="1400" b="1" u="none" strike="noStrike" cap="none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Product</a:t>
                      </a:r>
                      <a:endParaRPr sz="1400" b="1" u="none" strike="noStrike" cap="none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Medal/Score</a:t>
                      </a:r>
                      <a:endParaRPr sz="1400" b="1" u="none" strike="noStrike" cap="none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89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13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2021 Blue Lifestyle</a:t>
                      </a:r>
                      <a:endParaRPr sz="13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u="none" strike="noStrike" cap="none" err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Cristalino</a:t>
                      </a:r>
                      <a:r>
                        <a:rPr lang="en-US" sz="13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</a:t>
                      </a:r>
                      <a:r>
                        <a:rPr lang="en-US" sz="1300" u="none" strike="noStrike" cap="none" err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Añejo</a:t>
                      </a:r>
                      <a:endParaRPr lang="en-US" sz="13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13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Double Gold</a:t>
                      </a:r>
                      <a:endParaRPr sz="13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89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u="none" strike="noStrike" cap="none">
                          <a:latin typeface="Raleway"/>
                          <a:ea typeface="Raleway"/>
                          <a:cs typeface="Raleway"/>
                        </a:rPr>
                        <a:t>2022 Wine</a:t>
                      </a:r>
                      <a:r>
                        <a:rPr lang="en-US" sz="13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Enthusiast</a:t>
                      </a:r>
                    </a:p>
                  </a:txBody>
                  <a:tcPr marL="91425" marR="91425" marT="91425" marB="91425" anchor="ctr"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u="none" strike="noStrike" cap="none" err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Cristalino</a:t>
                      </a:r>
                      <a:r>
                        <a:rPr lang="en-US" sz="13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</a:t>
                      </a:r>
                      <a:r>
                        <a:rPr lang="en-US" sz="1300" u="none" strike="noStrike" cap="none" err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Añejo</a:t>
                      </a:r>
                      <a:endParaRPr lang="en-US" sz="13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13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Score: 90 pts</a:t>
                      </a:r>
                      <a:endParaRPr sz="13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089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2022 </a:t>
                      </a:r>
                      <a:r>
                        <a:rPr lang="en-US" sz="1300" u="none" strike="noStrike" cap="none" err="1">
                          <a:latin typeface="Raleway"/>
                          <a:ea typeface="Raleway"/>
                          <a:cs typeface="Raleway"/>
                        </a:rPr>
                        <a:t>VinePair</a:t>
                      </a:r>
                      <a:endParaRPr lang="en-US" sz="1300" u="none" strike="noStrike" cap="none" err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u="none" strike="noStrike" cap="none" err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Cristalino</a:t>
                      </a:r>
                      <a:r>
                        <a:rPr lang="en-US" sz="13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</a:t>
                      </a:r>
                      <a:r>
                        <a:rPr lang="en-US" sz="1300" u="none" strike="noStrike" cap="none" err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Añejo</a:t>
                      </a:r>
                      <a:endParaRPr lang="en-US" sz="13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13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Score: 94 pts</a:t>
                      </a:r>
                      <a:endParaRPr sz="13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6240582"/>
                  </a:ext>
                </a:extLst>
              </a:tr>
              <a:tr h="35089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2025 The Spirits Business </a:t>
                      </a:r>
                    </a:p>
                  </a:txBody>
                  <a:tcPr marL="91425" marR="91425" marT="91425" marB="91425" anchor="ctr"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u="none" strike="noStrike" cap="none" err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Cristalino</a:t>
                      </a:r>
                      <a:r>
                        <a:rPr lang="en-US" sz="13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</a:t>
                      </a:r>
                      <a:r>
                        <a:rPr lang="en-US" sz="1300" u="none" strike="noStrike" cap="none" err="1">
                          <a:latin typeface="Raleway"/>
                          <a:ea typeface="Raleway"/>
                          <a:cs typeface="Raleway"/>
                        </a:rPr>
                        <a:t>Añejo</a:t>
                      </a:r>
                      <a:endParaRPr lang="en-US" sz="1300" u="none" strike="noStrike" cap="none" err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Gold</a:t>
                      </a:r>
                      <a:endParaRPr sz="13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4631127"/>
                  </a:ext>
                </a:extLst>
              </a:tr>
            </a:tbl>
          </a:graphicData>
        </a:graphic>
      </p:graphicFrame>
      <p:pic>
        <p:nvPicPr>
          <p:cNvPr id="174" name="Google Shape;174;g319c914a4be_0_7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76190" y="3456717"/>
            <a:ext cx="1516313" cy="1551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g319c914a4be_0_7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64207" y="3434817"/>
            <a:ext cx="1418280" cy="1451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78;p9">
            <a:extLst>
              <a:ext uri="{FF2B5EF4-FFF2-40B4-BE49-F238E27FC236}">
                <a16:creationId xmlns:a16="http://schemas.microsoft.com/office/drawing/2014/main" id="{B1440088-1F5B-55BA-BA0F-A7DDAAD56C9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48577" y="46911"/>
            <a:ext cx="759233" cy="762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VinePair_Logo_Box | wine2wine">
            <a:extLst>
              <a:ext uri="{FF2B5EF4-FFF2-40B4-BE49-F238E27FC236}">
                <a16:creationId xmlns:a16="http://schemas.microsoft.com/office/drawing/2014/main" id="{E581FDFA-E8A1-38C8-AB90-3B98CF33D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905" y="3597629"/>
            <a:ext cx="1422958" cy="43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8967E6-E30D-C01C-86B9-9573CAECED04}"/>
              </a:ext>
            </a:extLst>
          </p:cNvPr>
          <p:cNvSpPr txBox="1"/>
          <p:nvPr/>
        </p:nvSpPr>
        <p:spPr>
          <a:xfrm flipH="1">
            <a:off x="6375255" y="4032922"/>
            <a:ext cx="8742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94 </a:t>
            </a:r>
            <a:r>
              <a:rPr lang="en-US"/>
              <a:t>POINTS</a:t>
            </a:r>
            <a:endParaRPr lang="en-US" sz="2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2E9B45-B109-5770-1430-CD5C227D4E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7420" y="3540275"/>
            <a:ext cx="1190532" cy="13094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9">
          <a:extLst>
            <a:ext uri="{FF2B5EF4-FFF2-40B4-BE49-F238E27FC236}">
              <a16:creationId xmlns:a16="http://schemas.microsoft.com/office/drawing/2014/main" id="{F87A6B0A-3A8A-72A3-4747-DD37AFEFD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g313044f26e8_0_2">
            <a:extLst>
              <a:ext uri="{FF2B5EF4-FFF2-40B4-BE49-F238E27FC236}">
                <a16:creationId xmlns:a16="http://schemas.microsoft.com/office/drawing/2014/main" id="{C8CAB9C1-0253-7E02-829D-64B5DFC7AC9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699" y="371563"/>
            <a:ext cx="2798623" cy="2798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g313044f26e8_0_2">
            <a:extLst>
              <a:ext uri="{FF2B5EF4-FFF2-40B4-BE49-F238E27FC236}">
                <a16:creationId xmlns:a16="http://schemas.microsoft.com/office/drawing/2014/main" id="{2EEF2C1C-1DCB-81A8-6084-8EB34AD09ED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0031" r="10031"/>
          <a:stretch/>
        </p:blipFill>
        <p:spPr>
          <a:xfrm>
            <a:off x="0" y="4461200"/>
            <a:ext cx="545399" cy="68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g313044f26e8_0_2">
            <a:extLst>
              <a:ext uri="{FF2B5EF4-FFF2-40B4-BE49-F238E27FC236}">
                <a16:creationId xmlns:a16="http://schemas.microsoft.com/office/drawing/2014/main" id="{97500E9D-2480-9420-EEB8-3DAF3E5B908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12400" y="4404550"/>
            <a:ext cx="1031588" cy="73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g313044f26e8_0_2">
            <a:extLst>
              <a:ext uri="{FF2B5EF4-FFF2-40B4-BE49-F238E27FC236}">
                <a16:creationId xmlns:a16="http://schemas.microsoft.com/office/drawing/2014/main" id="{556C7F62-D234-12FA-8904-1CD2AC0D31B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64577"/>
          <a:stretch/>
        </p:blipFill>
        <p:spPr>
          <a:xfrm>
            <a:off x="3730210" y="976602"/>
            <a:ext cx="3805970" cy="394821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7D8643-3725-57BF-0D09-28C0DE3DDB8C}"/>
              </a:ext>
            </a:extLst>
          </p:cNvPr>
          <p:cNvSpPr txBox="1"/>
          <p:nvPr/>
        </p:nvSpPr>
        <p:spPr>
          <a:xfrm>
            <a:off x="337350" y="3568606"/>
            <a:ext cx="26693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ROBLE FINO</a:t>
            </a:r>
          </a:p>
        </p:txBody>
      </p:sp>
    </p:spTree>
    <p:extLst>
      <p:ext uri="{BB962C8B-B14F-4D97-AF65-F5344CB8AC3E}">
        <p14:creationId xmlns:p14="http://schemas.microsoft.com/office/powerpoint/2010/main" val="138422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14e5b3e52f_0_20"/>
          <p:cNvSpPr txBox="1">
            <a:spLocks noGrp="1"/>
          </p:cNvSpPr>
          <p:nvPr>
            <p:ph type="title"/>
          </p:nvPr>
        </p:nvSpPr>
        <p:spPr>
          <a:xfrm>
            <a:off x="311700" y="16308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solidFill>
                  <a:srgbClr val="0B0D33"/>
                </a:solidFill>
                <a:latin typeface="Raleway"/>
                <a:ea typeface="Raleway"/>
                <a:cs typeface="Raleway"/>
                <a:sym typeface="Raleway"/>
              </a:rPr>
              <a:t>Roble Fino Reposado</a:t>
            </a:r>
            <a:endParaRPr>
              <a:solidFill>
                <a:srgbClr val="0B0D3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96" name="Google Shape;196;g314e5b3e52f_0_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12400" y="4404550"/>
            <a:ext cx="1031588" cy="73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g314e5b3e52f_0_20"/>
          <p:cNvPicPr preferRelativeResize="0"/>
          <p:nvPr/>
        </p:nvPicPr>
        <p:blipFill rotWithShape="1">
          <a:blip r:embed="rId4">
            <a:alphaModFix/>
          </a:blip>
          <a:srcRect l="10031" r="10031"/>
          <a:stretch/>
        </p:blipFill>
        <p:spPr>
          <a:xfrm>
            <a:off x="0" y="4461200"/>
            <a:ext cx="545399" cy="6823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8" name="Google Shape;198;g314e5b3e52f_0_20"/>
          <p:cNvGraphicFramePr/>
          <p:nvPr>
            <p:extLst>
              <p:ext uri="{D42A27DB-BD31-4B8C-83A1-F6EECF244321}">
                <p14:modId xmlns:p14="http://schemas.microsoft.com/office/powerpoint/2010/main" val="3320817721"/>
              </p:ext>
            </p:extLst>
          </p:nvPr>
        </p:nvGraphicFramePr>
        <p:xfrm>
          <a:off x="409243" y="851959"/>
          <a:ext cx="8218950" cy="2755566"/>
        </p:xfrm>
        <a:graphic>
          <a:graphicData uri="http://schemas.openxmlformats.org/drawingml/2006/table">
            <a:tbl>
              <a:tblPr>
                <a:noFill/>
                <a:tableStyleId>{C9B42275-461E-4147-B2E3-A5BBB43C53B3}</a:tableStyleId>
              </a:tblPr>
              <a:tblGrid>
                <a:gridCol w="35341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41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0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112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Award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Product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Medal</a:t>
                      </a:r>
                      <a:r>
                        <a:rPr lang="en" sz="1400" b="1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/Score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778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2021 Blue Lifestyle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Roble Fino Reposado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Double Gold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8778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2021 Ultimate Spirits Challenge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Roble Fino Reposado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Finalist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8778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2021 Ultimate Spirits Challenge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Roble Fino Reposado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Score: 93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8778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Raleway"/>
                          <a:ea typeface="Raleway"/>
                          <a:cs typeface="Raleway"/>
                        </a:rPr>
                        <a:t>2021 Wine</a:t>
                      </a:r>
                      <a:r>
                        <a:rPr lang="en-US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Enthusiast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Roble Fino Reposado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Score: 92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8778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2022 New Orleans Spirits Competition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Roble Fino Reposado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Best of Category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7437641"/>
                  </a:ext>
                </a:extLst>
              </a:tr>
              <a:tr h="308778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2022 The Fifty Award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Roble Fino Reposado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Double Gold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1619371"/>
                  </a:ext>
                </a:extLst>
              </a:tr>
            </a:tbl>
          </a:graphicData>
        </a:graphic>
      </p:graphicFrame>
      <p:pic>
        <p:nvPicPr>
          <p:cNvPr id="199" name="Google Shape;199;g314e5b3e52f_0_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40413" y="3818325"/>
            <a:ext cx="1120700" cy="112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g314e5b3e52f_0_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26088" y="3849413"/>
            <a:ext cx="823297" cy="105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g314e5b3e52f_0_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14350" y="3847925"/>
            <a:ext cx="1048911" cy="106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g314e5b3e52f_0_20"/>
          <p:cNvPicPr preferRelativeResize="0"/>
          <p:nvPr/>
        </p:nvPicPr>
        <p:blipFill rotWithShape="1">
          <a:blip r:embed="rId8">
            <a:alphaModFix/>
          </a:blip>
          <a:srcRect t="3945" b="49253"/>
          <a:stretch/>
        </p:blipFill>
        <p:spPr>
          <a:xfrm>
            <a:off x="5851688" y="3902804"/>
            <a:ext cx="1031600" cy="961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g314e5b3e52f_0_20"/>
          <p:cNvPicPr preferRelativeResize="0"/>
          <p:nvPr/>
        </p:nvPicPr>
        <p:blipFill rotWithShape="1">
          <a:blip r:embed="rId8">
            <a:alphaModFix/>
          </a:blip>
          <a:srcRect t="51319"/>
          <a:stretch/>
        </p:blipFill>
        <p:spPr>
          <a:xfrm>
            <a:off x="4728225" y="3878583"/>
            <a:ext cx="1031600" cy="1000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g314e5b3e52f_0_20"/>
          <p:cNvPicPr preferRelativeResize="0"/>
          <p:nvPr/>
        </p:nvPicPr>
        <p:blipFill rotWithShape="1">
          <a:blip r:embed="rId9">
            <a:alphaModFix/>
          </a:blip>
          <a:srcRect l="14223" r="21302"/>
          <a:stretch/>
        </p:blipFill>
        <p:spPr>
          <a:xfrm>
            <a:off x="6949300" y="3899525"/>
            <a:ext cx="954284" cy="961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78;p9">
            <a:extLst>
              <a:ext uri="{FF2B5EF4-FFF2-40B4-BE49-F238E27FC236}">
                <a16:creationId xmlns:a16="http://schemas.microsoft.com/office/drawing/2014/main" id="{F45F033F-539A-5B26-9F5D-A66AFCC2814E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48577" y="46911"/>
            <a:ext cx="759233" cy="7620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14e5b3e52f_0_0"/>
          <p:cNvSpPr txBox="1">
            <a:spLocks noGrp="1"/>
          </p:cNvSpPr>
          <p:nvPr>
            <p:ph type="title"/>
          </p:nvPr>
        </p:nvSpPr>
        <p:spPr>
          <a:xfrm>
            <a:off x="311700" y="16308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solidFill>
                  <a:srgbClr val="0B0D33"/>
                </a:solidFill>
                <a:latin typeface="Raleway"/>
                <a:ea typeface="Raleway"/>
                <a:cs typeface="Raleway"/>
                <a:sym typeface="Raleway"/>
              </a:rPr>
              <a:t>Roble Fino Cristalino</a:t>
            </a:r>
            <a:endParaRPr>
              <a:solidFill>
                <a:srgbClr val="0B0D3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82" name="Google Shape;182;g314e5b3e52f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12400" y="4404550"/>
            <a:ext cx="1031588" cy="73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g314e5b3e52f_0_0"/>
          <p:cNvPicPr preferRelativeResize="0"/>
          <p:nvPr/>
        </p:nvPicPr>
        <p:blipFill rotWithShape="1">
          <a:blip r:embed="rId4">
            <a:alphaModFix/>
          </a:blip>
          <a:srcRect l="10031" r="10031"/>
          <a:stretch/>
        </p:blipFill>
        <p:spPr>
          <a:xfrm>
            <a:off x="0" y="4461200"/>
            <a:ext cx="545399" cy="6823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84" name="Google Shape;184;g314e5b3e52f_0_0"/>
          <p:cNvGraphicFramePr/>
          <p:nvPr>
            <p:extLst>
              <p:ext uri="{D42A27DB-BD31-4B8C-83A1-F6EECF244321}">
                <p14:modId xmlns:p14="http://schemas.microsoft.com/office/powerpoint/2010/main" val="1535545261"/>
              </p:ext>
            </p:extLst>
          </p:nvPr>
        </p:nvGraphicFramePr>
        <p:xfrm>
          <a:off x="413025" y="887708"/>
          <a:ext cx="8218950" cy="2281375"/>
        </p:xfrm>
        <a:graphic>
          <a:graphicData uri="http://schemas.openxmlformats.org/drawingml/2006/table">
            <a:tbl>
              <a:tblPr>
                <a:noFill/>
                <a:tableStyleId>{C9B42275-461E-4147-B2E3-A5BBB43C53B3}</a:tableStyleId>
              </a:tblPr>
              <a:tblGrid>
                <a:gridCol w="3069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0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11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Award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Product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Medal</a:t>
                      </a:r>
                      <a:r>
                        <a:rPr lang="en" sz="1400" b="1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/Score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948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2021 Blue Lifestyle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Roble Fino Cristalino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Double Gold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948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2022 </a:t>
                      </a:r>
                      <a:r>
                        <a:rPr lang="en-US" sz="1200" err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VinePair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Roble Fino </a:t>
                      </a:r>
                      <a:r>
                        <a:rPr lang="en-US" sz="1200" err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Cristalino</a:t>
                      </a:r>
                      <a:endParaRPr lang="en-US"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Score: 96 pts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1809771"/>
                  </a:ext>
                </a:extLst>
              </a:tr>
              <a:tr h="285948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2023 Ultimate Spirits Challenge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Roble Fino Cristalino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Score: 95 pts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94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1F1F1F"/>
                          </a:solidFill>
                          <a:latin typeface="Raleway"/>
                          <a:ea typeface="Raleway"/>
                          <a:cs typeface="Raleway"/>
                        </a:rPr>
                        <a:t>2023 Ultimate Spirits Challenge</a:t>
                      </a:r>
                      <a:endParaRPr lang="en-US" sz="1200">
                        <a:solidFill>
                          <a:srgbClr val="1F1F1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Roble Fino </a:t>
                      </a:r>
                      <a:r>
                        <a:rPr lang="en" sz="1200">
                          <a:latin typeface="Raleway"/>
                          <a:ea typeface="Raleway"/>
                          <a:cs typeface="Raleway"/>
                        </a:rPr>
                        <a:t>Cristalino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</a:rPr>
                        <a:t>Chairman's Trophy</a:t>
                      </a:r>
                      <a:endParaRPr lang="en"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94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1F1F1F"/>
                          </a:solidFill>
                          <a:latin typeface="Raleway"/>
                          <a:ea typeface="Raleway"/>
                          <a:cs typeface="Raleway"/>
                        </a:rPr>
                        <a:t>2023 Ultimate Spirits Challenge</a:t>
                      </a:r>
                      <a:endParaRPr lang="en-US"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Roble Fino </a:t>
                      </a:r>
                      <a:r>
                        <a:rPr lang="en" sz="1200">
                          <a:latin typeface="Raleway"/>
                          <a:ea typeface="Raleway"/>
                          <a:cs typeface="Raleway"/>
                        </a:rPr>
                        <a:t>Cristalino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</a:rPr>
                        <a:t>Top 100 Spirits</a:t>
                      </a:r>
                      <a:endParaRPr lang="en"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85" name="Google Shape;185;g314e5b3e52f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90979" y="3562045"/>
            <a:ext cx="1404839" cy="142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g314e5b3e52f_0_0"/>
          <p:cNvPicPr preferRelativeResize="0"/>
          <p:nvPr/>
        </p:nvPicPr>
        <p:blipFill rotWithShape="1">
          <a:blip r:embed="rId6">
            <a:alphaModFix/>
          </a:blip>
          <a:srcRect t="8090" b="7278"/>
          <a:stretch/>
        </p:blipFill>
        <p:spPr>
          <a:xfrm>
            <a:off x="413025" y="3592502"/>
            <a:ext cx="1559291" cy="1395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402;g314e5b3e52f_0_153" descr="A round orange label with white text&#10;&#10;Description automatically generated">
            <a:extLst>
              <a:ext uri="{FF2B5EF4-FFF2-40B4-BE49-F238E27FC236}">
                <a16:creationId xmlns:a16="http://schemas.microsoft.com/office/drawing/2014/main" id="{A08AF86C-D203-E5DE-96CE-301404CEEBA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12962" t="12493" r="16817" b="20302"/>
          <a:stretch/>
        </p:blipFill>
        <p:spPr>
          <a:xfrm>
            <a:off x="5106903" y="3518607"/>
            <a:ext cx="1498466" cy="1469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03;g314e5b3e52f_0_153" descr="A red circle with white text&#10;&#10;Description automatically generated">
            <a:extLst>
              <a:ext uri="{FF2B5EF4-FFF2-40B4-BE49-F238E27FC236}">
                <a16:creationId xmlns:a16="http://schemas.microsoft.com/office/drawing/2014/main" id="{C824440E-7BBA-4983-46A5-22E259ED5DD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14011" t="13549" r="17340" b="20291"/>
          <a:stretch/>
        </p:blipFill>
        <p:spPr>
          <a:xfrm>
            <a:off x="6626202" y="3517907"/>
            <a:ext cx="1486198" cy="1462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78;p9">
            <a:extLst>
              <a:ext uri="{FF2B5EF4-FFF2-40B4-BE49-F238E27FC236}">
                <a16:creationId xmlns:a16="http://schemas.microsoft.com/office/drawing/2014/main" id="{03A2826E-F625-80B1-1237-195F6F2ED67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248577" y="46911"/>
            <a:ext cx="759233" cy="762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VinePair_Logo_Box | wine2wine">
            <a:extLst>
              <a:ext uri="{FF2B5EF4-FFF2-40B4-BE49-F238E27FC236}">
                <a16:creationId xmlns:a16="http://schemas.microsoft.com/office/drawing/2014/main" id="{CB10184A-E456-07B8-A9DB-00759F33A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098" y="3714808"/>
            <a:ext cx="1422958" cy="43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D19256-845C-1B50-C884-E63CE79106E7}"/>
              </a:ext>
            </a:extLst>
          </p:cNvPr>
          <p:cNvSpPr txBox="1"/>
          <p:nvPr/>
        </p:nvSpPr>
        <p:spPr>
          <a:xfrm flipH="1">
            <a:off x="2348448" y="4150101"/>
            <a:ext cx="8742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96 </a:t>
            </a:r>
            <a:r>
              <a:rPr lang="en-US"/>
              <a:t>POINTS</a:t>
            </a:r>
            <a:endParaRPr lang="en-US" sz="28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14e5b3e52f_0_0"/>
          <p:cNvSpPr txBox="1">
            <a:spLocks noGrp="1"/>
          </p:cNvSpPr>
          <p:nvPr>
            <p:ph type="title"/>
          </p:nvPr>
        </p:nvSpPr>
        <p:spPr>
          <a:xfrm>
            <a:off x="127593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solidFill>
                  <a:srgbClr val="0B0D33"/>
                </a:solidFill>
                <a:latin typeface="Raleway"/>
                <a:ea typeface="Raleway"/>
                <a:cs typeface="Raleway"/>
                <a:sym typeface="Raleway"/>
              </a:rPr>
              <a:t>Roble Fino </a:t>
            </a:r>
            <a:r>
              <a:rPr lang="en" err="1">
                <a:solidFill>
                  <a:srgbClr val="0B0D33"/>
                </a:solidFill>
                <a:latin typeface="Raleway"/>
                <a:ea typeface="Raleway"/>
                <a:cs typeface="Raleway"/>
                <a:sym typeface="Raleway"/>
              </a:rPr>
              <a:t>Anejo</a:t>
            </a:r>
            <a:endParaRPr>
              <a:solidFill>
                <a:srgbClr val="0B0D3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" name="Google Shape;178;p9">
            <a:extLst>
              <a:ext uri="{FF2B5EF4-FFF2-40B4-BE49-F238E27FC236}">
                <a16:creationId xmlns:a16="http://schemas.microsoft.com/office/drawing/2014/main" id="{FCCB14B4-B753-ABA9-E8E3-855C29618B2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00860" y="-39632"/>
            <a:ext cx="543140" cy="51992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84" name="Google Shape;184;g314e5b3e52f_0_0"/>
          <p:cNvGraphicFramePr/>
          <p:nvPr>
            <p:extLst>
              <p:ext uri="{D42A27DB-BD31-4B8C-83A1-F6EECF244321}">
                <p14:modId xmlns:p14="http://schemas.microsoft.com/office/powerpoint/2010/main" val="3925589453"/>
              </p:ext>
            </p:extLst>
          </p:nvPr>
        </p:nvGraphicFramePr>
        <p:xfrm>
          <a:off x="204691" y="489416"/>
          <a:ext cx="8691405" cy="3035441"/>
        </p:xfrm>
        <a:graphic>
          <a:graphicData uri="http://schemas.openxmlformats.org/drawingml/2006/table">
            <a:tbl>
              <a:tblPr>
                <a:noFill/>
                <a:tableStyleId>{C9B42275-461E-4147-B2E3-A5BBB43C53B3}</a:tableStyleId>
              </a:tblPr>
              <a:tblGrid>
                <a:gridCol w="3246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09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43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302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Award</a:t>
                      </a:r>
                      <a:endParaRPr sz="1400"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Product</a:t>
                      </a:r>
                      <a:endParaRPr sz="1400"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Medal</a:t>
                      </a:r>
                      <a:r>
                        <a:rPr lang="en" sz="1400" b="1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/Score</a:t>
                      </a:r>
                      <a:endParaRPr sz="1400"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1628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2021 Ultimate Spirits Challenge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4">
                      <a:solidFill>
                        <a:srgbClr val="9E9E9E"/>
                      </a:solidFill>
                    </a:lnL>
                    <a:lnR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Roble Fino </a:t>
                      </a:r>
                      <a:r>
                        <a:rPr kumimoji="0" lang="en-US" sz="1200" b="0" i="0" u="none" strike="noStrike" kern="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Añejo</a:t>
                      </a:r>
                      <a:endPara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Finalist/ Score: 93 pts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>
                      <a:solidFill>
                        <a:srgbClr val="9E9E9E"/>
                      </a:solidFill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3902241"/>
                  </a:ext>
                </a:extLst>
              </a:tr>
              <a:tr h="281628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2022 Wine Enthusiast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4">
                      <a:solidFill>
                        <a:srgbClr val="9E9E9E"/>
                      </a:solidFill>
                    </a:lnL>
                    <a:lnR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Roble Fino Añejo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Top 100 Spirits/Score: 96 pts</a:t>
                      </a:r>
                    </a:p>
                  </a:txBody>
                  <a:tcPr marL="91425" marR="91425" marT="91425" marB="91425" anchor="ctr">
                    <a:lnL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>
                      <a:solidFill>
                        <a:srgbClr val="9E9E9E"/>
                      </a:solidFill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4687388"/>
                  </a:ext>
                </a:extLst>
              </a:tr>
              <a:tr h="281628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2024 WSWA Access Live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4">
                      <a:solidFill>
                        <a:srgbClr val="9E9E9E"/>
                      </a:solidFill>
                    </a:lnL>
                    <a:lnR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Roble Fino Añejo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Best of Show/</a:t>
                      </a:r>
                      <a:r>
                        <a:rPr lang="en-US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Double Gold</a:t>
                      </a:r>
                    </a:p>
                  </a:txBody>
                  <a:tcPr marL="91425" marR="91425" marT="91425" marB="91425" anchor="ctr">
                    <a:lnL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>
                      <a:solidFill>
                        <a:srgbClr val="9E9E9E"/>
                      </a:solidFill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4582043"/>
                  </a:ext>
                </a:extLst>
              </a:tr>
              <a:tr h="281628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2024 Wine Enthusiast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4">
                      <a:solidFill>
                        <a:srgbClr val="9E9E9E"/>
                      </a:solidFill>
                    </a:lnL>
                    <a:lnR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Roble Fino Añejo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Best Tequila Under $150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>
                      <a:solidFill>
                        <a:srgbClr val="9E9E9E"/>
                      </a:solidFill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670219"/>
                  </a:ext>
                </a:extLst>
              </a:tr>
              <a:tr h="281628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aleway"/>
                          <a:ea typeface="Raleway"/>
                          <a:cs typeface="Raleway"/>
                        </a:rPr>
                        <a:t>2025 </a:t>
                      </a:r>
                      <a:r>
                        <a:rPr lang="en-US" sz="1200" err="1">
                          <a:latin typeface="Raleway"/>
                          <a:ea typeface="Raleway"/>
                          <a:cs typeface="Raleway"/>
                        </a:rPr>
                        <a:t>Agavos</a:t>
                      </a:r>
                      <a:r>
                        <a:rPr lang="en-US" sz="1200">
                          <a:latin typeface="Raleway"/>
                          <a:ea typeface="Raleway"/>
                          <a:cs typeface="Raleway"/>
                        </a:rPr>
                        <a:t> Awards</a:t>
                      </a:r>
                      <a:endParaRPr lang="en-US"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4">
                      <a:solidFill>
                        <a:srgbClr val="9E9E9E"/>
                      </a:solidFill>
                    </a:lnL>
                    <a:lnR w="9524">
                      <a:solidFill>
                        <a:srgbClr val="9E9E9E"/>
                      </a:solidFill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rgbClr val="9E9E9E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Raleway"/>
                        </a:rPr>
                        <a:t>Roble Fino </a:t>
                      </a:r>
                      <a:r>
                        <a:rPr lang="en-US" sz="1200" b="0" i="0" u="none" strike="noStrike" kern="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Raleway"/>
                        </a:rPr>
                        <a:t>Añejo</a:t>
                      </a:r>
                      <a:endParaRPr lang="en-US" sz="2800" err="1">
                        <a:sym typeface="Raleway"/>
                      </a:endParaRPr>
                    </a:p>
                  </a:txBody>
                  <a:tcPr marL="91425" marR="91425" marT="91425" marB="91425" anchor="ctr">
                    <a:lnL w="9524">
                      <a:solidFill>
                        <a:srgbClr val="9E9E9E"/>
                      </a:solidFill>
                    </a:lnL>
                    <a:lnR w="9524">
                      <a:solidFill>
                        <a:srgbClr val="9E9E9E"/>
                      </a:solidFill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rgbClr val="9E9E9E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aleway"/>
                          <a:ea typeface="Raleway"/>
                          <a:cs typeface="Raleway"/>
                        </a:rPr>
                        <a:t>Gold</a:t>
                      </a:r>
                      <a:endParaRPr lang="en-US"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4">
                      <a:solidFill>
                        <a:srgbClr val="9E9E9E"/>
                      </a:solidFill>
                    </a:lnL>
                    <a:lnR w="9524">
                      <a:solidFill>
                        <a:srgbClr val="9E9E9E"/>
                      </a:solidFill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rgbClr val="9E9E9E"/>
                      </a:solidFill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63848"/>
                  </a:ext>
                </a:extLst>
              </a:tr>
              <a:tr h="281628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aleway"/>
                          <a:ea typeface="Raleway"/>
                          <a:cs typeface="Raleway"/>
                        </a:rPr>
                        <a:t>2025 </a:t>
                      </a:r>
                      <a:r>
                        <a:rPr lang="en-US" sz="1200" err="1">
                          <a:latin typeface="Raleway"/>
                          <a:ea typeface="Raleway"/>
                          <a:cs typeface="Raleway"/>
                        </a:rPr>
                        <a:t>VinePair</a:t>
                      </a:r>
                      <a:endParaRPr lang="en-US"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4">
                      <a:solidFill>
                        <a:srgbClr val="9E9E9E"/>
                      </a:solidFill>
                    </a:lnL>
                    <a:lnR w="9524">
                      <a:solidFill>
                        <a:srgbClr val="9E9E9E"/>
                      </a:solidFill>
                    </a:lnR>
                    <a:lnT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rgbClr val="9E9E9E"/>
                      </a:solidFill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Raleway"/>
                        </a:rPr>
                        <a:t>Roble Fino </a:t>
                      </a:r>
                      <a:r>
                        <a:rPr lang="en-US" sz="1200" b="0" i="0" u="none" strike="noStrike" kern="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Raleway"/>
                        </a:rPr>
                        <a:t>Añejo</a:t>
                      </a:r>
                      <a:endParaRPr lang="en-US" sz="2800">
                        <a:sym typeface="Raleway"/>
                      </a:endParaRPr>
                    </a:p>
                  </a:txBody>
                  <a:tcPr marL="91425" marR="91425" marT="91425" marB="91425" anchor="ctr">
                    <a:lnL w="9524">
                      <a:solidFill>
                        <a:srgbClr val="9E9E9E"/>
                      </a:solidFill>
                    </a:lnL>
                    <a:lnR w="9524">
                      <a:solidFill>
                        <a:srgbClr val="9E9E9E"/>
                      </a:solidFill>
                    </a:lnR>
                    <a:lnT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rgbClr val="9E9E9E"/>
                      </a:solidFill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aleway"/>
                          <a:ea typeface="Raleway"/>
                          <a:cs typeface="Raleway"/>
                        </a:rPr>
                        <a:t>Score: 93</a:t>
                      </a:r>
                      <a:endParaRPr lang="en-US"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4">
                      <a:solidFill>
                        <a:srgbClr val="9E9E9E"/>
                      </a:solidFill>
                    </a:lnL>
                    <a:lnR w="9524">
                      <a:solidFill>
                        <a:srgbClr val="9E9E9E"/>
                      </a:solidFill>
                    </a:lnR>
                    <a:lnT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rgbClr val="9E9E9E"/>
                      </a:solidFill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198340"/>
                  </a:ext>
                </a:extLst>
              </a:tr>
              <a:tr h="281628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aleway"/>
                          <a:ea typeface="Raleway"/>
                          <a:cs typeface="Raleway"/>
                        </a:rPr>
                        <a:t>2025 The Spirits Business</a:t>
                      </a:r>
                      <a:endParaRPr lang="en-US"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Tx/>
                        <a:buFont typeface="Arial"/>
                        <a:buNone/>
                      </a:pPr>
                      <a:r>
                        <a:rPr lang="en-US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Raleway"/>
                          <a:ea typeface="Raleway"/>
                          <a:cs typeface="Raleway"/>
                        </a:rPr>
                        <a:t>Roble Fino </a:t>
                      </a:r>
                      <a:r>
                        <a:rPr lang="en-US" sz="1200" b="0" i="0" u="none" strike="noStrike" kern="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Raleway"/>
                          <a:ea typeface="Raleway"/>
                          <a:cs typeface="Raleway"/>
                        </a:rPr>
                        <a:t>Añejo</a:t>
                      </a:r>
                      <a:endParaRPr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Raleway"/>
                          <a:ea typeface="Raleway"/>
                          <a:cs typeface="Raleway"/>
                        </a:rPr>
                        <a:t>Master Medal</a:t>
                      </a:r>
                      <a:endParaRPr lang="en-US"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4512259"/>
                  </a:ext>
                </a:extLst>
              </a:tr>
            </a:tbl>
          </a:graphicData>
        </a:graphic>
      </p:graphicFrame>
      <p:pic>
        <p:nvPicPr>
          <p:cNvPr id="186" name="Google Shape;186;g314e5b3e52f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61" y="3913763"/>
            <a:ext cx="1808563" cy="1095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g314e5b3e52f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76513" y="3646310"/>
            <a:ext cx="995701" cy="1012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gold circle with a letter and a logo&#10;&#10;Description automatically generated">
            <a:extLst>
              <a:ext uri="{FF2B5EF4-FFF2-40B4-BE49-F238E27FC236}">
                <a16:creationId xmlns:a16="http://schemas.microsoft.com/office/drawing/2014/main" id="{02842F5D-FA68-491C-436B-8AC60BC712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9374" y="4040972"/>
            <a:ext cx="995701" cy="10110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F976C9-CC15-7B72-9910-111A6DFE1B4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4257" t="79630" r="15546"/>
          <a:stretch/>
        </p:blipFill>
        <p:spPr>
          <a:xfrm>
            <a:off x="7859558" y="3822472"/>
            <a:ext cx="1111814" cy="11291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C76EB5-969E-2FA0-91C0-0746C42A2C4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4258" t="1749" b="64155"/>
          <a:stretch/>
        </p:blipFill>
        <p:spPr>
          <a:xfrm>
            <a:off x="6033439" y="3582274"/>
            <a:ext cx="1121735" cy="15612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1B1EA0-36E8-DA82-D865-FC8D5133DE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0541" y="3524857"/>
            <a:ext cx="1190243" cy="13091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AFFF87-26B9-67CF-17D8-56C97791F9C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1770" t="60831" r="14583" b="21263"/>
          <a:stretch/>
        </p:blipFill>
        <p:spPr>
          <a:xfrm>
            <a:off x="7217730" y="3891449"/>
            <a:ext cx="1006608" cy="991241"/>
          </a:xfrm>
          <a:prstGeom prst="ellipse">
            <a:avLst/>
          </a:prstGeom>
        </p:spPr>
      </p:pic>
      <p:pic>
        <p:nvPicPr>
          <p:cNvPr id="10" name="Picture 9" descr="A gold coin with black text&#10;&#10;AI-generated content may be incorrect.">
            <a:extLst>
              <a:ext uri="{FF2B5EF4-FFF2-40B4-BE49-F238E27FC236}">
                <a16:creationId xmlns:a16="http://schemas.microsoft.com/office/drawing/2014/main" id="{4D042FBC-A9D5-3ED0-B0E2-B3FFD32DB3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4628" y="3854420"/>
            <a:ext cx="1000125" cy="101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1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9">
          <a:extLst>
            <a:ext uri="{FF2B5EF4-FFF2-40B4-BE49-F238E27FC236}">
              <a16:creationId xmlns:a16="http://schemas.microsoft.com/office/drawing/2014/main" id="{7CECAF37-0BA1-064D-159C-05686D39F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g313044f26e8_0_2">
            <a:extLst>
              <a:ext uri="{FF2B5EF4-FFF2-40B4-BE49-F238E27FC236}">
                <a16:creationId xmlns:a16="http://schemas.microsoft.com/office/drawing/2014/main" id="{8A4F82DD-B6BA-137D-13D0-1D73B94F0EA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9970" y="371563"/>
            <a:ext cx="2798623" cy="2798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g313044f26e8_0_2">
            <a:extLst>
              <a:ext uri="{FF2B5EF4-FFF2-40B4-BE49-F238E27FC236}">
                <a16:creationId xmlns:a16="http://schemas.microsoft.com/office/drawing/2014/main" id="{2391FBBA-C04F-49C4-394F-552BAB9C4C4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0031" r="10031"/>
          <a:stretch/>
        </p:blipFill>
        <p:spPr>
          <a:xfrm>
            <a:off x="0" y="4461200"/>
            <a:ext cx="545399" cy="68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g313044f26e8_0_2">
            <a:extLst>
              <a:ext uri="{FF2B5EF4-FFF2-40B4-BE49-F238E27FC236}">
                <a16:creationId xmlns:a16="http://schemas.microsoft.com/office/drawing/2014/main" id="{7A164D30-564F-17BF-185E-4583B13F74B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12400" y="4404550"/>
            <a:ext cx="1031588" cy="73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g313044f26e8_0_2">
            <a:extLst>
              <a:ext uri="{FF2B5EF4-FFF2-40B4-BE49-F238E27FC236}">
                <a16:creationId xmlns:a16="http://schemas.microsoft.com/office/drawing/2014/main" id="{36D3B3A3-DBED-7212-D93D-176E78F3E6A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34945" r="47849"/>
          <a:stretch/>
        </p:blipFill>
        <p:spPr>
          <a:xfrm>
            <a:off x="4746240" y="769621"/>
            <a:ext cx="2279400" cy="379539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DC6BAF-0C0B-DC16-D5AE-D25D2A14C0E3}"/>
              </a:ext>
            </a:extLst>
          </p:cNvPr>
          <p:cNvSpPr txBox="1"/>
          <p:nvPr/>
        </p:nvSpPr>
        <p:spPr>
          <a:xfrm>
            <a:off x="672097" y="3571269"/>
            <a:ext cx="23743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ELEGANTE</a:t>
            </a:r>
          </a:p>
        </p:txBody>
      </p:sp>
    </p:spTree>
    <p:extLst>
      <p:ext uri="{BB962C8B-B14F-4D97-AF65-F5344CB8AC3E}">
        <p14:creationId xmlns:p14="http://schemas.microsoft.com/office/powerpoint/2010/main" val="172810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g319c914a4be_0_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316" y="3498997"/>
            <a:ext cx="1462488" cy="1448946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g319c914a4be_0_87"/>
          <p:cNvSpPr txBox="1">
            <a:spLocks noGrp="1"/>
          </p:cNvSpPr>
          <p:nvPr>
            <p:ph type="title"/>
          </p:nvPr>
        </p:nvSpPr>
        <p:spPr>
          <a:xfrm>
            <a:off x="311700" y="163142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solidFill>
                  <a:srgbClr val="0B0D33"/>
                </a:solidFill>
                <a:latin typeface="Raleway"/>
                <a:ea typeface="Raleway"/>
                <a:cs typeface="Raleway"/>
                <a:sym typeface="Raleway"/>
              </a:rPr>
              <a:t>Partida Elegante</a:t>
            </a:r>
            <a:endParaRPr>
              <a:solidFill>
                <a:srgbClr val="0B0D3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10" name="Google Shape;210;g319c914a4be_0_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12400" y="4404550"/>
            <a:ext cx="1031588" cy="73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g319c914a4be_0_87"/>
          <p:cNvPicPr preferRelativeResize="0"/>
          <p:nvPr/>
        </p:nvPicPr>
        <p:blipFill rotWithShape="1">
          <a:blip r:embed="rId5">
            <a:alphaModFix/>
          </a:blip>
          <a:srcRect l="10031" r="10031"/>
          <a:stretch/>
        </p:blipFill>
        <p:spPr>
          <a:xfrm>
            <a:off x="0" y="4461200"/>
            <a:ext cx="545399" cy="6823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12" name="Google Shape;212;g319c914a4be_0_87"/>
          <p:cNvGraphicFramePr/>
          <p:nvPr>
            <p:extLst>
              <p:ext uri="{D42A27DB-BD31-4B8C-83A1-F6EECF244321}">
                <p14:modId xmlns:p14="http://schemas.microsoft.com/office/powerpoint/2010/main" val="2032433566"/>
              </p:ext>
            </p:extLst>
          </p:nvPr>
        </p:nvGraphicFramePr>
        <p:xfrm>
          <a:off x="545399" y="920030"/>
          <a:ext cx="8218950" cy="2042010"/>
        </p:xfrm>
        <a:graphic>
          <a:graphicData uri="http://schemas.openxmlformats.org/drawingml/2006/table">
            <a:tbl>
              <a:tblPr>
                <a:noFill/>
                <a:tableStyleId>{C8740687-098F-4B7A-8431-CDD2B2E3573F}</a:tableStyleId>
              </a:tblPr>
              <a:tblGrid>
                <a:gridCol w="4158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3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64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003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Award</a:t>
                      </a:r>
                      <a:endParaRPr sz="1400" b="1" u="none" strike="noStrike" cap="none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Product</a:t>
                      </a:r>
                      <a:endParaRPr sz="1400" b="1" u="none" strike="noStrike" cap="none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Medal/Score</a:t>
                      </a:r>
                      <a:endParaRPr sz="1400" b="1" u="none" strike="noStrike" cap="none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56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2019 Ultimate Spirits Challenge</a:t>
                      </a:r>
                      <a:endParaRPr sz="12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Elegante</a:t>
                      </a:r>
                      <a:endParaRPr sz="12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Top 100 Spirits</a:t>
                      </a:r>
                      <a:endParaRPr sz="12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56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2019 Ultimate Spirits Challenge</a:t>
                      </a:r>
                      <a:endParaRPr sz="12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Elegante</a:t>
                      </a:r>
                      <a:endParaRPr sz="12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Score: 96</a:t>
                      </a:r>
                      <a:endParaRPr sz="12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561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2022 Wine Enthusiast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>
                          <a:latin typeface="Raleway" pitchFamily="2" charset="0"/>
                          <a:sym typeface="Raleway"/>
                        </a:rPr>
                        <a:t>Elegante</a:t>
                      </a: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Score: 96</a:t>
                      </a:r>
                    </a:p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</a:t>
                      </a:r>
                      <a:r>
                        <a:rPr lang="en-US" sz="12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</a:t>
                      </a:r>
                      <a:r>
                        <a:rPr lang="en" sz="12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 100 Spirits</a:t>
                      </a: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6714998"/>
                  </a:ext>
                </a:extLst>
              </a:tr>
              <a:tr h="336561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none" strike="noStrike" cap="none">
                          <a:latin typeface="Raleway"/>
                          <a:ea typeface="Raleway"/>
                          <a:cs typeface="Raleway"/>
                        </a:rPr>
                        <a:t>2025 Agavos Awards</a:t>
                      </a:r>
                      <a:endParaRPr lang="en" sz="12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0" i="0" u="none" strike="noStrike" cap="none" noProof="0">
                          <a:solidFill>
                            <a:srgbClr val="000000"/>
                          </a:solidFill>
                          <a:latin typeface="Raleway"/>
                        </a:rPr>
                        <a:t>Elegante</a:t>
                      </a:r>
                      <a:endParaRPr lang="en-US" sz="1200"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none" strike="noStrike" cap="none">
                          <a:latin typeface="Raleway"/>
                          <a:ea typeface="Raleway"/>
                          <a:cs typeface="Raleway"/>
                        </a:rPr>
                        <a:t>Double Gold</a:t>
                      </a:r>
                      <a:endParaRPr lang="en" sz="12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0454437"/>
                  </a:ext>
                </a:extLst>
              </a:tr>
            </a:tbl>
          </a:graphicData>
        </a:graphic>
      </p:graphicFrame>
      <p:pic>
        <p:nvPicPr>
          <p:cNvPr id="213" name="Google Shape;213;g319c914a4be_0_8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1772" y="3465836"/>
            <a:ext cx="1462486" cy="1448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78;p9">
            <a:extLst>
              <a:ext uri="{FF2B5EF4-FFF2-40B4-BE49-F238E27FC236}">
                <a16:creationId xmlns:a16="http://schemas.microsoft.com/office/drawing/2014/main" id="{5FE408B8-B5A1-F05A-09C3-4896B405E18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48577" y="46911"/>
            <a:ext cx="759233" cy="762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couple of gold coins with black text&#10;&#10;AI-generated content may be incorrect.">
            <a:extLst>
              <a:ext uri="{FF2B5EF4-FFF2-40B4-BE49-F238E27FC236}">
                <a16:creationId xmlns:a16="http://schemas.microsoft.com/office/drawing/2014/main" id="{D806F4B9-BD17-2DB3-97DB-E4CF53532E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9293" y="3460852"/>
            <a:ext cx="2237056" cy="14539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0DB4C6-E318-A91C-690D-796B117469E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4258" t="1749" b="64155"/>
          <a:stretch/>
        </p:blipFill>
        <p:spPr>
          <a:xfrm>
            <a:off x="3840757" y="3073149"/>
            <a:ext cx="1462486" cy="20354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g313ec5aefb7_0_23"/>
          <p:cNvPicPr preferRelativeResize="0"/>
          <p:nvPr/>
        </p:nvPicPr>
        <p:blipFill rotWithShape="1">
          <a:blip r:embed="rId3">
            <a:alphaModFix/>
          </a:blip>
          <a:srcRect l="10031" r="10031"/>
          <a:stretch/>
        </p:blipFill>
        <p:spPr>
          <a:xfrm>
            <a:off x="0" y="4461200"/>
            <a:ext cx="545399" cy="68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g313ec5aefb7_0_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9884" y="1164679"/>
            <a:ext cx="3110096" cy="202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g313ec5aefb7_0_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12400" y="4404550"/>
            <a:ext cx="1031588" cy="738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5A01C58-A5B8-3367-6778-C80E1888B260}"/>
              </a:ext>
            </a:extLst>
          </p:cNvPr>
          <p:cNvGrpSpPr/>
          <p:nvPr/>
        </p:nvGrpSpPr>
        <p:grpSpPr>
          <a:xfrm>
            <a:off x="5305869" y="622244"/>
            <a:ext cx="3327758" cy="3778496"/>
            <a:chOff x="5282425" y="626054"/>
            <a:chExt cx="2787323" cy="30222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3E94D53-ED1C-9203-5032-912B9A8D8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82425" y="735002"/>
              <a:ext cx="2787323" cy="2787323"/>
            </a:xfrm>
            <a:prstGeom prst="rect">
              <a:avLst/>
            </a:prstGeom>
          </p:spPr>
        </p:pic>
        <p:pic>
          <p:nvPicPr>
            <p:cNvPr id="266" name="Google Shape;266;g313ec5aefb7_0_23"/>
            <p:cNvPicPr preferRelativeResize="0"/>
            <p:nvPr/>
          </p:nvPicPr>
          <p:blipFill rotWithShape="1">
            <a:blip r:embed="rId7">
              <a:alphaModFix/>
            </a:blip>
            <a:srcRect l="22782" r="21226" b="4671"/>
            <a:stretch/>
          </p:blipFill>
          <p:spPr>
            <a:xfrm>
              <a:off x="7126398" y="626054"/>
              <a:ext cx="943350" cy="3022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8" name="Google Shape;268;g313ec5aefb7_0_23"/>
            <p:cNvPicPr preferRelativeResize="0"/>
            <p:nvPr/>
          </p:nvPicPr>
          <p:blipFill rotWithShape="1">
            <a:blip r:embed="rId8">
              <a:alphaModFix/>
            </a:blip>
            <a:srcRect l="32312" r="32938"/>
            <a:stretch/>
          </p:blipFill>
          <p:spPr>
            <a:xfrm>
              <a:off x="5430400" y="832983"/>
              <a:ext cx="647400" cy="260839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 descr="A yellow bottle with green label&#10;&#10;Description automatically generated">
            <a:extLst>
              <a:ext uri="{FF2B5EF4-FFF2-40B4-BE49-F238E27FC236}">
                <a16:creationId xmlns:a16="http://schemas.microsoft.com/office/drawing/2014/main" id="{29C6FAE7-78F4-34C2-AF66-170CBDA611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17062" y="827141"/>
            <a:ext cx="695543" cy="33427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g313ec5aefb7_0_44"/>
          <p:cNvPicPr preferRelativeResize="0"/>
          <p:nvPr/>
        </p:nvPicPr>
        <p:blipFill rotWithShape="1">
          <a:blip r:embed="rId3">
            <a:alphaModFix/>
          </a:blip>
          <a:srcRect l="22840" t="3829" r="19070" b="6266"/>
          <a:stretch/>
        </p:blipFill>
        <p:spPr>
          <a:xfrm>
            <a:off x="1078925" y="4024131"/>
            <a:ext cx="921196" cy="1054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g313ec5aefb7_0_44"/>
          <p:cNvPicPr preferRelativeResize="0"/>
          <p:nvPr/>
        </p:nvPicPr>
        <p:blipFill rotWithShape="1">
          <a:blip r:embed="rId4">
            <a:alphaModFix/>
          </a:blip>
          <a:srcRect t="6525" b="5770"/>
          <a:stretch/>
        </p:blipFill>
        <p:spPr>
          <a:xfrm>
            <a:off x="4310751" y="3987235"/>
            <a:ext cx="1205802" cy="1136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g313ec5aefb7_0_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5373" y="4031600"/>
            <a:ext cx="1069265" cy="1054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g313ec5aefb7_0_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79964" y="4042941"/>
            <a:ext cx="1205817" cy="113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g313ec5aefb7_0_44"/>
          <p:cNvPicPr preferRelativeResize="0"/>
          <p:nvPr/>
        </p:nvPicPr>
        <p:blipFill rotWithShape="1">
          <a:blip r:embed="rId7">
            <a:alphaModFix/>
          </a:blip>
          <a:srcRect t="10808" b="10808"/>
          <a:stretch/>
        </p:blipFill>
        <p:spPr>
          <a:xfrm>
            <a:off x="5515680" y="4097857"/>
            <a:ext cx="1364234" cy="1054613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g313ec5aefb7_0_44"/>
          <p:cNvSpPr txBox="1">
            <a:spLocks noGrp="1"/>
          </p:cNvSpPr>
          <p:nvPr>
            <p:ph type="title"/>
          </p:nvPr>
        </p:nvSpPr>
        <p:spPr>
          <a:xfrm>
            <a:off x="311700" y="306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>
                <a:solidFill>
                  <a:srgbClr val="0B0D33"/>
                </a:solidFill>
                <a:latin typeface="Raleway"/>
                <a:ea typeface="Raleway"/>
                <a:cs typeface="Raleway"/>
                <a:sym typeface="Raleway"/>
              </a:rPr>
              <a:t>Pallini Limoncelllo</a:t>
            </a:r>
            <a:endParaRPr/>
          </a:p>
        </p:txBody>
      </p:sp>
      <p:pic>
        <p:nvPicPr>
          <p:cNvPr id="2" name="Google Shape;293;g314e5b3e52f_0_108">
            <a:extLst>
              <a:ext uri="{FF2B5EF4-FFF2-40B4-BE49-F238E27FC236}">
                <a16:creationId xmlns:a16="http://schemas.microsoft.com/office/drawing/2014/main" id="{F46C6EEC-CBAE-3593-5EB5-C95A84239824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89850" y="4004672"/>
            <a:ext cx="1210550" cy="116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gold circle with a letter and a logo&#10;&#10;Description automatically generated">
            <a:extLst>
              <a:ext uri="{FF2B5EF4-FFF2-40B4-BE49-F238E27FC236}">
                <a16:creationId xmlns:a16="http://schemas.microsoft.com/office/drawing/2014/main" id="{25CC1D2F-139F-D124-2DF7-87534874E4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84692" y="4017433"/>
            <a:ext cx="1070748" cy="1074947"/>
          </a:xfrm>
          <a:prstGeom prst="rect">
            <a:avLst/>
          </a:prstGeom>
        </p:spPr>
      </p:pic>
      <p:pic>
        <p:nvPicPr>
          <p:cNvPr id="6" name="Google Shape;265;g313ec5aefb7_0_23">
            <a:extLst>
              <a:ext uri="{FF2B5EF4-FFF2-40B4-BE49-F238E27FC236}">
                <a16:creationId xmlns:a16="http://schemas.microsoft.com/office/drawing/2014/main" id="{B34E6B3E-0BB8-20C5-F24B-79EA41E3D20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rcRect t="55481" r="-146"/>
          <a:stretch/>
        </p:blipFill>
        <p:spPr>
          <a:xfrm>
            <a:off x="7651883" y="94250"/>
            <a:ext cx="1327566" cy="349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gold circle with black text and numbers&#10;&#10;AI-generated content may be incorrect.">
            <a:extLst>
              <a:ext uri="{FF2B5EF4-FFF2-40B4-BE49-F238E27FC236}">
                <a16:creationId xmlns:a16="http://schemas.microsoft.com/office/drawing/2014/main" id="{D8A59E86-AF7D-012C-673C-740B2AE5B5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402" y="4041424"/>
            <a:ext cx="935935" cy="977348"/>
          </a:xfrm>
          <a:prstGeom prst="rect">
            <a:avLst/>
          </a:prstGeom>
        </p:spPr>
      </p:pic>
      <p:graphicFrame>
        <p:nvGraphicFramePr>
          <p:cNvPr id="275" name="Google Shape;275;g313ec5aefb7_0_44"/>
          <p:cNvGraphicFramePr/>
          <p:nvPr>
            <p:extLst>
              <p:ext uri="{D42A27DB-BD31-4B8C-83A1-F6EECF244321}">
                <p14:modId xmlns:p14="http://schemas.microsoft.com/office/powerpoint/2010/main" val="3742673902"/>
              </p:ext>
            </p:extLst>
          </p:nvPr>
        </p:nvGraphicFramePr>
        <p:xfrm>
          <a:off x="386697" y="766682"/>
          <a:ext cx="8096175" cy="2967623"/>
        </p:xfrm>
        <a:graphic>
          <a:graphicData uri="http://schemas.openxmlformats.org/drawingml/2006/table">
            <a:tbl>
              <a:tblPr>
                <a:noFill/>
                <a:tableStyleId>{C9B42275-461E-4147-B2E3-A5BBB43C53B3}</a:tableStyleId>
              </a:tblPr>
              <a:tblGrid>
                <a:gridCol w="4038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8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9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452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Award</a:t>
                      </a:r>
                      <a:endParaRPr sz="1400"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Product</a:t>
                      </a:r>
                      <a:endParaRPr sz="1400"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Medal</a:t>
                      </a:r>
                      <a:r>
                        <a:rPr lang="en" sz="1400" b="1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/Score</a:t>
                      </a:r>
                      <a:endParaRPr sz="1400"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34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2019 Sip Award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4">
                      <a:solidFill>
                        <a:srgbClr val="9E9E9E"/>
                      </a:solidFill>
                    </a:lnL>
                    <a:lnR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Limoncello</a:t>
                      </a:r>
                      <a:endParaRPr sz="1200"/>
                    </a:p>
                  </a:txBody>
                  <a:tcPr marL="91425" marR="91425" marT="91425" marB="91425" anchor="ctr">
                    <a:lnL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Platinum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>
                      <a:solidFill>
                        <a:srgbClr val="9E9E9E"/>
                      </a:solidFill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9846162"/>
                  </a:ext>
                </a:extLst>
              </a:tr>
              <a:tr h="25434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2021 Ultimate Spirits Challenge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4">
                      <a:solidFill>
                        <a:srgbClr val="9E9E9E"/>
                      </a:solidFill>
                    </a:lnL>
                    <a:lnR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Limoncello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Score: 93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>
                      <a:solidFill>
                        <a:srgbClr val="9E9E9E"/>
                      </a:solidFill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0670889"/>
                  </a:ext>
                </a:extLst>
              </a:tr>
              <a:tr h="25434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2023 Quality Award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Limoncello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Quality Award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34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2023 WSWA Access Live</a:t>
                      </a:r>
                      <a:endParaRPr sz="1200"/>
                    </a:p>
                  </a:txBody>
                  <a:tcPr marL="91425" marR="91425" marT="91425" marB="91425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Limoncello</a:t>
                      </a:r>
                      <a:endParaRPr sz="12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Best of Show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34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2023 WSWA Access Live</a:t>
                      </a:r>
                      <a:endParaRPr sz="12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Limoncello</a:t>
                      </a:r>
                      <a:endParaRPr sz="1200"/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Double Gold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434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2023 Concours Mondial de </a:t>
                      </a:r>
                      <a:r>
                        <a:rPr lang="en" sz="1200" err="1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Bruxelles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Limoncello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Gold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4347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</a:rPr>
                        <a:t>2025 IWSC </a:t>
                      </a:r>
                      <a:endParaRPr lang="en"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0" i="0" u="none" strike="noStrike" noProof="0">
                          <a:solidFill>
                            <a:schemeClr val="lt1"/>
                          </a:solidFill>
                          <a:latin typeface="Raleway"/>
                        </a:rPr>
                        <a:t>Limoncello</a:t>
                      </a:r>
                      <a:endParaRPr lang="en-US" sz="2000"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</a:rPr>
                        <a:t>95 Points/Gold</a:t>
                      </a:r>
                      <a:endParaRPr lang="en"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19c914a4be_0_150"/>
          <p:cNvSpPr txBox="1">
            <a:spLocks noGrp="1"/>
          </p:cNvSpPr>
          <p:nvPr>
            <p:ph type="title"/>
          </p:nvPr>
        </p:nvSpPr>
        <p:spPr>
          <a:xfrm>
            <a:off x="311700" y="11736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>
              <a:buSzPct val="111111"/>
            </a:pPr>
            <a:r>
              <a:rPr lang="en">
                <a:solidFill>
                  <a:srgbClr val="0B0D33"/>
                </a:solidFill>
                <a:latin typeface="Raleway"/>
                <a:ea typeface="Raleway"/>
                <a:cs typeface="Raleway"/>
                <a:sym typeface="Raleway"/>
              </a:rPr>
              <a:t>Bols Liqueurs</a:t>
            </a:r>
            <a:endParaRPr/>
          </a:p>
        </p:txBody>
      </p:sp>
      <p:graphicFrame>
        <p:nvGraphicFramePr>
          <p:cNvPr id="93" name="Google Shape;93;g319c914a4be_0_150"/>
          <p:cNvGraphicFramePr/>
          <p:nvPr>
            <p:extLst>
              <p:ext uri="{D42A27DB-BD31-4B8C-83A1-F6EECF244321}">
                <p14:modId xmlns:p14="http://schemas.microsoft.com/office/powerpoint/2010/main" val="3090613650"/>
              </p:ext>
            </p:extLst>
          </p:nvPr>
        </p:nvGraphicFramePr>
        <p:xfrm>
          <a:off x="413025" y="732090"/>
          <a:ext cx="8342352" cy="2910630"/>
        </p:xfrm>
        <a:graphic>
          <a:graphicData uri="http://schemas.openxmlformats.org/drawingml/2006/table">
            <a:tbl>
              <a:tblPr>
                <a:noFill/>
                <a:tableStyleId>{C8740687-098F-4B7A-8431-CDD2B2E3573F}</a:tableStyleId>
              </a:tblPr>
              <a:tblGrid>
                <a:gridCol w="4585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93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72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576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Award</a:t>
                      </a:r>
                      <a:endParaRPr sz="1400" b="1" u="none" strike="noStrike" cap="none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Product</a:t>
                      </a:r>
                      <a:endParaRPr sz="1400" b="1" u="none" strike="noStrike" cap="none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Medal/Score</a:t>
                      </a:r>
                      <a:endParaRPr sz="1400" b="1" u="none" strike="noStrike" cap="none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0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</a:t>
                      </a:r>
                      <a:r>
                        <a:rPr lang="en-US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18 SIP Awards</a:t>
                      </a:r>
                      <a:endParaRPr lang="en-US" sz="13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Ginger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Platinum</a:t>
                      </a:r>
                      <a:r>
                        <a:rPr lang="en-US" sz="1300">
                          <a:latin typeface="Raleway"/>
                          <a:ea typeface="Raleway"/>
                          <a:cs typeface="Raleway"/>
                        </a:rPr>
                        <a:t> – Best of Class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782124815"/>
                  </a:ext>
                </a:extLst>
              </a:tr>
              <a:tr h="3420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2018 </a:t>
                      </a:r>
                      <a:r>
                        <a:rPr lang="en-US" sz="1300" b="0" i="0" u="none" strike="noStrike" noProof="0">
                          <a:solidFill>
                            <a:srgbClr val="000000"/>
                          </a:solidFill>
                          <a:latin typeface="Raleway"/>
                        </a:rPr>
                        <a:t>Wine &amp; Spirits Wholesalers of America (</a:t>
                      </a:r>
                      <a:r>
                        <a:rPr lang="en-US" sz="1300" b="0" i="0" u="none" strike="noStrike" noProof="0">
                          <a:solidFill>
                            <a:srgbClr val="000000"/>
                          </a:solidFill>
                          <a:latin typeface="Raleway"/>
                          <a:sym typeface="Raleway"/>
                        </a:rPr>
                        <a:t>WSWA</a:t>
                      </a:r>
                      <a:r>
                        <a:rPr lang="en-US" sz="1300" b="0" i="0" u="none" strike="noStrike" noProof="0">
                          <a:solidFill>
                            <a:srgbClr val="000000"/>
                          </a:solidFill>
                          <a:latin typeface="Raleway"/>
                        </a:rPr>
                        <a:t>) 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Ginger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>
                          <a:latin typeface="Raleway"/>
                          <a:ea typeface="Raleway"/>
                          <a:cs typeface="Raleway"/>
                        </a:rPr>
                        <a:t>Double Gold</a:t>
                      </a:r>
                      <a:endParaRPr lang="en-US"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Best of Show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703984383"/>
                  </a:ext>
                </a:extLst>
              </a:tr>
              <a:tr h="34207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Tx/>
                        <a:buFont typeface="Arial"/>
                        <a:buNone/>
                      </a:pPr>
                      <a:r>
                        <a:rPr lang="en-US" sz="1300" u="none" strike="noStrike" cap="none">
                          <a:latin typeface="Raleway"/>
                        </a:rPr>
                        <a:t>2014 Wine Enthusiast</a:t>
                      </a:r>
                      <a:endParaRPr lang="en-US">
                        <a:sym typeface="Raleway"/>
                      </a:endParaRPr>
                    </a:p>
                  </a:txBody>
                  <a:tcPr marL="91425" marR="91425" marT="91425" marB="9142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b="0" i="0" u="none" strike="noStrike" cap="none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Arial"/>
                        </a:rPr>
                        <a:t>Elderflower</a:t>
                      </a:r>
                      <a:endParaRPr sz="1300" b="0" i="0" u="none" strike="noStrike" cap="none">
                        <a:solidFill>
                          <a:srgbClr val="000000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Tx/>
                        <a:buFont typeface="Arial"/>
                        <a:buNone/>
                      </a:pPr>
                      <a:r>
                        <a:rPr lang="en-US" sz="1300">
                          <a:latin typeface="Raleway"/>
                        </a:rPr>
                        <a:t>Best Buy</a:t>
                      </a:r>
                      <a:endParaRPr>
                        <a:sym typeface="Raleway"/>
                      </a:endParaRPr>
                    </a:p>
                  </a:txBody>
                  <a:tcPr marL="91425" marR="91425" marT="91425" marB="9142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0520625"/>
                  </a:ext>
                </a:extLst>
              </a:tr>
              <a:tr h="342078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 cap="none" noProof="0">
                          <a:solidFill>
                            <a:srgbClr val="000000"/>
                          </a:solidFill>
                          <a:latin typeface="Raleway"/>
                        </a:rPr>
                        <a:t>2023 The Spirits Business Global Liqueur Masters </a:t>
                      </a:r>
                      <a:endParaRPr>
                        <a:sym typeface="Raleway"/>
                      </a:endParaRPr>
                    </a:p>
                  </a:txBody>
                  <a:tcPr marL="91425" marR="91425" marT="91425" marB="9142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b="0" i="0" u="none" strike="noStrike" cap="none" noProof="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Arial"/>
                          <a:sym typeface="Arial"/>
                        </a:rPr>
                        <a:t>Elderflower</a:t>
                      </a:r>
                      <a:endParaRPr sz="1300" b="0" i="0" u="none" strike="noStrike" cap="none" noProof="0">
                        <a:solidFill>
                          <a:srgbClr val="000000"/>
                        </a:solidFill>
                        <a:latin typeface="Raleway"/>
                        <a:ea typeface="Raleway"/>
                        <a:cs typeface="Arial"/>
                        <a:sym typeface="Raleway"/>
                      </a:endParaRPr>
                    </a:p>
                  </a:txBody>
                  <a:tcPr marL="91425" marR="91425" marT="91425" marB="9142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Raleway"/>
                          <a:ea typeface="Raleway"/>
                          <a:cs typeface="Raleway"/>
                        </a:rPr>
                        <a:t>Gold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2414352"/>
                  </a:ext>
                </a:extLst>
              </a:tr>
              <a:tr h="34207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Tx/>
                        <a:buFont typeface="Arial"/>
                        <a:buNone/>
                      </a:pPr>
                      <a:r>
                        <a:rPr lang="en-US">
                          <a:latin typeface="Raleway" pitchFamily="2" charset="0"/>
                          <a:sym typeface="Raleway"/>
                        </a:rPr>
                        <a:t>2025 London Spirits Competition</a:t>
                      </a:r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b="0" i="0" u="none" strike="noStrike" cap="none">
                          <a:solidFill>
                            <a:srgbClr val="000000"/>
                          </a:solidFill>
                          <a:latin typeface="Raleway" pitchFamily="2" charset="0"/>
                          <a:ea typeface="Raleway"/>
                          <a:cs typeface="Raleway"/>
                          <a:sym typeface="Arial"/>
                        </a:rPr>
                        <a:t>Elderflower</a:t>
                      </a:r>
                      <a:endParaRPr sz="1300" b="0" i="0" u="none" strike="noStrike" cap="none">
                        <a:solidFill>
                          <a:srgbClr val="000000"/>
                        </a:solidFill>
                        <a:latin typeface="Raleway" pitchFamily="2" charset="0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Tx/>
                        <a:buFont typeface="Arial"/>
                        <a:buNone/>
                      </a:pPr>
                      <a:r>
                        <a:rPr lang="en-US" sz="1300">
                          <a:highlight>
                            <a:srgbClr val="FFFF00"/>
                          </a:highlight>
                          <a:latin typeface="Raleway" pitchFamily="2" charset="0"/>
                          <a:sym typeface="Raleway"/>
                        </a:rPr>
                        <a:t>95 pts</a:t>
                      </a:r>
                      <a:endParaRPr>
                        <a:highlight>
                          <a:srgbClr val="FFFF00"/>
                        </a:highlight>
                        <a:latin typeface="Raleway" pitchFamily="2" charset="0"/>
                        <a:sym typeface="Raleway"/>
                      </a:endParaRPr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5507458"/>
                  </a:ext>
                </a:extLst>
              </a:tr>
              <a:tr h="34207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Tx/>
                        <a:buFont typeface="Arial"/>
                        <a:buNone/>
                      </a:pPr>
                      <a:r>
                        <a:rPr lang="en-US">
                          <a:latin typeface="Raleway" pitchFamily="2" charset="0"/>
                          <a:sym typeface="Raleway"/>
                        </a:rPr>
                        <a:t>2025 IWSC</a:t>
                      </a:r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b="0" i="0" u="none" strike="noStrike" cap="none">
                          <a:solidFill>
                            <a:srgbClr val="000000"/>
                          </a:solidFill>
                          <a:latin typeface="Raleway" pitchFamily="2" charset="0"/>
                          <a:ea typeface="Raleway"/>
                          <a:cs typeface="Raleway"/>
                          <a:sym typeface="Raleway"/>
                        </a:rPr>
                        <a:t>Amaretto</a:t>
                      </a:r>
                      <a:endParaRPr sz="1300" b="0" i="0" u="none" strike="noStrike" cap="none">
                        <a:solidFill>
                          <a:srgbClr val="000000"/>
                        </a:solidFill>
                        <a:latin typeface="Raleway" pitchFamily="2" charset="0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Tx/>
                        <a:buFont typeface="Arial"/>
                        <a:buNone/>
                      </a:pPr>
                      <a:r>
                        <a:rPr lang="en-US">
                          <a:highlight>
                            <a:srgbClr val="FFFF00"/>
                          </a:highlight>
                          <a:latin typeface="Raleway" pitchFamily="2" charset="0"/>
                          <a:sym typeface="Raleway"/>
                        </a:rPr>
                        <a:t>92 pts</a:t>
                      </a:r>
                      <a:endParaRPr>
                        <a:highlight>
                          <a:srgbClr val="FFFF00"/>
                        </a:highlight>
                        <a:latin typeface="Raleway" pitchFamily="2" charset="0"/>
                        <a:sym typeface="Raleway"/>
                      </a:endParaRPr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3925729"/>
                  </a:ext>
                </a:extLst>
              </a:tr>
            </a:tbl>
          </a:graphicData>
        </a:graphic>
      </p:graphicFrame>
      <p:pic>
        <p:nvPicPr>
          <p:cNvPr id="4" name="Picture 3" descr="A picture containing text, sign, black&#10;&#10;Description automatically generated">
            <a:extLst>
              <a:ext uri="{FF2B5EF4-FFF2-40B4-BE49-F238E27FC236}">
                <a16:creationId xmlns:a16="http://schemas.microsoft.com/office/drawing/2014/main" id="{E130D2CF-6977-990D-3D41-01F5A3099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31" y="3870006"/>
            <a:ext cx="1188362" cy="1188362"/>
          </a:xfrm>
          <a:prstGeom prst="rect">
            <a:avLst/>
          </a:prstGeom>
        </p:spPr>
      </p:pic>
      <p:pic>
        <p:nvPicPr>
          <p:cNvPr id="3" name="Picture 2" descr="A hexagon shaped gold logo with white text&#10;&#10;Description automatically generated">
            <a:extLst>
              <a:ext uri="{FF2B5EF4-FFF2-40B4-BE49-F238E27FC236}">
                <a16:creationId xmlns:a16="http://schemas.microsoft.com/office/drawing/2014/main" id="{840B3AC2-AF02-2589-2CCC-62F81F4472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8268" y="3730650"/>
            <a:ext cx="1327717" cy="1327718"/>
          </a:xfrm>
          <a:prstGeom prst="rect">
            <a:avLst/>
          </a:prstGeom>
        </p:spPr>
      </p:pic>
      <p:pic>
        <p:nvPicPr>
          <p:cNvPr id="5" name="Picture 4" descr="A logo for a wine tasting&#10;&#10;Description automatically generated">
            <a:extLst>
              <a:ext uri="{FF2B5EF4-FFF2-40B4-BE49-F238E27FC236}">
                <a16:creationId xmlns:a16="http://schemas.microsoft.com/office/drawing/2014/main" id="{D8DA4A31-5229-A684-628A-21437072BE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7323" y="3952212"/>
            <a:ext cx="1003512" cy="884593"/>
          </a:xfrm>
          <a:prstGeom prst="rect">
            <a:avLst/>
          </a:prstGeom>
        </p:spPr>
      </p:pic>
      <p:pic>
        <p:nvPicPr>
          <p:cNvPr id="2" name="Picture 1" descr="A gold coin with white text&#10;&#10;Description automatically generated">
            <a:extLst>
              <a:ext uri="{FF2B5EF4-FFF2-40B4-BE49-F238E27FC236}">
                <a16:creationId xmlns:a16="http://schemas.microsoft.com/office/drawing/2014/main" id="{182BF669-145C-1905-B6FF-9F3A4777B2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3189" y="3870006"/>
            <a:ext cx="1143000" cy="1143000"/>
          </a:xfrm>
          <a:prstGeom prst="rect">
            <a:avLst/>
          </a:prstGeom>
        </p:spPr>
      </p:pic>
      <p:pic>
        <p:nvPicPr>
          <p:cNvPr id="6" name="Picture 5" descr="A black and gold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AFFBA88-C9FF-F658-4691-E9E5977D68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2090" y="3848741"/>
            <a:ext cx="1143000" cy="1143000"/>
          </a:xfrm>
          <a:prstGeom prst="rect">
            <a:avLst/>
          </a:prstGeom>
        </p:spPr>
      </p:pic>
      <p:pic>
        <p:nvPicPr>
          <p:cNvPr id="7" name="Google Shape;90;p17">
            <a:extLst>
              <a:ext uri="{FF2B5EF4-FFF2-40B4-BE49-F238E27FC236}">
                <a16:creationId xmlns:a16="http://schemas.microsoft.com/office/drawing/2014/main" id="{B2BCC793-E30B-C6D6-6C97-A1AA435D2AC3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433261" y="95465"/>
            <a:ext cx="644232" cy="471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A gold circle with black text and numbers&#10;&#10;AI-generated content may be incorrect.">
            <a:extLst>
              <a:ext uri="{FF2B5EF4-FFF2-40B4-BE49-F238E27FC236}">
                <a16:creationId xmlns:a16="http://schemas.microsoft.com/office/drawing/2014/main" id="{EC0EE5A9-AFA2-1606-DCA3-13AF180FB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985" y="3838688"/>
            <a:ext cx="1148586" cy="114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pirit Silver 2025">
            <a:extLst>
              <a:ext uri="{FF2B5EF4-FFF2-40B4-BE49-F238E27FC236}">
                <a16:creationId xmlns:a16="http://schemas.microsoft.com/office/drawing/2014/main" id="{AC5FD4E1-60E5-3B7B-89B7-591EF48FD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064" y="3870006"/>
            <a:ext cx="1117268" cy="111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55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449" y="3992718"/>
            <a:ext cx="1037096" cy="973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0297" y="3986359"/>
            <a:ext cx="1016886" cy="976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5"/>
          <p:cNvPicPr preferRelativeResize="0"/>
          <p:nvPr/>
        </p:nvPicPr>
        <p:blipFill rotWithShape="1">
          <a:blip r:embed="rId5">
            <a:alphaModFix/>
          </a:blip>
          <a:srcRect l="9242" t="9914" r="9969" b="9738"/>
          <a:stretch/>
        </p:blipFill>
        <p:spPr>
          <a:xfrm>
            <a:off x="2287846" y="3936757"/>
            <a:ext cx="1113635" cy="1083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39458" y="3940382"/>
            <a:ext cx="1108439" cy="1096219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5"/>
          <p:cNvSpPr txBox="1">
            <a:spLocks noGrp="1"/>
          </p:cNvSpPr>
          <p:nvPr>
            <p:ph type="title"/>
          </p:nvPr>
        </p:nvSpPr>
        <p:spPr>
          <a:xfrm>
            <a:off x="311700" y="10008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>
                <a:solidFill>
                  <a:srgbClr val="0B0D33"/>
                </a:solidFill>
                <a:latin typeface="Raleway"/>
                <a:ea typeface="Raleway"/>
                <a:cs typeface="Raleway"/>
                <a:sym typeface="Raleway"/>
              </a:rPr>
              <a:t>Pallini Limonzero &amp; Peachello</a:t>
            </a:r>
            <a:endParaRPr/>
          </a:p>
        </p:txBody>
      </p:sp>
      <p:pic>
        <p:nvPicPr>
          <p:cNvPr id="4" name="Google Shape;265;g313ec5aefb7_0_23" descr="A green sign with white letters&#10;&#10;Description automatically generated">
            <a:extLst>
              <a:ext uri="{FF2B5EF4-FFF2-40B4-BE49-F238E27FC236}">
                <a16:creationId xmlns:a16="http://schemas.microsoft.com/office/drawing/2014/main" id="{7C137552-C722-897B-92D9-A58AF8D4877E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rcRect t="55481" r="-146"/>
          <a:stretch/>
        </p:blipFill>
        <p:spPr>
          <a:xfrm>
            <a:off x="7651883" y="94250"/>
            <a:ext cx="1327566" cy="349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52241" y="3922006"/>
            <a:ext cx="1084746" cy="1105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35445" y="3947428"/>
            <a:ext cx="1116155" cy="1085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The Scotch Malt Whisky Society of America">
            <a:extLst>
              <a:ext uri="{FF2B5EF4-FFF2-40B4-BE49-F238E27FC236}">
                <a16:creationId xmlns:a16="http://schemas.microsoft.com/office/drawing/2014/main" id="{D8D4222A-7639-DC0C-8286-ED15F05089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7774" y="3936757"/>
            <a:ext cx="1048293" cy="1091154"/>
          </a:xfrm>
          <a:prstGeom prst="rect">
            <a:avLst/>
          </a:prstGeom>
        </p:spPr>
      </p:pic>
      <p:pic>
        <p:nvPicPr>
          <p:cNvPr id="6" name="Google Shape;322;g314e5b3e52f_0_90">
            <a:extLst>
              <a:ext uri="{FF2B5EF4-FFF2-40B4-BE49-F238E27FC236}">
                <a16:creationId xmlns:a16="http://schemas.microsoft.com/office/drawing/2014/main" id="{E15FA463-6862-B311-ABFE-6122B4F465FA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013161" y="3923769"/>
            <a:ext cx="1067250" cy="109621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01" name="Google Shape;301;p5"/>
          <p:cNvGraphicFramePr/>
          <p:nvPr>
            <p:extLst>
              <p:ext uri="{D42A27DB-BD31-4B8C-83A1-F6EECF244321}">
                <p14:modId xmlns:p14="http://schemas.microsoft.com/office/powerpoint/2010/main" val="3982803259"/>
              </p:ext>
            </p:extLst>
          </p:nvPr>
        </p:nvGraphicFramePr>
        <p:xfrm>
          <a:off x="326210" y="672785"/>
          <a:ext cx="8041775" cy="2978926"/>
        </p:xfrm>
        <a:graphic>
          <a:graphicData uri="http://schemas.openxmlformats.org/drawingml/2006/table">
            <a:tbl>
              <a:tblPr>
                <a:noFill/>
                <a:tableStyleId>{C9B42275-461E-4147-B2E3-A5BBB43C53B3}</a:tableStyleId>
              </a:tblPr>
              <a:tblGrid>
                <a:gridCol w="4021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5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4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442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Award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Product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Medal</a:t>
                      </a:r>
                      <a:r>
                        <a:rPr lang="en" sz="1400" b="1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/Score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10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2023 International Wine &amp; Spirit Competition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err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Limonzero</a:t>
                      </a:r>
                      <a:endParaRPr sz="1200" err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Gold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10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2023 World Alcohol Free Award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err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Limonzero</a:t>
                      </a:r>
                      <a:endParaRPr sz="1200" err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Gold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10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2023 The Low &amp; No Masters Competition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Limonzero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Master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3104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2023 Ultimate Spirits Challenge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Limonzero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Great Value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7010215"/>
                  </a:ext>
                </a:extLst>
              </a:tr>
              <a:tr h="283104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</a:rPr>
                        <a:t>2023 Ultimate Spirits Challenge</a:t>
                      </a:r>
                      <a:endParaRPr lang="en-US"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</a:rPr>
                        <a:t>Limonzero</a:t>
                      </a:r>
                      <a:endParaRPr lang="en-US"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</a:rPr>
                        <a:t>Finalist/Score; 93</a:t>
                      </a:r>
                      <a:endParaRPr lang="en"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652875"/>
                  </a:ext>
                </a:extLst>
              </a:tr>
              <a:tr h="28310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2024 Beverage Testing Institute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Peachcello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</a:rPr>
                        <a:t>Gold/Score: 92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8131152"/>
                  </a:ext>
                </a:extLst>
              </a:tr>
              <a:tr h="28310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2024 WSWA Access Live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Limonzero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Double Gold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76646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g313ec5aefb7_0_96"/>
          <p:cNvPicPr preferRelativeResize="0"/>
          <p:nvPr/>
        </p:nvPicPr>
        <p:blipFill rotWithShape="1">
          <a:blip r:embed="rId3">
            <a:alphaModFix/>
          </a:blip>
          <a:srcRect l="10031" r="10031"/>
          <a:stretch/>
        </p:blipFill>
        <p:spPr>
          <a:xfrm>
            <a:off x="0" y="4461200"/>
            <a:ext cx="545399" cy="68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g313ec5aefb7_0_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12400" y="4404550"/>
            <a:ext cx="1031588" cy="73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black and orange sign&#10;&#10;Description automatically generated">
            <a:extLst>
              <a:ext uri="{FF2B5EF4-FFF2-40B4-BE49-F238E27FC236}">
                <a16:creationId xmlns:a16="http://schemas.microsoft.com/office/drawing/2014/main" id="{7B793DB0-30CB-1770-82B1-D1B35744BA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7987" y="1435712"/>
            <a:ext cx="2648207" cy="1996376"/>
          </a:xfrm>
          <a:prstGeom prst="rect">
            <a:avLst/>
          </a:prstGeom>
        </p:spPr>
      </p:pic>
      <p:pic>
        <p:nvPicPr>
          <p:cNvPr id="2" name="Picture 1" descr="A bottle of liquor with a blue label&#10;&#10;Description automatically generated">
            <a:extLst>
              <a:ext uri="{FF2B5EF4-FFF2-40B4-BE49-F238E27FC236}">
                <a16:creationId xmlns:a16="http://schemas.microsoft.com/office/drawing/2014/main" id="{E96F0AEA-914C-70AA-3A0E-2B422C5732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6643" y="1029607"/>
            <a:ext cx="2181735" cy="3086100"/>
          </a:xfrm>
          <a:prstGeom prst="rect">
            <a:avLst/>
          </a:prstGeom>
        </p:spPr>
      </p:pic>
      <p:pic>
        <p:nvPicPr>
          <p:cNvPr id="3" name="Picture 2" descr="A bottle of alcohol&#10;&#10;Description automatically generated">
            <a:extLst>
              <a:ext uri="{FF2B5EF4-FFF2-40B4-BE49-F238E27FC236}">
                <a16:creationId xmlns:a16="http://schemas.microsoft.com/office/drawing/2014/main" id="{58A6F8C0-7A00-B0B0-2FAE-6ADC640495B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29938" b="147"/>
          <a:stretch/>
        </p:blipFill>
        <p:spPr>
          <a:xfrm>
            <a:off x="4844143" y="1029607"/>
            <a:ext cx="1528576" cy="308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81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13ec5aefb7_0_120"/>
          <p:cNvSpPr txBox="1">
            <a:spLocks noGrp="1"/>
          </p:cNvSpPr>
          <p:nvPr>
            <p:ph type="title"/>
          </p:nvPr>
        </p:nvSpPr>
        <p:spPr>
          <a:xfrm>
            <a:off x="311700" y="211271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solidFill>
                  <a:srgbClr val="0B0D33"/>
                </a:solidFill>
                <a:latin typeface="Raleway"/>
                <a:ea typeface="Raleway"/>
                <a:cs typeface="Raleway"/>
                <a:sym typeface="Raleway"/>
              </a:rPr>
              <a:t>Damrak Gin &amp; Virgin Gin</a:t>
            </a:r>
            <a:endParaRPr/>
          </a:p>
        </p:txBody>
      </p:sp>
      <p:pic>
        <p:nvPicPr>
          <p:cNvPr id="430" name="Google Shape;430;g313ec5aefb7_0_1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12400" y="4404550"/>
            <a:ext cx="1031588" cy="73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g313ec5aefb7_0_120"/>
          <p:cNvPicPr preferRelativeResize="0"/>
          <p:nvPr/>
        </p:nvPicPr>
        <p:blipFill rotWithShape="1">
          <a:blip r:embed="rId4">
            <a:alphaModFix/>
          </a:blip>
          <a:srcRect l="10031" r="10031"/>
          <a:stretch/>
        </p:blipFill>
        <p:spPr>
          <a:xfrm>
            <a:off x="42023" y="4435987"/>
            <a:ext cx="545399" cy="6823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32" name="Google Shape;432;g313ec5aefb7_0_120"/>
          <p:cNvGraphicFramePr/>
          <p:nvPr>
            <p:extLst>
              <p:ext uri="{D42A27DB-BD31-4B8C-83A1-F6EECF244321}">
                <p14:modId xmlns:p14="http://schemas.microsoft.com/office/powerpoint/2010/main" val="3165300940"/>
              </p:ext>
            </p:extLst>
          </p:nvPr>
        </p:nvGraphicFramePr>
        <p:xfrm>
          <a:off x="413025" y="825996"/>
          <a:ext cx="7811900" cy="2224860"/>
        </p:xfrm>
        <a:graphic>
          <a:graphicData uri="http://schemas.openxmlformats.org/drawingml/2006/table">
            <a:tbl>
              <a:tblPr>
                <a:noFill/>
                <a:tableStyleId>{C9B42275-461E-4147-B2E3-A5BBB43C53B3}</a:tableStyleId>
              </a:tblPr>
              <a:tblGrid>
                <a:gridCol w="382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5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90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034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Award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Product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Medal</a:t>
                      </a:r>
                      <a:r>
                        <a:rPr lang="en" sz="1400" b="1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/Score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33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2012 The Fifty Best Awards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Gin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Gold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33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</a:rPr>
                        <a:t>2014 Wine</a:t>
                      </a:r>
                      <a:r>
                        <a:rPr lang="en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Enthusiast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Gin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Score: 94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033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</a:rPr>
                        <a:t>2014 Wine Enthusiast</a:t>
                      </a:r>
                      <a:endParaRPr lang="en-US"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</a:rPr>
                        <a:t>Gin</a:t>
                      </a:r>
                      <a:endParaRPr lang="en-US"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</a:rPr>
                        <a:t>Best Buy</a:t>
                      </a:r>
                      <a:endParaRPr lang="en"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4">
                      <a:solidFill>
                        <a:srgbClr val="9E9E9E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295640819"/>
                  </a:ext>
                </a:extLst>
              </a:tr>
              <a:tr h="25033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2020 Ultimate Spirits Challenge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Virgin Gin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Best in Class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4">
                      <a:solidFill>
                        <a:srgbClr val="9E9E9E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592242230"/>
                  </a:ext>
                </a:extLst>
              </a:tr>
              <a:tr h="25033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0" i="0" u="none" strike="noStrike" noProof="0">
                          <a:solidFill>
                            <a:srgbClr val="222222"/>
                          </a:solidFill>
                          <a:latin typeface="Raleway"/>
                        </a:rPr>
                        <a:t>2025 New York International Spirits Competition</a:t>
                      </a:r>
                      <a:endParaRPr lang="en" sz="1200" b="0" i="0" u="none" strike="noStrike" noProof="0">
                        <a:solidFill>
                          <a:srgbClr val="222222"/>
                        </a:solidFill>
                        <a:latin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4">
                      <a:solidFill>
                        <a:srgbClr val="9E9E9E"/>
                      </a:solidFill>
                    </a:lnL>
                    <a:lnR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0" i="0" u="none" strike="noStrike" noProof="0">
                          <a:solidFill>
                            <a:schemeClr val="lt1"/>
                          </a:solidFill>
                          <a:latin typeface="Raleway"/>
                        </a:rPr>
                        <a:t>Virgin Gin</a:t>
                      </a:r>
                      <a:endParaRPr lang="en" sz="1200" b="0" i="0" u="none" strike="noStrike" noProof="0">
                        <a:solidFill>
                          <a:schemeClr val="lt1"/>
                        </a:solidFill>
                        <a:latin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</a:rPr>
                        <a:t>Gold/95 Points</a:t>
                      </a:r>
                      <a:endParaRPr lang="en"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>
                      <a:solidFill>
                        <a:srgbClr val="9E9E9E"/>
                      </a:solidFill>
                    </a:lnR>
                    <a:lnB w="9524">
                      <a:solidFill>
                        <a:srgbClr val="9E9E9E"/>
                      </a:solidFill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6677765"/>
                  </a:ext>
                </a:extLst>
              </a:tr>
            </a:tbl>
          </a:graphicData>
        </a:graphic>
      </p:graphicFrame>
      <p:pic>
        <p:nvPicPr>
          <p:cNvPr id="433" name="Google Shape;433;g313ec5aefb7_0_1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5592" y="3550168"/>
            <a:ext cx="980742" cy="1447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g313ec5aefb7_0_120"/>
          <p:cNvPicPr preferRelativeResize="0"/>
          <p:nvPr/>
        </p:nvPicPr>
        <p:blipFill rotWithShape="1">
          <a:blip r:embed="rId6">
            <a:alphaModFix/>
          </a:blip>
          <a:srcRect l="21611" r="20986"/>
          <a:stretch/>
        </p:blipFill>
        <p:spPr>
          <a:xfrm>
            <a:off x="5182772" y="3484468"/>
            <a:ext cx="1431467" cy="1447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g313ec5aefb7_0_1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07682" y="3588684"/>
            <a:ext cx="1383989" cy="1427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logo for a wine tasting&#10;&#10;Description automatically generated">
            <a:extLst>
              <a:ext uri="{FF2B5EF4-FFF2-40B4-BE49-F238E27FC236}">
                <a16:creationId xmlns:a16="http://schemas.microsoft.com/office/drawing/2014/main" id="{D7E9363E-F335-C612-3AA0-7737F30068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4471" y="3612227"/>
            <a:ext cx="1309007" cy="1153886"/>
          </a:xfrm>
          <a:prstGeom prst="rect">
            <a:avLst/>
          </a:prstGeom>
        </p:spPr>
      </p:pic>
      <p:pic>
        <p:nvPicPr>
          <p:cNvPr id="2" name="Picture 1" descr="A gold circle with black text and cityscape&#10;&#10;AI-generated content may be incorrect.">
            <a:extLst>
              <a:ext uri="{FF2B5EF4-FFF2-40B4-BE49-F238E27FC236}">
                <a16:creationId xmlns:a16="http://schemas.microsoft.com/office/drawing/2014/main" id="{EE47499E-C20D-4F2E-1DEC-B0B82BDA51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58929" y="3382004"/>
            <a:ext cx="1674264" cy="166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53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g313ec5aefb7_0_87"/>
          <p:cNvPicPr preferRelativeResize="0"/>
          <p:nvPr/>
        </p:nvPicPr>
        <p:blipFill rotWithShape="1">
          <a:blip r:embed="rId3">
            <a:alphaModFix/>
          </a:blip>
          <a:srcRect l="10031" r="10031"/>
          <a:stretch/>
        </p:blipFill>
        <p:spPr>
          <a:xfrm>
            <a:off x="0" y="4461200"/>
            <a:ext cx="545399" cy="68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g313ec5aefb7_0_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12400" y="4404550"/>
            <a:ext cx="1031588" cy="73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g313ec5aefb7_0_87"/>
          <p:cNvPicPr preferRelativeResize="0"/>
          <p:nvPr/>
        </p:nvPicPr>
        <p:blipFill rotWithShape="1">
          <a:blip r:embed="rId5">
            <a:alphaModFix/>
          </a:blip>
          <a:srcRect t="18878" b="16907"/>
          <a:stretch/>
        </p:blipFill>
        <p:spPr>
          <a:xfrm>
            <a:off x="4099560" y="1036321"/>
            <a:ext cx="4877803" cy="2988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g313ec5aefb7_0_8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5399" y="1735044"/>
            <a:ext cx="3188401" cy="11681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275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14e5b3e52f_0_153"/>
          <p:cNvSpPr txBox="1">
            <a:spLocks noGrp="1"/>
          </p:cNvSpPr>
          <p:nvPr>
            <p:ph type="title"/>
          </p:nvPr>
        </p:nvSpPr>
        <p:spPr>
          <a:xfrm>
            <a:off x="172098" y="140142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solidFill>
                  <a:srgbClr val="0B0D33"/>
                </a:solidFill>
                <a:latin typeface="Raleway"/>
                <a:ea typeface="Raleway"/>
                <a:cs typeface="Raleway"/>
                <a:sym typeface="Raleway"/>
              </a:rPr>
              <a:t>Fluère Spiced Cane</a:t>
            </a:r>
            <a:endParaRPr/>
          </a:p>
        </p:txBody>
      </p:sp>
      <p:pic>
        <p:nvPicPr>
          <p:cNvPr id="400" name="Google Shape;400;g314e5b3e52f_0_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4049" y="3795305"/>
            <a:ext cx="810387" cy="1235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g314e5b3e52f_0_153"/>
          <p:cNvPicPr preferRelativeResize="0"/>
          <p:nvPr/>
        </p:nvPicPr>
        <p:blipFill rotWithShape="1">
          <a:blip r:embed="rId4">
            <a:alphaModFix/>
          </a:blip>
          <a:srcRect l="12962" t="12493" r="16817" b="20302"/>
          <a:stretch/>
        </p:blipFill>
        <p:spPr>
          <a:xfrm>
            <a:off x="5878390" y="3914904"/>
            <a:ext cx="1105201" cy="1065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g314e5b3e52f_0_153"/>
          <p:cNvPicPr preferRelativeResize="0"/>
          <p:nvPr/>
        </p:nvPicPr>
        <p:blipFill rotWithShape="1">
          <a:blip r:embed="rId5">
            <a:alphaModFix/>
          </a:blip>
          <a:srcRect l="14011" t="13549" r="17340" b="20291"/>
          <a:stretch/>
        </p:blipFill>
        <p:spPr>
          <a:xfrm>
            <a:off x="6983965" y="3940022"/>
            <a:ext cx="1057922" cy="1026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g314e5b3e52f_0_1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78965" y="3815194"/>
            <a:ext cx="1080691" cy="1056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07;p5" descr="A circular gold label with white text and a cup and a dollar sign&#10;&#10;Description automatically generated">
            <a:extLst>
              <a:ext uri="{FF2B5EF4-FFF2-40B4-BE49-F238E27FC236}">
                <a16:creationId xmlns:a16="http://schemas.microsoft.com/office/drawing/2014/main" id="{78E3D8D8-F2D3-AA81-0ED8-EFF868CB0B3D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41887" y="3914715"/>
            <a:ext cx="999467" cy="971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gold circle with a letter and a logo&#10;&#10;Description automatically generated">
            <a:extLst>
              <a:ext uri="{FF2B5EF4-FFF2-40B4-BE49-F238E27FC236}">
                <a16:creationId xmlns:a16="http://schemas.microsoft.com/office/drawing/2014/main" id="{C3999109-F0E7-77F4-9301-89653BE3A7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9835" y="4018923"/>
            <a:ext cx="1062524" cy="1065883"/>
          </a:xfrm>
          <a:prstGeom prst="rect">
            <a:avLst/>
          </a:prstGeom>
        </p:spPr>
      </p:pic>
      <p:pic>
        <p:nvPicPr>
          <p:cNvPr id="2" name="Google Shape;339;p48">
            <a:extLst>
              <a:ext uri="{FF2B5EF4-FFF2-40B4-BE49-F238E27FC236}">
                <a16:creationId xmlns:a16="http://schemas.microsoft.com/office/drawing/2014/main" id="{0E0A450D-A420-F8AB-E481-542BCB34BA3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112400" y="34140"/>
            <a:ext cx="964029" cy="500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gold circle with a black and white fleur-de-lis on it&#10;&#10;AI-generated content may be incorrect.">
            <a:extLst>
              <a:ext uri="{FF2B5EF4-FFF2-40B4-BE49-F238E27FC236}">
                <a16:creationId xmlns:a16="http://schemas.microsoft.com/office/drawing/2014/main" id="{6726A729-1498-88C1-0398-AF5B5761CF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1598" y="3839387"/>
            <a:ext cx="1287425" cy="1257485"/>
          </a:xfrm>
          <a:prstGeom prst="rect">
            <a:avLst/>
          </a:prstGeom>
        </p:spPr>
      </p:pic>
      <p:pic>
        <p:nvPicPr>
          <p:cNvPr id="6" name="Picture 5" descr="A gold circle with a black and white fleur-de-lis on it&#10;&#10;AI-generated content may be incorrect.">
            <a:extLst>
              <a:ext uri="{FF2B5EF4-FFF2-40B4-BE49-F238E27FC236}">
                <a16:creationId xmlns:a16="http://schemas.microsoft.com/office/drawing/2014/main" id="{13AAF163-FE88-ACC3-6B15-A0E01AC3DEC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6576" y="3837299"/>
            <a:ext cx="1307385" cy="1247507"/>
          </a:xfrm>
          <a:prstGeom prst="rect">
            <a:avLst/>
          </a:prstGeom>
        </p:spPr>
      </p:pic>
      <p:graphicFrame>
        <p:nvGraphicFramePr>
          <p:cNvPr id="398" name="Google Shape;398;g314e5b3e52f_0_153"/>
          <p:cNvGraphicFramePr/>
          <p:nvPr>
            <p:extLst>
              <p:ext uri="{D42A27DB-BD31-4B8C-83A1-F6EECF244321}">
                <p14:modId xmlns:p14="http://schemas.microsoft.com/office/powerpoint/2010/main" val="4191908830"/>
              </p:ext>
            </p:extLst>
          </p:nvPr>
        </p:nvGraphicFramePr>
        <p:xfrm>
          <a:off x="160893" y="874853"/>
          <a:ext cx="8915536" cy="2590620"/>
        </p:xfrm>
        <a:graphic>
          <a:graphicData uri="http://schemas.openxmlformats.org/drawingml/2006/table">
            <a:tbl>
              <a:tblPr>
                <a:noFill/>
                <a:tableStyleId>{C9B42275-461E-4147-B2E3-A5BBB43C53B3}</a:tableStyleId>
              </a:tblPr>
              <a:tblGrid>
                <a:gridCol w="34898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13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643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293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Award</a:t>
                      </a:r>
                      <a:endParaRPr sz="1400"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Product</a:t>
                      </a:r>
                      <a:endParaRPr sz="1400"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Medal</a:t>
                      </a:r>
                      <a:r>
                        <a:rPr lang="en" sz="1400" b="1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/Score</a:t>
                      </a:r>
                      <a:endParaRPr sz="1400"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97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2023 WSWA Access Live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Spiced Cane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Best of Show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97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2023 WSWA Access Live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Spiced Cane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Double Gold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97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2022 The Fifty Best Awards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Spiced Cane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Gold</a:t>
                      </a: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397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1F1F1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2023 Ultimate Spirits Challenge</a:t>
                      </a:r>
                      <a:endParaRPr sz="1200">
                        <a:solidFill>
                          <a:srgbClr val="1F1F1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Spiced Cane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Chairman’s Trophy</a:t>
                      </a:r>
                      <a:r>
                        <a:rPr lang="en" sz="1200">
                          <a:latin typeface="Raleway"/>
                          <a:ea typeface="Raleway"/>
                          <a:cs typeface="Raleway"/>
                        </a:rPr>
                        <a:t>, </a:t>
                      </a:r>
                      <a:r>
                        <a:rPr lang="en" sz="1200" b="0" i="0" u="none" strike="noStrike" noProof="0">
                          <a:solidFill>
                            <a:srgbClr val="000000"/>
                          </a:solidFill>
                          <a:latin typeface="Raleway"/>
                        </a:rPr>
                        <a:t>Top 100 Spirits, Great Value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3973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</a:rPr>
                        <a:t>2025 </a:t>
                      </a:r>
                      <a:r>
                        <a:rPr lang="en" sz="1200" b="0" i="0" u="none" strike="noStrike" noProof="0">
                          <a:latin typeface="Raleway"/>
                        </a:rPr>
                        <a:t>New Orleans Spirits Competition</a:t>
                      </a:r>
                      <a:endParaRPr lang="en"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0" i="0" u="none" strike="noStrike" noProof="0">
                          <a:solidFill>
                            <a:srgbClr val="000000"/>
                          </a:solidFill>
                          <a:latin typeface="Raleway"/>
                        </a:rPr>
                        <a:t>Spiced Cane</a:t>
                      </a:r>
                      <a:endParaRPr lang="en-US" sz="1200"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0" i="0" u="none" strike="noStrike" baseline="0" noProof="0">
                          <a:solidFill>
                            <a:srgbClr val="000000"/>
                          </a:solidFill>
                          <a:latin typeface="Raleway"/>
                        </a:rPr>
                        <a:t>Best No &amp; Low Elixir Category, </a:t>
                      </a:r>
                    </a:p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0" i="0" u="none" strike="noStrike" baseline="0" noProof="0">
                          <a:solidFill>
                            <a:srgbClr val="000000"/>
                          </a:solidFill>
                          <a:latin typeface="Raleway"/>
                        </a:rPr>
                        <a:t>No &amp; Low Elixir of the Year, Gold</a:t>
                      </a:r>
                      <a:endParaRPr lang="en-US" sz="1200"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54925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971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13ec5aefb7_0_214"/>
          <p:cNvSpPr txBox="1">
            <a:spLocks noGrp="1"/>
          </p:cNvSpPr>
          <p:nvPr>
            <p:ph type="title"/>
          </p:nvPr>
        </p:nvSpPr>
        <p:spPr>
          <a:xfrm>
            <a:off x="413025" y="182258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solidFill>
                  <a:srgbClr val="0B0D33"/>
                </a:solidFill>
                <a:latin typeface="Raleway"/>
                <a:ea typeface="Raleway"/>
                <a:cs typeface="Raleway"/>
                <a:sym typeface="Raleway"/>
              </a:rPr>
              <a:t>Fluère Bitter</a:t>
            </a:r>
            <a:endParaRPr/>
          </a:p>
        </p:txBody>
      </p:sp>
      <p:pic>
        <p:nvPicPr>
          <p:cNvPr id="384" name="Google Shape;384;g313ec5aefb7_0_2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12400" y="4404550"/>
            <a:ext cx="1031588" cy="73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g313ec5aefb7_0_214"/>
          <p:cNvPicPr preferRelativeResize="0"/>
          <p:nvPr/>
        </p:nvPicPr>
        <p:blipFill rotWithShape="1">
          <a:blip r:embed="rId4">
            <a:alphaModFix/>
          </a:blip>
          <a:srcRect l="10031" r="10031"/>
          <a:stretch/>
        </p:blipFill>
        <p:spPr>
          <a:xfrm>
            <a:off x="0" y="4461200"/>
            <a:ext cx="545399" cy="6823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86" name="Google Shape;386;g313ec5aefb7_0_214"/>
          <p:cNvGraphicFramePr/>
          <p:nvPr>
            <p:extLst>
              <p:ext uri="{D42A27DB-BD31-4B8C-83A1-F6EECF244321}">
                <p14:modId xmlns:p14="http://schemas.microsoft.com/office/powerpoint/2010/main" val="2615039284"/>
              </p:ext>
            </p:extLst>
          </p:nvPr>
        </p:nvGraphicFramePr>
        <p:xfrm>
          <a:off x="413025" y="975707"/>
          <a:ext cx="7951950" cy="2224860"/>
        </p:xfrm>
        <a:graphic>
          <a:graphicData uri="http://schemas.openxmlformats.org/drawingml/2006/table">
            <a:tbl>
              <a:tblPr>
                <a:noFill/>
                <a:tableStyleId>{C9B42275-461E-4147-B2E3-A5BBB43C53B3}</a:tableStyleId>
              </a:tblPr>
              <a:tblGrid>
                <a:gridCol w="4246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7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80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680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Award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Product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Medal</a:t>
                      </a:r>
                      <a:r>
                        <a:rPr lang="en" sz="1400" b="1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/Score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54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2023 WSWA Access Live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Bitter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Best of Show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654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2023 WSWA Access Live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Bitter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Double Gold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654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2023 The Low &amp; No Masters Competition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Bitter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Gold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2355122"/>
                  </a:ext>
                </a:extLst>
              </a:tr>
              <a:tr h="25654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2024 New Orleans Spirits Competition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Bitter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Best of Show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6541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</a:rPr>
                        <a:t>2025 </a:t>
                      </a:r>
                      <a:r>
                        <a:rPr lang="en" sz="1200" b="0" i="0" u="none" strike="noStrike" noProof="0">
                          <a:solidFill>
                            <a:srgbClr val="222222"/>
                          </a:solidFill>
                          <a:latin typeface="Raleway"/>
                        </a:rPr>
                        <a:t>Beverage Testing Institute</a:t>
                      </a:r>
                      <a:endParaRPr lang="en"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4">
                      <a:solidFill>
                        <a:srgbClr val="9E9E9E"/>
                      </a:solidFill>
                    </a:lnL>
                    <a:lnR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</a:rPr>
                        <a:t>Bitter</a:t>
                      </a:r>
                      <a:endParaRPr lang="en"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</a:rPr>
                        <a:t>Gold/94 Points</a:t>
                      </a:r>
                      <a:endParaRPr lang="en"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>
                      <a:solidFill>
                        <a:srgbClr val="9E9E9E"/>
                      </a:solidFill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7706614"/>
                  </a:ext>
                </a:extLst>
              </a:tr>
            </a:tbl>
          </a:graphicData>
        </a:graphic>
      </p:graphicFrame>
      <p:pic>
        <p:nvPicPr>
          <p:cNvPr id="387" name="Google Shape;387;g313ec5aefb7_0_2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93526" y="3599195"/>
            <a:ext cx="1515637" cy="1439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g313ec5aefb7_0_2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98650" y="3582995"/>
            <a:ext cx="1333845" cy="1431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g313ec5aefb7_0_214"/>
          <p:cNvPicPr preferRelativeResize="0"/>
          <p:nvPr/>
        </p:nvPicPr>
        <p:blipFill rotWithShape="1">
          <a:blip r:embed="rId7">
            <a:alphaModFix/>
          </a:blip>
          <a:srcRect t="10867" b="12492"/>
          <a:stretch/>
        </p:blipFill>
        <p:spPr>
          <a:xfrm>
            <a:off x="3297610" y="3567003"/>
            <a:ext cx="1817796" cy="1441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gold circle with a letter and a logo&#10;&#10;Description automatically generated">
            <a:extLst>
              <a:ext uri="{FF2B5EF4-FFF2-40B4-BE49-F238E27FC236}">
                <a16:creationId xmlns:a16="http://schemas.microsoft.com/office/drawing/2014/main" id="{D13F58C7-D6DB-F418-1861-A2E6497C63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670" y="3582995"/>
            <a:ext cx="1413618" cy="1431009"/>
          </a:xfrm>
          <a:prstGeom prst="rect">
            <a:avLst/>
          </a:prstGeom>
        </p:spPr>
      </p:pic>
      <p:pic>
        <p:nvPicPr>
          <p:cNvPr id="2" name="Google Shape;339;p48">
            <a:extLst>
              <a:ext uri="{FF2B5EF4-FFF2-40B4-BE49-F238E27FC236}">
                <a16:creationId xmlns:a16="http://schemas.microsoft.com/office/drawing/2014/main" id="{D2CFFE33-7C0A-4F74-B9A4-548ACD3E298C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112400" y="34140"/>
            <a:ext cx="964029" cy="500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close up of a coin&#10;&#10;AI-generated content may be incorrect.">
            <a:extLst>
              <a:ext uri="{FF2B5EF4-FFF2-40B4-BE49-F238E27FC236}">
                <a16:creationId xmlns:a16="http://schemas.microsoft.com/office/drawing/2014/main" id="{8C4A95A8-90A2-7315-5A3C-BFAE978C10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92354" y="3570454"/>
            <a:ext cx="1436855" cy="145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61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313ec5aefb7_0_112"/>
          <p:cNvSpPr txBox="1">
            <a:spLocks noGrp="1"/>
          </p:cNvSpPr>
          <p:nvPr>
            <p:ph type="title"/>
          </p:nvPr>
        </p:nvSpPr>
        <p:spPr>
          <a:xfrm>
            <a:off x="272699" y="27807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300">
                <a:solidFill>
                  <a:srgbClr val="0B0D33"/>
                </a:solidFill>
                <a:latin typeface="Raleway"/>
                <a:ea typeface="Raleway"/>
                <a:cs typeface="Raleway"/>
                <a:sym typeface="Raleway"/>
              </a:rPr>
              <a:t>Fluère Raspberry, Smoked Agave, Botanical </a:t>
            </a:r>
            <a:endParaRPr sz="2300"/>
          </a:p>
        </p:txBody>
      </p:sp>
      <p:graphicFrame>
        <p:nvGraphicFramePr>
          <p:cNvPr id="412" name="Google Shape;412;g313ec5aefb7_0_112"/>
          <p:cNvGraphicFramePr/>
          <p:nvPr>
            <p:extLst>
              <p:ext uri="{D42A27DB-BD31-4B8C-83A1-F6EECF244321}">
                <p14:modId xmlns:p14="http://schemas.microsoft.com/office/powerpoint/2010/main" val="455866007"/>
              </p:ext>
            </p:extLst>
          </p:nvPr>
        </p:nvGraphicFramePr>
        <p:xfrm>
          <a:off x="399275" y="730513"/>
          <a:ext cx="8579720" cy="2773470"/>
        </p:xfrm>
        <a:graphic>
          <a:graphicData uri="http://schemas.openxmlformats.org/drawingml/2006/table">
            <a:tbl>
              <a:tblPr>
                <a:noFill/>
                <a:tableStyleId>{C9B42275-461E-4147-B2E3-A5BBB43C53B3}</a:tableStyleId>
              </a:tblPr>
              <a:tblGrid>
                <a:gridCol w="4201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65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20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86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Award</a:t>
                      </a:r>
                      <a:endParaRPr sz="1400"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Product</a:t>
                      </a:r>
                      <a:endParaRPr sz="1400"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Medal</a:t>
                      </a:r>
                      <a:r>
                        <a:rPr lang="en" sz="1400" b="1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/Score</a:t>
                      </a:r>
                      <a:endParaRPr sz="1400"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20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2021 Luxury Report Award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Original Blend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Top distilled non-alcoholic spirit of the year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7798287"/>
                  </a:ext>
                </a:extLst>
              </a:tr>
              <a:tr h="31961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2021 The Low &amp; No Masters Competition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Raspberry Blend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Master Award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961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2021 The Low &amp; No Masters Competition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Smoked Agave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Gold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961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2024 The Low &amp; No Masters Competition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Smoked Agave</a:t>
                      </a:r>
                      <a:endParaRPr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Gold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609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0" i="0" u="none" strike="noStrike" noProof="0">
                          <a:solidFill>
                            <a:srgbClr val="1F1F1F"/>
                          </a:solidFill>
                          <a:latin typeface="Raleway"/>
                        </a:rPr>
                        <a:t>2025 Beverage Testing </a:t>
                      </a:r>
                      <a:r>
                        <a:rPr lang="en" sz="1200" b="0" i="0" u="none" strike="noStrike" noProof="0">
                          <a:solidFill>
                            <a:srgbClr val="222222"/>
                          </a:solidFill>
                          <a:latin typeface="Raleway"/>
                        </a:rPr>
                        <a:t>Institute</a:t>
                      </a:r>
                      <a:endParaRPr lang="en-US" sz="1400">
                        <a:sym typeface="Raleway"/>
                      </a:endParaRPr>
                    </a:p>
                  </a:txBody>
                  <a:tcPr marL="91425" marR="91425" marT="91425" marB="91425" anchor="ctr">
                    <a:lnL w="9524">
                      <a:solidFill>
                        <a:srgbClr val="9E9E9E"/>
                      </a:solidFill>
                    </a:lnL>
                    <a:lnR w="9524">
                      <a:solidFill>
                        <a:srgbClr val="9E9E9E"/>
                      </a:solidFill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rgbClr val="9E9E9E"/>
                      </a:solidFill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0" i="0" u="none" strike="noStrike" noProof="0">
                          <a:solidFill>
                            <a:schemeClr val="lt1"/>
                          </a:solidFill>
                          <a:latin typeface="Raleway"/>
                        </a:rPr>
                        <a:t>Smoked Agave</a:t>
                      </a:r>
                      <a:endParaRPr lang="en-US" sz="1400">
                        <a:sym typeface="Raleway"/>
                      </a:endParaRPr>
                    </a:p>
                  </a:txBody>
                  <a:tcPr marL="91425" marR="91425" marT="91425" marB="91425" anchor="ctr">
                    <a:lnL w="9524">
                      <a:solidFill>
                        <a:srgbClr val="9E9E9E"/>
                      </a:solidFill>
                    </a:lnL>
                    <a:lnR w="9524">
                      <a:solidFill>
                        <a:srgbClr val="9E9E9E"/>
                      </a:solidFill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rgbClr val="9E9E9E"/>
                      </a:solidFill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</a:rPr>
                        <a:t>Gold/90 Points</a:t>
                      </a:r>
                      <a:endParaRPr lang="en"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4">
                      <a:solidFill>
                        <a:srgbClr val="9E9E9E"/>
                      </a:solidFill>
                    </a:lnL>
                    <a:lnR w="9524">
                      <a:solidFill>
                        <a:srgbClr val="9E9E9E"/>
                      </a:solidFill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rgbClr val="9E9E9E"/>
                      </a:solidFill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7401497"/>
                  </a:ext>
                </a:extLst>
              </a:tr>
              <a:tr h="319609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0" i="0" u="none" strike="noStrike" noProof="0">
                          <a:solidFill>
                            <a:srgbClr val="222222"/>
                          </a:solidFill>
                          <a:latin typeface="Raleway"/>
                        </a:rPr>
                        <a:t>2025 New York International Spirits Competition</a:t>
                      </a:r>
                      <a:endParaRPr lang="en" sz="1200" b="0" i="0" u="none" strike="noStrike" noProof="0">
                        <a:solidFill>
                          <a:srgbClr val="222222"/>
                        </a:solidFill>
                        <a:latin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4">
                      <a:solidFill>
                        <a:srgbClr val="9E9E9E"/>
                      </a:solidFill>
                    </a:lnL>
                    <a:lnR w="9524">
                      <a:solidFill>
                        <a:srgbClr val="9E9E9E"/>
                      </a:solidFill>
                    </a:lnR>
                    <a:lnT w="9524">
                      <a:solidFill>
                        <a:srgbClr val="9E9E9E"/>
                      </a:solidFill>
                    </a:lnT>
                    <a:lnB w="9524">
                      <a:solidFill>
                        <a:srgbClr val="9E9E9E"/>
                      </a:solidFill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0" i="0" u="none" strike="noStrike" noProof="0">
                          <a:solidFill>
                            <a:schemeClr val="lt1"/>
                          </a:solidFill>
                          <a:latin typeface="Raleway"/>
                        </a:rPr>
                        <a:t>Smoked Agave</a:t>
                      </a:r>
                      <a:endParaRPr lang="en" sz="1200" b="0" i="0" u="none" strike="noStrike" noProof="0">
                        <a:solidFill>
                          <a:schemeClr val="lt1"/>
                        </a:solidFill>
                        <a:latin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4">
                      <a:solidFill>
                        <a:srgbClr val="9E9E9E"/>
                      </a:solidFill>
                    </a:lnL>
                    <a:lnR w="9524">
                      <a:solidFill>
                        <a:srgbClr val="9E9E9E"/>
                      </a:solidFill>
                    </a:lnR>
                    <a:lnT w="9524">
                      <a:solidFill>
                        <a:srgbClr val="9E9E9E"/>
                      </a:solidFill>
                    </a:lnT>
                    <a:lnB w="9524">
                      <a:solidFill>
                        <a:srgbClr val="9E9E9E"/>
                      </a:solidFill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</a:rPr>
                        <a:t>Silver/93 Points</a:t>
                      </a:r>
                      <a:endParaRPr lang="en" sz="12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4">
                      <a:solidFill>
                        <a:srgbClr val="9E9E9E"/>
                      </a:solidFill>
                    </a:lnL>
                    <a:lnR w="9524">
                      <a:solidFill>
                        <a:srgbClr val="9E9E9E"/>
                      </a:solidFill>
                    </a:lnR>
                    <a:lnT w="9524">
                      <a:solidFill>
                        <a:srgbClr val="9E9E9E"/>
                      </a:solidFill>
                    </a:lnT>
                    <a:lnB w="9524">
                      <a:solidFill>
                        <a:srgbClr val="9E9E9E"/>
                      </a:solidFill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4270245"/>
                  </a:ext>
                </a:extLst>
              </a:tr>
            </a:tbl>
          </a:graphicData>
        </a:graphic>
      </p:graphicFrame>
      <p:pic>
        <p:nvPicPr>
          <p:cNvPr id="413" name="Google Shape;413;g313ec5aefb7_0_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5013" y="3922953"/>
            <a:ext cx="1259599" cy="1125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g313ec5aefb7_0_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5573" y="3894377"/>
            <a:ext cx="1435287" cy="1154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g313ec5aefb7_0_1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7665" y="3922953"/>
            <a:ext cx="1536248" cy="1151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339;p48">
            <a:extLst>
              <a:ext uri="{FF2B5EF4-FFF2-40B4-BE49-F238E27FC236}">
                <a16:creationId xmlns:a16="http://schemas.microsoft.com/office/drawing/2014/main" id="{0BAF8722-2D68-0CE1-4F4E-4A685072D76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2400" y="34140"/>
            <a:ext cx="964029" cy="500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close up of a coin&#10;&#10;AI-generated content may be incorrect.">
            <a:extLst>
              <a:ext uri="{FF2B5EF4-FFF2-40B4-BE49-F238E27FC236}">
                <a16:creationId xmlns:a16="http://schemas.microsoft.com/office/drawing/2014/main" id="{BEE0E86D-7DC3-B376-3903-CA8A989BDD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1821" y="3889558"/>
            <a:ext cx="1255341" cy="1184474"/>
          </a:xfrm>
          <a:prstGeom prst="rect">
            <a:avLst/>
          </a:prstGeom>
        </p:spPr>
      </p:pic>
      <p:pic>
        <p:nvPicPr>
          <p:cNvPr id="4" name="Picture 3" descr="A silver circle with black text and numbers&#10;&#10;AI-generated content may be incorrect.">
            <a:extLst>
              <a:ext uri="{FF2B5EF4-FFF2-40B4-BE49-F238E27FC236}">
                <a16:creationId xmlns:a16="http://schemas.microsoft.com/office/drawing/2014/main" id="{8DEE661A-7BD3-0F72-CB50-34E4915D82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7800" y="3764183"/>
            <a:ext cx="1508933" cy="145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48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2"/>
          <p:cNvPicPr preferRelativeResize="0"/>
          <p:nvPr/>
        </p:nvPicPr>
        <p:blipFill rotWithShape="1">
          <a:blip r:embed="rId3">
            <a:alphaModFix/>
          </a:blip>
          <a:srcRect l="10031" r="10031"/>
          <a:stretch/>
        </p:blipFill>
        <p:spPr>
          <a:xfrm>
            <a:off x="0" y="4461200"/>
            <a:ext cx="545399" cy="68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12400" y="4404550"/>
            <a:ext cx="1031588" cy="73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339" y="1018180"/>
            <a:ext cx="3202021" cy="2464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2;p32">
            <a:extLst>
              <a:ext uri="{FF2B5EF4-FFF2-40B4-BE49-F238E27FC236}">
                <a16:creationId xmlns:a16="http://schemas.microsoft.com/office/drawing/2014/main" id="{8C0D06CF-D6D6-6222-18A6-9BC7CADD6D4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rcRect l="16222" r="13778"/>
          <a:stretch/>
        </p:blipFill>
        <p:spPr>
          <a:xfrm>
            <a:off x="3506472" y="435006"/>
            <a:ext cx="4752340" cy="39637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634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19c914a4be_0_24"/>
          <p:cNvSpPr txBox="1">
            <a:spLocks noGrp="1"/>
          </p:cNvSpPr>
          <p:nvPr>
            <p:ph type="title"/>
          </p:nvPr>
        </p:nvSpPr>
        <p:spPr>
          <a:xfrm>
            <a:off x="311700" y="142876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>
                <a:solidFill>
                  <a:srgbClr val="0B0D33"/>
                </a:solidFill>
                <a:latin typeface="Raleway"/>
                <a:ea typeface="Raleway"/>
                <a:cs typeface="Raleway"/>
                <a:sym typeface="Raleway"/>
              </a:rPr>
              <a:t>TMLC Irish Whiskey</a:t>
            </a:r>
            <a:endParaRPr>
              <a:solidFill>
                <a:srgbClr val="0B0D3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55" name="Google Shape;255;g319c914a4be_0_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12400" y="4404550"/>
            <a:ext cx="1031588" cy="73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g319c914a4be_0_24"/>
          <p:cNvPicPr preferRelativeResize="0"/>
          <p:nvPr/>
        </p:nvPicPr>
        <p:blipFill rotWithShape="1">
          <a:blip r:embed="rId4">
            <a:alphaModFix/>
          </a:blip>
          <a:srcRect l="10031" r="10031"/>
          <a:stretch/>
        </p:blipFill>
        <p:spPr>
          <a:xfrm>
            <a:off x="0" y="4461200"/>
            <a:ext cx="545399" cy="6823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57" name="Google Shape;257;g319c914a4be_0_24"/>
          <p:cNvGraphicFramePr/>
          <p:nvPr>
            <p:extLst>
              <p:ext uri="{D42A27DB-BD31-4B8C-83A1-F6EECF244321}">
                <p14:modId xmlns:p14="http://schemas.microsoft.com/office/powerpoint/2010/main" val="1487778433"/>
              </p:ext>
            </p:extLst>
          </p:nvPr>
        </p:nvGraphicFramePr>
        <p:xfrm>
          <a:off x="545399" y="1006281"/>
          <a:ext cx="8216125" cy="1794325"/>
        </p:xfrm>
        <a:graphic>
          <a:graphicData uri="http://schemas.openxmlformats.org/drawingml/2006/table">
            <a:tbl>
              <a:tblPr>
                <a:noFill/>
                <a:tableStyleId>{C8740687-098F-4B7A-8431-CDD2B2E3573F}</a:tableStyleId>
              </a:tblPr>
              <a:tblGrid>
                <a:gridCol w="3986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0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5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Award</a:t>
                      </a:r>
                      <a:endParaRPr sz="1400" b="1" u="none" strike="noStrike" cap="none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Product</a:t>
                      </a:r>
                      <a:endParaRPr sz="1400" b="1" u="none" strike="noStrike" cap="none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Medal/Score</a:t>
                      </a:r>
                      <a:endParaRPr sz="1400" b="1" u="none" strike="noStrike" cap="none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9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2024 The Tasting Panel</a:t>
                      </a:r>
                      <a:endParaRPr sz="12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Muff Irish </a:t>
                      </a: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Whiskey</a:t>
                      </a:r>
                      <a:endParaRPr sz="12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Score: 92</a:t>
                      </a:r>
                      <a:endParaRPr sz="12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2925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</a:rPr>
                        <a:t>2024 The Fifty Best Awards</a:t>
                      </a:r>
                      <a:endParaRPr lang="en"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0" i="0" u="none" strike="noStrike" noProof="0">
                          <a:solidFill>
                            <a:srgbClr val="000000"/>
                          </a:solidFill>
                          <a:latin typeface="Raleway"/>
                        </a:rPr>
                        <a:t>Muff Irish Whiskey</a:t>
                      </a:r>
                    </a:p>
                  </a:txBody>
                  <a:tcPr marL="91425" marR="91425" marT="91425" marB="91425" anchor="ctr"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</a:rPr>
                        <a:t>Double Gold</a:t>
                      </a:r>
                    </a:p>
                  </a:txBody>
                  <a:tcPr marL="91425" marR="91425" marT="91425" marB="91425" anchor="ctr"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909865"/>
                  </a:ext>
                </a:extLst>
              </a:tr>
              <a:tr h="452925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2024 Whisky Advocate </a:t>
                      </a:r>
                    </a:p>
                  </a:txBody>
                  <a:tcPr marL="91425" marR="91425" marT="91425" marB="91425" anchor="ctr"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0" i="0" u="none" strike="noStrike" noProof="0">
                          <a:solidFill>
                            <a:srgbClr val="000000"/>
                          </a:solidFill>
                          <a:latin typeface="Raleway"/>
                        </a:rPr>
                        <a:t>Muff Irish Whiskey</a:t>
                      </a:r>
                    </a:p>
                  </a:txBody>
                  <a:tcPr marL="91425" marR="91425" marT="91425" marB="91425" anchor="ctr"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</a:rPr>
                        <a:t>Score: 89</a:t>
                      </a:r>
                    </a:p>
                  </a:txBody>
                  <a:tcPr marL="91425" marR="91425" marT="91425" marB="91425" anchor="ctr"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378347"/>
                  </a:ext>
                </a:extLst>
              </a:tr>
            </a:tbl>
          </a:graphicData>
        </a:graphic>
      </p:graphicFrame>
      <p:pic>
        <p:nvPicPr>
          <p:cNvPr id="2" name="Google Shape;211;p32">
            <a:extLst>
              <a:ext uri="{FF2B5EF4-FFF2-40B4-BE49-F238E27FC236}">
                <a16:creationId xmlns:a16="http://schemas.microsoft.com/office/drawing/2014/main" id="{757A98B8-DDC2-EC73-0DA6-5D937455DC20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21980" y="64630"/>
            <a:ext cx="759820" cy="644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TheFiftyBest_Irish_Whiskey_DoubleGold_Medal_2024.tif">
            <a:extLst>
              <a:ext uri="{FF2B5EF4-FFF2-40B4-BE49-F238E27FC236}">
                <a16:creationId xmlns:a16="http://schemas.microsoft.com/office/drawing/2014/main" id="{A3051A9E-16E7-D509-798A-B4FF8DB758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6075" y="3187479"/>
            <a:ext cx="1144415" cy="136684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BEFC73E4-6E21-96B5-423D-ADB00A19F3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86134" y="3210052"/>
            <a:ext cx="2124034" cy="7247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BA6E9D-CBDE-A7A2-A0BC-FD2C05934A92}"/>
              </a:ext>
            </a:extLst>
          </p:cNvPr>
          <p:cNvSpPr txBox="1"/>
          <p:nvPr/>
        </p:nvSpPr>
        <p:spPr>
          <a:xfrm>
            <a:off x="4683929" y="3984376"/>
            <a:ext cx="23861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dobe Caslon Pro Bold" panose="0205050205050B090A03" pitchFamily="18" charset="77"/>
                <a:ea typeface="+mj-ea"/>
              </a:rPr>
              <a:t>89</a:t>
            </a:r>
            <a:r>
              <a:rPr lang="en-US" sz="2400" b="1">
                <a:solidFill>
                  <a:schemeClr val="bg1"/>
                </a:solidFill>
                <a:latin typeface="Adobe Caslon Pro Bold" panose="0205050205050B090A03" pitchFamily="18" charset="77"/>
                <a:ea typeface="+mj-ea"/>
              </a:rPr>
              <a:t> </a:t>
            </a:r>
            <a:r>
              <a:rPr lang="en-US" sz="1800" b="1">
                <a:solidFill>
                  <a:schemeClr val="bg1"/>
                </a:solidFill>
                <a:latin typeface="Adobe Caslon Pro Bold" panose="0205050205050B090A03" pitchFamily="18" charset="77"/>
                <a:ea typeface="+mj-ea"/>
              </a:rPr>
              <a:t>POINTS</a:t>
            </a:r>
            <a:endParaRPr lang="en-US" sz="5400" b="1">
              <a:solidFill>
                <a:schemeClr val="bg1"/>
              </a:solidFill>
              <a:latin typeface="Adobe Caslon Pro Bold" panose="0205050205050B090A03" pitchFamily="18" charset="77"/>
              <a:ea typeface="+mj-ea"/>
            </a:endParaRPr>
          </a:p>
        </p:txBody>
      </p:sp>
      <p:pic>
        <p:nvPicPr>
          <p:cNvPr id="6" name="Google Shape;258;g319c914a4be_0_24" descr="A black and gold logo&#10;&#10;AI-generated content may be incorrect.">
            <a:extLst>
              <a:ext uri="{FF2B5EF4-FFF2-40B4-BE49-F238E27FC236}">
                <a16:creationId xmlns:a16="http://schemas.microsoft.com/office/drawing/2014/main" id="{ED35DF29-57B0-973A-4A41-B428C99EEC28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798183" y="3105144"/>
            <a:ext cx="1427412" cy="15200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263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19c914a4be_0_0"/>
          <p:cNvSpPr txBox="1">
            <a:spLocks noGrp="1"/>
          </p:cNvSpPr>
          <p:nvPr>
            <p:ph type="title"/>
          </p:nvPr>
        </p:nvSpPr>
        <p:spPr>
          <a:xfrm>
            <a:off x="311700" y="8363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>
              <a:buSzPct val="111111"/>
            </a:pPr>
            <a:r>
              <a:rPr lang="en">
                <a:solidFill>
                  <a:srgbClr val="0B0D33"/>
                </a:solidFill>
                <a:latin typeface="Raleway"/>
                <a:ea typeface="Raleway"/>
                <a:cs typeface="Raleway"/>
                <a:sym typeface="Raleway"/>
              </a:rPr>
              <a:t>TMLC Irish Vodka</a:t>
            </a:r>
            <a:endParaRPr>
              <a:solidFill>
                <a:srgbClr val="0B0D3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32" name="Google Shape;232;g319c914a4be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3743" y="3809142"/>
            <a:ext cx="1354557" cy="1349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g319c914a4be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57186" y="3907760"/>
            <a:ext cx="1233157" cy="1156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g319c914a4be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02875" y="3886426"/>
            <a:ext cx="1163713" cy="1173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g319c914a4be_0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82603" y="3802382"/>
            <a:ext cx="1278754" cy="1257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g319c914a4be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43916" y="3907760"/>
            <a:ext cx="1150825" cy="1152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1;p32">
            <a:extLst>
              <a:ext uri="{FF2B5EF4-FFF2-40B4-BE49-F238E27FC236}">
                <a16:creationId xmlns:a16="http://schemas.microsoft.com/office/drawing/2014/main" id="{B4E1248A-E0BD-F28F-696A-B68623261F7A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221980" y="64630"/>
            <a:ext cx="759820" cy="644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gold circle with a black and white fleur-de-lis on it&#10;&#10;AI-generated content may be incorrect.">
            <a:extLst>
              <a:ext uri="{FF2B5EF4-FFF2-40B4-BE49-F238E27FC236}">
                <a16:creationId xmlns:a16="http://schemas.microsoft.com/office/drawing/2014/main" id="{4CA68FD6-B6E9-305A-7AEE-CB5AF56525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2049" y="3839130"/>
            <a:ext cx="1235449" cy="1252257"/>
          </a:xfrm>
          <a:prstGeom prst="rect">
            <a:avLst/>
          </a:prstGeom>
        </p:spPr>
      </p:pic>
      <p:pic>
        <p:nvPicPr>
          <p:cNvPr id="4" name="Picture 3" descr="A gold circle with a black and white fleur-de-lis on it&#10;&#10;AI-generated content may be incorrect.">
            <a:extLst>
              <a:ext uri="{FF2B5EF4-FFF2-40B4-BE49-F238E27FC236}">
                <a16:creationId xmlns:a16="http://schemas.microsoft.com/office/drawing/2014/main" id="{42A97A4D-7624-32C7-4935-7A8F634631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175" y="3852731"/>
            <a:ext cx="1227045" cy="1243854"/>
          </a:xfrm>
          <a:prstGeom prst="rect">
            <a:avLst/>
          </a:prstGeom>
        </p:spPr>
      </p:pic>
      <p:graphicFrame>
        <p:nvGraphicFramePr>
          <p:cNvPr id="231" name="Google Shape;231;g319c914a4be_0_0"/>
          <p:cNvGraphicFramePr/>
          <p:nvPr>
            <p:extLst>
              <p:ext uri="{D42A27DB-BD31-4B8C-83A1-F6EECF244321}">
                <p14:modId xmlns:p14="http://schemas.microsoft.com/office/powerpoint/2010/main" val="2617639689"/>
              </p:ext>
            </p:extLst>
          </p:nvPr>
        </p:nvGraphicFramePr>
        <p:xfrm>
          <a:off x="215733" y="744722"/>
          <a:ext cx="8645624" cy="2956350"/>
        </p:xfrm>
        <a:graphic>
          <a:graphicData uri="http://schemas.openxmlformats.org/drawingml/2006/table">
            <a:tbl>
              <a:tblPr>
                <a:noFill/>
                <a:tableStyleId>{C8740687-098F-4B7A-8431-CDD2B2E3573F}</a:tableStyleId>
              </a:tblPr>
              <a:tblGrid>
                <a:gridCol w="44626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42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87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Award</a:t>
                      </a:r>
                      <a:endParaRPr sz="1400" b="1" u="none" strike="noStrike" cap="none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Product</a:t>
                      </a:r>
                      <a:endParaRPr sz="1400" b="1" u="none" strike="noStrike" cap="none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Medal/Score</a:t>
                      </a:r>
                      <a:endParaRPr sz="1400" b="1" u="none" strike="noStrike" cap="none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91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2020 The Spirits Business Vodka Master</a:t>
                      </a:r>
                      <a:endParaRPr sz="12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4">
                      <a:solidFill>
                        <a:srgbClr val="9E9E9E"/>
                      </a:solidFill>
                    </a:lnL>
                    <a:lnR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0" i="0" u="none" strike="noStrike" cap="none" noProof="0">
                          <a:solidFill>
                            <a:srgbClr val="0E0F11"/>
                          </a:solidFill>
                          <a:latin typeface="Raleway"/>
                          <a:sym typeface="Raleway"/>
                        </a:rPr>
                        <a:t>Muff </a:t>
                      </a:r>
                      <a:r>
                        <a:rPr lang="en" sz="1200" b="0" i="0" u="none" strike="noStrike" cap="none" noProof="0">
                          <a:solidFill>
                            <a:srgbClr val="0E0F11"/>
                          </a:solidFill>
                          <a:latin typeface="Raleway"/>
                        </a:rPr>
                        <a:t>Irish </a:t>
                      </a:r>
                      <a:r>
                        <a:rPr lang="en" sz="1200" b="0" i="0" u="none" strike="noStrike" cap="none" noProof="0">
                          <a:solidFill>
                            <a:srgbClr val="0E0F11"/>
                          </a:solidFill>
                          <a:latin typeface="Raleway"/>
                          <a:sym typeface="Raleway"/>
                        </a:rPr>
                        <a:t>Vodka</a:t>
                      </a:r>
                      <a:endParaRPr sz="1200" b="0" i="0" noProof="0">
                        <a:sym typeface="Raleway"/>
                      </a:endParaRPr>
                    </a:p>
                  </a:txBody>
                  <a:tcPr marL="91425" marR="91425" marT="91425" marB="91425" anchor="ctr">
                    <a:lnL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Gold</a:t>
                      </a:r>
                      <a:endParaRPr sz="12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9821035"/>
                  </a:ext>
                </a:extLst>
              </a:tr>
              <a:tr h="22491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2022 London Spirits Competition</a:t>
                      </a:r>
                      <a:endParaRPr sz="12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4">
                      <a:solidFill>
                        <a:srgbClr val="9E9E9E"/>
                      </a:solidFill>
                    </a:lnL>
                    <a:lnR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0" i="0" u="none" strike="noStrike" cap="none" noProof="0">
                          <a:solidFill>
                            <a:srgbClr val="0E0F11"/>
                          </a:solidFill>
                          <a:latin typeface="Raleway"/>
                          <a:sym typeface="Raleway"/>
                        </a:rPr>
                        <a:t>Muff </a:t>
                      </a:r>
                      <a:r>
                        <a:rPr lang="en" sz="1200" b="0" i="0" u="none" strike="noStrike" cap="none" noProof="0">
                          <a:solidFill>
                            <a:srgbClr val="0E0F11"/>
                          </a:solidFill>
                          <a:latin typeface="Raleway"/>
                        </a:rPr>
                        <a:t>Irish </a:t>
                      </a:r>
                      <a:r>
                        <a:rPr lang="en" sz="1200" b="0" i="0" u="none" strike="noStrike" cap="none" noProof="0">
                          <a:solidFill>
                            <a:srgbClr val="0E0F11"/>
                          </a:solidFill>
                          <a:latin typeface="Raleway"/>
                          <a:sym typeface="Raleway"/>
                        </a:rPr>
                        <a:t>Vodka</a:t>
                      </a:r>
                      <a:endParaRPr sz="1200" b="0" i="0" noProof="0">
                        <a:solidFill>
                          <a:srgbClr val="0E0F11"/>
                        </a:solidFill>
                        <a:sym typeface="Raleway"/>
                      </a:endParaRPr>
                    </a:p>
                  </a:txBody>
                  <a:tcPr marL="91425" marR="91425" marT="91425" marB="91425" anchor="ctr">
                    <a:lnL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Gold</a:t>
                      </a:r>
                      <a:endParaRPr sz="12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3359644"/>
                  </a:ext>
                </a:extLst>
              </a:tr>
              <a:tr h="22491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2023 New York World Wine &amp; Spirits Competition (NYWSC)</a:t>
                      </a:r>
                      <a:endParaRPr sz="12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4">
                      <a:solidFill>
                        <a:srgbClr val="9E9E9E"/>
                      </a:solidFill>
                    </a:lnL>
                    <a:lnR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0" i="0" u="none" strike="noStrike" cap="none" noProof="0">
                          <a:solidFill>
                            <a:srgbClr val="0E0F11"/>
                          </a:solidFill>
                          <a:latin typeface="Raleway"/>
                          <a:sym typeface="Raleway"/>
                        </a:rPr>
                        <a:t>Muff </a:t>
                      </a:r>
                      <a:r>
                        <a:rPr lang="en" sz="1200" b="0" i="0" u="none" strike="noStrike" cap="none" noProof="0">
                          <a:solidFill>
                            <a:srgbClr val="0E0F11"/>
                          </a:solidFill>
                          <a:latin typeface="Raleway"/>
                        </a:rPr>
                        <a:t>Irish </a:t>
                      </a:r>
                      <a:r>
                        <a:rPr lang="en" sz="1200" b="0" i="0" u="none" strike="noStrike" cap="none" noProof="0">
                          <a:solidFill>
                            <a:srgbClr val="0E0F11"/>
                          </a:solidFill>
                          <a:latin typeface="Raleway"/>
                          <a:sym typeface="Raleway"/>
                        </a:rPr>
                        <a:t>Vodka</a:t>
                      </a:r>
                      <a:endParaRPr sz="1200" b="0" i="0" noProof="0">
                        <a:sym typeface="Raleway"/>
                      </a:endParaRPr>
                    </a:p>
                  </a:txBody>
                  <a:tcPr marL="91425" marR="91425" marT="91425" marB="91425" anchor="ctr">
                    <a:lnL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Double Gold</a:t>
                      </a:r>
                      <a:endParaRPr sz="12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7131848"/>
                  </a:ext>
                </a:extLst>
              </a:tr>
              <a:tr h="22491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2023 The Spirits Business Vodka Masters </a:t>
                      </a:r>
                      <a:endParaRPr sz="12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4">
                      <a:solidFill>
                        <a:srgbClr val="9E9E9E"/>
                      </a:solidFill>
                    </a:lnL>
                    <a:lnR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0" i="0" u="none" strike="noStrike" cap="none" noProof="0">
                          <a:solidFill>
                            <a:srgbClr val="0E0F11"/>
                          </a:solidFill>
                          <a:latin typeface="Raleway"/>
                          <a:sym typeface="Raleway"/>
                        </a:rPr>
                        <a:t>Muff </a:t>
                      </a:r>
                      <a:r>
                        <a:rPr lang="en" sz="1200" b="0" i="0" u="none" strike="noStrike" cap="none" noProof="0">
                          <a:solidFill>
                            <a:srgbClr val="0E0F11"/>
                          </a:solidFill>
                          <a:latin typeface="Raleway"/>
                        </a:rPr>
                        <a:t>Irish </a:t>
                      </a:r>
                      <a:r>
                        <a:rPr lang="en" sz="1200" b="0" i="0" u="none" strike="noStrike" cap="none" noProof="0">
                          <a:solidFill>
                            <a:srgbClr val="0E0F11"/>
                          </a:solidFill>
                          <a:latin typeface="Raleway"/>
                          <a:sym typeface="Raleway"/>
                        </a:rPr>
                        <a:t>Vodka</a:t>
                      </a:r>
                      <a:endParaRPr sz="1200" b="0" i="0" noProof="0">
                        <a:sym typeface="Raleway"/>
                      </a:endParaRPr>
                    </a:p>
                  </a:txBody>
                  <a:tcPr marL="91425" marR="91425" marT="91425" marB="91425" anchor="ctr">
                    <a:lnL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Gold</a:t>
                      </a:r>
                      <a:endParaRPr sz="12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3968206"/>
                  </a:ext>
                </a:extLst>
              </a:tr>
              <a:tr h="28140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</a:t>
                      </a: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24 The Tasting Panel</a:t>
                      </a:r>
                      <a:endParaRPr sz="12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4">
                      <a:solidFill>
                        <a:srgbClr val="9E9E9E"/>
                      </a:solidFill>
                    </a:lnL>
                    <a:lnR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0" i="0" u="none" strike="noStrike" cap="none" noProof="0">
                          <a:solidFill>
                            <a:srgbClr val="0E0F11"/>
                          </a:solidFill>
                          <a:latin typeface="Raleway"/>
                          <a:sym typeface="Raleway"/>
                        </a:rPr>
                        <a:t>Muff </a:t>
                      </a:r>
                      <a:r>
                        <a:rPr lang="en" sz="1200" b="0" i="0" u="none" strike="noStrike" cap="none" noProof="0">
                          <a:solidFill>
                            <a:srgbClr val="0E0F11"/>
                          </a:solidFill>
                          <a:latin typeface="Raleway"/>
                        </a:rPr>
                        <a:t>Irish </a:t>
                      </a:r>
                      <a:r>
                        <a:rPr lang="en" sz="1200" b="0" i="0" u="none" strike="noStrike" cap="none" noProof="0">
                          <a:solidFill>
                            <a:srgbClr val="0E0F11"/>
                          </a:solidFill>
                          <a:latin typeface="Raleway"/>
                          <a:sym typeface="Raleway"/>
                        </a:rPr>
                        <a:t>Vodka</a:t>
                      </a:r>
                      <a:endParaRPr sz="1200" b="0" i="0" noProof="0">
                        <a:sym typeface="Raleway"/>
                      </a:endParaRPr>
                    </a:p>
                  </a:txBody>
                  <a:tcPr marL="91425" marR="91425" marT="91425" marB="91425" anchor="ctr">
                    <a:lnL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Score: 92</a:t>
                      </a:r>
                      <a:endParaRPr sz="12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4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397020"/>
                  </a:ext>
                </a:extLst>
              </a:tr>
              <a:tr h="281402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</a:rPr>
                        <a:t>2025 </a:t>
                      </a:r>
                      <a:r>
                        <a:rPr lang="en" sz="1200" b="0" i="0" u="none" strike="noStrike" noProof="0">
                          <a:latin typeface="Raleway"/>
                        </a:rPr>
                        <a:t>New Orleans Spirits Competition</a:t>
                      </a:r>
                      <a:endParaRPr lang="en"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4">
                      <a:solidFill>
                        <a:srgbClr val="9E9E9E"/>
                      </a:solidFill>
                    </a:lnL>
                    <a:lnR w="9524">
                      <a:solidFill>
                        <a:srgbClr val="9E9E9E"/>
                      </a:solidFill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rgbClr val="9E9E9E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0" i="0" u="none" strike="noStrike" noProof="0">
                          <a:solidFill>
                            <a:srgbClr val="0E0F11"/>
                          </a:solidFill>
                          <a:latin typeface="Raleway"/>
                        </a:rPr>
                        <a:t>Muff Irish Vodka</a:t>
                      </a:r>
                      <a:endParaRPr lang="en-US" sz="1200">
                        <a:sym typeface="Raleway"/>
                      </a:endParaRPr>
                    </a:p>
                  </a:txBody>
                  <a:tcPr marL="91425" marR="91425" marT="91425" marB="91425" anchor="ctr">
                    <a:lnL w="9524">
                      <a:solidFill>
                        <a:srgbClr val="9E9E9E"/>
                      </a:solidFill>
                    </a:lnL>
                    <a:lnR w="9524">
                      <a:solidFill>
                        <a:srgbClr val="9E9E9E"/>
                      </a:solidFill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rgbClr val="9E9E9E"/>
                      </a:solidFill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0" i="0" u="none" strike="noStrike" baseline="0" noProof="0">
                          <a:solidFill>
                            <a:srgbClr val="000000"/>
                          </a:solidFill>
                          <a:latin typeface="Raleway"/>
                        </a:rPr>
                        <a:t>Best in Vodka Category, Vodka of the Year, </a:t>
                      </a:r>
                    </a:p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0" i="0" u="none" strike="noStrike" baseline="0" noProof="0">
                          <a:solidFill>
                            <a:srgbClr val="000000"/>
                          </a:solidFill>
                          <a:latin typeface="Raleway"/>
                        </a:rPr>
                        <a:t>Gold Medal</a:t>
                      </a:r>
                      <a:endParaRPr lang="en-US" sz="1200">
                        <a:sym typeface="Raleway"/>
                      </a:endParaRPr>
                    </a:p>
                  </a:txBody>
                  <a:tcPr marL="91425" marR="91425" marT="91425" marB="91425" anchor="ctr">
                    <a:lnL w="9524">
                      <a:solidFill>
                        <a:srgbClr val="9E9E9E"/>
                      </a:solidFill>
                    </a:lnL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rgbClr val="9E9E9E"/>
                      </a:solidFill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16265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298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19c914a4be_0_150"/>
          <p:cNvSpPr txBox="1">
            <a:spLocks noGrp="1"/>
          </p:cNvSpPr>
          <p:nvPr>
            <p:ph type="title"/>
          </p:nvPr>
        </p:nvSpPr>
        <p:spPr>
          <a:xfrm>
            <a:off x="311700" y="2111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solidFill>
                  <a:srgbClr val="0B0D33"/>
                </a:solidFill>
                <a:latin typeface="Raleway"/>
                <a:ea typeface="Raleway"/>
                <a:cs typeface="Raleway"/>
                <a:sym typeface="Raleway"/>
              </a:rPr>
              <a:t>Bols Liqueurs</a:t>
            </a:r>
            <a:endParaRPr/>
          </a:p>
        </p:txBody>
      </p:sp>
      <p:graphicFrame>
        <p:nvGraphicFramePr>
          <p:cNvPr id="93" name="Google Shape;93;g319c914a4be_0_150"/>
          <p:cNvGraphicFramePr/>
          <p:nvPr>
            <p:extLst>
              <p:ext uri="{D42A27DB-BD31-4B8C-83A1-F6EECF244321}">
                <p14:modId xmlns:p14="http://schemas.microsoft.com/office/powerpoint/2010/main" val="2652255246"/>
              </p:ext>
            </p:extLst>
          </p:nvPr>
        </p:nvGraphicFramePr>
        <p:xfrm>
          <a:off x="413025" y="635840"/>
          <a:ext cx="8342356" cy="3063000"/>
        </p:xfrm>
        <a:graphic>
          <a:graphicData uri="http://schemas.openxmlformats.org/drawingml/2006/table">
            <a:tbl>
              <a:tblPr>
                <a:noFill/>
                <a:tableStyleId>{C8740687-098F-4B7A-8431-CDD2B2E3573F}</a:tableStyleId>
              </a:tblPr>
              <a:tblGrid>
                <a:gridCol w="32352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98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7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994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Award</a:t>
                      </a:r>
                      <a:endParaRPr sz="1400" b="1" u="none" strike="noStrike" cap="none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Product</a:t>
                      </a:r>
                      <a:endParaRPr sz="1400" b="1" u="none" strike="noStrike" cap="none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Medal/Score</a:t>
                      </a:r>
                      <a:endParaRPr sz="1400" b="1" u="none" strike="noStrike" cap="none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025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Raleway"/>
                        </a:rPr>
                        <a:t>2018 World Liqueur Awards</a:t>
                      </a:r>
                      <a:endParaRPr kumimoji="0" lang="en-US">
                        <a:sym typeface="Arial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 cap="none" noProof="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Arial"/>
                          <a:sym typeface="Arial"/>
                        </a:rPr>
                        <a:t>Cucumber</a:t>
                      </a:r>
                      <a:endParaRPr sz="1300" b="0" i="0" u="none" strike="noStrike" cap="none">
                        <a:solidFill>
                          <a:srgbClr val="000000"/>
                        </a:solidFill>
                        <a:latin typeface="Raleway"/>
                        <a:ea typeface="Raleway"/>
                        <a:cs typeface="Arial"/>
                        <a:sym typeface="Raleway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Gold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894411976"/>
                  </a:ext>
                </a:extLst>
              </a:tr>
              <a:tr h="298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Tx/>
                        <a:buFont typeface="Arial"/>
                        <a:buNone/>
                      </a:pPr>
                      <a:r>
                        <a:rPr lang="en-US" sz="1300" u="none" strike="noStrike" cap="none">
                          <a:latin typeface="Raleway"/>
                        </a:rPr>
                        <a:t>20</a:t>
                      </a:r>
                      <a:r>
                        <a:rPr lang="en-US" sz="1300">
                          <a:latin typeface="Raleway"/>
                        </a:rPr>
                        <a:t>18 SIP Awards</a:t>
                      </a:r>
                      <a:endParaRPr lang="en-US" sz="1300" u="none" strike="noStrike" cap="none">
                        <a:latin typeface="Raleway"/>
                        <a:sym typeface="Raleway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Raleway"/>
                          <a:ea typeface="Raleway"/>
                          <a:cs typeface="Raleway"/>
                        </a:rPr>
                        <a:t>Pineapple Chipotle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Raleway"/>
                        </a:rPr>
                        <a:t>Gold</a:t>
                      </a:r>
                      <a:endParaRPr sz="1300">
                        <a:latin typeface="Raleway"/>
                        <a:sym typeface="Raleway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477910463"/>
                  </a:ext>
                </a:extLst>
              </a:tr>
              <a:tr h="298025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 cap="none" noProof="0">
                          <a:solidFill>
                            <a:srgbClr val="000000"/>
                          </a:solidFill>
                          <a:latin typeface="Raleway"/>
                        </a:rPr>
                        <a:t>2020 International Spirits Challenge</a:t>
                      </a:r>
                      <a:endParaRPr kumimoji="0" lang="en-US" sz="1300" b="0" i="0" u="none" strike="noStrike" cap="none">
                        <a:solidFill>
                          <a:srgbClr val="000000"/>
                        </a:solidFill>
                        <a:latin typeface="Raleway"/>
                        <a:sym typeface="Arial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 cap="none" noProof="0">
                          <a:solidFill>
                            <a:srgbClr val="000000"/>
                          </a:solidFill>
                          <a:latin typeface="Raleway"/>
                        </a:rPr>
                        <a:t>Crème de Cassis</a:t>
                      </a:r>
                      <a:endParaRPr>
                        <a:sym typeface="Raleway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 cap="none" noProof="0">
                          <a:solidFill>
                            <a:srgbClr val="000000"/>
                          </a:solidFill>
                          <a:latin typeface="Raleway"/>
                        </a:rPr>
                        <a:t>Gold</a:t>
                      </a:r>
                      <a:endParaRPr sz="1300" b="0" i="0" u="none" strike="noStrike" cap="none" noProof="0">
                        <a:solidFill>
                          <a:srgbClr val="000000"/>
                        </a:solidFill>
                        <a:latin typeface="Raleway"/>
                        <a:sym typeface="Raleway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300647026"/>
                  </a:ext>
                </a:extLst>
              </a:tr>
              <a:tr h="298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Tx/>
                        <a:buFont typeface="Arial"/>
                        <a:buNone/>
                      </a:pPr>
                      <a:r>
                        <a:rPr lang="en-US" sz="1300" u="none" strike="noStrike" cap="none">
                          <a:latin typeface="Raleway"/>
                        </a:rPr>
                        <a:t>2</a:t>
                      </a:r>
                      <a:r>
                        <a:rPr lang="en-US" sz="1300" b="0" i="0" u="none" strike="noStrike" cap="none">
                          <a:solidFill>
                            <a:srgbClr val="000000"/>
                          </a:solidFill>
                          <a:latin typeface="Raleway"/>
                          <a:cs typeface="Arial"/>
                        </a:rPr>
                        <a:t>020 </a:t>
                      </a:r>
                      <a:r>
                        <a:rPr lang="en-US" sz="1300" b="0" i="0" u="none" strike="noStrike" cap="none" noProof="0">
                          <a:solidFill>
                            <a:srgbClr val="000000"/>
                          </a:solidFill>
                          <a:latin typeface="Raleway"/>
                          <a:cs typeface="Arial"/>
                        </a:rPr>
                        <a:t>PROOF Awards</a:t>
                      </a:r>
                      <a:endParaRPr kumimoji="0" lang="en-US" sz="1300" b="0" i="0" u="none" strike="noStrike" cap="none">
                        <a:solidFill>
                          <a:srgbClr val="000000"/>
                        </a:solidFill>
                        <a:latin typeface="Raleway"/>
                        <a:cs typeface="Arial"/>
                        <a:sym typeface="Arial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 cap="none" noProof="0">
                          <a:solidFill>
                            <a:srgbClr val="000000"/>
                          </a:solidFill>
                          <a:latin typeface="Raleway"/>
                        </a:rPr>
                        <a:t>Orange Curacao</a:t>
                      </a:r>
                      <a:endParaRPr sz="1300" b="0" i="0" u="none" strike="noStrike" cap="none">
                        <a:solidFill>
                          <a:srgbClr val="000000"/>
                        </a:solidFill>
                        <a:latin typeface="Raleway"/>
                        <a:sym typeface="Raleway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Raleway"/>
                        </a:rPr>
                        <a:t>Gold</a:t>
                      </a:r>
                      <a:endParaRPr sz="1300">
                        <a:latin typeface="Raleway"/>
                        <a:sym typeface="Raleway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991228857"/>
                  </a:ext>
                </a:extLst>
              </a:tr>
              <a:tr h="298025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 cap="none" noProof="0">
                          <a:solidFill>
                            <a:srgbClr val="000000"/>
                          </a:solidFill>
                          <a:latin typeface="Raleway"/>
                        </a:rPr>
                        <a:t>2023 Ultimate Spirits Challenge</a:t>
                      </a:r>
                      <a:endParaRPr kumimoji="0" lang="en-US">
                        <a:sym typeface="Arial"/>
                      </a:endParaRPr>
                    </a:p>
                  </a:txBody>
                  <a:tcPr marL="91425" marR="91425" marT="91425" marB="9142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Raleway"/>
                          <a:ea typeface="Raleway"/>
                          <a:cs typeface="Arial"/>
                        </a:rPr>
                        <a:t>Triple Sec</a:t>
                      </a:r>
                      <a:endParaRPr sz="1300">
                        <a:latin typeface="Raleway"/>
                        <a:ea typeface="Raleway"/>
                        <a:cs typeface="Arial"/>
                        <a:sym typeface="Raleway"/>
                      </a:endParaRPr>
                    </a:p>
                  </a:txBody>
                  <a:tcPr marL="91425" marR="91425" marT="91425" marB="9142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Raleway"/>
                          <a:ea typeface="Raleway"/>
                          <a:cs typeface="Raleway"/>
                        </a:rPr>
                        <a:t>93 pts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5692944"/>
                  </a:ext>
                </a:extLst>
              </a:tr>
              <a:tr h="298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Raleway"/>
                        </a:rPr>
                        <a:t>2023 Wine Enthusiast</a:t>
                      </a:r>
                      <a:endParaRPr kumimoji="0" lang="en-US" sz="1300">
                        <a:latin typeface="Raleway"/>
                        <a:sym typeface="Arial"/>
                      </a:endParaRPr>
                    </a:p>
                  </a:txBody>
                  <a:tcPr marL="91425" marR="91425" marT="91425" marB="9142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Raleway"/>
                          <a:ea typeface="Raleway"/>
                          <a:cs typeface="Arial"/>
                        </a:rPr>
                        <a:t>Triple Sec</a:t>
                      </a:r>
                      <a:endParaRPr sz="1300">
                        <a:latin typeface="Raleway"/>
                        <a:ea typeface="Raleway"/>
                        <a:cs typeface="Arial"/>
                        <a:sym typeface="Raleway"/>
                      </a:endParaRPr>
                    </a:p>
                  </a:txBody>
                  <a:tcPr marL="91425" marR="91425" marT="91425" marB="9142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Raleway"/>
                          <a:ea typeface="Raleway"/>
                          <a:cs typeface="Raleway"/>
                        </a:rPr>
                        <a:t>Best Buy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0990575"/>
                  </a:ext>
                </a:extLst>
              </a:tr>
              <a:tr h="298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en-US" sz="1300">
                          <a:latin typeface="Raleway"/>
                          <a:sym typeface="Arial"/>
                        </a:rPr>
                        <a:t>2025 IWSC</a:t>
                      </a:r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Raleway"/>
                          <a:ea typeface="Raleway"/>
                          <a:cs typeface="Arial"/>
                          <a:sym typeface="Raleway"/>
                        </a:rPr>
                        <a:t>Peach</a:t>
                      </a:r>
                      <a:endParaRPr sz="1300">
                        <a:latin typeface="Raleway"/>
                        <a:ea typeface="Raleway"/>
                        <a:cs typeface="Arial"/>
                        <a:sym typeface="Raleway"/>
                      </a:endParaRPr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98 pts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8261022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5F529D0D-2854-A2FE-FEC3-4B3353BC7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481" y="3895695"/>
            <a:ext cx="882249" cy="1115516"/>
          </a:xfrm>
          <a:prstGeom prst="rect">
            <a:avLst/>
          </a:prstGeom>
        </p:spPr>
      </p:pic>
      <p:pic>
        <p:nvPicPr>
          <p:cNvPr id="3" name="Picture 2" descr="A logo for a wine tasting&#10;&#10;Description automatically generated">
            <a:extLst>
              <a:ext uri="{FF2B5EF4-FFF2-40B4-BE49-F238E27FC236}">
                <a16:creationId xmlns:a16="http://schemas.microsoft.com/office/drawing/2014/main" id="{DAA86FB4-BFD9-4DB7-D8F9-BCD1C37E5D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9287" y="3893148"/>
            <a:ext cx="1140619" cy="1036524"/>
          </a:xfrm>
          <a:prstGeom prst="rect">
            <a:avLst/>
          </a:prstGeom>
        </p:spPr>
      </p:pic>
      <p:pic>
        <p:nvPicPr>
          <p:cNvPr id="9" name="Picture 8" descr="Pecan Bourbon Whiskey - William Wolf Whiskey | Kentucky Whiskey">
            <a:extLst>
              <a:ext uri="{FF2B5EF4-FFF2-40B4-BE49-F238E27FC236}">
                <a16:creationId xmlns:a16="http://schemas.microsoft.com/office/drawing/2014/main" id="{7819CDD6-729E-28EA-AEE8-BF061887DB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3240" y="3947128"/>
            <a:ext cx="1008630" cy="1036185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B93813D9-F984-9008-D5B0-E26FF677D2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013" y="3848837"/>
            <a:ext cx="1164216" cy="11438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E637A81-15C0-7E2B-EC68-CBA7076AF1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1165" y="3918891"/>
            <a:ext cx="1092320" cy="1092320"/>
          </a:xfrm>
          <a:prstGeom prst="rect">
            <a:avLst/>
          </a:prstGeom>
        </p:spPr>
      </p:pic>
      <p:pic>
        <p:nvPicPr>
          <p:cNvPr id="14" name="Picture 13" descr="Awards — Taptails">
            <a:extLst>
              <a:ext uri="{FF2B5EF4-FFF2-40B4-BE49-F238E27FC236}">
                <a16:creationId xmlns:a16="http://schemas.microsoft.com/office/drawing/2014/main" id="{1CDEB4B4-96A3-AF85-569C-40D6661B11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3215" y="3825346"/>
            <a:ext cx="1141639" cy="1157967"/>
          </a:xfrm>
          <a:prstGeom prst="rect">
            <a:avLst/>
          </a:prstGeom>
        </p:spPr>
      </p:pic>
      <p:pic>
        <p:nvPicPr>
          <p:cNvPr id="2" name="Google Shape;90;p17">
            <a:extLst>
              <a:ext uri="{FF2B5EF4-FFF2-40B4-BE49-F238E27FC236}">
                <a16:creationId xmlns:a16="http://schemas.microsoft.com/office/drawing/2014/main" id="{0EB89A77-B00E-D5B6-8000-CEB3BC0C0A0A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433261" y="95465"/>
            <a:ext cx="644232" cy="471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Spirit Gold Outstanding 2025">
            <a:extLst>
              <a:ext uri="{FF2B5EF4-FFF2-40B4-BE49-F238E27FC236}">
                <a16:creationId xmlns:a16="http://schemas.microsoft.com/office/drawing/2014/main" id="{F59D6472-475E-FAB5-253B-7AC7B9215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824" y="3918891"/>
            <a:ext cx="1129144" cy="112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19c914a4be_0_12"/>
          <p:cNvSpPr txBox="1">
            <a:spLocks noGrp="1"/>
          </p:cNvSpPr>
          <p:nvPr>
            <p:ph type="title"/>
          </p:nvPr>
        </p:nvSpPr>
        <p:spPr>
          <a:xfrm>
            <a:off x="413025" y="13596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>
              <a:buSzPct val="111111"/>
            </a:pPr>
            <a:r>
              <a:rPr lang="en-US">
                <a:solidFill>
                  <a:srgbClr val="0B0D33"/>
                </a:solidFill>
                <a:latin typeface="Raleway"/>
                <a:ea typeface="Raleway"/>
                <a:cs typeface="Raleway"/>
                <a:sym typeface="Raleway"/>
              </a:rPr>
              <a:t>TMLC Irish Gin</a:t>
            </a:r>
            <a:endParaRPr>
              <a:solidFill>
                <a:srgbClr val="0B0D3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44" name="Google Shape;244;g319c914a4be_0_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2896" y="3986044"/>
            <a:ext cx="995862" cy="965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g319c914a4be_0_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70725" y="3964679"/>
            <a:ext cx="1013468" cy="106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319c914a4be_0_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56941" y="3931061"/>
            <a:ext cx="1005064" cy="106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g319c914a4be_0_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81513" y="4021009"/>
            <a:ext cx="1005064" cy="888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g319c914a4be_0_12"/>
          <p:cNvPicPr preferRelativeResize="0"/>
          <p:nvPr/>
        </p:nvPicPr>
        <p:blipFill rotWithShape="1">
          <a:blip r:embed="rId7">
            <a:alphaModFix/>
          </a:blip>
          <a:srcRect l="18778" t="19245" r="19347" b="16474"/>
          <a:stretch/>
        </p:blipFill>
        <p:spPr>
          <a:xfrm>
            <a:off x="550472" y="3931333"/>
            <a:ext cx="991310" cy="1064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1;p32">
            <a:extLst>
              <a:ext uri="{FF2B5EF4-FFF2-40B4-BE49-F238E27FC236}">
                <a16:creationId xmlns:a16="http://schemas.microsoft.com/office/drawing/2014/main" id="{2C2CDC3A-8625-603C-D834-4FC14D33D581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221980" y="64630"/>
            <a:ext cx="759820" cy="6440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F80EA4-A3A8-3581-2242-673C23F5A6A8}"/>
              </a:ext>
            </a:extLst>
          </p:cNvPr>
          <p:cNvSpPr txBox="1"/>
          <p:nvPr/>
        </p:nvSpPr>
        <p:spPr>
          <a:xfrm>
            <a:off x="6003421" y="4404595"/>
            <a:ext cx="2218082" cy="71616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dobe Caslon Pro Bold"/>
                <a:ea typeface="+mj-ea"/>
              </a:rPr>
              <a:t>93</a:t>
            </a:r>
            <a:r>
              <a:rPr lang="en-US" sz="2400" b="1">
                <a:solidFill>
                  <a:schemeClr val="bg1"/>
                </a:solidFill>
                <a:latin typeface="Adobe Caslon Pro Bold"/>
                <a:ea typeface="+mj-ea"/>
              </a:rPr>
              <a:t> </a:t>
            </a:r>
            <a:r>
              <a:rPr lang="en-US" sz="1800" b="1">
                <a:solidFill>
                  <a:schemeClr val="bg1"/>
                </a:solidFill>
                <a:latin typeface="Adobe Caslon Pro Bold"/>
                <a:ea typeface="+mj-ea"/>
              </a:rPr>
              <a:t>POINTS</a:t>
            </a:r>
            <a:endParaRPr lang="en-US" sz="5400" b="1">
              <a:solidFill>
                <a:schemeClr val="bg1"/>
              </a:solidFill>
              <a:latin typeface="Adobe Caslon Pro Bold"/>
              <a:ea typeface="+mj-ea"/>
            </a:endParaRPr>
          </a:p>
        </p:txBody>
      </p:sp>
      <p:pic>
        <p:nvPicPr>
          <p:cNvPr id="9" name="Picture 8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435AD3AB-9F9D-5221-1680-27E28E1D12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13090" y="3908051"/>
            <a:ext cx="2103344" cy="495861"/>
          </a:xfrm>
          <a:prstGeom prst="rect">
            <a:avLst/>
          </a:prstGeom>
        </p:spPr>
      </p:pic>
      <p:graphicFrame>
        <p:nvGraphicFramePr>
          <p:cNvPr id="243" name="Google Shape;243;g319c914a4be_0_12"/>
          <p:cNvGraphicFramePr/>
          <p:nvPr>
            <p:extLst>
              <p:ext uri="{D42A27DB-BD31-4B8C-83A1-F6EECF244321}">
                <p14:modId xmlns:p14="http://schemas.microsoft.com/office/powerpoint/2010/main" val="3277794644"/>
              </p:ext>
            </p:extLst>
          </p:nvPr>
        </p:nvGraphicFramePr>
        <p:xfrm>
          <a:off x="385765" y="898319"/>
          <a:ext cx="8216125" cy="2623864"/>
        </p:xfrm>
        <a:graphic>
          <a:graphicData uri="http://schemas.openxmlformats.org/drawingml/2006/table">
            <a:tbl>
              <a:tblPr>
                <a:noFill/>
                <a:tableStyleId>{C8740687-098F-4B7A-8431-CDD2B2E3573F}</a:tableStyleId>
              </a:tblPr>
              <a:tblGrid>
                <a:gridCol w="4704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0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864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Award</a:t>
                      </a:r>
                      <a:endParaRPr sz="1400" b="1" u="none" strike="noStrike" cap="none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Product</a:t>
                      </a:r>
                      <a:endParaRPr sz="1400" b="1" u="none" strike="noStrike" cap="none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Medal/Score</a:t>
                      </a:r>
                      <a:endParaRPr sz="1400" b="1" u="none" strike="noStrike" cap="none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77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2018 The Drinks Business Hong Kong Gin Masters</a:t>
                      </a:r>
                      <a:endParaRPr sz="12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0" i="0" u="none" strike="noStrike" cap="none" noProof="0">
                          <a:solidFill>
                            <a:srgbClr val="0E0F11"/>
                          </a:solidFill>
                          <a:latin typeface="Raleway"/>
                          <a:sym typeface="Raleway"/>
                        </a:rPr>
                        <a:t>Muff </a:t>
                      </a:r>
                      <a:r>
                        <a:rPr lang="en" sz="1200" b="0" i="0" u="none" strike="noStrike" cap="none" noProof="0">
                          <a:solidFill>
                            <a:srgbClr val="0E0F11"/>
                          </a:solidFill>
                          <a:latin typeface="Raleway"/>
                        </a:rPr>
                        <a:t>Irish </a:t>
                      </a:r>
                      <a:r>
                        <a:rPr lang="en" sz="1200" b="0" i="0" u="none" strike="noStrike" cap="none" noProof="0">
                          <a:solidFill>
                            <a:srgbClr val="0E0F11"/>
                          </a:solidFill>
                          <a:latin typeface="Raleway"/>
                          <a:sym typeface="Raleway"/>
                        </a:rPr>
                        <a:t>Gin</a:t>
                      </a:r>
                      <a:endParaRPr sz="1200" b="0" i="0" noProof="0">
                        <a:solidFill>
                          <a:srgbClr val="0E0F11"/>
                        </a:solidFill>
                        <a:sym typeface="Raleway"/>
                      </a:endParaRPr>
                    </a:p>
                  </a:txBody>
                  <a:tcPr marL="91425" marR="91425" marT="91425" marB="91425" anchor="ctr"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Gold</a:t>
                      </a:r>
                      <a:endParaRPr sz="12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9535798"/>
                  </a:ext>
                </a:extLst>
              </a:tr>
              <a:tr h="29677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2018 The Wine &amp; Spirits Wholesalers of America</a:t>
                      </a:r>
                      <a:endParaRPr sz="12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0" i="0" u="none" strike="noStrike" cap="none" noProof="0">
                          <a:solidFill>
                            <a:srgbClr val="0E0F11"/>
                          </a:solidFill>
                          <a:latin typeface="Raleway"/>
                          <a:sym typeface="Raleway"/>
                        </a:rPr>
                        <a:t>Muff </a:t>
                      </a:r>
                      <a:r>
                        <a:rPr lang="en" sz="1200" b="0" i="0" u="none" strike="noStrike" cap="none" noProof="0">
                          <a:solidFill>
                            <a:srgbClr val="0E0F11"/>
                          </a:solidFill>
                          <a:latin typeface="Raleway"/>
                        </a:rPr>
                        <a:t>Irish </a:t>
                      </a:r>
                      <a:r>
                        <a:rPr lang="en" sz="1200" b="0" i="0" u="none" strike="noStrike" cap="none" noProof="0">
                          <a:solidFill>
                            <a:srgbClr val="0E0F11"/>
                          </a:solidFill>
                          <a:latin typeface="Raleway"/>
                          <a:sym typeface="Raleway"/>
                        </a:rPr>
                        <a:t>Gin</a:t>
                      </a:r>
                      <a:endParaRPr sz="1200" b="0" i="0" noProof="0">
                        <a:solidFill>
                          <a:srgbClr val="0E0F11"/>
                        </a:solidFill>
                        <a:sym typeface="Raleway"/>
                      </a:endParaRPr>
                    </a:p>
                  </a:txBody>
                  <a:tcPr marL="91425" marR="91425" marT="91425" marB="91425" anchor="ctr"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Gold/Spirit Of The Year</a:t>
                      </a:r>
                      <a:endParaRPr sz="12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9995129"/>
                  </a:ext>
                </a:extLst>
              </a:tr>
              <a:tr h="29677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2019 The Gin Guide Award</a:t>
                      </a:r>
                      <a:endParaRPr sz="12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0" i="0" u="none" strike="noStrike" cap="none" noProof="0">
                          <a:solidFill>
                            <a:srgbClr val="0E0F11"/>
                          </a:solidFill>
                          <a:latin typeface="Raleway"/>
                          <a:sym typeface="Raleway"/>
                        </a:rPr>
                        <a:t>Muff </a:t>
                      </a:r>
                      <a:r>
                        <a:rPr lang="en" sz="1200" b="0" i="0" u="none" strike="noStrike" cap="none" noProof="0">
                          <a:solidFill>
                            <a:srgbClr val="0E0F11"/>
                          </a:solidFill>
                          <a:latin typeface="Raleway"/>
                        </a:rPr>
                        <a:t>Irish </a:t>
                      </a:r>
                      <a:r>
                        <a:rPr lang="en" sz="1200" b="0" i="0" u="none" strike="noStrike" cap="none" noProof="0">
                          <a:solidFill>
                            <a:srgbClr val="0E0F11"/>
                          </a:solidFill>
                          <a:latin typeface="Raleway"/>
                          <a:sym typeface="Raleway"/>
                        </a:rPr>
                        <a:t>Gin</a:t>
                      </a:r>
                      <a:endParaRPr sz="1200" b="0" i="0" noProof="0">
                        <a:solidFill>
                          <a:srgbClr val="0E0F11"/>
                        </a:solidFill>
                        <a:sym typeface="Raleway"/>
                      </a:endParaRPr>
                    </a:p>
                  </a:txBody>
                  <a:tcPr marL="91425" marR="91425" marT="91425" marB="91425" anchor="ctr"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Best in Ireland</a:t>
                      </a:r>
                      <a:endParaRPr sz="12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8545619"/>
                  </a:ext>
                </a:extLst>
              </a:tr>
              <a:tr h="29677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2019 The Irish Gin Award</a:t>
                      </a:r>
                      <a:endParaRPr sz="12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0" i="0" u="none" strike="noStrike" cap="none" noProof="0">
                          <a:solidFill>
                            <a:srgbClr val="0E0F11"/>
                          </a:solidFill>
                          <a:latin typeface="Raleway"/>
                          <a:sym typeface="Raleway"/>
                        </a:rPr>
                        <a:t>Muff </a:t>
                      </a:r>
                      <a:r>
                        <a:rPr lang="en" sz="1200" b="0" i="0" u="none" strike="noStrike" cap="none" noProof="0">
                          <a:solidFill>
                            <a:srgbClr val="0E0F11"/>
                          </a:solidFill>
                          <a:latin typeface="Raleway"/>
                        </a:rPr>
                        <a:t>Irish </a:t>
                      </a:r>
                      <a:r>
                        <a:rPr lang="en" sz="1200" b="0" i="0" u="none" strike="noStrike" cap="none" noProof="0">
                          <a:solidFill>
                            <a:srgbClr val="0E0F11"/>
                          </a:solidFill>
                          <a:latin typeface="Raleway"/>
                          <a:sym typeface="Raleway"/>
                        </a:rPr>
                        <a:t>Gin</a:t>
                      </a:r>
                      <a:endParaRPr sz="1200" b="0" i="0" noProof="0">
                        <a:solidFill>
                          <a:srgbClr val="0E0F11"/>
                        </a:solidFill>
                        <a:sym typeface="Raleway"/>
                      </a:endParaRPr>
                    </a:p>
                  </a:txBody>
                  <a:tcPr marL="91425" marR="91425" marT="91425" marB="91425" anchor="ctr"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Gold</a:t>
                      </a:r>
                      <a:endParaRPr sz="12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8335998"/>
                  </a:ext>
                </a:extLst>
              </a:tr>
              <a:tr h="29677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312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2024 The Tasting Panel</a:t>
                      </a:r>
                      <a:endParaRPr sz="12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0E0F1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Muff </a:t>
                      </a:r>
                      <a:r>
                        <a:rPr lang="en" sz="1200" u="none" strike="noStrike" cap="none">
                          <a:solidFill>
                            <a:srgbClr val="0E0F11"/>
                          </a:solidFill>
                          <a:latin typeface="Raleway"/>
                          <a:ea typeface="Raleway"/>
                          <a:cs typeface="Raleway"/>
                        </a:rPr>
                        <a:t>Irish </a:t>
                      </a:r>
                      <a:r>
                        <a:rPr lang="en" sz="1200">
                          <a:solidFill>
                            <a:srgbClr val="0E0F11"/>
                          </a:solidFill>
                          <a:latin typeface="Raleway"/>
                          <a:ea typeface="Raleway"/>
                          <a:cs typeface="Raleway"/>
                        </a:rPr>
                        <a:t>Gin</a:t>
                      </a:r>
                      <a:endParaRPr sz="1200" u="none" strike="noStrike" cap="none">
                        <a:solidFill>
                          <a:srgbClr val="0E0F1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Score: 91</a:t>
                      </a:r>
                      <a:endParaRPr sz="12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4652505"/>
                  </a:ext>
                </a:extLst>
              </a:tr>
              <a:tr h="296774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</a:rPr>
                        <a:t>2025 Wine Enthusiast </a:t>
                      </a:r>
                      <a:endParaRPr lang="en" sz="1200" b="0" i="0" u="none" strike="noStrike" noProof="0">
                        <a:sym typeface="Raleway"/>
                      </a:endParaRPr>
                    </a:p>
                  </a:txBody>
                  <a:tcPr marL="91425" marR="91425" marT="91425" marB="91425" anchor="ctr"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rgbClr val="9E9E9E"/>
                      </a:solidFill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0" i="0" u="none" strike="noStrike" noProof="0">
                          <a:solidFill>
                            <a:srgbClr val="0E0F11"/>
                          </a:solidFill>
                          <a:latin typeface="Raleway"/>
                        </a:rPr>
                        <a:t>Muff Irish Gin</a:t>
                      </a:r>
                      <a:endParaRPr lang="en-US" sz="1200">
                        <a:sym typeface="Raleway"/>
                      </a:endParaRPr>
                    </a:p>
                  </a:txBody>
                  <a:tcPr marL="91425" marR="91425" marT="91425" marB="91425" anchor="ctr"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rgbClr val="9E9E9E"/>
                      </a:solidFill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aleway"/>
                        </a:rPr>
                        <a:t>Best Buy/Score: 93</a:t>
                      </a:r>
                      <a:endParaRPr lang="en-US" sz="1200">
                        <a:sym typeface="Raleway"/>
                      </a:endParaRPr>
                    </a:p>
                  </a:txBody>
                  <a:tcPr marL="91425" marR="91425" marT="91425" marB="91425" anchor="ctr"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4">
                      <a:solidFill>
                        <a:srgbClr val="9E9E9E"/>
                      </a:solidFill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19737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31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3">
          <a:extLst>
            <a:ext uri="{FF2B5EF4-FFF2-40B4-BE49-F238E27FC236}">
              <a16:creationId xmlns:a16="http://schemas.microsoft.com/office/drawing/2014/main" id="{02F8C415-2FA0-37B7-B570-B57A2F408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">
            <a:extLst>
              <a:ext uri="{FF2B5EF4-FFF2-40B4-BE49-F238E27FC236}">
                <a16:creationId xmlns:a16="http://schemas.microsoft.com/office/drawing/2014/main" id="{4D42645B-8580-075D-C0A0-5168301507D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59725" y="0"/>
            <a:ext cx="348427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">
            <a:extLst>
              <a:ext uri="{FF2B5EF4-FFF2-40B4-BE49-F238E27FC236}">
                <a16:creationId xmlns:a16="http://schemas.microsoft.com/office/drawing/2014/main" id="{05F6D1A4-2CAF-F65F-C55F-DC07C6BBC3B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16123" y="957670"/>
            <a:ext cx="3179474" cy="2277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">
            <a:extLst>
              <a:ext uri="{FF2B5EF4-FFF2-40B4-BE49-F238E27FC236}">
                <a16:creationId xmlns:a16="http://schemas.microsoft.com/office/drawing/2014/main" id="{629568A8-CA85-8566-10AA-4FE76269087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0031" r="10030"/>
          <a:stretch/>
        </p:blipFill>
        <p:spPr>
          <a:xfrm>
            <a:off x="0" y="4461200"/>
            <a:ext cx="545399" cy="6823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">
            <a:extLst>
              <a:ext uri="{FF2B5EF4-FFF2-40B4-BE49-F238E27FC236}">
                <a16:creationId xmlns:a16="http://schemas.microsoft.com/office/drawing/2014/main" id="{38A0123B-201C-DA90-B33B-0F34EEF9E8FC}"/>
              </a:ext>
            </a:extLst>
          </p:cNvPr>
          <p:cNvSpPr txBox="1"/>
          <p:nvPr/>
        </p:nvSpPr>
        <p:spPr>
          <a:xfrm>
            <a:off x="251910" y="4185830"/>
            <a:ext cx="5307900" cy="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ADADA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55;p1">
            <a:extLst>
              <a:ext uri="{FF2B5EF4-FFF2-40B4-BE49-F238E27FC236}">
                <a16:creationId xmlns:a16="http://schemas.microsoft.com/office/drawing/2014/main" id="{6E5DF0B0-C65B-7888-1859-4363C04F4DC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51899" y="4120050"/>
            <a:ext cx="5143500" cy="6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rgbClr val="222222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Accolades &amp; Ratings </a:t>
            </a:r>
            <a:br>
              <a:rPr lang="en" sz="2300" b="1">
                <a:solidFill>
                  <a:srgbClr val="222222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</a:br>
            <a:r>
              <a:rPr lang="en" sz="2300" b="1">
                <a:solidFill>
                  <a:srgbClr val="222222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Report</a:t>
            </a:r>
            <a:br>
              <a:rPr lang="en" sz="2300" b="1">
                <a:solidFill>
                  <a:srgbClr val="222222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</a:br>
            <a:endParaRPr sz="2300" b="1">
              <a:solidFill>
                <a:srgbClr val="222222"/>
              </a:solidFill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00" b="1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 sz="23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2300">
              <a:solidFill>
                <a:srgbClr val="1A1A1A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300">
              <a:solidFill>
                <a:srgbClr val="1A1A1A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77467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9">
          <a:extLst>
            <a:ext uri="{FF2B5EF4-FFF2-40B4-BE49-F238E27FC236}">
              <a16:creationId xmlns:a16="http://schemas.microsoft.com/office/drawing/2014/main" id="{9D522BED-963E-882F-F9A8-999A86AF9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19c914a4be_0_150">
            <a:extLst>
              <a:ext uri="{FF2B5EF4-FFF2-40B4-BE49-F238E27FC236}">
                <a16:creationId xmlns:a16="http://schemas.microsoft.com/office/drawing/2014/main" id="{5D749295-C04E-DAF1-BDD8-18E6A216C4D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11736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solidFill>
                  <a:srgbClr val="0B0D33"/>
                </a:solidFill>
                <a:latin typeface="Raleway"/>
                <a:ea typeface="Raleway"/>
                <a:cs typeface="Raleway"/>
                <a:sym typeface="Raleway"/>
              </a:rPr>
              <a:t>Bols Liqueurs</a:t>
            </a:r>
            <a:endParaRPr/>
          </a:p>
        </p:txBody>
      </p:sp>
      <p:graphicFrame>
        <p:nvGraphicFramePr>
          <p:cNvPr id="93" name="Google Shape;93;g319c914a4be_0_150">
            <a:extLst>
              <a:ext uri="{FF2B5EF4-FFF2-40B4-BE49-F238E27FC236}">
                <a16:creationId xmlns:a16="http://schemas.microsoft.com/office/drawing/2014/main" id="{5D052524-A6B7-4968-8481-C2BE7E8CEF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6051286"/>
              </p:ext>
            </p:extLst>
          </p:nvPr>
        </p:nvGraphicFramePr>
        <p:xfrm>
          <a:off x="489944" y="1034599"/>
          <a:ext cx="8342356" cy="1188630"/>
        </p:xfrm>
        <a:graphic>
          <a:graphicData uri="http://schemas.openxmlformats.org/drawingml/2006/table">
            <a:tbl>
              <a:tblPr>
                <a:noFill/>
                <a:tableStyleId>{C8740687-098F-4B7A-8431-CDD2B2E3573F}</a:tableStyleId>
              </a:tblPr>
              <a:tblGrid>
                <a:gridCol w="32352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98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7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9770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b="1" i="0" u="none" strike="noStrike" cap="none" noProof="0">
                          <a:solidFill>
                            <a:schemeClr val="dk1"/>
                          </a:solidFill>
                          <a:latin typeface="Raleway"/>
                        </a:rPr>
                        <a:t>Award</a:t>
                      </a:r>
                      <a:endParaRPr>
                        <a:sym typeface="Raleway"/>
                      </a:endParaRPr>
                    </a:p>
                  </a:txBody>
                  <a:tcPr marL="91425" marR="91425" marT="91425" marB="914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Product</a:t>
                      </a:r>
                      <a:endParaRPr sz="1400" b="1" u="none" strike="noStrike" cap="none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Medal/Score</a:t>
                      </a:r>
                      <a:endParaRPr sz="1400" b="1" u="none" strike="noStrike" cap="none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770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en-US">
                          <a:latin typeface="Raleway"/>
                          <a:sym typeface="Arial"/>
                        </a:rPr>
                        <a:t>Difford’s Guide 2024</a:t>
                      </a:r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 cap="none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Arial"/>
                          <a:sym typeface="Raleway"/>
                        </a:rPr>
                        <a:t>Apricot Brandy</a:t>
                      </a:r>
                      <a:endParaRPr sz="1300" b="0" i="0" u="none" strike="noStrike" cap="none">
                        <a:solidFill>
                          <a:srgbClr val="000000"/>
                        </a:solidFill>
                        <a:latin typeface="Raleway"/>
                        <a:ea typeface="Raleway"/>
                        <a:cs typeface="Arial"/>
                        <a:sym typeface="Raleway"/>
                      </a:endParaRPr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Raleway"/>
                          <a:ea typeface="Raleway"/>
                          <a:cs typeface="Raleway"/>
                        </a:rPr>
                        <a:t>Excellent/4.5 Stars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4411976"/>
                  </a:ext>
                </a:extLst>
              </a:tr>
              <a:tr h="297854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en-US">
                          <a:latin typeface="Raleway"/>
                          <a:sym typeface="Arial"/>
                        </a:rPr>
                        <a:t>Difford’s Guide 2025</a:t>
                      </a:r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 cap="none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Arial"/>
                          <a:sym typeface="Raleway"/>
                        </a:rPr>
                        <a:t>Blue</a:t>
                      </a:r>
                      <a:endParaRPr sz="1300" b="0" i="0" u="none" strike="noStrike" cap="none">
                        <a:solidFill>
                          <a:srgbClr val="000000"/>
                        </a:solidFill>
                        <a:latin typeface="Raleway"/>
                        <a:ea typeface="Raleway"/>
                        <a:cs typeface="Arial"/>
                        <a:sym typeface="Raleway"/>
                      </a:endParaRPr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 noProof="0">
                          <a:solidFill>
                            <a:srgbClr val="000000"/>
                          </a:solidFill>
                          <a:latin typeface="Raleway"/>
                        </a:rPr>
                        <a:t>Excellent/4.5 Stars</a:t>
                      </a:r>
                      <a:endParaRPr>
                        <a:sym typeface="Raleway"/>
                      </a:endParaRPr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910463"/>
                  </a:ext>
                </a:extLst>
              </a:tr>
            </a:tbl>
          </a:graphicData>
        </a:graphic>
      </p:graphicFrame>
      <p:pic>
        <p:nvPicPr>
          <p:cNvPr id="2" name="Google Shape;90;p17">
            <a:extLst>
              <a:ext uri="{FF2B5EF4-FFF2-40B4-BE49-F238E27FC236}">
                <a16:creationId xmlns:a16="http://schemas.microsoft.com/office/drawing/2014/main" id="{9B8471AA-4DE8-E11D-741A-8BE9FBFF32C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33261" y="95465"/>
            <a:ext cx="644232" cy="471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984AD6-19AD-C97C-63C3-5CCCCE03DE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485" y="2970879"/>
            <a:ext cx="2620994" cy="21726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6BB5D4-4AA5-1AE6-844A-02055403F5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6131" y="3025451"/>
            <a:ext cx="2452354" cy="203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1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1">
          <a:extLst>
            <a:ext uri="{FF2B5EF4-FFF2-40B4-BE49-F238E27FC236}">
              <a16:creationId xmlns:a16="http://schemas.microsoft.com/office/drawing/2014/main" id="{943539D7-70E1-4CAA-5FA4-5DDA75932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g319c914a4be_0_143">
            <a:extLst>
              <a:ext uri="{FF2B5EF4-FFF2-40B4-BE49-F238E27FC236}">
                <a16:creationId xmlns:a16="http://schemas.microsoft.com/office/drawing/2014/main" id="{61CBFA87-774B-51CE-1F47-79918CED40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0031" r="10031"/>
          <a:stretch/>
        </p:blipFill>
        <p:spPr>
          <a:xfrm>
            <a:off x="0" y="4461200"/>
            <a:ext cx="545399" cy="68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g319c914a4be_0_143">
            <a:extLst>
              <a:ext uri="{FF2B5EF4-FFF2-40B4-BE49-F238E27FC236}">
                <a16:creationId xmlns:a16="http://schemas.microsoft.com/office/drawing/2014/main" id="{0FEB26A1-235A-5583-C899-00E157334E3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12400" y="4404550"/>
            <a:ext cx="1031588" cy="7389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E0E382-95C0-7FB3-9760-82AB5CECE783}"/>
              </a:ext>
            </a:extLst>
          </p:cNvPr>
          <p:cNvSpPr txBox="1"/>
          <p:nvPr/>
        </p:nvSpPr>
        <p:spPr>
          <a:xfrm>
            <a:off x="231609" y="3535578"/>
            <a:ext cx="2281394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/>
                <a:cs typeface="Arial"/>
                <a:sym typeface="Arial"/>
              </a:rPr>
              <a:t>BLUE 1575</a:t>
            </a:r>
          </a:p>
        </p:txBody>
      </p:sp>
      <p:pic>
        <p:nvPicPr>
          <p:cNvPr id="3" name="Google Shape;93;p17">
            <a:extLst>
              <a:ext uri="{FF2B5EF4-FFF2-40B4-BE49-F238E27FC236}">
                <a16:creationId xmlns:a16="http://schemas.microsoft.com/office/drawing/2014/main" id="{CB1D8915-E8FC-9CCA-0F0E-771616019B4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68362" y="152282"/>
            <a:ext cx="2525274" cy="4464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F39AA9-F4B4-00FF-5BD3-3962D0A98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99" y="563423"/>
            <a:ext cx="2752733" cy="233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oogle Shape;93;p17">
            <a:extLst>
              <a:ext uri="{FF2B5EF4-FFF2-40B4-BE49-F238E27FC236}">
                <a16:creationId xmlns:a16="http://schemas.microsoft.com/office/drawing/2014/main" id="{8F88B2C1-07D3-F68A-29C8-26BB94E2593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rcRect t="49148" b="11084"/>
          <a:stretch>
            <a:fillRect/>
          </a:stretch>
        </p:blipFill>
        <p:spPr>
          <a:xfrm>
            <a:off x="2054756" y="445232"/>
            <a:ext cx="5034487" cy="40159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277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9">
          <a:extLst>
            <a:ext uri="{FF2B5EF4-FFF2-40B4-BE49-F238E27FC236}">
              <a16:creationId xmlns:a16="http://schemas.microsoft.com/office/drawing/2014/main" id="{7D3A4291-D315-FD34-AA32-665D7F5DC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916717-7FCC-604C-A6B5-1400CCD942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556" t="19703" r="20556" b="52889"/>
          <a:stretch/>
        </p:blipFill>
        <p:spPr>
          <a:xfrm>
            <a:off x="313122" y="2969309"/>
            <a:ext cx="2021299" cy="1833041"/>
          </a:xfrm>
          <a:prstGeom prst="rect">
            <a:avLst/>
          </a:prstGeom>
        </p:spPr>
      </p:pic>
      <p:sp>
        <p:nvSpPr>
          <p:cNvPr id="90" name="Google Shape;90;g319c914a4be_0_150">
            <a:extLst>
              <a:ext uri="{FF2B5EF4-FFF2-40B4-BE49-F238E27FC236}">
                <a16:creationId xmlns:a16="http://schemas.microsoft.com/office/drawing/2014/main" id="{E7208F7A-1ECC-3595-18F4-4C3760337C2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11736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>
              <a:buSzPct val="111111"/>
            </a:pPr>
            <a:r>
              <a:rPr lang="en">
                <a:solidFill>
                  <a:srgbClr val="0B0D33"/>
                </a:solidFill>
                <a:latin typeface="Raleway"/>
                <a:ea typeface="Raleway"/>
                <a:cs typeface="Raleway"/>
                <a:sym typeface="Raleway"/>
              </a:rPr>
              <a:t>Bols </a:t>
            </a:r>
            <a:r>
              <a:rPr lang="en-US">
                <a:solidFill>
                  <a:srgbClr val="0B0D33"/>
                </a:solidFill>
                <a:latin typeface="Raleway"/>
                <a:ea typeface="Raleway"/>
                <a:cs typeface="Raleway"/>
                <a:sym typeface="Raleway"/>
              </a:rPr>
              <a:t>Blue</a:t>
            </a:r>
            <a:r>
              <a:rPr lang="en">
                <a:solidFill>
                  <a:srgbClr val="0B0D33"/>
                </a:solidFill>
                <a:latin typeface="Raleway"/>
                <a:ea typeface="Raleway"/>
                <a:cs typeface="Raleway"/>
                <a:sym typeface="Raleway"/>
              </a:rPr>
              <a:t> 1575</a:t>
            </a:r>
            <a:endParaRPr/>
          </a:p>
        </p:txBody>
      </p:sp>
      <p:pic>
        <p:nvPicPr>
          <p:cNvPr id="91" name="Google Shape;91;g319c914a4be_0_150">
            <a:extLst>
              <a:ext uri="{FF2B5EF4-FFF2-40B4-BE49-F238E27FC236}">
                <a16:creationId xmlns:a16="http://schemas.microsoft.com/office/drawing/2014/main" id="{D2CAF8B4-D8E7-D05C-F62E-D669E363437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12400" y="4404550"/>
            <a:ext cx="1031588" cy="73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g319c914a4be_0_150">
            <a:extLst>
              <a:ext uri="{FF2B5EF4-FFF2-40B4-BE49-F238E27FC236}">
                <a16:creationId xmlns:a16="http://schemas.microsoft.com/office/drawing/2014/main" id="{2D582AF4-84B4-23F0-AAB7-991D2782917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0031" r="10031"/>
          <a:stretch/>
        </p:blipFill>
        <p:spPr>
          <a:xfrm>
            <a:off x="0" y="4461200"/>
            <a:ext cx="545399" cy="6823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3" name="Google Shape;93;g319c914a4be_0_150">
            <a:extLst>
              <a:ext uri="{FF2B5EF4-FFF2-40B4-BE49-F238E27FC236}">
                <a16:creationId xmlns:a16="http://schemas.microsoft.com/office/drawing/2014/main" id="{2D9ED57F-F2C4-2213-D656-709087C6CC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0546897"/>
              </p:ext>
            </p:extLst>
          </p:nvPr>
        </p:nvGraphicFramePr>
        <p:xfrm>
          <a:off x="413025" y="732090"/>
          <a:ext cx="8342349" cy="1927662"/>
        </p:xfrm>
        <a:graphic>
          <a:graphicData uri="http://schemas.openxmlformats.org/drawingml/2006/table">
            <a:tbl>
              <a:tblPr>
                <a:noFill/>
                <a:tableStyleId>{C8740687-098F-4B7A-8431-CDD2B2E3573F}</a:tableStyleId>
              </a:tblPr>
              <a:tblGrid>
                <a:gridCol w="38135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08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79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52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Award</a:t>
                      </a:r>
                      <a:endParaRPr sz="1400" b="1" u="none" strike="noStrike" cap="none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Product</a:t>
                      </a:r>
                      <a:endParaRPr sz="1400" b="1" u="none" strike="noStrike" cap="none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Medal/Score</a:t>
                      </a:r>
                      <a:endParaRPr sz="1400" b="1" u="none" strike="noStrike" cap="none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04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2024 Difford’s Guide</a:t>
                      </a:r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Bols Blue 1575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Raleway"/>
                          <a:ea typeface="Raleway"/>
                          <a:cs typeface="Raleway"/>
                        </a:rPr>
                        <a:t>Excellent 4.5 Stars</a:t>
                      </a:r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124815"/>
                  </a:ext>
                </a:extLst>
              </a:tr>
              <a:tr h="5104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2025 Just Drinks Awards</a:t>
                      </a:r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Bols Blue 1575</a:t>
                      </a:r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Raleway"/>
                          <a:ea typeface="Raleway"/>
                          <a:cs typeface="Raleway"/>
                        </a:rPr>
                        <a:t>Category Winner</a:t>
                      </a:r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4061474"/>
                  </a:ext>
                </a:extLst>
              </a:tr>
              <a:tr h="5104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2025 Wine Enthusiast</a:t>
                      </a:r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Bols Blue 1575</a:t>
                      </a:r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Raleway"/>
                          <a:ea typeface="Raleway"/>
                          <a:cs typeface="Raleway"/>
                        </a:rPr>
                        <a:t>94 pts</a:t>
                      </a:r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8110861"/>
                  </a:ext>
                </a:extLst>
              </a:tr>
            </a:tbl>
          </a:graphicData>
        </a:graphic>
      </p:graphicFrame>
      <p:pic>
        <p:nvPicPr>
          <p:cNvPr id="2" name="Picture 1" descr="diffordsguide - YouTube">
            <a:extLst>
              <a:ext uri="{FF2B5EF4-FFF2-40B4-BE49-F238E27FC236}">
                <a16:creationId xmlns:a16="http://schemas.microsoft.com/office/drawing/2014/main" id="{DD902550-8EEE-184D-6DF8-54CDFBB2620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7219" r="662" b="16781"/>
          <a:stretch/>
        </p:blipFill>
        <p:spPr>
          <a:xfrm>
            <a:off x="2548410" y="2872304"/>
            <a:ext cx="1738909" cy="11913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4575B6-7613-266C-40C3-79036C320059}"/>
              </a:ext>
            </a:extLst>
          </p:cNvPr>
          <p:cNvSpPr txBox="1"/>
          <p:nvPr/>
        </p:nvSpPr>
        <p:spPr>
          <a:xfrm>
            <a:off x="2448508" y="4063686"/>
            <a:ext cx="197176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none" strike="noStrike" noProof="0">
                <a:solidFill>
                  <a:srgbClr val="222222"/>
                </a:solidFill>
                <a:latin typeface="Raleway"/>
              </a:rPr>
              <a:t>“One of the best 6 new liqueurs at Berlin Bar Convent 2024”</a:t>
            </a:r>
            <a:endParaRPr lang="en-US">
              <a:latin typeface="Raleway"/>
            </a:endParaRPr>
          </a:p>
        </p:txBody>
      </p:sp>
      <p:pic>
        <p:nvPicPr>
          <p:cNvPr id="3" name="Google Shape;90;p17">
            <a:extLst>
              <a:ext uri="{FF2B5EF4-FFF2-40B4-BE49-F238E27FC236}">
                <a16:creationId xmlns:a16="http://schemas.microsoft.com/office/drawing/2014/main" id="{73ECA3DE-7166-7231-A71A-8549E427D08A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33261" y="95465"/>
            <a:ext cx="644232" cy="471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A yellow circle with black text and black text&#10;&#10;AI-generated content may be incorrect.">
            <a:extLst>
              <a:ext uri="{FF2B5EF4-FFF2-40B4-BE49-F238E27FC236}">
                <a16:creationId xmlns:a16="http://schemas.microsoft.com/office/drawing/2014/main" id="{E0B58834-B13E-6442-2044-A0F3900A9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932" y="3063441"/>
            <a:ext cx="1777711" cy="177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Wine Enthusiast 94 Points-01 | 3 Amigos Tequila">
            <a:extLst>
              <a:ext uri="{FF2B5EF4-FFF2-40B4-BE49-F238E27FC236}">
                <a16:creationId xmlns:a16="http://schemas.microsoft.com/office/drawing/2014/main" id="{23446ADF-E0F2-046A-2EC9-D0BB84CB6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705" y="2969309"/>
            <a:ext cx="1738909" cy="173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12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2">
          <a:extLst>
            <a:ext uri="{FF2B5EF4-FFF2-40B4-BE49-F238E27FC236}">
              <a16:creationId xmlns:a16="http://schemas.microsoft.com/office/drawing/2014/main" id="{FC7DE878-9ED8-B01A-1B79-D85B726E4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g313ec5aefb7_0_102">
            <a:extLst>
              <a:ext uri="{FF2B5EF4-FFF2-40B4-BE49-F238E27FC236}">
                <a16:creationId xmlns:a16="http://schemas.microsoft.com/office/drawing/2014/main" id="{1EF193B8-F904-043B-B0F6-3342CCCA6C2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0031" r="10031"/>
          <a:stretch/>
        </p:blipFill>
        <p:spPr>
          <a:xfrm>
            <a:off x="0" y="4461200"/>
            <a:ext cx="545399" cy="68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g313ec5aefb7_0_102">
            <a:extLst>
              <a:ext uri="{FF2B5EF4-FFF2-40B4-BE49-F238E27FC236}">
                <a16:creationId xmlns:a16="http://schemas.microsoft.com/office/drawing/2014/main" id="{3FA5586C-F5C3-B15B-452F-341EBAEE740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12400" y="4404550"/>
            <a:ext cx="1031588" cy="7389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20C8AA-2238-6290-91D8-34AE84550F48}"/>
              </a:ext>
            </a:extLst>
          </p:cNvPr>
          <p:cNvSpPr txBox="1"/>
          <p:nvPr/>
        </p:nvSpPr>
        <p:spPr>
          <a:xfrm>
            <a:off x="602643" y="3261258"/>
            <a:ext cx="23386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GENEVER &amp; VODKA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B096B6-EE2A-C168-E082-936317E24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99" y="563423"/>
            <a:ext cx="2752733" cy="233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107;g31dfd509582_0_4">
            <a:extLst>
              <a:ext uri="{FF2B5EF4-FFF2-40B4-BE49-F238E27FC236}">
                <a16:creationId xmlns:a16="http://schemas.microsoft.com/office/drawing/2014/main" id="{4739D1BD-8DDF-960E-20DA-C2826667684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17096" y="254003"/>
            <a:ext cx="1553689" cy="4084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19CA54-EBC7-283D-1764-8FEB7E0017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2292" y="392200"/>
            <a:ext cx="3218985" cy="380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54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9">
          <a:extLst>
            <a:ext uri="{FF2B5EF4-FFF2-40B4-BE49-F238E27FC236}">
              <a16:creationId xmlns:a16="http://schemas.microsoft.com/office/drawing/2014/main" id="{0106D6B2-E4F5-02AC-46F1-C5841BB46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oogle Shape;93;g319c914a4be_0_150">
            <a:extLst>
              <a:ext uri="{FF2B5EF4-FFF2-40B4-BE49-F238E27FC236}">
                <a16:creationId xmlns:a16="http://schemas.microsoft.com/office/drawing/2014/main" id="{105DF264-CDE1-B86F-F34C-8ACF659C16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7756431"/>
              </p:ext>
            </p:extLst>
          </p:nvPr>
        </p:nvGraphicFramePr>
        <p:xfrm>
          <a:off x="413649" y="739993"/>
          <a:ext cx="8560297" cy="2697300"/>
        </p:xfrm>
        <a:graphic>
          <a:graphicData uri="http://schemas.openxmlformats.org/drawingml/2006/table">
            <a:tbl>
              <a:tblPr>
                <a:noFill/>
                <a:tableStyleId>{C8740687-098F-4B7A-8431-CDD2B2E3573F}</a:tableStyleId>
              </a:tblPr>
              <a:tblGrid>
                <a:gridCol w="43665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4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92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113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Award</a:t>
                      </a:r>
                      <a:endParaRPr sz="1400" b="1" u="none" strike="noStrike" cap="none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Product</a:t>
                      </a:r>
                      <a:endParaRPr sz="1400" b="1" u="none" strike="noStrike" cap="none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u="none" strike="noStrike" cap="none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Medal/Score</a:t>
                      </a:r>
                      <a:endParaRPr sz="1400" b="1" u="none" strike="noStrike" cap="none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u="none" strike="noStrike" cap="none">
                          <a:latin typeface="Raleway"/>
                          <a:ea typeface="Raleway"/>
                          <a:cs typeface="Raleway"/>
                        </a:rPr>
                        <a:t>2018 World Gin Awards</a:t>
                      </a:r>
                      <a:endParaRPr sz="13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 cap="none" noProof="0">
                          <a:solidFill>
                            <a:srgbClr val="000000"/>
                          </a:solidFill>
                          <a:latin typeface="Raleway"/>
                        </a:rPr>
                        <a:t>Bols Genever Original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u="none" strike="noStrike" cap="none">
                          <a:latin typeface="Raleway"/>
                          <a:ea typeface="Raleway"/>
                          <a:cs typeface="Raleway"/>
                        </a:rPr>
                        <a:t>Best of Class</a:t>
                      </a:r>
                      <a:endParaRPr sz="13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u="none" strike="noStrike" cap="none">
                          <a:latin typeface="Raleway"/>
                        </a:rPr>
                        <a:t>2018</a:t>
                      </a:r>
                      <a:r>
                        <a:rPr lang="en-US" sz="1300" b="0" i="0" u="none" strike="noStrike" cap="none">
                          <a:solidFill>
                            <a:srgbClr val="000000"/>
                          </a:solidFill>
                          <a:latin typeface="Raleway"/>
                          <a:sym typeface="Arial"/>
                        </a:rPr>
                        <a:t> </a:t>
                      </a:r>
                      <a:r>
                        <a:rPr lang="en-US" sz="1300" b="0" i="0" u="none" strike="noStrike" cap="none" noProof="0">
                          <a:solidFill>
                            <a:srgbClr val="000000"/>
                          </a:solidFill>
                          <a:latin typeface="Raleway"/>
                          <a:sym typeface="Arial"/>
                        </a:rPr>
                        <a:t>Wine &amp; Spirits Wholesalers of America (WSWA) 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b="0" i="0" u="none" strike="noStrike" cap="none" noProof="0">
                          <a:solidFill>
                            <a:srgbClr val="000000"/>
                          </a:solidFill>
                          <a:latin typeface="Raleway"/>
                        </a:rPr>
                        <a:t>Bols </a:t>
                      </a:r>
                      <a:r>
                        <a:rPr lang="en-US" sz="1300" u="none" strike="noStrike" cap="none">
                          <a:latin typeface="Raleway"/>
                          <a:ea typeface="Raleway"/>
                          <a:cs typeface="Raleway"/>
                        </a:rPr>
                        <a:t>Genever Original</a:t>
                      </a:r>
                      <a:endParaRPr sz="13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u="none" strike="noStrike" cap="none">
                          <a:latin typeface="Raleway"/>
                          <a:ea typeface="Raleway"/>
                          <a:cs typeface="Raleway"/>
                        </a:rPr>
                        <a:t>Best of Show</a:t>
                      </a:r>
                      <a:endParaRPr sz="13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2705596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 cap="none" noProof="0">
                          <a:solidFill>
                            <a:srgbClr val="000000"/>
                          </a:solidFill>
                          <a:latin typeface="Raleway"/>
                        </a:rPr>
                        <a:t>2018 Wine &amp; Spirits Wholesalers of America (WSWA) </a:t>
                      </a:r>
                      <a:endParaRPr lang="en-US">
                        <a:sym typeface="Raleway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 cap="none" noProof="0">
                          <a:solidFill>
                            <a:srgbClr val="000000"/>
                          </a:solidFill>
                          <a:latin typeface="Raleway"/>
                        </a:rPr>
                        <a:t>Bols </a:t>
                      </a:r>
                      <a:r>
                        <a:rPr lang="en-US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Raleway"/>
                        </a:rPr>
                        <a:t>Genever Original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Raleway"/>
                          <a:ea typeface="Raleway"/>
                          <a:cs typeface="Raleway"/>
                        </a:rPr>
                        <a:t>Double Gold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Raleway" pitchFamily="2" charset="0"/>
                          <a:sym typeface="Raleway"/>
                        </a:rPr>
                        <a:t>2021 Bartender Spirits Award</a:t>
                      </a:r>
                    </a:p>
                  </a:txBody>
                  <a:tcPr marL="91425" marR="91425" marT="91425" marB="91425" anchor="ctr"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Raleway"/>
                        </a:rPr>
                        <a:t>Bols Vodka</a:t>
                      </a:r>
                    </a:p>
                  </a:txBody>
                  <a:tcPr marL="91425" marR="91425" marT="91425" marB="9142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Vodka of the Year</a:t>
                      </a:r>
                      <a:endParaRPr sz="1300">
                        <a:solidFill>
                          <a:srgbClr val="000000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72739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Raleway" pitchFamily="2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2025 The Spirits Business Gin Masters</a:t>
                      </a:r>
                      <a:endParaRPr lang="en-US" sz="1300">
                        <a:effectLst/>
                        <a:latin typeface="Raleway" pitchFamily="2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300" b="0" i="0" u="none" strike="noStrike" cap="none">
                          <a:solidFill>
                            <a:srgbClr val="000000"/>
                          </a:solidFill>
                          <a:effectLst/>
                          <a:latin typeface="Raleway" pitchFamily="2" charset="0"/>
                          <a:ea typeface="Arial"/>
                          <a:cs typeface="Arial"/>
                          <a:sym typeface="Arial"/>
                        </a:rPr>
                        <a:t>Bols Genever Barrel Aged</a:t>
                      </a:r>
                      <a:endParaRPr lang="en-US" sz="1300">
                        <a:effectLst/>
                        <a:latin typeface="Raleway" pitchFamily="2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i="0" u="none" strike="noStrike" cap="none">
                          <a:solidFill>
                            <a:srgbClr val="000000"/>
                          </a:solidFill>
                          <a:effectLst/>
                          <a:latin typeface="Raleway" pitchFamily="2" charset="0"/>
                          <a:ea typeface="Arial"/>
                          <a:cs typeface="Arial"/>
                          <a:sym typeface="Arial"/>
                        </a:rPr>
                        <a:t>MASTER</a:t>
                      </a:r>
                      <a:endParaRPr sz="1300">
                        <a:latin typeface="Raleway" pitchFamily="2" charset="0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90344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300">
                          <a:effectLst/>
                          <a:latin typeface="Raleway" pitchFamily="2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2025 London Spirits Competition</a:t>
                      </a: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b="0" i="0" u="none" strike="noStrike" cap="none">
                          <a:solidFill>
                            <a:srgbClr val="000000"/>
                          </a:solidFill>
                          <a:effectLst/>
                          <a:latin typeface="Raleway" pitchFamily="2" charset="0"/>
                          <a:ea typeface="Arial"/>
                          <a:cs typeface="Arial"/>
                          <a:sym typeface="Arial"/>
                        </a:rPr>
                        <a:t>Bols Genever Barrel Aged</a:t>
                      </a:r>
                      <a:endParaRPr lang="en-US" sz="1300">
                        <a:effectLst/>
                        <a:latin typeface="Raleway" pitchFamily="2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  <a:p>
                      <a:pPr marL="0" marR="0" algn="ctr">
                        <a:buNone/>
                      </a:pPr>
                      <a:endParaRPr lang="en-US" sz="1300">
                        <a:effectLst/>
                        <a:latin typeface="Raleway" pitchFamily="2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Raleway" pitchFamily="2" charset="0"/>
                          <a:ea typeface="Raleway"/>
                          <a:cs typeface="Raleway"/>
                          <a:sym typeface="Raleway"/>
                        </a:rPr>
                        <a:t>94 pts</a:t>
                      </a:r>
                      <a:endParaRPr sz="1300">
                        <a:latin typeface="Raleway" pitchFamily="2" charset="0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98127"/>
                  </a:ext>
                </a:extLst>
              </a:tr>
            </a:tbl>
          </a:graphicData>
        </a:graphic>
      </p:graphicFrame>
      <p:pic>
        <p:nvPicPr>
          <p:cNvPr id="4" name="Picture 3" descr="A yellow and black sign&#10;&#10;Description automatically generated">
            <a:extLst>
              <a:ext uri="{FF2B5EF4-FFF2-40B4-BE49-F238E27FC236}">
                <a16:creationId xmlns:a16="http://schemas.microsoft.com/office/drawing/2014/main" id="{319909BF-AE3D-DF34-D54C-6F55D8F03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381" y="3606482"/>
            <a:ext cx="1075487" cy="1376194"/>
          </a:xfrm>
          <a:prstGeom prst="rect">
            <a:avLst/>
          </a:prstGeom>
        </p:spPr>
      </p:pic>
      <p:sp>
        <p:nvSpPr>
          <p:cNvPr id="10" name="Google Shape;71;g313ec5aefb7_0_134">
            <a:extLst>
              <a:ext uri="{FF2B5EF4-FFF2-40B4-BE49-F238E27FC236}">
                <a16:creationId xmlns:a16="http://schemas.microsoft.com/office/drawing/2014/main" id="{FD1A22DA-DDE1-BBC3-C4FF-C54181F9068A}"/>
              </a:ext>
            </a:extLst>
          </p:cNvPr>
          <p:cNvSpPr txBox="1">
            <a:spLocks/>
          </p:cNvSpPr>
          <p:nvPr/>
        </p:nvSpPr>
        <p:spPr>
          <a:xfrm>
            <a:off x="349800" y="206196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6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SzPct val="111111"/>
            </a:pPr>
            <a:r>
              <a:rPr lang="en-US">
                <a:solidFill>
                  <a:srgbClr val="0B0D33"/>
                </a:solidFill>
                <a:latin typeface="Raleway"/>
                <a:ea typeface="Raleway"/>
                <a:cs typeface="Raleway"/>
                <a:sym typeface="Raleway"/>
              </a:rPr>
              <a:t>Bols </a:t>
            </a:r>
            <a:r>
              <a:rPr lang="en-US" err="1">
                <a:solidFill>
                  <a:srgbClr val="0B0D33"/>
                </a:solidFill>
                <a:latin typeface="Raleway"/>
                <a:ea typeface="Raleway"/>
                <a:cs typeface="Raleway"/>
                <a:sym typeface="Raleway"/>
              </a:rPr>
              <a:t>Genever</a:t>
            </a:r>
            <a:r>
              <a:rPr lang="en-US">
                <a:solidFill>
                  <a:srgbClr val="0B0D33"/>
                </a:solidFill>
                <a:latin typeface="Raleway"/>
                <a:ea typeface="Raleway"/>
                <a:cs typeface="Raleway"/>
                <a:sym typeface="Raleway"/>
              </a:rPr>
              <a:t> &amp; Vodka</a:t>
            </a:r>
            <a:endParaRPr lang="en-US"/>
          </a:p>
        </p:txBody>
      </p:sp>
      <p:pic>
        <p:nvPicPr>
          <p:cNvPr id="3" name="Picture 2" descr="A gold coin with white text&#10;&#10;Description automatically generated">
            <a:extLst>
              <a:ext uri="{FF2B5EF4-FFF2-40B4-BE49-F238E27FC236}">
                <a16:creationId xmlns:a16="http://schemas.microsoft.com/office/drawing/2014/main" id="{A6E99E41-84A1-ADD5-89AC-100FCE5EF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8192" y="3563692"/>
            <a:ext cx="1376194" cy="1376194"/>
          </a:xfrm>
          <a:prstGeom prst="rect">
            <a:avLst/>
          </a:prstGeom>
        </p:spPr>
      </p:pic>
      <p:pic>
        <p:nvPicPr>
          <p:cNvPr id="7" name="Picture 6" descr="A black and gold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AA49D80-DDEB-7091-6911-49E2952447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9476" y="3606482"/>
            <a:ext cx="1376194" cy="1376194"/>
          </a:xfrm>
          <a:prstGeom prst="rect">
            <a:avLst/>
          </a:prstGeom>
        </p:spPr>
      </p:pic>
      <p:pic>
        <p:nvPicPr>
          <p:cNvPr id="2" name="Google Shape;90;p17">
            <a:extLst>
              <a:ext uri="{FF2B5EF4-FFF2-40B4-BE49-F238E27FC236}">
                <a16:creationId xmlns:a16="http://schemas.microsoft.com/office/drawing/2014/main" id="{7111182F-9208-4B52-FD80-BF45B3EC4E2F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33261" y="95465"/>
            <a:ext cx="644232" cy="471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999D9C-DB7A-0D93-E2BC-7B23EBF3F80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8704" t="55556" r="56808" b="21482"/>
          <a:stretch/>
        </p:blipFill>
        <p:spPr>
          <a:xfrm>
            <a:off x="4426472" y="3492846"/>
            <a:ext cx="1579454" cy="1564583"/>
          </a:xfrm>
          <a:prstGeom prst="rect">
            <a:avLst/>
          </a:prstGeom>
        </p:spPr>
      </p:pic>
      <p:pic>
        <p:nvPicPr>
          <p:cNvPr id="8" name="Picture 7" descr="A hexagon with text and a star&#10;&#10;AI-generated content may be incorrect.">
            <a:extLst>
              <a:ext uri="{FF2B5EF4-FFF2-40B4-BE49-F238E27FC236}">
                <a16:creationId xmlns:a16="http://schemas.microsoft.com/office/drawing/2014/main" id="{C0FDCCB6-9369-DFB0-7547-D97771F531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5926" y="3434607"/>
            <a:ext cx="1485900" cy="1634364"/>
          </a:xfrm>
          <a:prstGeom prst="rect">
            <a:avLst/>
          </a:prstGeom>
        </p:spPr>
      </p:pic>
      <p:pic>
        <p:nvPicPr>
          <p:cNvPr id="1026" name="Picture 2" descr="A round silver and black label with white text&#10;&#10;AI-generated content may be incorrect.">
            <a:extLst>
              <a:ext uri="{FF2B5EF4-FFF2-40B4-BE49-F238E27FC236}">
                <a16:creationId xmlns:a16="http://schemas.microsoft.com/office/drawing/2014/main" id="{A91BEC4C-3E60-8C2D-DD5D-1299775AE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434" y="3563229"/>
            <a:ext cx="1376195" cy="137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14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41</Slides>
  <Notes>41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Simple Dark</vt:lpstr>
      <vt:lpstr>1_Simple Dark</vt:lpstr>
      <vt:lpstr>2_Simple Dark</vt:lpstr>
      <vt:lpstr> Accolades &amp; Ratings  Report     </vt:lpstr>
      <vt:lpstr>PowerPoint Presentation</vt:lpstr>
      <vt:lpstr>Bols Liqueurs</vt:lpstr>
      <vt:lpstr>Bols Liqueurs</vt:lpstr>
      <vt:lpstr>Bols Liqueurs</vt:lpstr>
      <vt:lpstr>PowerPoint Presentation</vt:lpstr>
      <vt:lpstr>Bols Blue 1575</vt:lpstr>
      <vt:lpstr>PowerPoint Presentation</vt:lpstr>
      <vt:lpstr>PowerPoint Presentation</vt:lpstr>
      <vt:lpstr>PowerPoint Presentation</vt:lpstr>
      <vt:lpstr>Bols RTEs</vt:lpstr>
      <vt:lpstr>PowerPoint Presentation</vt:lpstr>
      <vt:lpstr>Galliano L'Autentico</vt:lpstr>
      <vt:lpstr>Galliano Espresso</vt:lpstr>
      <vt:lpstr>Galliano L'Aperitivo</vt:lpstr>
      <vt:lpstr>PowerPoint Presentation</vt:lpstr>
      <vt:lpstr>Partida Blanco</vt:lpstr>
      <vt:lpstr>Partida Reposado</vt:lpstr>
      <vt:lpstr>Partida Añejo</vt:lpstr>
      <vt:lpstr>Partida Single Barrel #11 Añejo</vt:lpstr>
      <vt:lpstr>Partida Cristalino Anejo</vt:lpstr>
      <vt:lpstr>PowerPoint Presentation</vt:lpstr>
      <vt:lpstr>Roble Fino Reposado</vt:lpstr>
      <vt:lpstr>Roble Fino Cristalino</vt:lpstr>
      <vt:lpstr>Roble Fino Anejo</vt:lpstr>
      <vt:lpstr>PowerPoint Presentation</vt:lpstr>
      <vt:lpstr>Partida Elegante</vt:lpstr>
      <vt:lpstr>PowerPoint Presentation</vt:lpstr>
      <vt:lpstr>Pallini Limoncelllo</vt:lpstr>
      <vt:lpstr>Pallini Limonzero &amp; Peachello</vt:lpstr>
      <vt:lpstr>PowerPoint Presentation</vt:lpstr>
      <vt:lpstr>Damrak Gin &amp; Virgin Gin</vt:lpstr>
      <vt:lpstr>PowerPoint Presentation</vt:lpstr>
      <vt:lpstr>Fluère Spiced Cane</vt:lpstr>
      <vt:lpstr>Fluère Bitter</vt:lpstr>
      <vt:lpstr>Fluère Raspberry, Smoked Agave, Botanical </vt:lpstr>
      <vt:lpstr>PowerPoint Presentation</vt:lpstr>
      <vt:lpstr>TMLC Irish Whiskey</vt:lpstr>
      <vt:lpstr>TMLC Irish Vodka</vt:lpstr>
      <vt:lpstr>TMLC Irish Gin</vt:lpstr>
      <vt:lpstr> Accolades &amp; Ratings  Report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2</cp:revision>
  <dcterms:modified xsi:type="dcterms:W3CDTF">2025-07-29T14:50:11Z</dcterms:modified>
</cp:coreProperties>
</file>