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2147475683" r:id="rId2"/>
    <p:sldId id="2147475684" r:id="rId3"/>
    <p:sldId id="2147475639" r:id="rId4"/>
    <p:sldId id="260" r:id="rId5"/>
    <p:sldId id="2147475688" r:id="rId6"/>
    <p:sldId id="2147475685" r:id="rId7"/>
    <p:sldId id="2147475677" r:id="rId8"/>
    <p:sldId id="2147475686" r:id="rId9"/>
    <p:sldId id="2147475682" r:id="rId10"/>
    <p:sldId id="2147475679" r:id="rId11"/>
    <p:sldId id="2147475687" r:id="rId12"/>
    <p:sldId id="2147475680" r:id="rId13"/>
    <p:sldId id="2147475678" r:id="rId14"/>
    <p:sldId id="2147475670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77105C0-FCD9-40A1-ABE8-02DAC9D00797}" v="61" dt="2026-03-23T21:32:47.11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60" d="100"/>
          <a:sy n="60" d="100"/>
        </p:scale>
        <p:origin x="884" y="2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8CE5CB-70D6-4C48-90B1-0D38AC08DC50}" type="datetimeFigureOut">
              <a:rPr lang="en-US" smtClean="0"/>
              <a:t>3/25/2026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2CE1EB-2059-40BC-A36C-B1D457371B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1845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603CE0-1E03-1A60-7FFE-B9770FD088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D9A4649-B34F-4F08-C845-DB55C1B704D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1032563-BCAC-0B7A-FD2D-158421A82A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98DE61-0485-9DCB-4F7B-19CD1F3BA43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B3898D-FD61-4A3B-A1AB-3D2994140D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95021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436328-F91A-DF34-EE85-A337774B2D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C549A2E-370E-8982-23B1-ABF5A69A064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8BC336D-4059-A82A-1668-9EBFEFA287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ECC94C-E5F3-9E29-CE8A-6E8CF27F1AD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B3898D-FD61-4A3B-A1AB-3D2994140D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3629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B3898D-FD61-4A3B-A1AB-3D2994140D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52299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2CE1EB-2059-40BC-A36C-B1D457371B4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6742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8D0D99-F8AA-79D8-A035-3A3FB9F2AF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4D3F5A6-9304-6082-E018-75FE2E27571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687C82F-21BC-2119-5991-EFB0B227C1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BCD27D-C1E4-4184-F2CE-3538F3AF4D0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B3898D-FD61-4A3B-A1AB-3D2994140D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9010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542089-8944-F523-69B0-AD1C6EAE61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CA074B9-AF4A-631C-683E-60E1F2D565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6BFE5AC-5F53-FA1C-71BB-4CF6A37175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74E16B-A206-8104-B138-6FD76096C7B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2CE1EB-2059-40BC-A36C-B1D457371B4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01187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CB6900-6FC5-2629-AB1B-BF7C3F6D2F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30B90FC-00EA-0797-8F44-E34CD5D0938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6B57371-BD09-AD9C-7080-293E42E0BE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DBDFE8-DB85-B20C-0A05-72E9E7AE0A0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B3898D-FD61-4A3B-A1AB-3D2994140D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88882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021C8B-E073-8C84-0127-3DD7D75CA5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C6360A-0446-DA12-511D-EB14D59F11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7E2B81-7A62-A6F0-320E-01CF1A545E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5B82B-56FE-471C-B75C-84A88656FA21}" type="datetimeFigureOut">
              <a:rPr lang="en-US" smtClean="0"/>
              <a:t>3/25/2026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186BC1-3D1B-3C9E-7BFF-9DFF1B0152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BCAD59-7CEB-8169-58F0-81F8691550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33055-4E1A-43C0-AB26-8EE004AEA1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1110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5BCE32-11FE-7239-9F84-67CD26589B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4E297DC-A055-E048-D710-701088DB5C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220815-F51E-2728-E7A6-D74D782808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5B82B-56FE-471C-B75C-84A88656FA21}" type="datetimeFigureOut">
              <a:rPr lang="en-US" smtClean="0"/>
              <a:t>3/25/2026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A7F873-3674-7016-26CA-57120ED383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2B9977-9F43-70DE-565E-02EE1903D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33055-4E1A-43C0-AB26-8EE004AEA1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525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01C0853-883C-91BC-C852-9F56FC60BF1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8FC7CF8-9190-526E-D10C-8DF32AD6E0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B0CBD7-4D14-418A-E19A-ADB7AF6123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5B82B-56FE-471C-B75C-84A88656FA21}" type="datetimeFigureOut">
              <a:rPr lang="en-US" smtClean="0"/>
              <a:t>3/25/2026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E43908-FC0D-1170-3AFB-E6175F7A14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E0A4BD-B12F-536C-AF9D-5B3A0A9678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33055-4E1A-43C0-AB26-8EE004AEA1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5237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432A65-F280-01AE-7BDC-AEF4BB69D4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0978F8-EBE4-9E68-838A-FA3E475B32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5D8233-5876-B04F-F206-41E7DC8BBD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5B82B-56FE-471C-B75C-84A88656FA21}" type="datetimeFigureOut">
              <a:rPr lang="en-US" smtClean="0"/>
              <a:t>3/25/2026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69D869-3175-69CF-9AB9-7FF8898C91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464C22-8137-9450-1C44-5943B8F1EF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33055-4E1A-43C0-AB26-8EE004AEA1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547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96D8EE-56F3-F74C-6822-8CCBBCDA6B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86BBE2-7147-95CB-23C2-8B7530DC0F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522BF-E782-6015-5EDC-737928113D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5B82B-56FE-471C-B75C-84A88656FA21}" type="datetimeFigureOut">
              <a:rPr lang="en-US" smtClean="0"/>
              <a:t>3/25/2026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556086-55D5-32F8-9068-67B216946A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E4FA94-9237-7410-B065-504FB91E48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33055-4E1A-43C0-AB26-8EE004AEA1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451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7B3BEF-85E5-1A17-AFBB-00802FAF04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0B2DEA-6643-AAE9-8AAB-854D017371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0750ED-0104-C890-8F3A-80CAEC548F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642AF7-C9A4-787D-0A15-B60B2EEED7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5B82B-56FE-471C-B75C-84A88656FA21}" type="datetimeFigureOut">
              <a:rPr lang="en-US" smtClean="0"/>
              <a:t>3/25/2026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7D5619-E84E-CC0E-5C7A-E4D5387DCA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6595AB-B3E4-EEA3-C299-56B953CE3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33055-4E1A-43C0-AB26-8EE004AEA1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1369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52E12-A075-E456-E1E9-F05FF0F09E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F05944-4AF8-7BEF-221E-468F195C34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F3BBE1-7C65-FDCE-C199-D7A24AEE67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D32BA4B-6B84-592A-F3C8-A5AFEB6232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7946DB0-D4CC-8A2E-186E-E794D3824A9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C295680-F5FD-C97E-0EBB-33FCCE3DEE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5B82B-56FE-471C-B75C-84A88656FA21}" type="datetimeFigureOut">
              <a:rPr lang="en-US" smtClean="0"/>
              <a:t>3/25/2026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780CB94-D00C-3C4F-AF4C-12410EAA78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CC688EA-C665-E468-FAF9-A57095089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33055-4E1A-43C0-AB26-8EE004AEA1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426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3C9D5C-D4DC-8D72-0169-F43948376F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61A39D9-C77B-FE92-C5DA-D41450FAC8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5B82B-56FE-471C-B75C-84A88656FA21}" type="datetimeFigureOut">
              <a:rPr lang="en-US" smtClean="0"/>
              <a:t>3/25/2026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40057D-1393-8B80-2BC4-CDDE9DC0A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245966-E5F7-C707-9FFE-57C471A87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33055-4E1A-43C0-AB26-8EE004AEA1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2384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066365-7571-5438-DDFD-B929130171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5B82B-56FE-471C-B75C-84A88656FA21}" type="datetimeFigureOut">
              <a:rPr lang="en-US" smtClean="0"/>
              <a:t>3/25/2026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5D5872-7E9F-780B-8B3F-A27371BADD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95E565-937E-0F7C-911A-9CBBD84879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33055-4E1A-43C0-AB26-8EE004AEA1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9503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6D513A-234A-4E0C-F14A-507D939E34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DE1144-D89D-345B-3E8C-12E21C88EB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31CFF7-B1FE-53E7-524C-3723FB35BE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A220F9-635E-EE39-F65A-AE649590C6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5B82B-56FE-471C-B75C-84A88656FA21}" type="datetimeFigureOut">
              <a:rPr lang="en-US" smtClean="0"/>
              <a:t>3/25/2026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49B0E7-CE0A-B5EE-233A-8CC83405C7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BF72BC-6520-D961-474E-31749CE76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33055-4E1A-43C0-AB26-8EE004AEA1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5344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535D1-08BA-344D-4D0F-C88BA86CA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073EBA2-AABE-D85C-9427-283397588F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0F2492-7A39-D7D4-68CB-6245508AFE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879BB6-7DFF-27C1-86C3-F42FACC3B5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5B82B-56FE-471C-B75C-84A88656FA21}" type="datetimeFigureOut">
              <a:rPr lang="en-US" smtClean="0"/>
              <a:t>3/25/2026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D0532B-B28B-23E1-CAC8-59A8EFE22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B48418-3348-7431-45E4-1409E8DEC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33055-4E1A-43C0-AB26-8EE004AEA1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8781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2BD2C57-C9B6-CFBD-8B10-CF0E7F6259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D6F535-200B-F8DD-AEB5-B11134D15F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6B3E85-251B-29ED-C8F2-4F3DDE6A4E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565B82B-56FE-471C-B75C-84A88656FA21}" type="datetimeFigureOut">
              <a:rPr lang="en-US" smtClean="0"/>
              <a:t>3/25/2026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83DDBB-4319-D902-EB56-7AEAF03001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CF5392-8D58-1285-64AE-ECA87B08A9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9C33055-4E1A-43C0-AB26-8EE004AEA1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564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s://us.bols.com/pages/cocktail-recipes" TargetMode="Externa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cid:32FA68BE-D1D2-4B9D-A9BB-83D54F30C9BE" TargetMode="External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cid:B62A9516-9392-4C17-BC29-C90B03A1778E" TargetMode="Externa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cid:A5863054-82EF-4BE5-962B-A46D13897F5A" TargetMode="External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cid:613DED40-52B9-46CD-8354-65AA2DA90138" TargetMode="Externa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A008A1-DE8B-1473-DC81-9E5B4D129C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8861A4C-5BF7-F97C-5721-E399D5813D5F}"/>
              </a:ext>
            </a:extLst>
          </p:cNvPr>
          <p:cNvSpPr/>
          <p:nvPr/>
        </p:nvSpPr>
        <p:spPr>
          <a:xfrm>
            <a:off x="397" y="-29226"/>
            <a:ext cx="12189621" cy="688722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354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709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063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417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771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126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480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4834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8">
            <a:extLst>
              <a:ext uri="{FF2B5EF4-FFF2-40B4-BE49-F238E27FC236}">
                <a16:creationId xmlns:a16="http://schemas.microsoft.com/office/drawing/2014/main" id="{29E11ECC-A455-1997-1898-6C185288401C}"/>
              </a:ext>
            </a:extLst>
          </p:cNvPr>
          <p:cNvSpPr txBox="1">
            <a:spLocks/>
          </p:cNvSpPr>
          <p:nvPr/>
        </p:nvSpPr>
        <p:spPr>
          <a:xfrm>
            <a:off x="6813623" y="1827017"/>
            <a:ext cx="4879302" cy="4860544"/>
          </a:xfrm>
          <a:prstGeom prst="rect">
            <a:avLst/>
          </a:prstGeom>
        </p:spPr>
        <p:txBody>
          <a:bodyPr lIns="91440" tIns="45720" rIns="91440" bIns="45720" anchor="t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1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2026</a:t>
            </a:r>
          </a:p>
          <a:p>
            <a:pPr marL="0" marR="0" lvl="0" indent="0" algn="l" defTabSz="4571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PORTFOLIO </a:t>
            </a:r>
          </a:p>
          <a:p>
            <a:pPr marL="0" marR="0" lvl="0" indent="0" algn="l" defTabSz="4571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“360” RETAIL PROGRAM</a:t>
            </a:r>
          </a:p>
          <a:p>
            <a:pPr marL="0" marR="0" lvl="0" indent="0" algn="l" defTabSz="4571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  <a:p>
            <a:pPr marL="0" marR="0" lvl="0" indent="0" algn="l" defTabSz="4571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  <a:p>
            <a:pPr marL="0" marR="0" lvl="0" indent="0" algn="r" defTabSz="4571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MAR’26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C0E2C5-BADA-199C-1CD0-036F2A4360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9812" y="172020"/>
            <a:ext cx="606226" cy="538410"/>
          </a:xfrm>
          <a:prstGeom prst="rect">
            <a:avLst/>
          </a:prstGeom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7F919A52-ADEA-7B5B-9E13-C2F201699F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3795" y="110018"/>
            <a:ext cx="5788899" cy="4147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4630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65DE4B-5FB1-DE2E-BCCD-AED718AF08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63D184B-5CEF-F6B2-8374-46B6CDFA4D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53"/>
          <a:stretch>
            <a:fillRect/>
          </a:stretch>
        </p:blipFill>
        <p:spPr>
          <a:xfrm>
            <a:off x="5326681" y="614618"/>
            <a:ext cx="5328971" cy="6142760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4347EEC1-88FF-A339-EA65-FEFC104B248B}"/>
              </a:ext>
            </a:extLst>
          </p:cNvPr>
          <p:cNvCxnSpPr>
            <a:cxnSpLocks/>
          </p:cNvCxnSpPr>
          <p:nvPr/>
        </p:nvCxnSpPr>
        <p:spPr>
          <a:xfrm flipH="1">
            <a:off x="4914650" y="1536897"/>
            <a:ext cx="1153830" cy="54708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DB13396-4E5F-0FFF-92C7-8E81CCE937DC}"/>
              </a:ext>
            </a:extLst>
          </p:cNvPr>
          <p:cNvCxnSpPr>
            <a:cxnSpLocks/>
          </p:cNvCxnSpPr>
          <p:nvPr/>
        </p:nvCxnSpPr>
        <p:spPr>
          <a:xfrm flipH="1">
            <a:off x="5043631" y="5009096"/>
            <a:ext cx="1686353" cy="92368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A11C8E6-1063-58B7-AEFB-73DE920464C8}"/>
              </a:ext>
            </a:extLst>
          </p:cNvPr>
          <p:cNvCxnSpPr>
            <a:cxnSpLocks/>
          </p:cNvCxnSpPr>
          <p:nvPr/>
        </p:nvCxnSpPr>
        <p:spPr>
          <a:xfrm>
            <a:off x="9052560" y="3675888"/>
            <a:ext cx="1435608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C7E22997-13D5-F1E6-7666-54B2143B34A0}"/>
              </a:ext>
            </a:extLst>
          </p:cNvPr>
          <p:cNvSpPr txBox="1"/>
          <p:nvPr/>
        </p:nvSpPr>
        <p:spPr>
          <a:xfrm>
            <a:off x="6040017" y="173117"/>
            <a:ext cx="3533243" cy="369332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IN MARKET. MAY 1</a:t>
            </a:r>
            <a:r>
              <a:rPr kumimoji="0" lang="en-US" sz="1800" b="1" i="0" u="none" strike="noStrike" kern="1200" cap="none" spc="0" normalizeH="0" baseline="30000" noProof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ST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CB8BE76-6350-9912-D2E0-6CE5133B3C7A}"/>
              </a:ext>
            </a:extLst>
          </p:cNvPr>
          <p:cNvSpPr txBox="1"/>
          <p:nvPr/>
        </p:nvSpPr>
        <p:spPr>
          <a:xfrm>
            <a:off x="479956" y="176104"/>
            <a:ext cx="4320644" cy="1200329"/>
          </a:xfrm>
          <a:prstGeom prst="rect">
            <a:avLst/>
          </a:prstGeom>
          <a:solidFill>
            <a:schemeClr val="bg2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LBUSA 2026 PORTFOLIO RETAIL PROGRAM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highlight>
                  <a:srgbClr val="FFFF00"/>
                </a:highlight>
                <a:uLnTx/>
                <a:uFillTx/>
                <a:latin typeface="Aptos" panose="02110004020202020204"/>
                <a:ea typeface="+mn-ea"/>
                <a:cs typeface="+mn-cs"/>
              </a:rPr>
              <a:t>NO REBATES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PERMANENT RACK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DCA5C63-8757-D194-39CA-AF77682A68CF}"/>
              </a:ext>
            </a:extLst>
          </p:cNvPr>
          <p:cNvSpPr/>
          <p:nvPr/>
        </p:nvSpPr>
        <p:spPr>
          <a:xfrm>
            <a:off x="3210561" y="2739054"/>
            <a:ext cx="1224075" cy="364715"/>
          </a:xfrm>
          <a:prstGeom prst="round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0" name="Picture 5">
            <a:extLst>
              <a:ext uri="{FF2B5EF4-FFF2-40B4-BE49-F238E27FC236}">
                <a16:creationId xmlns:a16="http://schemas.microsoft.com/office/drawing/2014/main" id="{E1AEDDD0-D869-57E4-301F-97F00D64F8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1197" y="2634663"/>
            <a:ext cx="599264" cy="3699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05AE6029-F48E-8222-339D-828353C64A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0" t="4248" r="2988" b="2815"/>
          <a:stretch>
            <a:fillRect/>
          </a:stretch>
        </p:blipFill>
        <p:spPr bwMode="auto">
          <a:xfrm>
            <a:off x="426521" y="1504985"/>
            <a:ext cx="4320645" cy="302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44C9AE83-0342-9E0F-8743-00D2B55FE5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0" t="4248" r="2988" b="2815"/>
          <a:stretch>
            <a:fillRect/>
          </a:stretch>
        </p:blipFill>
        <p:spPr bwMode="auto">
          <a:xfrm>
            <a:off x="6077867" y="977624"/>
            <a:ext cx="1320859" cy="923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621DF2E4-1558-805F-C14A-4C4EA1BE1C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5652" y="218561"/>
            <a:ext cx="1018729" cy="6538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>
            <a:extLst>
              <a:ext uri="{FF2B5EF4-FFF2-40B4-BE49-F238E27FC236}">
                <a16:creationId xmlns:a16="http://schemas.microsoft.com/office/drawing/2014/main" id="{4FF2CD04-4CE5-FED8-1B8E-C32EDA6F0E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959" y="4753915"/>
            <a:ext cx="3923677" cy="1848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8987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7D1A2C4-96D0-9B16-750F-B393C1E8A2EB}"/>
              </a:ext>
            </a:extLst>
          </p:cNvPr>
          <p:cNvSpPr txBox="1"/>
          <p:nvPr/>
        </p:nvSpPr>
        <p:spPr>
          <a:xfrm>
            <a:off x="285750" y="58699"/>
            <a:ext cx="97030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The Best Bols Cocktail Recipes USA | Create cocktails at home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B2DD314-88B5-AC28-FDB7-1D3C87A2918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216" t="24494" r="3804" b="6956"/>
          <a:stretch>
            <a:fillRect/>
          </a:stretch>
        </p:blipFill>
        <p:spPr>
          <a:xfrm>
            <a:off x="109328" y="995496"/>
            <a:ext cx="11707655" cy="5337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821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FD8CF3-7F10-9323-850C-CE2BB6FFFD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D3179382-FF8D-5616-DC9A-FB7E3C8A5CBB}"/>
              </a:ext>
            </a:extLst>
          </p:cNvPr>
          <p:cNvSpPr txBox="1"/>
          <p:nvPr/>
        </p:nvSpPr>
        <p:spPr>
          <a:xfrm>
            <a:off x="8512849" y="3525327"/>
            <a:ext cx="3218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SHELF TALKER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397C9BF-2263-544C-FFAF-5A8B3515AB7A}"/>
              </a:ext>
            </a:extLst>
          </p:cNvPr>
          <p:cNvSpPr txBox="1"/>
          <p:nvPr/>
        </p:nvSpPr>
        <p:spPr>
          <a:xfrm>
            <a:off x="8178799" y="393791"/>
            <a:ext cx="37648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STRINGED BOTTLE NECKER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(FRONT &amp; BACK)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4147B3-4677-4FF9-8ECA-6FB2ECC386B5}"/>
              </a:ext>
            </a:extLst>
          </p:cNvPr>
          <p:cNvSpPr txBox="1"/>
          <p:nvPr/>
        </p:nvSpPr>
        <p:spPr>
          <a:xfrm>
            <a:off x="3671708" y="1735830"/>
            <a:ext cx="43239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CASE TUCKER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CA6F5F9-A8DF-78E0-64A5-A175EF0846A1}"/>
              </a:ext>
            </a:extLst>
          </p:cNvPr>
          <p:cNvSpPr/>
          <p:nvPr/>
        </p:nvSpPr>
        <p:spPr>
          <a:xfrm>
            <a:off x="9385174" y="4888245"/>
            <a:ext cx="1866900" cy="1193800"/>
          </a:xfrm>
          <a:prstGeom prst="roundRect">
            <a:avLst/>
          </a:prstGeom>
          <a:noFill/>
          <a:ln w="952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E2841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090E97C-DF06-20D0-584E-C16E8AE0373D}"/>
              </a:ext>
            </a:extLst>
          </p:cNvPr>
          <p:cNvSpPr txBox="1"/>
          <p:nvPr/>
        </p:nvSpPr>
        <p:spPr>
          <a:xfrm>
            <a:off x="4228898" y="6314712"/>
            <a:ext cx="3533243" cy="374178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IN MARKET. APRIL 15</a:t>
            </a:r>
            <a:r>
              <a:rPr kumimoji="0" lang="en-US" sz="1800" b="1" i="0" u="none" strike="noStrike" kern="1200" cap="none" spc="0" normalizeH="0" baseline="3000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DF062CF-4F42-8D47-6F02-905FC9708260}"/>
              </a:ext>
            </a:extLst>
          </p:cNvPr>
          <p:cNvSpPr txBox="1"/>
          <p:nvPr/>
        </p:nvSpPr>
        <p:spPr>
          <a:xfrm>
            <a:off x="479956" y="176104"/>
            <a:ext cx="4323954" cy="1200329"/>
          </a:xfrm>
          <a:prstGeom prst="rect">
            <a:avLst/>
          </a:prstGeom>
          <a:solidFill>
            <a:schemeClr val="bg2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LBUSA 2026 PORTFOLIO RETAIL PROGRAM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highlight>
                  <a:srgbClr val="FFFF00"/>
                </a:highlight>
                <a:uLnTx/>
                <a:uFillTx/>
                <a:latin typeface="Aptos" panose="02110004020202020204"/>
                <a:ea typeface="+mn-ea"/>
                <a:cs typeface="+mn-cs"/>
              </a:rPr>
              <a:t>NO REBATES </a:t>
            </a:r>
            <a:endParaRPr lang="en-US" sz="2400" dirty="0">
              <a:solidFill>
                <a:srgbClr val="0E2841"/>
              </a:solidFill>
              <a:highlight>
                <a:srgbClr val="FFFF00"/>
              </a:highlight>
              <a:latin typeface="Aptos" panose="0211000402020202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PRINT POS 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D10798D6-92B1-2719-2B79-D3DA2C9FCF06}"/>
              </a:ext>
            </a:extLst>
          </p:cNvPr>
          <p:cNvSpPr/>
          <p:nvPr/>
        </p:nvSpPr>
        <p:spPr>
          <a:xfrm>
            <a:off x="4013199" y="2798361"/>
            <a:ext cx="1770913" cy="529631"/>
          </a:xfrm>
          <a:prstGeom prst="round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64C23D5-8A1B-F2ED-9264-1B6F95A6FA52}"/>
              </a:ext>
            </a:extLst>
          </p:cNvPr>
          <p:cNvSpPr txBox="1"/>
          <p:nvPr/>
        </p:nvSpPr>
        <p:spPr>
          <a:xfrm>
            <a:off x="-78884" y="1643901"/>
            <a:ext cx="43239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CASE CARD </a:t>
            </a:r>
          </a:p>
        </p:txBody>
      </p:sp>
      <p:sp>
        <p:nvSpPr>
          <p:cNvPr id="13" name="Rectangle 7">
            <a:extLst>
              <a:ext uri="{FF2B5EF4-FFF2-40B4-BE49-F238E27FC236}">
                <a16:creationId xmlns:a16="http://schemas.microsoft.com/office/drawing/2014/main" id="{2AE451A2-625C-681C-B1C6-2BCCC20C24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49663" y="1647962"/>
            <a:ext cx="341910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Rectangle 8">
            <a:extLst>
              <a:ext uri="{FF2B5EF4-FFF2-40B4-BE49-F238E27FC236}">
                <a16:creationId xmlns:a16="http://schemas.microsoft.com/office/drawing/2014/main" id="{266E8BB8-F6F4-893A-262F-44980F4381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49663" y="7166112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   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Rectangle 8">
            <a:extLst>
              <a:ext uri="{FF2B5EF4-FFF2-40B4-BE49-F238E27FC236}">
                <a16:creationId xmlns:a16="http://schemas.microsoft.com/office/drawing/2014/main" id="{29AD210B-03E4-34AE-1454-20284EC824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0018" y="770677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      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33" name="Picture 9">
            <a:extLst>
              <a:ext uri="{FF2B5EF4-FFF2-40B4-BE49-F238E27FC236}">
                <a16:creationId xmlns:a16="http://schemas.microsoft.com/office/drawing/2014/main" id="{C034DE98-A643-42E3-D6BD-BC51CC861C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520" y="2189592"/>
            <a:ext cx="3071145" cy="4304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0E31E8E2-E23A-CD78-DE07-59A52DAFE3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8838" y="4169229"/>
            <a:ext cx="2804804" cy="1878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11">
            <a:extLst>
              <a:ext uri="{FF2B5EF4-FFF2-40B4-BE49-F238E27FC236}">
                <a16:creationId xmlns:a16="http://schemas.microsoft.com/office/drawing/2014/main" id="{621872C8-EBD5-C82A-C4AC-79C9C2EBF2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1637" y="2028143"/>
            <a:ext cx="2553098" cy="4074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7" name="Picture 13">
            <a:extLst>
              <a:ext uri="{FF2B5EF4-FFF2-40B4-BE49-F238E27FC236}">
                <a16:creationId xmlns:a16="http://schemas.microsoft.com/office/drawing/2014/main" id="{60965973-AC07-F7D4-CA50-9A79CC454A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7636" y="1172293"/>
            <a:ext cx="1704815" cy="1988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DC4E6E92-7930-EAA7-34CD-A43673D885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r:link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1425" y="1173883"/>
            <a:ext cx="1702256" cy="1994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5">
            <a:extLst>
              <a:ext uri="{FF2B5EF4-FFF2-40B4-BE49-F238E27FC236}">
                <a16:creationId xmlns:a16="http://schemas.microsoft.com/office/drawing/2014/main" id="{945A6A93-BBCB-C796-014C-5D001AD642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98697" y="68580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     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8869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9F801F-65BE-334F-0F8A-F6E70765E7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B31B5FC-A75B-614C-3FD2-06DE2EA58BD4}"/>
              </a:ext>
            </a:extLst>
          </p:cNvPr>
          <p:cNvSpPr/>
          <p:nvPr/>
        </p:nvSpPr>
        <p:spPr>
          <a:xfrm>
            <a:off x="397" y="-29226"/>
            <a:ext cx="12189621" cy="688722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354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709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063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417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771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126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480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4834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4F7330B-8063-F3A2-365C-8CED6CA06A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9812" y="172020"/>
            <a:ext cx="606226" cy="53841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49F5A90C-EC05-AB8D-073A-3512431F66B3}"/>
              </a:ext>
            </a:extLst>
          </p:cNvPr>
          <p:cNvSpPr txBox="1">
            <a:spLocks/>
          </p:cNvSpPr>
          <p:nvPr/>
        </p:nvSpPr>
        <p:spPr>
          <a:xfrm>
            <a:off x="469106" y="1603858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2"/>
                </a:solidFill>
              </a:rPr>
              <a:t>NEXT STEPS &amp; TIMELINE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EFD15D1-004E-3E0C-5331-C5A6B1DF452F}"/>
              </a:ext>
            </a:extLst>
          </p:cNvPr>
          <p:cNvSpPr txBox="1"/>
          <p:nvPr/>
        </p:nvSpPr>
        <p:spPr>
          <a:xfrm>
            <a:off x="633520" y="2929421"/>
            <a:ext cx="8332922" cy="36625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Collect print POS allocations – MARCH 13</a:t>
            </a:r>
            <a:r>
              <a:rPr lang="en-US" sz="3200" baseline="30000" dirty="0">
                <a:solidFill>
                  <a:schemeClr val="bg1"/>
                </a:solidFill>
              </a:rPr>
              <a:t>th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Print POS in market – APRIL 15</a:t>
            </a:r>
            <a:r>
              <a:rPr lang="en-US" sz="3200" baseline="30000" dirty="0">
                <a:solidFill>
                  <a:schemeClr val="bg1"/>
                </a:solidFill>
              </a:rPr>
              <a:t>th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baseline="30000" dirty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Racks in Market – MAY 1</a:t>
            </a:r>
            <a:r>
              <a:rPr lang="en-US" sz="3200" baseline="30000" dirty="0">
                <a:solidFill>
                  <a:schemeClr val="bg1"/>
                </a:solidFill>
              </a:rPr>
              <a:t>st</a:t>
            </a:r>
          </a:p>
          <a:p>
            <a:endParaRPr lang="en-US" sz="4400" baseline="30000" dirty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baseline="30000" dirty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8" name="Picture 4" descr="LucasBols Logo PNG Vector (SVG) Free Download">
            <a:extLst>
              <a:ext uri="{FF2B5EF4-FFF2-40B4-BE49-F238E27FC236}">
                <a16:creationId xmlns:a16="http://schemas.microsoft.com/office/drawing/2014/main" id="{9F3CC7CB-9B77-D178-0F8F-BC4BE971E8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439" y="205111"/>
            <a:ext cx="800163" cy="522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DC18633F-A65C-794D-6A04-9FB3CCC0CDBC}"/>
              </a:ext>
            </a:extLst>
          </p:cNvPr>
          <p:cNvSpPr txBox="1">
            <a:spLocks/>
          </p:cNvSpPr>
          <p:nvPr/>
        </p:nvSpPr>
        <p:spPr>
          <a:xfrm>
            <a:off x="1786035" y="205111"/>
            <a:ext cx="9566971" cy="4860544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1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2026 </a:t>
            </a:r>
            <a:r>
              <a:rPr lang="en-US" sz="4000" i="1" dirty="0">
                <a:solidFill>
                  <a:prstClr val="white"/>
                </a:solidFill>
                <a:latin typeface="Aptos Display" panose="02110004020202020204"/>
              </a:rPr>
              <a:t>PORTFOLIO </a:t>
            </a: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“360” RETAIL PROGRAM</a:t>
            </a:r>
          </a:p>
          <a:p>
            <a:pPr marL="0" marR="0" lvl="0" indent="0" algn="l" defTabSz="4571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pic>
        <p:nvPicPr>
          <p:cNvPr id="2060" name="Picture 12" descr="Check Mark Clipart PNG Transparent Background, Free Download #45019 ...">
            <a:extLst>
              <a:ext uri="{FF2B5EF4-FFF2-40B4-BE49-F238E27FC236}">
                <a16:creationId xmlns:a16="http://schemas.microsoft.com/office/drawing/2014/main" id="{A9D476F6-EB68-519C-5565-3F87B51162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4366" y="2163803"/>
            <a:ext cx="1365358" cy="1265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995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2451B6-4292-8F32-25D4-C5ABB6A82A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ADD6FAD-AF44-E7E8-5B4C-05E777B37B5B}"/>
              </a:ext>
            </a:extLst>
          </p:cNvPr>
          <p:cNvSpPr/>
          <p:nvPr/>
        </p:nvSpPr>
        <p:spPr>
          <a:xfrm>
            <a:off x="2379" y="-19457"/>
            <a:ext cx="12189621" cy="688722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354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709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063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417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771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126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480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4834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8">
            <a:extLst>
              <a:ext uri="{FF2B5EF4-FFF2-40B4-BE49-F238E27FC236}">
                <a16:creationId xmlns:a16="http://schemas.microsoft.com/office/drawing/2014/main" id="{467964EB-01B7-5093-067D-229773A46CDB}"/>
              </a:ext>
            </a:extLst>
          </p:cNvPr>
          <p:cNvSpPr txBox="1">
            <a:spLocks/>
          </p:cNvSpPr>
          <p:nvPr/>
        </p:nvSpPr>
        <p:spPr>
          <a:xfrm>
            <a:off x="6813623" y="2343118"/>
            <a:ext cx="4879302" cy="328291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1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263BC6-2FD3-56A7-B738-58EB76B124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9812" y="172020"/>
            <a:ext cx="606226" cy="538410"/>
          </a:xfrm>
          <a:prstGeom prst="rect">
            <a:avLst/>
          </a:prstGeom>
        </p:spPr>
      </p:pic>
      <p:pic>
        <p:nvPicPr>
          <p:cNvPr id="1028" name="Picture 4" descr="Lucas Bols // Home">
            <a:extLst>
              <a:ext uri="{FF2B5EF4-FFF2-40B4-BE49-F238E27FC236}">
                <a16:creationId xmlns:a16="http://schemas.microsoft.com/office/drawing/2014/main" id="{148ABF6F-8FE1-430C-C770-EED405303D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7463" y="1477024"/>
            <a:ext cx="8740324" cy="4444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42E8E5A-6D34-DE04-DCCB-83B669FE537C}"/>
              </a:ext>
            </a:extLst>
          </p:cNvPr>
          <p:cNvSpPr txBox="1"/>
          <p:nvPr/>
        </p:nvSpPr>
        <p:spPr>
          <a:xfrm>
            <a:off x="1264662" y="163212"/>
            <a:ext cx="96075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E97132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OUR MISSION IS TO 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E97132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CREATE GREAT COCKTAIL EXPERIENCES 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E97132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AROUND THE WORLD</a:t>
            </a:r>
            <a:endParaRPr kumimoji="0" lang="en-US" sz="3600" b="0" i="1" u="none" strike="noStrike" kern="1200" cap="none" spc="0" normalizeH="0" baseline="0" noProof="0">
              <a:ln>
                <a:noFill/>
              </a:ln>
              <a:solidFill>
                <a:srgbClr val="E97132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Picture 4" descr="LucasBols Logo PNG Vector (SVG) Free Download">
            <a:extLst>
              <a:ext uri="{FF2B5EF4-FFF2-40B4-BE49-F238E27FC236}">
                <a16:creationId xmlns:a16="http://schemas.microsoft.com/office/drawing/2014/main" id="{BA405832-8327-3287-BA47-9E3AC47FF4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439" y="205111"/>
            <a:ext cx="800163" cy="522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F7AB55D-779F-E09D-FF7B-7B06244448BA}"/>
              </a:ext>
            </a:extLst>
          </p:cNvPr>
          <p:cNvSpPr txBox="1"/>
          <p:nvPr/>
        </p:nvSpPr>
        <p:spPr>
          <a:xfrm>
            <a:off x="633520" y="5975880"/>
            <a:ext cx="897026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1" u="none" strike="noStrike" kern="1200" cap="none" spc="0" normalizeH="0" baseline="0" noProof="0">
                <a:ln>
                  <a:noFill/>
                </a:ln>
                <a:solidFill>
                  <a:srgbClr val="E97132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FOR </a:t>
            </a:r>
            <a:r>
              <a:rPr kumimoji="0" lang="en-US" sz="4400" b="1" i="1" u="none" strike="noStrike" kern="1200" cap="none" spc="0" normalizeH="0" baseline="0" noProof="0">
                <a:ln>
                  <a:noFill/>
                </a:ln>
                <a:solidFill>
                  <a:srgbClr val="E97132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450 YEARS </a:t>
            </a:r>
            <a:r>
              <a:rPr kumimoji="0" lang="en-US" sz="4400" b="0" i="1" u="none" strike="noStrike" kern="1200" cap="none" spc="0" normalizeH="0" baseline="0" noProof="0">
                <a:ln>
                  <a:noFill/>
                </a:ln>
                <a:solidFill>
                  <a:srgbClr val="E97132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SINCE 1575</a:t>
            </a:r>
          </a:p>
        </p:txBody>
      </p:sp>
      <p:grpSp>
        <p:nvGrpSpPr>
          <p:cNvPr id="8" name="Group">
            <a:extLst>
              <a:ext uri="{FF2B5EF4-FFF2-40B4-BE49-F238E27FC236}">
                <a16:creationId xmlns:a16="http://schemas.microsoft.com/office/drawing/2014/main" id="{32FDA9C7-316B-1931-392F-FEEE18817749}"/>
              </a:ext>
            </a:extLst>
          </p:cNvPr>
          <p:cNvGrpSpPr/>
          <p:nvPr/>
        </p:nvGrpSpPr>
        <p:grpSpPr>
          <a:xfrm>
            <a:off x="8850100" y="3621834"/>
            <a:ext cx="3202331" cy="3165517"/>
            <a:chOff x="0" y="0"/>
            <a:chExt cx="10242474" cy="10242474"/>
          </a:xfrm>
        </p:grpSpPr>
        <p:pic>
          <p:nvPicPr>
            <p:cNvPr id="9" name="Image" descr="Image">
              <a:extLst>
                <a:ext uri="{FF2B5EF4-FFF2-40B4-BE49-F238E27FC236}">
                  <a16:creationId xmlns:a16="http://schemas.microsoft.com/office/drawing/2014/main" id="{AF935697-BC69-68E4-AAE1-BE0C8573676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6209009">
              <a:off x="13368" y="13368"/>
              <a:ext cx="10215739" cy="1021573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" name="Image" descr="Image">
              <a:extLst>
                <a:ext uri="{FF2B5EF4-FFF2-40B4-BE49-F238E27FC236}">
                  <a16:creationId xmlns:a16="http://schemas.microsoft.com/office/drawing/2014/main" id="{7AABD58B-3FD4-D4DB-B50B-FE85A985192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4657906">
              <a:off x="1424004" y="1429645"/>
              <a:ext cx="7394466" cy="739446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1" name="geplakte-afbeelding.pdf" descr="geplakte-afbeelding.pdf">
            <a:extLst>
              <a:ext uri="{FF2B5EF4-FFF2-40B4-BE49-F238E27FC236}">
                <a16:creationId xmlns:a16="http://schemas.microsoft.com/office/drawing/2014/main" id="{F9C15F66-6107-0D7D-3BAB-56061901284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84457" y="3726116"/>
            <a:ext cx="2933616" cy="298067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81620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5AFA21-2182-96A7-D3C5-874407BA54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1A8CA01-5F7C-762F-FA87-F2640CDC1F33}"/>
              </a:ext>
            </a:extLst>
          </p:cNvPr>
          <p:cNvSpPr/>
          <p:nvPr/>
        </p:nvSpPr>
        <p:spPr>
          <a:xfrm>
            <a:off x="397" y="-29226"/>
            <a:ext cx="12189621" cy="688722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354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709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063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417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771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126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480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4834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C44B3A-246C-48AB-20A9-1969C37778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9812" y="172020"/>
            <a:ext cx="606226" cy="53841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2C447FD3-5F13-A838-9A00-3CEB2C1166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1437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PROGRAM OVERVIEW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A8C2F9C-7FA6-BF4B-D978-EE5B5D087B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17624"/>
            <a:ext cx="10515600" cy="503237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GOAL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DRIVE VELOCITY ACROSS THE PORTFOLIO </a:t>
            </a:r>
          </a:p>
          <a:p>
            <a:pPr lvl="2"/>
            <a:r>
              <a:rPr lang="en-US" sz="1800" dirty="0">
                <a:solidFill>
                  <a:schemeClr val="bg1"/>
                </a:solidFill>
              </a:rPr>
              <a:t>BOLS, PASSOA, PARTIDA, PALLINI, GALLIANO, FLUERE. MUFF, NUVO</a:t>
            </a:r>
          </a:p>
          <a:p>
            <a:pPr marL="457200" lvl="1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REBATE STRUCTURE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SAVE $5 ON 1 BOTTLE, SAVE $10 ON 2 BOTTLES, SAVE $20 ON 3 BOTTLES</a:t>
            </a:r>
          </a:p>
          <a:p>
            <a:pPr marL="457200" lvl="1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ACTIVATION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AT SHELF: BOTTLE NECKERS, SHELFT TALKERS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ON THE FLOOR: PORTFOLIO RACKS, CASE CARDS, CASE TUCKERS</a:t>
            </a:r>
          </a:p>
          <a:p>
            <a:pPr marL="457200" lvl="1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TIMELINE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MAY 1</a:t>
            </a:r>
            <a:r>
              <a:rPr lang="en-US" baseline="30000" dirty="0">
                <a:solidFill>
                  <a:schemeClr val="bg1"/>
                </a:solidFill>
              </a:rPr>
              <a:t>ST</a:t>
            </a:r>
            <a:r>
              <a:rPr lang="en-US" dirty="0">
                <a:solidFill>
                  <a:schemeClr val="bg1"/>
                </a:solidFill>
              </a:rPr>
              <a:t> – DEC 31</a:t>
            </a:r>
            <a:r>
              <a:rPr lang="en-US" baseline="30000" dirty="0">
                <a:solidFill>
                  <a:schemeClr val="bg1"/>
                </a:solidFill>
              </a:rPr>
              <a:t>ST</a:t>
            </a:r>
            <a:r>
              <a:rPr lang="en-US" dirty="0">
                <a:solidFill>
                  <a:schemeClr val="bg1"/>
                </a:solidFill>
              </a:rPr>
              <a:t> 2026 </a:t>
            </a:r>
          </a:p>
        </p:txBody>
      </p:sp>
    </p:spTree>
    <p:extLst>
      <p:ext uri="{BB962C8B-B14F-4D97-AF65-F5344CB8AC3E}">
        <p14:creationId xmlns:p14="http://schemas.microsoft.com/office/powerpoint/2010/main" val="1454379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7DF033-5A7B-C258-C0FD-AB62602FB0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CE28309-530C-1D79-B431-A0E1BB280A1C}"/>
              </a:ext>
            </a:extLst>
          </p:cNvPr>
          <p:cNvSpPr/>
          <p:nvPr/>
        </p:nvSpPr>
        <p:spPr>
          <a:xfrm>
            <a:off x="397" y="-29226"/>
            <a:ext cx="12189621" cy="688722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354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709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063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417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771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126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480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4834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8">
            <a:extLst>
              <a:ext uri="{FF2B5EF4-FFF2-40B4-BE49-F238E27FC236}">
                <a16:creationId xmlns:a16="http://schemas.microsoft.com/office/drawing/2014/main" id="{20AF0F2B-DA50-A133-F24D-7913AA98AB5F}"/>
              </a:ext>
            </a:extLst>
          </p:cNvPr>
          <p:cNvSpPr txBox="1">
            <a:spLocks/>
          </p:cNvSpPr>
          <p:nvPr/>
        </p:nvSpPr>
        <p:spPr>
          <a:xfrm>
            <a:off x="6813623" y="1827017"/>
            <a:ext cx="4879302" cy="4860544"/>
          </a:xfrm>
          <a:prstGeom prst="rect">
            <a:avLst/>
          </a:prstGeom>
        </p:spPr>
        <p:txBody>
          <a:bodyPr lIns="91440" tIns="45720" rIns="91440" bIns="45720" anchor="t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1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2026</a:t>
            </a:r>
          </a:p>
          <a:p>
            <a:pPr marL="0" marR="0" lvl="0" indent="0" algn="l" defTabSz="4571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i="1" dirty="0">
                <a:solidFill>
                  <a:prstClr val="white"/>
                </a:solidFill>
                <a:latin typeface="Aptos Display" panose="02110004020202020204"/>
              </a:rPr>
              <a:t>PORTFOLIO </a:t>
            </a:r>
          </a:p>
          <a:p>
            <a:pPr marL="0" marR="0" lvl="0" indent="0" algn="l" defTabSz="4571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“360” RETAIL PROGRAM</a:t>
            </a:r>
          </a:p>
          <a:p>
            <a:pPr marL="0" marR="0" lvl="0" indent="0" algn="l" defTabSz="4571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WITH REBATES</a:t>
            </a:r>
          </a:p>
          <a:p>
            <a:pPr marL="0" marR="0" lvl="0" indent="0" algn="l" defTabSz="4571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  <a:p>
            <a:pPr marL="0" marR="0" lvl="0" indent="0" algn="r" defTabSz="4571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MAR’26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9F2D16-3464-CBFD-A679-8311975F62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9812" y="172020"/>
            <a:ext cx="606226" cy="538410"/>
          </a:xfrm>
          <a:prstGeom prst="rect">
            <a:avLst/>
          </a:prstGeom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2CCA856A-5D50-2437-4157-43E335DE60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3795" y="110018"/>
            <a:ext cx="5788899" cy="4147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6516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E6892F6-9C31-26CF-9954-CB30970FA1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53"/>
          <a:stretch>
            <a:fillRect/>
          </a:stretch>
        </p:blipFill>
        <p:spPr>
          <a:xfrm>
            <a:off x="5326681" y="614618"/>
            <a:ext cx="5328971" cy="6142760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B1121DD-1376-AC39-A8BC-494885147E6B}"/>
              </a:ext>
            </a:extLst>
          </p:cNvPr>
          <p:cNvCxnSpPr>
            <a:cxnSpLocks/>
          </p:cNvCxnSpPr>
          <p:nvPr/>
        </p:nvCxnSpPr>
        <p:spPr>
          <a:xfrm flipH="1">
            <a:off x="5092700" y="1536897"/>
            <a:ext cx="975780" cy="54128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00955BF-F981-85ED-016B-02F8F76C3E39}"/>
              </a:ext>
            </a:extLst>
          </p:cNvPr>
          <p:cNvCxnSpPr>
            <a:cxnSpLocks/>
            <a:endCxn id="4099" idx="3"/>
          </p:cNvCxnSpPr>
          <p:nvPr/>
        </p:nvCxnSpPr>
        <p:spPr>
          <a:xfrm flipH="1">
            <a:off x="5043631" y="5009096"/>
            <a:ext cx="1686353" cy="92368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84E6D4C-2168-996D-EE31-876E45597258}"/>
              </a:ext>
            </a:extLst>
          </p:cNvPr>
          <p:cNvCxnSpPr>
            <a:cxnSpLocks/>
          </p:cNvCxnSpPr>
          <p:nvPr/>
        </p:nvCxnSpPr>
        <p:spPr>
          <a:xfrm>
            <a:off x="9052560" y="3675888"/>
            <a:ext cx="1435608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691F1E1D-BEFB-3E38-6BDA-189F5ECEB2C0}"/>
              </a:ext>
            </a:extLst>
          </p:cNvPr>
          <p:cNvSpPr txBox="1"/>
          <p:nvPr/>
        </p:nvSpPr>
        <p:spPr>
          <a:xfrm>
            <a:off x="6040017" y="173117"/>
            <a:ext cx="3533243" cy="369332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chemeClr val="tx2"/>
                </a:solidFill>
              </a:rPr>
              <a:t>IN MARKET. MAY 1</a:t>
            </a:r>
            <a:r>
              <a:rPr lang="en-US" b="1" baseline="30000">
                <a:solidFill>
                  <a:schemeClr val="tx2"/>
                </a:solidFill>
              </a:rPr>
              <a:t>ST</a:t>
            </a:r>
            <a:r>
              <a:rPr lang="en-US" b="1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AD55F4C-1359-D868-148F-C39B213F53C1}"/>
              </a:ext>
            </a:extLst>
          </p:cNvPr>
          <p:cNvSpPr txBox="1"/>
          <p:nvPr/>
        </p:nvSpPr>
        <p:spPr>
          <a:xfrm>
            <a:off x="479956" y="176104"/>
            <a:ext cx="4709979" cy="1200329"/>
          </a:xfrm>
          <a:prstGeom prst="rect">
            <a:avLst/>
          </a:prstGeom>
          <a:solidFill>
            <a:schemeClr val="bg2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tx2"/>
                </a:solidFill>
              </a:rPr>
              <a:t>LBUSA 2026 PORTFOLIO RETAIL PROGRAM </a:t>
            </a:r>
            <a:r>
              <a:rPr lang="en-US" sz="2400" dirty="0">
                <a:solidFill>
                  <a:schemeClr val="tx2"/>
                </a:solidFill>
                <a:highlight>
                  <a:srgbClr val="FFFF00"/>
                </a:highlight>
              </a:rPr>
              <a:t>WITH REBATES </a:t>
            </a:r>
          </a:p>
          <a:p>
            <a:pPr algn="ctr"/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b="1" dirty="0">
                <a:solidFill>
                  <a:schemeClr val="tx2"/>
                </a:solidFill>
              </a:rPr>
              <a:t>PERMANENT RACK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98E9266A-6B86-1A49-D64A-9F8BF6799730}"/>
              </a:ext>
            </a:extLst>
          </p:cNvPr>
          <p:cNvSpPr/>
          <p:nvPr/>
        </p:nvSpPr>
        <p:spPr>
          <a:xfrm>
            <a:off x="3210561" y="2739054"/>
            <a:ext cx="1224075" cy="364715"/>
          </a:xfrm>
          <a:prstGeom prst="round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9" name="Picture 3">
            <a:extLst>
              <a:ext uri="{FF2B5EF4-FFF2-40B4-BE49-F238E27FC236}">
                <a16:creationId xmlns:a16="http://schemas.microsoft.com/office/drawing/2014/main" id="{7173C721-BE9B-D387-7619-6F66B69A1E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652" y="5009096"/>
            <a:ext cx="4709979" cy="1847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DF5A3FEB-9E8B-B0C1-F4A4-B30D6C0D93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2" t="3783" r="4829" b="1582"/>
          <a:stretch>
            <a:fillRect/>
          </a:stretch>
        </p:blipFill>
        <p:spPr bwMode="auto">
          <a:xfrm>
            <a:off x="536620" y="1627216"/>
            <a:ext cx="4190272" cy="2989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>
            <a:extLst>
              <a:ext uri="{FF2B5EF4-FFF2-40B4-BE49-F238E27FC236}">
                <a16:creationId xmlns:a16="http://schemas.microsoft.com/office/drawing/2014/main" id="{C1907026-FCF2-DC31-883B-B9AEDDA706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8" t="1665" r="3705" b="874"/>
          <a:stretch>
            <a:fillRect/>
          </a:stretch>
        </p:blipFill>
        <p:spPr bwMode="auto">
          <a:xfrm>
            <a:off x="8979230" y="2739054"/>
            <a:ext cx="510656" cy="3652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3028BFA5-EF86-0060-DA1C-0D3C9CB25B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2" t="3783" r="4829" b="1582"/>
          <a:stretch>
            <a:fillRect/>
          </a:stretch>
        </p:blipFill>
        <p:spPr bwMode="auto">
          <a:xfrm>
            <a:off x="6150461" y="1002123"/>
            <a:ext cx="1340585" cy="956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9AB58C1-429E-AC5B-70EC-0E795E5DFF3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0360" y="228686"/>
            <a:ext cx="1035020" cy="6481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139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8EA41748-F8E7-8B85-A7D7-87FAF83AA9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42"/>
          <a:stretch>
            <a:fillRect/>
          </a:stretch>
        </p:blipFill>
        <p:spPr bwMode="auto">
          <a:xfrm>
            <a:off x="452922" y="59635"/>
            <a:ext cx="11555810" cy="6738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35996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ack 360">
            <a:hlinkClick r:id="" action="ppaction://media"/>
            <a:extLst>
              <a:ext uri="{FF2B5EF4-FFF2-40B4-BE49-F238E27FC236}">
                <a16:creationId xmlns:a16="http://schemas.microsoft.com/office/drawing/2014/main" id="{3C637CC1-CB8C-03BE-C20E-10B8EC72655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7613" y="244195"/>
            <a:ext cx="3588512" cy="6369609"/>
          </a:xfrm>
          <a:prstGeom prst="rect">
            <a:avLst/>
          </a:prstGeom>
        </p:spPr>
      </p:pic>
      <p:pic>
        <p:nvPicPr>
          <p:cNvPr id="3" name="rack 360">
            <a:hlinkClick r:id="" action="ppaction://media"/>
            <a:extLst>
              <a:ext uri="{FF2B5EF4-FFF2-40B4-BE49-F238E27FC236}">
                <a16:creationId xmlns:a16="http://schemas.microsoft.com/office/drawing/2014/main" id="{36088AF8-323B-16CC-47E3-D7D9A644ED3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30181" y="244195"/>
            <a:ext cx="3588512" cy="6369609"/>
          </a:xfrm>
          <a:prstGeom prst="rect">
            <a:avLst/>
          </a:prstGeom>
        </p:spPr>
      </p:pic>
      <p:pic>
        <p:nvPicPr>
          <p:cNvPr id="4" name="rack 360">
            <a:hlinkClick r:id="" action="ppaction://media"/>
            <a:extLst>
              <a:ext uri="{FF2B5EF4-FFF2-40B4-BE49-F238E27FC236}">
                <a16:creationId xmlns:a16="http://schemas.microsoft.com/office/drawing/2014/main" id="{1CDF09C9-64FC-F812-3A3B-619F7A1B977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12749" y="244194"/>
            <a:ext cx="3588512" cy="6369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604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4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94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94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3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5278A1-2985-EEB2-4B15-14256CDF0E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4E428A96-9CCF-644C-EEDA-D60B5151F5C7}"/>
              </a:ext>
            </a:extLst>
          </p:cNvPr>
          <p:cNvSpPr txBox="1"/>
          <p:nvPr/>
        </p:nvSpPr>
        <p:spPr>
          <a:xfrm>
            <a:off x="8512849" y="3525327"/>
            <a:ext cx="3218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SHELF TALKER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7BC3491-8CCB-1FF9-62A7-848D3F153679}"/>
              </a:ext>
            </a:extLst>
          </p:cNvPr>
          <p:cNvSpPr txBox="1"/>
          <p:nvPr/>
        </p:nvSpPr>
        <p:spPr>
          <a:xfrm>
            <a:off x="8178799" y="393791"/>
            <a:ext cx="37648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STRINGED BOTTLE NECKER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(FRONT &amp; BACK)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F49DD34-5528-5D95-24BE-4100FC68D0C8}"/>
              </a:ext>
            </a:extLst>
          </p:cNvPr>
          <p:cNvSpPr txBox="1"/>
          <p:nvPr/>
        </p:nvSpPr>
        <p:spPr>
          <a:xfrm>
            <a:off x="3671708" y="1735830"/>
            <a:ext cx="43239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chemeClr val="tx2"/>
                </a:solidFill>
                <a:latin typeface="Aptos" panose="02110004020202020204"/>
              </a:rPr>
              <a:t>CASE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TUCKER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0DE65BA-2F21-927D-D99E-E63AE3BC48B7}"/>
              </a:ext>
            </a:extLst>
          </p:cNvPr>
          <p:cNvSpPr/>
          <p:nvPr/>
        </p:nvSpPr>
        <p:spPr>
          <a:xfrm>
            <a:off x="9385174" y="4888245"/>
            <a:ext cx="1866900" cy="1193800"/>
          </a:xfrm>
          <a:prstGeom prst="roundRect">
            <a:avLst/>
          </a:prstGeom>
          <a:noFill/>
          <a:ln w="952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3288FA8-EC10-ECC7-0DDB-6CAE3F74C005}"/>
              </a:ext>
            </a:extLst>
          </p:cNvPr>
          <p:cNvSpPr txBox="1"/>
          <p:nvPr/>
        </p:nvSpPr>
        <p:spPr>
          <a:xfrm>
            <a:off x="4228898" y="6314712"/>
            <a:ext cx="3533243" cy="374178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tx2"/>
                </a:solidFill>
              </a:rPr>
              <a:t>IN MARKET. APRIL 15</a:t>
            </a:r>
            <a:r>
              <a:rPr lang="en-US" b="1" baseline="30000" dirty="0">
                <a:solidFill>
                  <a:schemeClr val="tx2"/>
                </a:solidFill>
              </a:rPr>
              <a:t>th</a:t>
            </a:r>
            <a:r>
              <a:rPr lang="en-US" b="1" dirty="0">
                <a:solidFill>
                  <a:schemeClr val="tx2"/>
                </a:solidFill>
              </a:rPr>
              <a:t> 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411890A-1290-E299-1793-10115232BAEA}"/>
              </a:ext>
            </a:extLst>
          </p:cNvPr>
          <p:cNvSpPr txBox="1"/>
          <p:nvPr/>
        </p:nvSpPr>
        <p:spPr>
          <a:xfrm>
            <a:off x="479956" y="176104"/>
            <a:ext cx="4410483" cy="1200329"/>
          </a:xfrm>
          <a:prstGeom prst="rect">
            <a:avLst/>
          </a:prstGeom>
          <a:solidFill>
            <a:schemeClr val="bg2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tx2"/>
                </a:solidFill>
              </a:rPr>
              <a:t>LBUSA 2026 PORTFOLIO RETAIL PROGRAM </a:t>
            </a:r>
            <a:r>
              <a:rPr lang="en-US" sz="2400" dirty="0">
                <a:solidFill>
                  <a:schemeClr val="tx2"/>
                </a:solidFill>
                <a:highlight>
                  <a:srgbClr val="FFFF00"/>
                </a:highlight>
              </a:rPr>
              <a:t>WITH REBATES  </a:t>
            </a:r>
          </a:p>
          <a:p>
            <a:pPr algn="ctr"/>
            <a:r>
              <a:rPr lang="en-US" sz="2400" b="1" dirty="0">
                <a:solidFill>
                  <a:schemeClr val="tx2"/>
                </a:solidFill>
              </a:rPr>
              <a:t>PRINT POS 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33523281-6013-CD19-FFCB-1F752DE07B84}"/>
              </a:ext>
            </a:extLst>
          </p:cNvPr>
          <p:cNvSpPr/>
          <p:nvPr/>
        </p:nvSpPr>
        <p:spPr>
          <a:xfrm>
            <a:off x="4013199" y="2798361"/>
            <a:ext cx="1770913" cy="529631"/>
          </a:xfrm>
          <a:prstGeom prst="round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41C7186-0F6D-FB09-A7C9-016795497ED4}"/>
              </a:ext>
            </a:extLst>
          </p:cNvPr>
          <p:cNvSpPr txBox="1"/>
          <p:nvPr/>
        </p:nvSpPr>
        <p:spPr>
          <a:xfrm>
            <a:off x="84600" y="1366498"/>
            <a:ext cx="43239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CASE CARD</a:t>
            </a:r>
            <a:r>
              <a:rPr lang="en-US" dirty="0">
                <a:solidFill>
                  <a:schemeClr val="tx2"/>
                </a:solidFill>
                <a:latin typeface="Aptos" panose="02110004020202020204"/>
              </a:rPr>
              <a:t>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BF73702-E333-A0AF-3FF1-F5AB800E50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4545" y="2272081"/>
            <a:ext cx="2158280" cy="3245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35BDDF81-F501-012F-6A10-CF08947CBB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5821" y="4306112"/>
            <a:ext cx="3289422" cy="2195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7B86F283-A328-D28D-55DB-CBD62898D4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937" y="2105162"/>
            <a:ext cx="3190102" cy="4143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4C12F6E3-EA38-8921-EF55-8DA2FF8844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0653" y="1186487"/>
            <a:ext cx="1574839" cy="1851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>
            <a:extLst>
              <a:ext uri="{FF2B5EF4-FFF2-40B4-BE49-F238E27FC236}">
                <a16:creationId xmlns:a16="http://schemas.microsoft.com/office/drawing/2014/main" id="{243B871E-7486-DE1B-7C22-0AE069643B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r:link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6955" y="1183022"/>
            <a:ext cx="1579484" cy="1844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7">
            <a:extLst>
              <a:ext uri="{FF2B5EF4-FFF2-40B4-BE49-F238E27FC236}">
                <a16:creationId xmlns:a16="http://schemas.microsoft.com/office/drawing/2014/main" id="{434C5C58-012A-674B-A0AE-2E40294181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49663" y="1647962"/>
            <a:ext cx="341910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4" name="Rectangle 8">
            <a:extLst>
              <a:ext uri="{FF2B5EF4-FFF2-40B4-BE49-F238E27FC236}">
                <a16:creationId xmlns:a16="http://schemas.microsoft.com/office/drawing/2014/main" id="{13CA3B78-0D71-498D-CC82-F34CC02275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49663" y="7166112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   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7781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871E2885-2A3E-DE05-D44C-842033785A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3785886"/>
              </p:ext>
            </p:extLst>
          </p:nvPr>
        </p:nvGraphicFramePr>
        <p:xfrm>
          <a:off x="771353" y="1752474"/>
          <a:ext cx="4723982" cy="4351338"/>
        </p:xfrm>
        <a:graphic>
          <a:graphicData uri="http://schemas.openxmlformats.org/drawingml/2006/table">
            <a:tbl>
              <a:tblPr/>
              <a:tblGrid>
                <a:gridCol w="3497123">
                  <a:extLst>
                    <a:ext uri="{9D8B030D-6E8A-4147-A177-3AD203B41FA5}">
                      <a16:colId xmlns:a16="http://schemas.microsoft.com/office/drawing/2014/main" val="4069646882"/>
                    </a:ext>
                  </a:extLst>
                </a:gridCol>
                <a:gridCol w="1226859">
                  <a:extLst>
                    <a:ext uri="{9D8B030D-6E8A-4147-A177-3AD203B41FA5}">
                      <a16:colId xmlns:a16="http://schemas.microsoft.com/office/drawing/2014/main" val="2667492002"/>
                    </a:ext>
                  </a:extLst>
                </a:gridCol>
              </a:tblGrid>
              <a:tr h="725223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ITEM NAME</a:t>
                      </a:r>
                    </a:p>
                  </a:txBody>
                  <a:tcPr marL="5733" marR="5733" marT="57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TOTAL </a:t>
                      </a:r>
                    </a:p>
                  </a:txBody>
                  <a:tcPr marL="5733" marR="5733" marT="57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4214913"/>
                  </a:ext>
                </a:extLst>
              </a:tr>
              <a:tr h="725223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Racks - WITH REBATE</a:t>
                      </a:r>
                    </a:p>
                  </a:txBody>
                  <a:tcPr marL="5733" marR="5733" marT="57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183 </a:t>
                      </a:r>
                    </a:p>
                  </a:txBody>
                  <a:tcPr marL="5733" marR="5733" marT="57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7440718"/>
                  </a:ext>
                </a:extLst>
              </a:tr>
              <a:tr h="725223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Case Cards - WITH REBATE</a:t>
                      </a:r>
                    </a:p>
                  </a:txBody>
                  <a:tcPr marL="5733" marR="5733" marT="57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425 </a:t>
                      </a:r>
                    </a:p>
                  </a:txBody>
                  <a:tcPr marL="5733" marR="5733" marT="57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1690123"/>
                  </a:ext>
                </a:extLst>
              </a:tr>
              <a:tr h="725223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Case Tuckers - WITH REBATE</a:t>
                      </a:r>
                    </a:p>
                  </a:txBody>
                  <a:tcPr marL="5733" marR="5733" marT="57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435 </a:t>
                      </a:r>
                    </a:p>
                  </a:txBody>
                  <a:tcPr marL="5733" marR="5733" marT="57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0340861"/>
                  </a:ext>
                </a:extLst>
              </a:tr>
              <a:tr h="725223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Shelf Talkers - WITH REBATE</a:t>
                      </a:r>
                    </a:p>
                  </a:txBody>
                  <a:tcPr marL="5733" marR="5733" marT="57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1,907 </a:t>
                      </a:r>
                    </a:p>
                  </a:txBody>
                  <a:tcPr marL="5733" marR="5733" marT="57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1962368"/>
                  </a:ext>
                </a:extLst>
              </a:tr>
              <a:tr h="725223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Bottle Neckers (packs of 25) - WITH REBATE</a:t>
                      </a:r>
                    </a:p>
                  </a:txBody>
                  <a:tcPr marL="5733" marR="5733" marT="57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307 </a:t>
                      </a:r>
                    </a:p>
                  </a:txBody>
                  <a:tcPr marL="5733" marR="5733" marT="57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4278904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941EA0E4-3E64-9BD6-2C2A-99D3CFCC39C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9087004"/>
              </p:ext>
            </p:extLst>
          </p:nvPr>
        </p:nvGraphicFramePr>
        <p:xfrm>
          <a:off x="6406896" y="1752474"/>
          <a:ext cx="4723982" cy="4351338"/>
        </p:xfrm>
        <a:graphic>
          <a:graphicData uri="http://schemas.openxmlformats.org/drawingml/2006/table">
            <a:tbl>
              <a:tblPr/>
              <a:tblGrid>
                <a:gridCol w="3497123">
                  <a:extLst>
                    <a:ext uri="{9D8B030D-6E8A-4147-A177-3AD203B41FA5}">
                      <a16:colId xmlns:a16="http://schemas.microsoft.com/office/drawing/2014/main" val="4156812957"/>
                    </a:ext>
                  </a:extLst>
                </a:gridCol>
                <a:gridCol w="1226859">
                  <a:extLst>
                    <a:ext uri="{9D8B030D-6E8A-4147-A177-3AD203B41FA5}">
                      <a16:colId xmlns:a16="http://schemas.microsoft.com/office/drawing/2014/main" val="1097532749"/>
                    </a:ext>
                  </a:extLst>
                </a:gridCol>
              </a:tblGrid>
              <a:tr h="725223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ITEM NAME</a:t>
                      </a:r>
                    </a:p>
                  </a:txBody>
                  <a:tcPr marL="5733" marR="5733" marT="57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TOTAL </a:t>
                      </a:r>
                    </a:p>
                  </a:txBody>
                  <a:tcPr marL="5733" marR="5733" marT="57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6462535"/>
                  </a:ext>
                </a:extLst>
              </a:tr>
              <a:tr h="725223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Racks - NO REBATE</a:t>
                      </a:r>
                    </a:p>
                  </a:txBody>
                  <a:tcPr marL="5733" marR="5733" marT="57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31 </a:t>
                      </a:r>
                    </a:p>
                  </a:txBody>
                  <a:tcPr marL="5733" marR="5733" marT="57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999089"/>
                  </a:ext>
                </a:extLst>
              </a:tr>
              <a:tr h="725223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Case Cards - NO REBATE</a:t>
                      </a:r>
                    </a:p>
                  </a:txBody>
                  <a:tcPr marL="5733" marR="5733" marT="57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95 </a:t>
                      </a:r>
                    </a:p>
                  </a:txBody>
                  <a:tcPr marL="5733" marR="5733" marT="57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476953"/>
                  </a:ext>
                </a:extLst>
              </a:tr>
              <a:tr h="725223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Case Tuckers - NO REBATE</a:t>
                      </a:r>
                    </a:p>
                  </a:txBody>
                  <a:tcPr marL="5733" marR="5733" marT="57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20 </a:t>
                      </a:r>
                    </a:p>
                  </a:txBody>
                  <a:tcPr marL="5733" marR="5733" marT="57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4309394"/>
                  </a:ext>
                </a:extLst>
              </a:tr>
              <a:tr h="725223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Shelf Talkers - NO REBATE</a:t>
                      </a:r>
                    </a:p>
                  </a:txBody>
                  <a:tcPr marL="5733" marR="5733" marT="57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415 </a:t>
                      </a:r>
                    </a:p>
                  </a:txBody>
                  <a:tcPr marL="5733" marR="5733" marT="57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4614698"/>
                  </a:ext>
                </a:extLst>
              </a:tr>
              <a:tr h="725223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Bottle Neckers (packs of 25) - NO REBATE</a:t>
                      </a:r>
                    </a:p>
                  </a:txBody>
                  <a:tcPr marL="5733" marR="5733" marT="57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139 </a:t>
                      </a:r>
                    </a:p>
                  </a:txBody>
                  <a:tcPr marL="5733" marR="5733" marT="57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0709384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4D218825-BC1E-199C-7452-0EDB514A1177}"/>
              </a:ext>
            </a:extLst>
          </p:cNvPr>
          <p:cNvSpPr txBox="1"/>
          <p:nvPr/>
        </p:nvSpPr>
        <p:spPr>
          <a:xfrm>
            <a:off x="1247289" y="461800"/>
            <a:ext cx="912200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200" dirty="0"/>
              <a:t>LUCAS BOLS USA POS ORDERS – RETAIL 360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617293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97560C-E777-3346-0B2F-3D8306F216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1ABFB76-430B-CBA8-670D-9C39326F9428}"/>
              </a:ext>
            </a:extLst>
          </p:cNvPr>
          <p:cNvSpPr/>
          <p:nvPr/>
        </p:nvSpPr>
        <p:spPr>
          <a:xfrm>
            <a:off x="397" y="-29226"/>
            <a:ext cx="12189621" cy="688722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354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709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063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417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771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126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480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4834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8">
            <a:extLst>
              <a:ext uri="{FF2B5EF4-FFF2-40B4-BE49-F238E27FC236}">
                <a16:creationId xmlns:a16="http://schemas.microsoft.com/office/drawing/2014/main" id="{CECECFD0-FA88-E87F-38E2-C9460B73743C}"/>
              </a:ext>
            </a:extLst>
          </p:cNvPr>
          <p:cNvSpPr txBox="1">
            <a:spLocks/>
          </p:cNvSpPr>
          <p:nvPr/>
        </p:nvSpPr>
        <p:spPr>
          <a:xfrm>
            <a:off x="6813623" y="1827017"/>
            <a:ext cx="4879302" cy="4860544"/>
          </a:xfrm>
          <a:prstGeom prst="rect">
            <a:avLst/>
          </a:prstGeom>
        </p:spPr>
        <p:txBody>
          <a:bodyPr lIns="91440" tIns="45720" rIns="91440" bIns="45720" anchor="t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1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2026</a:t>
            </a:r>
          </a:p>
          <a:p>
            <a:pPr marL="0" marR="0" lvl="0" indent="0" algn="l" defTabSz="4571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PORTFOLIO </a:t>
            </a:r>
          </a:p>
          <a:p>
            <a:pPr marL="0" marR="0" lvl="0" indent="0" algn="l" defTabSz="4571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“360” RETAIL PROGRAM</a:t>
            </a:r>
          </a:p>
          <a:p>
            <a:pPr marL="0" marR="0" lvl="0" indent="0" algn="l" defTabSz="4571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i="1" dirty="0">
                <a:solidFill>
                  <a:srgbClr val="FFFF00"/>
                </a:solidFill>
                <a:latin typeface="Aptos Display" panose="02110004020202020204"/>
              </a:rPr>
              <a:t>NO </a:t>
            </a:r>
            <a:r>
              <a:rPr kumimoji="0" lang="en-US" sz="5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REBATES</a:t>
            </a:r>
          </a:p>
          <a:p>
            <a:pPr marL="0" marR="0" lvl="0" indent="0" algn="l" defTabSz="4571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  <a:p>
            <a:pPr marL="0" marR="0" lvl="0" indent="0" algn="r" defTabSz="4571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MAR’26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054FBC7-186E-B3F1-B178-4B89C69FAA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9812" y="172020"/>
            <a:ext cx="606226" cy="538410"/>
          </a:xfrm>
          <a:prstGeom prst="rect">
            <a:avLst/>
          </a:prstGeom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035FC06B-B1D8-5976-368D-3C1002C90B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3795" y="110018"/>
            <a:ext cx="5788899" cy="4147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3938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5652</TotalTime>
  <Words>351</Words>
  <Application>Microsoft Office PowerPoint</Application>
  <PresentationFormat>Widescreen</PresentationFormat>
  <Paragraphs>100</Paragraphs>
  <Slides>14</Slides>
  <Notes>7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1_Office Theme</vt:lpstr>
      <vt:lpstr>PowerPoint Presentation</vt:lpstr>
      <vt:lpstr>PROGRAM OVERVIEW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Ignacio Llaneza</dc:creator>
  <cp:lastModifiedBy>Ignacio Llaneza</cp:lastModifiedBy>
  <cp:revision>4</cp:revision>
  <dcterms:created xsi:type="dcterms:W3CDTF">2026-02-19T21:03:17Z</dcterms:created>
  <dcterms:modified xsi:type="dcterms:W3CDTF">2026-03-25T15:58:17Z</dcterms:modified>
</cp:coreProperties>
</file>