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21_D688FD1.xml" ContentType="application/vnd.ms-powerpoint.comments+xml"/>
  <Override PartName="/ppt/comments/modernComment_101_6A33C242.xml" ContentType="application/vnd.ms-powerpoint.comments+xml"/>
  <Override PartName="/ppt/notesSlides/notesSlide1.xml" ContentType="application/vnd.openxmlformats-officedocument.presentationml.notesSlide+xml"/>
  <Override PartName="/ppt/comments/modernComment_103_3D775288.xml" ContentType="application/vnd.ms-powerpoint.comments+xml"/>
  <Override PartName="/ppt/notesSlides/notesSlide2.xml" ContentType="application/vnd.openxmlformats-officedocument.presentationml.notesSlide+xml"/>
  <Override PartName="/ppt/comments/modernComment_105_AB8202A2.xml" ContentType="application/vnd.ms-powerpoint.comments+xml"/>
  <Override PartName="/ppt/notesSlides/notesSlide3.xml" ContentType="application/vnd.openxmlformats-officedocument.presentationml.notesSlide+xml"/>
  <Override PartName="/ppt/comments/modernComment_107_6AA6641.xml" ContentType="application/vnd.ms-powerpoint.comments+xml"/>
  <Override PartName="/ppt/notesSlides/notesSlide4.xml" ContentType="application/vnd.openxmlformats-officedocument.presentationml.notesSlide+xml"/>
  <Override PartName="/ppt/comments/modernComment_108_DAD4732A.xml" ContentType="application/vnd.ms-powerpoint.comments+xml"/>
  <Override PartName="/ppt/notesSlides/notesSlide5.xml" ContentType="application/vnd.openxmlformats-officedocument.presentationml.notesSlide+xml"/>
  <Override PartName="/ppt/comments/modernComment_104_F34C5854.xml" ContentType="application/vnd.ms-powerpoint.comments+xml"/>
  <Override PartName="/ppt/comments/modernComment_117_C9A3597C.xml" ContentType="application/vnd.ms-powerpoint.comments+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87" r:id="rId2"/>
    <p:sldId id="289" r:id="rId3"/>
    <p:sldId id="257" r:id="rId4"/>
    <p:sldId id="258" r:id="rId5"/>
    <p:sldId id="259" r:id="rId6"/>
    <p:sldId id="261" r:id="rId7"/>
    <p:sldId id="263" r:id="rId8"/>
    <p:sldId id="264" r:id="rId9"/>
    <p:sldId id="260" r:id="rId10"/>
    <p:sldId id="270" r:id="rId11"/>
    <p:sldId id="288" r:id="rId12"/>
    <p:sldId id="278" r:id="rId13"/>
    <p:sldId id="279" r:id="rId14"/>
    <p:sldId id="280" r:id="rId15"/>
    <p:sldId id="281" r:id="rId16"/>
    <p:sldId id="282" r:id="rId17"/>
    <p:sldId id="283" r:id="rId18"/>
    <p:sldId id="285" r:id="rId19"/>
    <p:sldId id="266" r:id="rId20"/>
    <p:sldId id="267" r:id="rId21"/>
    <p:sldId id="268" r:id="rId22"/>
    <p:sldId id="269" r:id="rId23"/>
    <p:sldId id="271" r:id="rId24"/>
    <p:sldId id="272" r:id="rId25"/>
    <p:sldId id="273" r:id="rId26"/>
    <p:sldId id="274" r:id="rId27"/>
    <p:sldId id="275" r:id="rId28"/>
    <p:sldId id="276" r:id="rId29"/>
    <p:sldId id="277" r:id="rId30"/>
    <p:sldId id="286" r:id="rId31"/>
    <p:sldId id="28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97BA7A-8B07-001C-7B65-8FF77CDD0D84}" name="Guest User" initials="GU" userId="S::urn:spo:anon#d75e81ba323fb8ecf5165ca090ea16f830ae8ee7233b5d17098035df4eca5d2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BFF"/>
    <a:srgbClr val="0070CB"/>
    <a:srgbClr val="00A2E1"/>
    <a:srgbClr val="FF37B0"/>
    <a:srgbClr val="EF349D"/>
    <a:srgbClr val="AF26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CDD093-AD78-4C46-B37A-F00BAAFFEE92}" v="1" dt="2025-04-09T19:51:16.9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les bensabeur" userId="7C3s328LZaTdKhjZXgl/OQZ+05f8lROzZiIday983aI=" providerId="None" clId="Web-{59CDD093-AD78-4C46-B37A-F00BAAFFEE92}"/>
    <pc:docChg chg="delSld modSld">
      <pc:chgData name="gilles bensabeur" userId="7C3s328LZaTdKhjZXgl/OQZ+05f8lROzZiIday983aI=" providerId="None" clId="Web-{59CDD093-AD78-4C46-B37A-F00BAAFFEE92}" dt="2025-04-09T19:51:16.998" v="0"/>
      <pc:docMkLst>
        <pc:docMk/>
      </pc:docMkLst>
      <pc:sldChg chg="del">
        <pc:chgData name="gilles bensabeur" userId="7C3s328LZaTdKhjZXgl/OQZ+05f8lROzZiIday983aI=" providerId="None" clId="Web-{59CDD093-AD78-4C46-B37A-F00BAAFFEE92}" dt="2025-04-09T19:51:16.998" v="0"/>
        <pc:sldMkLst>
          <pc:docMk/>
          <pc:sldMk cId="3248189894" sldId="256"/>
        </pc:sldMkLst>
      </pc:sldChg>
    </pc:docChg>
  </pc:docChgLst>
</pc:chgInfo>
</file>

<file path=ppt/comments/modernComment_101_6A33C242.xml><?xml version="1.0" encoding="utf-8"?>
<p188:cmLst xmlns:a="http://schemas.openxmlformats.org/drawingml/2006/main" xmlns:r="http://schemas.openxmlformats.org/officeDocument/2006/relationships" xmlns:p188="http://schemas.microsoft.com/office/powerpoint/2018/8/main">
  <p188:cm id="{00D35A7F-8CBA-4C9A-97D1-1571CE58B216}" authorId="{5597BA7A-8B07-001C-7B65-8FF77CDD0D84}" created="2024-10-21T19:51:41.993">
    <ac:txMkLst xmlns:ac="http://schemas.microsoft.com/office/drawing/2013/main/command">
      <pc:docMk xmlns:pc="http://schemas.microsoft.com/office/powerpoint/2013/main/command"/>
      <pc:sldMk xmlns:pc="http://schemas.microsoft.com/office/powerpoint/2013/main/command" cId="1781776962" sldId="257"/>
      <ac:spMk id="13" creationId="{9AAF5114-CCFF-BBBB-7FEF-C76BCAF274A3}"/>
      <ac:txMk cp="0" len="88">
        <ac:context len="89" hash="2813729068"/>
      </ac:txMk>
    </ac:txMkLst>
    <p188:pos x="3297836" y="524655"/>
    <p188:txBody>
      <a:bodyPr/>
      <a:lstStyle/>
      <a:p>
        <a:r>
          <a:rPr lang="en-US"/>
          <a:t>is there a different quote other than Jose's we can use? Naturally he would compliment his own tequila :)</a:t>
        </a:r>
      </a:p>
    </p188:txBody>
  </p188:cm>
</p188:cmLst>
</file>

<file path=ppt/comments/modernComment_103_3D775288.xml><?xml version="1.0" encoding="utf-8"?>
<p188:cmLst xmlns:a="http://schemas.openxmlformats.org/drawingml/2006/main" xmlns:r="http://schemas.openxmlformats.org/officeDocument/2006/relationships" xmlns:p188="http://schemas.microsoft.com/office/powerpoint/2018/8/main">
  <p188:cm id="{04252E0E-0D3B-4325-B647-745905299734}" authorId="{5597BA7A-8B07-001C-7B65-8FF77CDD0D84}" created="2024-10-16T20:45:08.251">
    <ac:txMkLst xmlns:ac="http://schemas.microsoft.com/office/drawing/2013/main/command">
      <pc:docMk xmlns:pc="http://schemas.microsoft.com/office/powerpoint/2013/main/command"/>
      <pc:sldMk xmlns:pc="http://schemas.microsoft.com/office/powerpoint/2013/main/command" cId="1031230088" sldId="259"/>
      <ac:spMk id="49" creationId="{EEC84125-5818-E10C-8C4F-BC8DC5A323FE}"/>
      <ac:txMk cp="0" len="78">
        <ac:context len="79" hash="3747763809"/>
      </ac:txMk>
    </ac:txMkLst>
    <p188:pos x="4796852" y="599606"/>
    <p188:txBody>
      <a:bodyPr/>
      <a:lstStyle/>
      <a:p>
        <a:r>
          <a:rPr lang="en-US"/>
          <a:t>Tequila Partida's water source is proprietary, naturally filtered through volcanic soil</a:t>
        </a:r>
      </a:p>
    </p188:txBody>
  </p188:cm>
</p188:cmLst>
</file>

<file path=ppt/comments/modernComment_104_F34C5854.xml><?xml version="1.0" encoding="utf-8"?>
<p188:cmLst xmlns:a="http://schemas.openxmlformats.org/drawingml/2006/main" xmlns:r="http://schemas.openxmlformats.org/officeDocument/2006/relationships" xmlns:p188="http://schemas.microsoft.com/office/powerpoint/2018/8/main">
  <p188:cm id="{B35DE9FB-01AA-400F-AA98-193CFE4AC593}" authorId="{5597BA7A-8B07-001C-7B65-8FF77CDD0D84}" created="2024-10-16T20:46:24.847">
    <ac:txMkLst xmlns:ac="http://schemas.microsoft.com/office/drawing/2013/main/command">
      <pc:docMk xmlns:pc="http://schemas.microsoft.com/office/powerpoint/2013/main/command"/>
      <pc:sldMk xmlns:pc="http://schemas.microsoft.com/office/powerpoint/2013/main/command" cId="4081866836" sldId="260"/>
      <ac:spMk id="65" creationId="{B7CCA966-5E5D-65A1-96AA-37CD28EEBCD3}"/>
      <ac:txMk cp="12" len="33">
        <ac:context len="46" hash="2332444225"/>
      </ac:txMk>
    </ac:txMkLst>
    <p188:pos x="3522688" y="712032"/>
    <p188:txBody>
      <a:bodyPr/>
      <a:lstStyle/>
      <a:p>
        <a:r>
          <a:rPr lang="en-US"/>
          <a:t>would remove this since none of the others have a subhead</a:t>
        </a:r>
      </a:p>
    </p188:txBody>
  </p188:cm>
</p188:cmLst>
</file>

<file path=ppt/comments/modernComment_105_AB8202A2.xml><?xml version="1.0" encoding="utf-8"?>
<p188:cmLst xmlns:a="http://schemas.openxmlformats.org/drawingml/2006/main" xmlns:r="http://schemas.openxmlformats.org/officeDocument/2006/relationships" xmlns:p188="http://schemas.microsoft.com/office/powerpoint/2018/8/main">
  <p188:cm id="{29C48867-C35E-4333-956F-3C93A55E98B6}" authorId="{5597BA7A-8B07-001C-7B65-8FF77CDD0D84}" created="2024-10-16T20:47:07.301">
    <ac:txMkLst xmlns:ac="http://schemas.microsoft.com/office/drawing/2013/main/command">
      <pc:docMk xmlns:pc="http://schemas.microsoft.com/office/powerpoint/2013/main/command"/>
      <pc:sldMk xmlns:pc="http://schemas.microsoft.com/office/powerpoint/2013/main/command" cId="2877424290" sldId="261"/>
      <ac:spMk id="4" creationId="{2019E116-556E-9FAF-B0CD-8A362990774D}"/>
      <ac:txMk cp="0" len="31">
        <ac:context len="178" hash="98402991"/>
      </ac:txMk>
    </ac:txMkLst>
    <p188:pos x="4447081" y="312295"/>
    <p188:txBody>
      <a:bodyPr/>
      <a:lstStyle/>
      <a:p>
        <a:r>
          <a:rPr lang="en-US"/>
          <a:t>Harvested in the Tequila Valley, producing ripe, full-flavored agave</a:t>
        </a:r>
      </a:p>
    </p188:txBody>
  </p188:cm>
  <p188:cm id="{E8569CAA-D37D-439D-8F21-0A9B2ABE7CB1}" authorId="{5597BA7A-8B07-001C-7B65-8FF77CDD0D84}" created="2024-10-16T20:47:15.676">
    <ac:txMkLst xmlns:ac="http://schemas.microsoft.com/office/drawing/2013/main/command">
      <pc:docMk xmlns:pc="http://schemas.microsoft.com/office/powerpoint/2013/main/command"/>
      <pc:sldMk xmlns:pc="http://schemas.microsoft.com/office/powerpoint/2013/main/command" cId="2877424290" sldId="261"/>
      <ac:spMk id="5" creationId="{C38F252C-80CE-F11B-C13A-CCBC50894965}"/>
      <ac:txMk cp="19" len="34">
        <ac:context len="54" hash="599392993"/>
      </ac:txMk>
    </ac:txMkLst>
    <p188:pos x="3135442" y="712032"/>
    <p188:txBody>
      <a:bodyPr/>
      <a:lstStyle/>
      <a:p>
        <a:r>
          <a:rPr lang="en-US"/>
          <a:t>remove</a:t>
        </a:r>
      </a:p>
    </p188:txBody>
  </p188:cm>
  <p188:cm id="{007DC0A9-167F-4E6F-9006-839CB6ED8B71}" authorId="{5597BA7A-8B07-001C-7B65-8FF77CDD0D84}" created="2024-10-16T20:47:27.942">
    <ac:txMkLst xmlns:ac="http://schemas.microsoft.com/office/drawing/2013/main/command">
      <pc:docMk xmlns:pc="http://schemas.microsoft.com/office/powerpoint/2013/main/command"/>
      <pc:sldMk xmlns:pc="http://schemas.microsoft.com/office/powerpoint/2013/main/command" cId="2877424290" sldId="261"/>
      <ac:spMk id="4" creationId="{2019E116-556E-9FAF-B0CD-8A362990774D}"/>
      <ac:txMk cp="32" len="18">
        <ac:context len="178" hash="98402991"/>
      </ac:txMk>
    </ac:txMkLst>
    <p188:pos x="2673245" y="786983"/>
    <p188:txBody>
      <a:bodyPr/>
      <a:lstStyle/>
      <a:p>
        <a:r>
          <a:rPr lang="en-US"/>
          <a:t>remove</a:t>
        </a:r>
      </a:p>
    </p188:txBody>
  </p188:cm>
  <p188:cm id="{CC52A44D-D8FC-4E55-B73A-87D334D5237B}" authorId="{5597BA7A-8B07-001C-7B65-8FF77CDD0D84}" created="2024-10-16T20:47:36.489">
    <ac:txMkLst xmlns:ac="http://schemas.microsoft.com/office/drawing/2013/main/command">
      <pc:docMk xmlns:pc="http://schemas.microsoft.com/office/powerpoint/2013/main/command"/>
      <pc:sldMk xmlns:pc="http://schemas.microsoft.com/office/powerpoint/2013/main/command" cId="2877424290" sldId="261"/>
      <ac:spMk id="4" creationId="{2019E116-556E-9FAF-B0CD-8A362990774D}"/>
      <ac:txMk cp="138" len="4">
        <ac:context len="178" hash="98402991"/>
      </ac:txMk>
    </ac:txMkLst>
    <p188:pos x="1861278" y="2198557"/>
    <p188:txBody>
      <a:bodyPr/>
      <a:lstStyle/>
      <a:p>
        <a:r>
          <a:rPr lang="en-US"/>
          <a:t>Cooked</a:t>
        </a:r>
      </a:p>
    </p188:txBody>
  </p188:cm>
</p188:cmLst>
</file>

<file path=ppt/comments/modernComment_107_6AA6641.xml><?xml version="1.0" encoding="utf-8"?>
<p188:cmLst xmlns:a="http://schemas.openxmlformats.org/drawingml/2006/main" xmlns:r="http://schemas.openxmlformats.org/officeDocument/2006/relationships" xmlns:p188="http://schemas.microsoft.com/office/powerpoint/2018/8/main">
  <p188:cm id="{17056394-FEB8-4DA4-B495-6D4014715D78}" authorId="{5597BA7A-8B07-001C-7B65-8FF77CDD0D84}" created="2024-10-16T20:48:37.960">
    <ac:txMkLst xmlns:ac="http://schemas.microsoft.com/office/drawing/2013/main/command">
      <pc:docMk xmlns:pc="http://schemas.microsoft.com/office/powerpoint/2013/main/command"/>
      <pc:sldMk xmlns:pc="http://schemas.microsoft.com/office/powerpoint/2013/main/command" cId="111830593" sldId="263"/>
      <ac:spMk id="4" creationId="{2019E116-556E-9FAF-B0CD-8A362990774D}"/>
      <ac:txMk cp="71">
        <ac:context len="170" hash="2585386324"/>
      </ac:txMk>
    </ac:txMkLst>
    <p188:pos x="3260360" y="786983"/>
    <p188:txBody>
      <a:bodyPr/>
      <a:lstStyle/>
      <a:p>
        <a:r>
          <a:rPr lang="en-US"/>
          <a:t>Liquid produced in one distillery</a:t>
        </a:r>
      </a:p>
    </p188:txBody>
  </p188:cm>
</p188:cmLst>
</file>

<file path=ppt/comments/modernComment_108_DAD4732A.xml><?xml version="1.0" encoding="utf-8"?>
<p188:cmLst xmlns:a="http://schemas.openxmlformats.org/drawingml/2006/main" xmlns:r="http://schemas.openxmlformats.org/officeDocument/2006/relationships" xmlns:p188="http://schemas.microsoft.com/office/powerpoint/2018/8/main">
  <p188:cm id="{9F178F8D-F2D8-46A4-9EC3-2EAC60E8A2CF}" authorId="{5597BA7A-8B07-001C-7B65-8FF77CDD0D84}" created="2024-10-16T20:50:09.322">
    <ac:txMkLst xmlns:ac="http://schemas.microsoft.com/office/drawing/2013/main/command">
      <pc:docMk xmlns:pc="http://schemas.microsoft.com/office/powerpoint/2013/main/command"/>
      <pc:sldMk xmlns:pc="http://schemas.microsoft.com/office/powerpoint/2013/main/command" cId="3671356202" sldId="264"/>
      <ac:spMk id="4" creationId="{2019E116-556E-9FAF-B0CD-8A362990774D}"/>
      <ac:txMk cp="107" len="8">
        <ac:context len="338" hash="4080228734"/>
      </ac:txMk>
    </ac:txMkLst>
    <p188:pos x="3597639" y="1136754"/>
    <p188:txBody>
      <a:bodyPr/>
      <a:lstStyle/>
      <a:p>
        <a:r>
          <a:rPr lang="en-US"/>
          <a:t>requirement</a:t>
        </a:r>
      </a:p>
    </p188:txBody>
  </p188:cm>
  <p188:cm id="{05984EF0-4074-4C9B-98A5-792C7EFC44B4}" authorId="{5597BA7A-8B07-001C-7B65-8FF77CDD0D84}" created="2024-10-16T20:50:31.479">
    <ac:txMkLst xmlns:ac="http://schemas.microsoft.com/office/drawing/2013/main/command">
      <pc:docMk xmlns:pc="http://schemas.microsoft.com/office/powerpoint/2013/main/command"/>
      <pc:sldMk xmlns:pc="http://schemas.microsoft.com/office/powerpoint/2013/main/command" cId="3671356202" sldId="264"/>
      <ac:spMk id="4" creationId="{2019E116-556E-9FAF-B0CD-8A362990774D}"/>
      <ac:txMk cp="116" len="51">
        <ac:context len="338" hash="4080228734"/>
      </ac:txMk>
    </ac:txMkLst>
    <p188:pos x="3422754" y="1548983"/>
    <p188:txBody>
      <a:bodyPr/>
      <a:lstStyle/>
      <a:p>
        <a:r>
          <a:rPr lang="en-US"/>
          <a:t>Reposado aged for 6 months (industry standard is 2 months)</a:t>
        </a:r>
      </a:p>
    </p188:txBody>
  </p188:cm>
  <p188:cm id="{F2649E0B-0E88-45A3-BE3B-8047FFF66F35}" authorId="{5597BA7A-8B07-001C-7B65-8FF77CDD0D84}" created="2024-10-16T20:50:44.854">
    <ac:txMkLst xmlns:ac="http://schemas.microsoft.com/office/drawing/2013/main/command">
      <pc:docMk xmlns:pc="http://schemas.microsoft.com/office/powerpoint/2013/main/command"/>
      <pc:sldMk xmlns:pc="http://schemas.microsoft.com/office/powerpoint/2013/main/command" cId="3671356202" sldId="264"/>
      <ac:spMk id="4" creationId="{2019E116-556E-9FAF-B0CD-8A362990774D}"/>
      <ac:txMk cp="168" len="80">
        <ac:context len="338" hash="4080228734"/>
      </ac:txMk>
    </ac:txMkLst>
    <p188:pos x="4197245" y="2360950"/>
    <p188:txBody>
      <a:bodyPr/>
      <a:lstStyle/>
      <a:p>
        <a:r>
          <a:rPr lang="en-US"/>
          <a:t>Same format as above, easier to read</a:t>
        </a:r>
      </a:p>
    </p188:txBody>
  </p188:cm>
  <p188:cm id="{93D2B06A-136B-4329-90A4-FD1FEB2B65AC}" authorId="{5597BA7A-8B07-001C-7B65-8FF77CDD0D84}" created="2024-10-16T20:50:56.589">
    <ac:txMkLst xmlns:ac="http://schemas.microsoft.com/office/drawing/2013/main/command">
      <pc:docMk xmlns:pc="http://schemas.microsoft.com/office/powerpoint/2013/main/command"/>
      <pc:sldMk xmlns:pc="http://schemas.microsoft.com/office/powerpoint/2013/main/command" cId="3671356202" sldId="264"/>
      <ac:spMk id="4" creationId="{2019E116-556E-9FAF-B0CD-8A362990774D}"/>
      <ac:txMk cp="276" len="5">
        <ac:context len="338" hash="4080228734"/>
      </ac:txMk>
    </ac:txMkLst>
    <p188:pos x="3222885" y="2773180"/>
    <p188:txBody>
      <a:bodyPr/>
      <a:lstStyle/>
      <a:p>
        <a:r>
          <a:rPr lang="en-US"/>
          <a:t>than</a:t>
        </a:r>
      </a:p>
    </p188:txBody>
  </p188:cm>
  <p188:cm id="{1B30C1A0-55DA-4C1C-A245-640713ACCDBC}" authorId="{5597BA7A-8B07-001C-7B65-8FF77CDD0D84}" created="2024-10-16T20:51:46.966">
    <ac:txMkLst xmlns:ac="http://schemas.microsoft.com/office/drawing/2013/main/command">
      <pc:docMk xmlns:pc="http://schemas.microsoft.com/office/powerpoint/2013/main/command"/>
      <pc:sldMk xmlns:pc="http://schemas.microsoft.com/office/powerpoint/2013/main/command" cId="3671356202" sldId="264"/>
      <ac:spMk id="4" creationId="{2019E116-556E-9FAF-B0CD-8A362990774D}"/>
      <ac:txMk cp="305" len="32">
        <ac:context len="338" hash="4080228734"/>
      </ac:txMk>
    </ac:txMkLst>
    <p188:pos x="2410918" y="2985540"/>
    <p188:txBody>
      <a:bodyPr/>
      <a:lstStyle/>
      <a:p>
        <a:r>
          <a:rPr lang="en-US"/>
          <a:t>Is this standard that barrels are only used once?</a:t>
        </a:r>
      </a:p>
    </p188:txBody>
  </p188:cm>
  <p188:cm id="{CC8AD735-90C3-4347-8008-F5CC1038FA39}" authorId="{5597BA7A-8B07-001C-7B65-8FF77CDD0D84}" created="2024-10-21T19:52:35.635">
    <ac:txMkLst xmlns:ac="http://schemas.microsoft.com/office/drawing/2013/main/command">
      <pc:docMk xmlns:pc="http://schemas.microsoft.com/office/powerpoint/2013/main/command"/>
      <pc:sldMk xmlns:pc="http://schemas.microsoft.com/office/powerpoint/2013/main/command" cId="3671356202" sldId="264"/>
      <ac:spMk id="4" creationId="{2019E116-556E-9FAF-B0CD-8A362990774D}"/>
      <ac:txMk cp="243" len="5">
        <ac:context len="338" hash="4080228734"/>
      </ac:txMk>
    </ac:txMkLst>
    <p188:pos x="4197245" y="2360950"/>
    <p188:txBody>
      <a:bodyPr/>
      <a:lstStyle/>
      <a:p>
        <a:r>
          <a:rPr lang="en-US"/>
          <a:t>can we say Extra Anejo (not E. Anejo)</a:t>
        </a:r>
      </a:p>
    </p188:txBody>
  </p188:cm>
</p188:cmLst>
</file>

<file path=ppt/comments/modernComment_117_C9A3597C.xml><?xml version="1.0" encoding="utf-8"?>
<p188:cmLst xmlns:a="http://schemas.openxmlformats.org/drawingml/2006/main" xmlns:r="http://schemas.openxmlformats.org/officeDocument/2006/relationships" xmlns:p188="http://schemas.microsoft.com/office/powerpoint/2018/8/main">
  <p188:cm id="{B749281B-426A-4220-97EA-7D99965D16CE}" authorId="{5597BA7A-8B07-001C-7B65-8FF77CDD0D84}" created="2024-10-16T20:55:24.253">
    <pc:sldMkLst xmlns:pc="http://schemas.microsoft.com/office/powerpoint/2013/main/command">
      <pc:docMk/>
      <pc:sldMk cId="3382925692" sldId="279"/>
    </pc:sldMkLst>
    <p188:txBody>
      <a:bodyPr/>
      <a:lstStyle/>
      <a:p>
        <a:r>
          <a:rPr lang="en-US"/>
          <a:t>would it be possible to pull out a few specific tasting notes? if this is used for a training deck the sales team likely will want a few key words to use, and not road tar :)</a:t>
        </a:r>
      </a:p>
    </p188:txBody>
  </p188:cm>
</p188:cmLst>
</file>

<file path=ppt/comments/modernComment_121_D688FD1.xml><?xml version="1.0" encoding="utf-8"?>
<p188:cmLst xmlns:a="http://schemas.openxmlformats.org/drawingml/2006/main" xmlns:r="http://schemas.openxmlformats.org/officeDocument/2006/relationships" xmlns:p188="http://schemas.microsoft.com/office/powerpoint/2018/8/main">
  <p188:cm id="{FBD1BF48-50DB-409D-A22C-B1AD733C50A0}" authorId="{5597BA7A-8B07-001C-7B65-8FF77CDD0D84}" created="2024-10-21T19:50:56.710">
    <pc:sldMkLst xmlns:pc="http://schemas.microsoft.com/office/powerpoint/2013/main/command">
      <pc:docMk/>
      <pc:sldMk cId="224956369" sldId="289"/>
    </pc:sldMkLst>
    <p188:txBody>
      <a:bodyPr/>
      <a:lstStyle/>
      <a:p>
        <a:r>
          <a:rPr lang="en-US"/>
          <a:t>do we want to add that when Jose started with Partida in 2005, he was one of the youngest Maestro Tequilieros in Mexico?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505CC6-8E5E-7642-B7CB-F62D9A48EC3D}"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D336-FEB7-6E49-B528-01BDF6EEF83C}" type="slidenum">
              <a:rPr lang="en-US" smtClean="0"/>
              <a:t>‹#›</a:t>
            </a:fld>
            <a:endParaRPr lang="en-US"/>
          </a:p>
        </p:txBody>
      </p:sp>
    </p:spTree>
    <p:extLst>
      <p:ext uri="{BB962C8B-B14F-4D97-AF65-F5344CB8AC3E}">
        <p14:creationId xmlns:p14="http://schemas.microsoft.com/office/powerpoint/2010/main" val="834122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E1D336-FEB7-6E49-B528-01BDF6EEF83C}" type="slidenum">
              <a:rPr lang="en-US" smtClean="0"/>
              <a:t>6</a:t>
            </a:fld>
            <a:endParaRPr lang="en-US"/>
          </a:p>
        </p:txBody>
      </p:sp>
    </p:spTree>
    <p:extLst>
      <p:ext uri="{BB962C8B-B14F-4D97-AF65-F5344CB8AC3E}">
        <p14:creationId xmlns:p14="http://schemas.microsoft.com/office/powerpoint/2010/main" val="1248250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E1D336-FEB7-6E49-B528-01BDF6EEF83C}" type="slidenum">
              <a:rPr lang="en-US" smtClean="0"/>
              <a:t>7</a:t>
            </a:fld>
            <a:endParaRPr lang="en-US"/>
          </a:p>
        </p:txBody>
      </p:sp>
    </p:spTree>
    <p:extLst>
      <p:ext uri="{BB962C8B-B14F-4D97-AF65-F5344CB8AC3E}">
        <p14:creationId xmlns:p14="http://schemas.microsoft.com/office/powerpoint/2010/main" val="316877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E1D336-FEB7-6E49-B528-01BDF6EEF83C}" type="slidenum">
              <a:rPr lang="en-US" smtClean="0"/>
              <a:t>8</a:t>
            </a:fld>
            <a:endParaRPr lang="en-US"/>
          </a:p>
        </p:txBody>
      </p:sp>
    </p:spTree>
    <p:extLst>
      <p:ext uri="{BB962C8B-B14F-4D97-AF65-F5344CB8AC3E}">
        <p14:creationId xmlns:p14="http://schemas.microsoft.com/office/powerpoint/2010/main" val="378892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E1D336-FEB7-6E49-B528-01BDF6EEF83C}" type="slidenum">
              <a:rPr lang="en-US" smtClean="0"/>
              <a:t>9</a:t>
            </a:fld>
            <a:endParaRPr lang="en-US"/>
          </a:p>
        </p:txBody>
      </p:sp>
    </p:spTree>
    <p:extLst>
      <p:ext uri="{BB962C8B-B14F-4D97-AF65-F5344CB8AC3E}">
        <p14:creationId xmlns:p14="http://schemas.microsoft.com/office/powerpoint/2010/main" val="3033979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E1D336-FEB7-6E49-B528-01BDF6EEF83C}" type="slidenum">
              <a:rPr lang="en-US" smtClean="0"/>
              <a:t>10</a:t>
            </a:fld>
            <a:endParaRPr lang="en-US"/>
          </a:p>
        </p:txBody>
      </p:sp>
    </p:spTree>
    <p:extLst>
      <p:ext uri="{BB962C8B-B14F-4D97-AF65-F5344CB8AC3E}">
        <p14:creationId xmlns:p14="http://schemas.microsoft.com/office/powerpoint/2010/main" val="3084066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E1D336-FEB7-6E49-B528-01BDF6EEF83C}" type="slidenum">
              <a:rPr lang="en-US" smtClean="0"/>
              <a:t>29</a:t>
            </a:fld>
            <a:endParaRPr lang="en-US"/>
          </a:p>
        </p:txBody>
      </p:sp>
    </p:spTree>
    <p:extLst>
      <p:ext uri="{BB962C8B-B14F-4D97-AF65-F5344CB8AC3E}">
        <p14:creationId xmlns:p14="http://schemas.microsoft.com/office/powerpoint/2010/main" val="2193697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1ABE-8331-332D-737F-158FC34AD0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5E8AC8-1383-4EE2-50C6-07DD0817A4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0EA41E-2120-DECA-D2C5-81844960C8FA}"/>
              </a:ext>
            </a:extLst>
          </p:cNvPr>
          <p:cNvSpPr>
            <a:spLocks noGrp="1"/>
          </p:cNvSpPr>
          <p:nvPr>
            <p:ph type="dt" sz="half" idx="10"/>
          </p:nvPr>
        </p:nvSpPr>
        <p:spPr/>
        <p:txBody>
          <a:bodyPr/>
          <a:lstStyle/>
          <a:p>
            <a:fld id="{72488D3D-1E4C-1A4B-BF98-F639B26EF5E6}" type="datetimeFigureOut">
              <a:rPr lang="en-US" smtClean="0"/>
              <a:t>4/9/2025</a:t>
            </a:fld>
            <a:endParaRPr lang="en-US"/>
          </a:p>
        </p:txBody>
      </p:sp>
      <p:sp>
        <p:nvSpPr>
          <p:cNvPr id="5" name="Footer Placeholder 4">
            <a:extLst>
              <a:ext uri="{FF2B5EF4-FFF2-40B4-BE49-F238E27FC236}">
                <a16:creationId xmlns:a16="http://schemas.microsoft.com/office/drawing/2014/main" id="{8B9A4E4C-B353-4D8E-BE01-9559AB02D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01DC1-0D55-73E2-1272-87B500E4BE74}"/>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1781512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2AFD3-873E-6D1D-A938-51441CD8F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B97CF7-0625-79CF-EC2B-005217B169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5A52A-638E-4978-49F0-3D6DA68D8B91}"/>
              </a:ext>
            </a:extLst>
          </p:cNvPr>
          <p:cNvSpPr>
            <a:spLocks noGrp="1"/>
          </p:cNvSpPr>
          <p:nvPr>
            <p:ph type="dt" sz="half" idx="10"/>
          </p:nvPr>
        </p:nvSpPr>
        <p:spPr/>
        <p:txBody>
          <a:bodyPr/>
          <a:lstStyle/>
          <a:p>
            <a:fld id="{72488D3D-1E4C-1A4B-BF98-F639B26EF5E6}" type="datetimeFigureOut">
              <a:rPr lang="en-US" smtClean="0"/>
              <a:t>4/9/2025</a:t>
            </a:fld>
            <a:endParaRPr lang="en-US"/>
          </a:p>
        </p:txBody>
      </p:sp>
      <p:sp>
        <p:nvSpPr>
          <p:cNvPr id="5" name="Footer Placeholder 4">
            <a:extLst>
              <a:ext uri="{FF2B5EF4-FFF2-40B4-BE49-F238E27FC236}">
                <a16:creationId xmlns:a16="http://schemas.microsoft.com/office/drawing/2014/main" id="{F7FFEBCA-4C5D-23E0-A070-EEE4AE4E4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3481F-A1FD-77F2-A7F7-44AD4FF5EED6}"/>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16336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20B896-564F-9C3C-C475-749B961286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33EB7-BE86-C2CD-2C91-97A434FF9A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5FCE1-CCB5-EFBB-E178-8BC7176FDEB3}"/>
              </a:ext>
            </a:extLst>
          </p:cNvPr>
          <p:cNvSpPr>
            <a:spLocks noGrp="1"/>
          </p:cNvSpPr>
          <p:nvPr>
            <p:ph type="dt" sz="half" idx="10"/>
          </p:nvPr>
        </p:nvSpPr>
        <p:spPr/>
        <p:txBody>
          <a:bodyPr/>
          <a:lstStyle/>
          <a:p>
            <a:fld id="{72488D3D-1E4C-1A4B-BF98-F639B26EF5E6}" type="datetimeFigureOut">
              <a:rPr lang="en-US" smtClean="0"/>
              <a:t>4/9/2025</a:t>
            </a:fld>
            <a:endParaRPr lang="en-US"/>
          </a:p>
        </p:txBody>
      </p:sp>
      <p:sp>
        <p:nvSpPr>
          <p:cNvPr id="5" name="Footer Placeholder 4">
            <a:extLst>
              <a:ext uri="{FF2B5EF4-FFF2-40B4-BE49-F238E27FC236}">
                <a16:creationId xmlns:a16="http://schemas.microsoft.com/office/drawing/2014/main" id="{FC8B57D6-CD94-E484-56A0-77FF97A9E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B79515-754B-7177-0A40-514A71B883DD}"/>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1584068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D27F2-FB6C-69CD-89A8-BC0762CBA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B8CD0-08AD-1BA8-124E-D77A305BE5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3D914-9076-A525-ACBB-5EAE778410CB}"/>
              </a:ext>
            </a:extLst>
          </p:cNvPr>
          <p:cNvSpPr>
            <a:spLocks noGrp="1"/>
          </p:cNvSpPr>
          <p:nvPr>
            <p:ph type="dt" sz="half" idx="10"/>
          </p:nvPr>
        </p:nvSpPr>
        <p:spPr/>
        <p:txBody>
          <a:bodyPr/>
          <a:lstStyle/>
          <a:p>
            <a:fld id="{72488D3D-1E4C-1A4B-BF98-F639B26EF5E6}" type="datetimeFigureOut">
              <a:rPr lang="en-US" smtClean="0"/>
              <a:t>4/9/2025</a:t>
            </a:fld>
            <a:endParaRPr lang="en-US"/>
          </a:p>
        </p:txBody>
      </p:sp>
      <p:sp>
        <p:nvSpPr>
          <p:cNvPr id="5" name="Footer Placeholder 4">
            <a:extLst>
              <a:ext uri="{FF2B5EF4-FFF2-40B4-BE49-F238E27FC236}">
                <a16:creationId xmlns:a16="http://schemas.microsoft.com/office/drawing/2014/main" id="{4B9D4C5F-D175-E7FE-F208-7548ABECD3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AEDCC-7AF6-AA04-1DDA-BE59872EF85C}"/>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2974952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8BB51-843B-407A-EE4A-8C4FF50A21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3164EC-9BBC-2491-7C6C-DB0BC84FFC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3087A5-7E96-0770-BA97-06D886EAE77E}"/>
              </a:ext>
            </a:extLst>
          </p:cNvPr>
          <p:cNvSpPr>
            <a:spLocks noGrp="1"/>
          </p:cNvSpPr>
          <p:nvPr>
            <p:ph type="dt" sz="half" idx="10"/>
          </p:nvPr>
        </p:nvSpPr>
        <p:spPr/>
        <p:txBody>
          <a:bodyPr/>
          <a:lstStyle/>
          <a:p>
            <a:fld id="{72488D3D-1E4C-1A4B-BF98-F639B26EF5E6}" type="datetimeFigureOut">
              <a:rPr lang="en-US" smtClean="0"/>
              <a:t>4/9/2025</a:t>
            </a:fld>
            <a:endParaRPr lang="en-US"/>
          </a:p>
        </p:txBody>
      </p:sp>
      <p:sp>
        <p:nvSpPr>
          <p:cNvPr id="5" name="Footer Placeholder 4">
            <a:extLst>
              <a:ext uri="{FF2B5EF4-FFF2-40B4-BE49-F238E27FC236}">
                <a16:creationId xmlns:a16="http://schemas.microsoft.com/office/drawing/2014/main" id="{2B355176-EA78-294B-79C3-6A41B7D1D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33949-6DB9-3E42-F648-445C5759162F}"/>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1443475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09D24-0936-4C5F-D937-A913FA9002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9DD463-8F1C-F90D-E1EC-2C40D29BA8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D1DD7F-4683-5929-B356-B3D9DE94D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A653BE-3B44-0A82-98EF-CAADEED17536}"/>
              </a:ext>
            </a:extLst>
          </p:cNvPr>
          <p:cNvSpPr>
            <a:spLocks noGrp="1"/>
          </p:cNvSpPr>
          <p:nvPr>
            <p:ph type="dt" sz="half" idx="10"/>
          </p:nvPr>
        </p:nvSpPr>
        <p:spPr/>
        <p:txBody>
          <a:bodyPr/>
          <a:lstStyle/>
          <a:p>
            <a:fld id="{72488D3D-1E4C-1A4B-BF98-F639B26EF5E6}" type="datetimeFigureOut">
              <a:rPr lang="en-US" smtClean="0"/>
              <a:t>4/9/2025</a:t>
            </a:fld>
            <a:endParaRPr lang="en-US"/>
          </a:p>
        </p:txBody>
      </p:sp>
      <p:sp>
        <p:nvSpPr>
          <p:cNvPr id="6" name="Footer Placeholder 5">
            <a:extLst>
              <a:ext uri="{FF2B5EF4-FFF2-40B4-BE49-F238E27FC236}">
                <a16:creationId xmlns:a16="http://schemas.microsoft.com/office/drawing/2014/main" id="{A3783BC1-F502-4A02-B0C6-057A4D447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CDC60D-048F-FBCC-9975-FB522BBAFCEC}"/>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2302034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FF0CF-4BF6-FD06-DA14-C0DDB7FEF9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437CE3-B19F-9345-650D-9134E82F89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704110-8553-AB41-F1E9-4D8AF3C6FD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2AC8DA-61CB-6261-43E8-419D33211E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251E4B-50C2-7A38-67F7-FDF33F8588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0A9B7C-B344-2714-B1E9-B1AE55BCF25C}"/>
              </a:ext>
            </a:extLst>
          </p:cNvPr>
          <p:cNvSpPr>
            <a:spLocks noGrp="1"/>
          </p:cNvSpPr>
          <p:nvPr>
            <p:ph type="dt" sz="half" idx="10"/>
          </p:nvPr>
        </p:nvSpPr>
        <p:spPr/>
        <p:txBody>
          <a:bodyPr/>
          <a:lstStyle/>
          <a:p>
            <a:fld id="{72488D3D-1E4C-1A4B-BF98-F639B26EF5E6}" type="datetimeFigureOut">
              <a:rPr lang="en-US" smtClean="0"/>
              <a:t>4/9/2025</a:t>
            </a:fld>
            <a:endParaRPr lang="en-US"/>
          </a:p>
        </p:txBody>
      </p:sp>
      <p:sp>
        <p:nvSpPr>
          <p:cNvPr id="8" name="Footer Placeholder 7">
            <a:extLst>
              <a:ext uri="{FF2B5EF4-FFF2-40B4-BE49-F238E27FC236}">
                <a16:creationId xmlns:a16="http://schemas.microsoft.com/office/drawing/2014/main" id="{1A15389A-8E28-F807-72C5-8628B20C94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15E047-001B-EEA0-85C1-4AA21312E7FB}"/>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1389824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ADC1-EFE2-ED1E-0459-B3566D65F6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339B67-F998-603F-6A37-D0D115EFEBB4}"/>
              </a:ext>
            </a:extLst>
          </p:cNvPr>
          <p:cNvSpPr>
            <a:spLocks noGrp="1"/>
          </p:cNvSpPr>
          <p:nvPr>
            <p:ph type="dt" sz="half" idx="10"/>
          </p:nvPr>
        </p:nvSpPr>
        <p:spPr/>
        <p:txBody>
          <a:bodyPr/>
          <a:lstStyle/>
          <a:p>
            <a:fld id="{72488D3D-1E4C-1A4B-BF98-F639B26EF5E6}" type="datetimeFigureOut">
              <a:rPr lang="en-US" smtClean="0"/>
              <a:t>4/9/2025</a:t>
            </a:fld>
            <a:endParaRPr lang="en-US"/>
          </a:p>
        </p:txBody>
      </p:sp>
      <p:sp>
        <p:nvSpPr>
          <p:cNvPr id="4" name="Footer Placeholder 3">
            <a:extLst>
              <a:ext uri="{FF2B5EF4-FFF2-40B4-BE49-F238E27FC236}">
                <a16:creationId xmlns:a16="http://schemas.microsoft.com/office/drawing/2014/main" id="{B43E9CE6-3F60-DB72-8CD5-0DCAD7099B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8DFB97-105D-D73A-223D-57191CD4BFFC}"/>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1053924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544762-1CEC-CF2D-E6E7-935C967A39BA}"/>
              </a:ext>
            </a:extLst>
          </p:cNvPr>
          <p:cNvSpPr>
            <a:spLocks noGrp="1"/>
          </p:cNvSpPr>
          <p:nvPr>
            <p:ph type="dt" sz="half" idx="10"/>
          </p:nvPr>
        </p:nvSpPr>
        <p:spPr/>
        <p:txBody>
          <a:bodyPr/>
          <a:lstStyle/>
          <a:p>
            <a:fld id="{72488D3D-1E4C-1A4B-BF98-F639B26EF5E6}" type="datetimeFigureOut">
              <a:rPr lang="en-US" smtClean="0"/>
              <a:t>4/9/2025</a:t>
            </a:fld>
            <a:endParaRPr lang="en-US"/>
          </a:p>
        </p:txBody>
      </p:sp>
      <p:sp>
        <p:nvSpPr>
          <p:cNvPr id="3" name="Footer Placeholder 2">
            <a:extLst>
              <a:ext uri="{FF2B5EF4-FFF2-40B4-BE49-F238E27FC236}">
                <a16:creationId xmlns:a16="http://schemas.microsoft.com/office/drawing/2014/main" id="{1D77093E-2479-E199-5E89-69C4E15C9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3A9331-5DD5-54A5-88E5-A9BF58E0DEB9}"/>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1557748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68FF-71FE-1A32-57D4-A6A2B3F3A4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E06E13-15C1-B7A7-69D4-85335F520D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7DBA34-4C55-63F3-7DA6-BBD997F04A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DB6606-C12B-16FA-6D46-8C68D75916CD}"/>
              </a:ext>
            </a:extLst>
          </p:cNvPr>
          <p:cNvSpPr>
            <a:spLocks noGrp="1"/>
          </p:cNvSpPr>
          <p:nvPr>
            <p:ph type="dt" sz="half" idx="10"/>
          </p:nvPr>
        </p:nvSpPr>
        <p:spPr/>
        <p:txBody>
          <a:bodyPr/>
          <a:lstStyle/>
          <a:p>
            <a:fld id="{72488D3D-1E4C-1A4B-BF98-F639B26EF5E6}" type="datetimeFigureOut">
              <a:rPr lang="en-US" smtClean="0"/>
              <a:t>4/9/2025</a:t>
            </a:fld>
            <a:endParaRPr lang="en-US"/>
          </a:p>
        </p:txBody>
      </p:sp>
      <p:sp>
        <p:nvSpPr>
          <p:cNvPr id="6" name="Footer Placeholder 5">
            <a:extLst>
              <a:ext uri="{FF2B5EF4-FFF2-40B4-BE49-F238E27FC236}">
                <a16:creationId xmlns:a16="http://schemas.microsoft.com/office/drawing/2014/main" id="{08A3D68D-7D02-350F-7AFE-0B1C038F5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F52CFD-8AD1-7ED9-4C3F-8CB6E8405DA8}"/>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1878492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4197-2B68-238B-8E2E-E31446D96F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70800C-9350-510B-3665-2DB4EC628C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65D76-04D9-44C2-B86C-7D91633D8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63C9DE-6568-5191-D9C8-05498B72B1EB}"/>
              </a:ext>
            </a:extLst>
          </p:cNvPr>
          <p:cNvSpPr>
            <a:spLocks noGrp="1"/>
          </p:cNvSpPr>
          <p:nvPr>
            <p:ph type="dt" sz="half" idx="10"/>
          </p:nvPr>
        </p:nvSpPr>
        <p:spPr/>
        <p:txBody>
          <a:bodyPr/>
          <a:lstStyle/>
          <a:p>
            <a:fld id="{72488D3D-1E4C-1A4B-BF98-F639B26EF5E6}" type="datetimeFigureOut">
              <a:rPr lang="en-US" smtClean="0"/>
              <a:t>4/9/2025</a:t>
            </a:fld>
            <a:endParaRPr lang="en-US"/>
          </a:p>
        </p:txBody>
      </p:sp>
      <p:sp>
        <p:nvSpPr>
          <p:cNvPr id="6" name="Footer Placeholder 5">
            <a:extLst>
              <a:ext uri="{FF2B5EF4-FFF2-40B4-BE49-F238E27FC236}">
                <a16:creationId xmlns:a16="http://schemas.microsoft.com/office/drawing/2014/main" id="{4F5ED16E-FA65-A8F6-81CE-781B71679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7BBD14-0129-304B-13A7-46E224DE40AF}"/>
              </a:ext>
            </a:extLst>
          </p:cNvPr>
          <p:cNvSpPr>
            <a:spLocks noGrp="1"/>
          </p:cNvSpPr>
          <p:nvPr>
            <p:ph type="sldNum" sz="quarter" idx="12"/>
          </p:nvPr>
        </p:nvSpPr>
        <p:spPr/>
        <p:txBody>
          <a:bodyPr/>
          <a:lstStyle/>
          <a:p>
            <a:fld id="{3F0F3D4B-2AE7-A04C-8911-21820D371804}" type="slidenum">
              <a:rPr lang="en-US" smtClean="0"/>
              <a:t>‹#›</a:t>
            </a:fld>
            <a:endParaRPr lang="en-US"/>
          </a:p>
        </p:txBody>
      </p:sp>
    </p:spTree>
    <p:extLst>
      <p:ext uri="{BB962C8B-B14F-4D97-AF65-F5344CB8AC3E}">
        <p14:creationId xmlns:p14="http://schemas.microsoft.com/office/powerpoint/2010/main" val="2220631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1D50FE-B781-23F4-94F6-F417A963AD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B5BE5D-C613-A1DA-3EAD-B5931D540A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1D94D-EBBD-5CD7-8983-DE6FB3A5EE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2488D3D-1E4C-1A4B-BF98-F639B26EF5E6}" type="datetimeFigureOut">
              <a:rPr lang="en-US" smtClean="0"/>
              <a:t>4/9/2025</a:t>
            </a:fld>
            <a:endParaRPr lang="en-US"/>
          </a:p>
        </p:txBody>
      </p:sp>
      <p:sp>
        <p:nvSpPr>
          <p:cNvPr id="5" name="Footer Placeholder 4">
            <a:extLst>
              <a:ext uri="{FF2B5EF4-FFF2-40B4-BE49-F238E27FC236}">
                <a16:creationId xmlns:a16="http://schemas.microsoft.com/office/drawing/2014/main" id="{3841A684-C56D-6A36-5C2C-23AC4F9166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6A29B0-F8B8-55F0-76D2-7BA077E828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0F3D4B-2AE7-A04C-8911-21820D371804}" type="slidenum">
              <a:rPr lang="en-US" smtClean="0"/>
              <a:t>‹#›</a:t>
            </a:fld>
            <a:endParaRPr lang="en-US"/>
          </a:p>
        </p:txBody>
      </p:sp>
    </p:spTree>
    <p:extLst>
      <p:ext uri="{BB962C8B-B14F-4D97-AF65-F5344CB8AC3E}">
        <p14:creationId xmlns:p14="http://schemas.microsoft.com/office/powerpoint/2010/main" val="752525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png"/><Relationship Id="rId7" Type="http://schemas.openxmlformats.org/officeDocument/2006/relationships/hyperlink" Target="https://tequilamatchmaker.com/es/brands/69-partida" TargetMode="External"/><Relationship Id="rId12"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svg"/><Relationship Id="rId10"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microsoft.com/office/2018/10/relationships/comments" Target="../comments/modernComment_117_C9A3597C.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51.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52.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e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52.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6.jpeg"/><Relationship Id="rId7" Type="http://schemas.openxmlformats.org/officeDocument/2006/relationships/image" Target="../media/image58.jpe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png"/><Relationship Id="rId7" Type="http://schemas.openxmlformats.org/officeDocument/2006/relationships/image" Target="../media/image63.png"/><Relationship Id="rId2" Type="http://schemas.openxmlformats.org/officeDocument/2006/relationships/image" Target="../media/image60.jpe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8.jpeg"/><Relationship Id="rId2" Type="http://schemas.microsoft.com/office/2018/10/relationships/comments" Target="../comments/modernComment_121_D688FD1.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1.pn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png"/><Relationship Id="rId7" Type="http://schemas.openxmlformats.org/officeDocument/2006/relationships/image" Target="../media/image67.png"/><Relationship Id="rId2"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3.png"/><Relationship Id="rId7" Type="http://schemas.openxmlformats.org/officeDocument/2006/relationships/image" Target="../media/image71.png"/><Relationship Id="rId2" Type="http://schemas.openxmlformats.org/officeDocument/2006/relationships/image" Target="../media/image69.jpe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3.sv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9.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73.jpe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image" Target="../media/image79.jpe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3.sv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88.png"/><Relationship Id="rId3" Type="http://schemas.openxmlformats.org/officeDocument/2006/relationships/image" Target="../media/image84.jpeg"/><Relationship Id="rId7" Type="http://schemas.openxmlformats.org/officeDocument/2006/relationships/image" Target="../media/image61.png"/><Relationship Id="rId12" Type="http://schemas.openxmlformats.org/officeDocument/2006/relationships/image" Target="../media/image87.png"/><Relationship Id="rId2" Type="http://schemas.openxmlformats.org/officeDocument/2006/relationships/notesSlide" Target="../notesSlides/notesSlide6.xml"/><Relationship Id="rId16"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85.png"/><Relationship Id="rId11" Type="http://schemas.openxmlformats.org/officeDocument/2006/relationships/image" Target="../media/image86.tiff"/><Relationship Id="rId5" Type="http://schemas.openxmlformats.org/officeDocument/2006/relationships/image" Target="../media/image3.svg"/><Relationship Id="rId15" Type="http://schemas.openxmlformats.org/officeDocument/2006/relationships/image" Target="../media/image90.png"/><Relationship Id="rId10" Type="http://schemas.openxmlformats.org/officeDocument/2006/relationships/image" Target="../media/image80.png"/><Relationship Id="rId4" Type="http://schemas.openxmlformats.org/officeDocument/2006/relationships/image" Target="../media/image2.png"/><Relationship Id="rId9" Type="http://schemas.openxmlformats.org/officeDocument/2006/relationships/image" Target="../media/image53.png"/><Relationship Id="rId14" Type="http://schemas.openxmlformats.org/officeDocument/2006/relationships/image" Target="../media/image89.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9.jpeg"/><Relationship Id="rId7" Type="http://schemas.openxmlformats.org/officeDocument/2006/relationships/image" Target="../media/image3.svg"/><Relationship Id="rId12" Type="http://schemas.openxmlformats.org/officeDocument/2006/relationships/image" Target="../media/image16.svg"/><Relationship Id="rId2" Type="http://schemas.microsoft.com/office/2018/10/relationships/comments" Target="../comments/modernComment_101_6A33C24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5.png"/><Relationship Id="rId5" Type="http://schemas.openxmlformats.org/officeDocument/2006/relationships/image" Target="../media/image11.jpeg"/><Relationship Id="rId10" Type="http://schemas.openxmlformats.org/officeDocument/2006/relationships/image" Target="../media/image14.jpeg"/><Relationship Id="rId4" Type="http://schemas.openxmlformats.org/officeDocument/2006/relationships/image" Target="../media/image10.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3.sv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4.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microsoft.com/office/2018/10/relationships/comments" Target="../comments/modernComment_103_3D775288.xml"/><Relationship Id="rId7" Type="http://schemas.openxmlformats.org/officeDocument/2006/relationships/image" Target="../media/image3.sv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1.png"/><Relationship Id="rId5" Type="http://schemas.openxmlformats.org/officeDocument/2006/relationships/image" Target="../media/image7.pn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6.jpeg"/><Relationship Id="rId9" Type="http://schemas.openxmlformats.org/officeDocument/2006/relationships/image" Target="../media/image19.sv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microsoft.com/office/2018/10/relationships/comments" Target="../comments/modernComment_105_AB8202A2.xml"/><Relationship Id="rId7" Type="http://schemas.openxmlformats.org/officeDocument/2006/relationships/image" Target="../media/image3.svg"/><Relationship Id="rId12" Type="http://schemas.openxmlformats.org/officeDocument/2006/relationships/image" Target="../media/image25.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28.jpeg"/><Relationship Id="rId4" Type="http://schemas.openxmlformats.org/officeDocument/2006/relationships/image" Target="../media/image6.jpeg"/><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3.svg"/><Relationship Id="rId3" Type="http://schemas.microsoft.com/office/2018/10/relationships/comments" Target="../comments/modernComment_107_6AA6641.xml"/><Relationship Id="rId7" Type="http://schemas.openxmlformats.org/officeDocument/2006/relationships/image" Target="../media/image30.jpeg"/><Relationship Id="rId12" Type="http://schemas.openxmlformats.org/officeDocument/2006/relationships/image" Target="../media/image32.png"/><Relationship Id="rId2" Type="http://schemas.openxmlformats.org/officeDocument/2006/relationships/notesSlide" Target="../notesSlides/notesSlide3.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image" Target="../media/image3.svg"/><Relationship Id="rId5" Type="http://schemas.openxmlformats.org/officeDocument/2006/relationships/image" Target="../media/image8.jpeg"/><Relationship Id="rId15" Type="http://schemas.openxmlformats.org/officeDocument/2006/relationships/image" Target="../media/image19.svg"/><Relationship Id="rId10" Type="http://schemas.openxmlformats.org/officeDocument/2006/relationships/image" Target="../media/image2.png"/><Relationship Id="rId4" Type="http://schemas.openxmlformats.org/officeDocument/2006/relationships/image" Target="../media/image6.jpeg"/><Relationship Id="rId9" Type="http://schemas.openxmlformats.org/officeDocument/2006/relationships/image" Target="../media/image7.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18/10/relationships/comments" Target="../comments/modernComment_108_DAD4732A.xml"/><Relationship Id="rId7"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4.jpeg"/><Relationship Id="rId11" Type="http://schemas.openxmlformats.org/officeDocument/2006/relationships/image" Target="../media/image37.svg"/><Relationship Id="rId5" Type="http://schemas.openxmlformats.org/officeDocument/2006/relationships/image" Target="../media/image7.png"/><Relationship Id="rId10" Type="http://schemas.openxmlformats.org/officeDocument/2006/relationships/image" Target="../media/image36.png"/><Relationship Id="rId4" Type="http://schemas.openxmlformats.org/officeDocument/2006/relationships/image" Target="../media/image6.jpeg"/><Relationship Id="rId9" Type="http://schemas.openxmlformats.org/officeDocument/2006/relationships/image" Target="../media/image3.sv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0.jpeg"/><Relationship Id="rId3" Type="http://schemas.microsoft.com/office/2018/10/relationships/comments" Target="../comments/modernComment_104_F34C5854.xml"/><Relationship Id="rId7" Type="http://schemas.openxmlformats.org/officeDocument/2006/relationships/image" Target="../media/image3.svg"/><Relationship Id="rId12" Type="http://schemas.openxmlformats.org/officeDocument/2006/relationships/image" Target="../media/image29.jpeg"/><Relationship Id="rId2" Type="http://schemas.openxmlformats.org/officeDocument/2006/relationships/notesSlide" Target="../notesSlides/notesSlide5.xml"/><Relationship Id="rId16"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8.jpeg"/><Relationship Id="rId5" Type="http://schemas.openxmlformats.org/officeDocument/2006/relationships/image" Target="../media/image7.png"/><Relationship Id="rId15" Type="http://schemas.openxmlformats.org/officeDocument/2006/relationships/image" Target="../media/image34.jpeg"/><Relationship Id="rId10" Type="http://schemas.openxmlformats.org/officeDocument/2006/relationships/image" Target="../media/image28.jpeg"/><Relationship Id="rId4" Type="http://schemas.openxmlformats.org/officeDocument/2006/relationships/image" Target="../media/image6.jpeg"/><Relationship Id="rId9" Type="http://schemas.openxmlformats.org/officeDocument/2006/relationships/image" Target="../media/image27.jpeg"/><Relationship Id="rId1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2345082" y="2882406"/>
            <a:ext cx="7557025" cy="1616580"/>
          </a:xfrm>
        </p:spPr>
        <p:txBody>
          <a:bodyPr anchor="ctr" anchorCtr="0">
            <a:noAutofit/>
          </a:bodyPr>
          <a:lstStyle/>
          <a:p>
            <a:r>
              <a:rPr lang="en-US" sz="4800">
                <a:solidFill>
                  <a:schemeClr val="bg1"/>
                </a:solidFill>
                <a:latin typeface="Brothers" pitchFamily="2" charset="77"/>
              </a:rPr>
              <a:t>THE ORIGINAL ADDITIVE</a:t>
            </a:r>
            <a:br>
              <a:rPr lang="en-US" sz="4800">
                <a:solidFill>
                  <a:schemeClr val="bg1"/>
                </a:solidFill>
                <a:latin typeface="Brothers" pitchFamily="2" charset="77"/>
              </a:rPr>
            </a:br>
            <a:r>
              <a:rPr lang="en-US" sz="4800">
                <a:solidFill>
                  <a:schemeClr val="bg1"/>
                </a:solidFill>
                <a:latin typeface="Brothers" pitchFamily="2" charset="77"/>
              </a:rPr>
              <a:t>FREE TEQUILA</a:t>
            </a:r>
            <a:br>
              <a:rPr lang="en-US" sz="4800">
                <a:solidFill>
                  <a:schemeClr val="bg1"/>
                </a:solidFill>
                <a:latin typeface="Brothers" pitchFamily="2" charset="77"/>
              </a:rPr>
            </a:br>
            <a:r>
              <a:rPr lang="en-US" sz="2800">
                <a:solidFill>
                  <a:schemeClr val="bg1"/>
                </a:solidFill>
                <a:latin typeface="Brothers" pitchFamily="2" charset="77"/>
              </a:rPr>
              <a:t>since 2005</a:t>
            </a:r>
            <a:endParaRPr lang="en-US" sz="4800">
              <a:solidFill>
                <a:schemeClr val="bg1"/>
              </a:solidFill>
              <a:latin typeface="Brothers" pitchFamily="2" charset="77"/>
            </a:endParaRP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92" t="11881" r="7906" b="16196"/>
          <a:stretch/>
        </p:blipFill>
        <p:spPr>
          <a:xfrm>
            <a:off x="9399837" y="110392"/>
            <a:ext cx="1913555" cy="1650222"/>
          </a:xfrm>
          <a:prstGeom prst="rect">
            <a:avLst/>
          </a:prstGeom>
        </p:spPr>
      </p:pic>
      <p:pic>
        <p:nvPicPr>
          <p:cNvPr id="15" name="Picture 14" descr="A white and black logo&#10;&#10;Description automatically generated">
            <a:extLst>
              <a:ext uri="{FF2B5EF4-FFF2-40B4-BE49-F238E27FC236}">
                <a16:creationId xmlns:a16="http://schemas.microsoft.com/office/drawing/2014/main" id="{0EDF97D3-8E0A-7DB5-B7D6-112E04190366}"/>
              </a:ext>
            </a:extLst>
          </p:cNvPr>
          <p:cNvPicPr>
            <a:picLocks noChangeAspect="1"/>
          </p:cNvPicPr>
          <p:nvPr/>
        </p:nvPicPr>
        <p:blipFill rotWithShape="1">
          <a:blip r:embed="rId5">
            <a:alphaModFix amt="33000"/>
          </a:blip>
          <a:srcRect l="5519" t="43079" r="9652"/>
          <a:stretch/>
        </p:blipFill>
        <p:spPr>
          <a:xfrm rot="16200000">
            <a:off x="-2637737" y="2637736"/>
            <a:ext cx="6858003" cy="1582526"/>
          </a:xfrm>
          <a:prstGeom prst="rect">
            <a:avLst/>
          </a:prstGeom>
        </p:spPr>
      </p:pic>
      <p:pic>
        <p:nvPicPr>
          <p:cNvPr id="18" name="Picture 17" descr="A white and black logo&#10;&#10;Description automatically generated">
            <a:extLst>
              <a:ext uri="{FF2B5EF4-FFF2-40B4-BE49-F238E27FC236}">
                <a16:creationId xmlns:a16="http://schemas.microsoft.com/office/drawing/2014/main" id="{A7BB13C0-D92C-828C-5C16-C1B150D32FDB}"/>
              </a:ext>
            </a:extLst>
          </p:cNvPr>
          <p:cNvPicPr>
            <a:picLocks noChangeAspect="1"/>
          </p:cNvPicPr>
          <p:nvPr/>
        </p:nvPicPr>
        <p:blipFill rotWithShape="1">
          <a:blip r:embed="rId5">
            <a:alphaModFix amt="33000"/>
          </a:blip>
          <a:srcRect l="5135" t="43079" r="10035"/>
          <a:stretch/>
        </p:blipFill>
        <p:spPr>
          <a:xfrm rot="16200000" flipV="1">
            <a:off x="7972143" y="2638146"/>
            <a:ext cx="6858003" cy="1581711"/>
          </a:xfrm>
          <a:prstGeom prst="rect">
            <a:avLst/>
          </a:prstGeom>
        </p:spPr>
      </p:pic>
      <p:pic>
        <p:nvPicPr>
          <p:cNvPr id="4" name="Picture 3">
            <a:extLst>
              <a:ext uri="{FF2B5EF4-FFF2-40B4-BE49-F238E27FC236}">
                <a16:creationId xmlns:a16="http://schemas.microsoft.com/office/drawing/2014/main" id="{F44C53F7-921F-4F15-F1A1-C2BB59E60CCF}"/>
              </a:ext>
            </a:extLst>
          </p:cNvPr>
          <p:cNvPicPr>
            <a:picLocks noChangeAspect="1"/>
          </p:cNvPicPr>
          <p:nvPr/>
        </p:nvPicPr>
        <p:blipFill>
          <a:blip r:embed="rId6"/>
          <a:stretch>
            <a:fillRect/>
          </a:stretch>
        </p:blipFill>
        <p:spPr>
          <a:xfrm>
            <a:off x="8156122" y="3551465"/>
            <a:ext cx="1714500" cy="1714500"/>
          </a:xfrm>
          <a:prstGeom prst="rect">
            <a:avLst/>
          </a:prstGeom>
        </p:spPr>
      </p:pic>
    </p:spTree>
    <p:extLst>
      <p:ext uri="{BB962C8B-B14F-4D97-AF65-F5344CB8AC3E}">
        <p14:creationId xmlns:p14="http://schemas.microsoft.com/office/powerpoint/2010/main" val="2125855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 Same Side Corner Rectangle 9">
            <a:extLst>
              <a:ext uri="{FF2B5EF4-FFF2-40B4-BE49-F238E27FC236}">
                <a16:creationId xmlns:a16="http://schemas.microsoft.com/office/drawing/2014/main" id="{F1A4FBF4-86D6-184D-06A0-C342FF4D60EE}"/>
              </a:ext>
            </a:extLst>
          </p:cNvPr>
          <p:cNvSpPr/>
          <p:nvPr/>
        </p:nvSpPr>
        <p:spPr>
          <a:xfrm rot="5400000">
            <a:off x="6443330" y="1254641"/>
            <a:ext cx="1690577" cy="3817088"/>
          </a:xfrm>
          <a:prstGeom prst="round2SameRect">
            <a:avLst>
              <a:gd name="adj1" fmla="val 802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C4CB6C63-2745-A4D6-DEE8-8F4B85CCFEB7}"/>
              </a:ext>
            </a:extLst>
          </p:cNvPr>
          <p:cNvPicPr>
            <a:picLocks noChangeAspect="1"/>
          </p:cNvPicPr>
          <p:nvPr/>
        </p:nvPicPr>
        <p:blipFill rotWithShape="1">
          <a:blip r:embed="rId3">
            <a:alphaModFix amt="7000"/>
          </a:blip>
          <a:srcRect t="8601" r="14836" b="6481"/>
          <a:stretch/>
        </p:blipFill>
        <p:spPr>
          <a:xfrm>
            <a:off x="9137355" y="0"/>
            <a:ext cx="3054645" cy="6858000"/>
          </a:xfrm>
          <a:prstGeom prst="rect">
            <a:avLst/>
          </a:prstGeom>
        </p:spPr>
      </p:pic>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498849" y="272193"/>
            <a:ext cx="9964920" cy="658578"/>
          </a:xfrm>
        </p:spPr>
        <p:txBody>
          <a:bodyPr anchor="t" anchorCtr="0">
            <a:noAutofit/>
          </a:bodyPr>
          <a:lstStyle/>
          <a:p>
            <a:pPr algn="l"/>
            <a:r>
              <a:rPr lang="en-US" sz="4000">
                <a:solidFill>
                  <a:schemeClr val="bg1"/>
                </a:solidFill>
                <a:latin typeface="Brothers" pitchFamily="2" charset="77"/>
              </a:rPr>
              <a:t>TEQUILA PARTIDA PRODUCTION</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85548" y="924811"/>
            <a:ext cx="8059119" cy="441703"/>
          </a:xfrm>
          <a:prstGeom prst="rect">
            <a:avLst/>
          </a:prstGeom>
          <a:noFill/>
        </p:spPr>
        <p:txBody>
          <a:bodyPr wrap="square" rtlCol="0">
            <a:noAutofit/>
          </a:bodyPr>
          <a:lstStyle/>
          <a:p>
            <a:r>
              <a:rPr lang="en-US" sz="2000">
                <a:solidFill>
                  <a:srgbClr val="00BBFF"/>
                </a:solidFill>
                <a:latin typeface="PT Serif Caption" panose="02060603050505020204" pitchFamily="18" charset="77"/>
                <a:ea typeface="+mn-ea"/>
                <a:cs typeface="+mn-cs"/>
              </a:rPr>
              <a:t>THE ORIGINAL ADDITIVE FREE TEQUILA</a:t>
            </a:r>
          </a:p>
          <a:p>
            <a:endParaRPr lang="en-US" sz="2000">
              <a:solidFill>
                <a:schemeClr val="bg1"/>
              </a:solidFill>
              <a:latin typeface="PT Serif Caption" panose="02060603050505020204" pitchFamily="18" charset="77"/>
            </a:endParaRPr>
          </a:p>
        </p:txBody>
      </p:sp>
      <p:pic>
        <p:nvPicPr>
          <p:cNvPr id="8" name="Imagen 17">
            <a:extLst>
              <a:ext uri="{FF2B5EF4-FFF2-40B4-BE49-F238E27FC236}">
                <a16:creationId xmlns:a16="http://schemas.microsoft.com/office/drawing/2014/main" id="{0AB1395D-6A9B-1E2A-2573-BF21DBA87C96}"/>
              </a:ext>
            </a:extLst>
          </p:cNvPr>
          <p:cNvPicPr>
            <a:picLocks noChangeAspect="1"/>
          </p:cNvPicPr>
          <p:nvPr/>
        </p:nvPicPr>
        <p:blipFill>
          <a:blip r:embed="rId6"/>
          <a:stretch>
            <a:fillRect/>
          </a:stretch>
        </p:blipFill>
        <p:spPr>
          <a:xfrm>
            <a:off x="6326372" y="2418907"/>
            <a:ext cx="2853210" cy="946464"/>
          </a:xfrm>
          <a:prstGeom prst="rect">
            <a:avLst/>
          </a:prstGeom>
        </p:spPr>
      </p:pic>
      <p:sp>
        <p:nvSpPr>
          <p:cNvPr id="9" name="CuadroTexto 25">
            <a:extLst>
              <a:ext uri="{FF2B5EF4-FFF2-40B4-BE49-F238E27FC236}">
                <a16:creationId xmlns:a16="http://schemas.microsoft.com/office/drawing/2014/main" id="{ACB9FA89-24C5-6CAF-5609-5586B07A568C}"/>
              </a:ext>
            </a:extLst>
          </p:cNvPr>
          <p:cNvSpPr txBox="1"/>
          <p:nvPr/>
        </p:nvSpPr>
        <p:spPr>
          <a:xfrm>
            <a:off x="5766806" y="4244644"/>
            <a:ext cx="5551552" cy="307777"/>
          </a:xfrm>
          <a:prstGeom prst="rect">
            <a:avLst/>
          </a:prstGeom>
          <a:noFill/>
        </p:spPr>
        <p:txBody>
          <a:bodyPr wrap="square" rtlCol="0">
            <a:noAutofit/>
          </a:bodyPr>
          <a:lstStyle/>
          <a:p>
            <a:r>
              <a:rPr lang="es-MX" sz="1400">
                <a:solidFill>
                  <a:srgbClr val="00BBFF"/>
                </a:solidFill>
                <a:latin typeface="PT Serif Caption" panose="02060603050505020204" pitchFamily="18" charset="77"/>
                <a:hlinkClick r:id="rId7">
                  <a:extLst>
                    <a:ext uri="{A12FA001-AC4F-418D-AE19-62706E023703}">
                      <ahyp:hlinkClr xmlns:ahyp="http://schemas.microsoft.com/office/drawing/2018/hyperlinkcolor" val="tx"/>
                    </a:ext>
                  </a:extLst>
                </a:hlinkClick>
              </a:rPr>
              <a:t>https://tequilamatchmaker.com/es/brands/69-partida</a:t>
            </a:r>
            <a:endParaRPr lang="es-MX" sz="1400">
              <a:solidFill>
                <a:srgbClr val="00BBFF"/>
              </a:solidFill>
              <a:latin typeface="PT Serif Caption" panose="02060603050505020204" pitchFamily="18" charset="77"/>
            </a:endParaRPr>
          </a:p>
        </p:txBody>
      </p:sp>
      <p:pic>
        <p:nvPicPr>
          <p:cNvPr id="11" name="Imagen 12">
            <a:extLst>
              <a:ext uri="{FF2B5EF4-FFF2-40B4-BE49-F238E27FC236}">
                <a16:creationId xmlns:a16="http://schemas.microsoft.com/office/drawing/2014/main" id="{72DCF861-F86D-CE03-2C02-A013E3CAE25E}"/>
              </a:ext>
            </a:extLst>
          </p:cNvPr>
          <p:cNvPicPr>
            <a:picLocks noChangeAspect="1"/>
          </p:cNvPicPr>
          <p:nvPr/>
        </p:nvPicPr>
        <p:blipFill rotWithShape="1">
          <a:blip r:embed="rId8"/>
          <a:srcRect l="79324" t="11785" r="4697" b="85131"/>
          <a:stretch/>
        </p:blipFill>
        <p:spPr>
          <a:xfrm>
            <a:off x="4954772" y="2387009"/>
            <a:ext cx="542261" cy="143539"/>
          </a:xfrm>
          <a:prstGeom prst="rect">
            <a:avLst/>
          </a:prstGeom>
          <a:effectLst>
            <a:outerShdw blurRad="190009" dir="2700000" algn="tl" rotWithShape="0">
              <a:srgbClr val="00BBFF">
                <a:alpha val="40000"/>
              </a:srgbClr>
            </a:outerShdw>
          </a:effectLst>
        </p:spPr>
      </p:pic>
      <p:cxnSp>
        <p:nvCxnSpPr>
          <p:cNvPr id="13" name="Straight Arrow Connector 12">
            <a:extLst>
              <a:ext uri="{FF2B5EF4-FFF2-40B4-BE49-F238E27FC236}">
                <a16:creationId xmlns:a16="http://schemas.microsoft.com/office/drawing/2014/main" id="{DD6741CA-0F48-C195-A53A-CC43A2291873}"/>
              </a:ext>
            </a:extLst>
          </p:cNvPr>
          <p:cNvCxnSpPr>
            <a:cxnSpLocks/>
          </p:cNvCxnSpPr>
          <p:nvPr/>
        </p:nvCxnSpPr>
        <p:spPr>
          <a:xfrm>
            <a:off x="5364126" y="2636874"/>
            <a:ext cx="1254641" cy="271130"/>
          </a:xfrm>
          <a:prstGeom prst="straightConnector1">
            <a:avLst/>
          </a:prstGeom>
          <a:ln>
            <a:solidFill>
              <a:srgbClr val="00BBFF"/>
            </a:solidFill>
            <a:tailEnd type="triangle"/>
          </a:ln>
        </p:spPr>
        <p:style>
          <a:lnRef idx="2">
            <a:schemeClr val="accent1"/>
          </a:lnRef>
          <a:fillRef idx="0">
            <a:schemeClr val="accent1"/>
          </a:fillRef>
          <a:effectRef idx="1">
            <a:schemeClr val="accent1"/>
          </a:effectRef>
          <a:fontRef idx="minor">
            <a:schemeClr val="tx1"/>
          </a:fontRef>
        </p:style>
      </p:cxnSp>
      <p:pic>
        <p:nvPicPr>
          <p:cNvPr id="4" name="Imagen 7">
            <a:extLst>
              <a:ext uri="{FF2B5EF4-FFF2-40B4-BE49-F238E27FC236}">
                <a16:creationId xmlns:a16="http://schemas.microsoft.com/office/drawing/2014/main" id="{665A76C3-5941-2169-5C10-38E4BE31EA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4072" y="3141921"/>
            <a:ext cx="736563" cy="736563"/>
          </a:xfrm>
          <a:prstGeom prst="rect">
            <a:avLst/>
          </a:prstGeom>
        </p:spPr>
      </p:pic>
      <p:pic>
        <p:nvPicPr>
          <p:cNvPr id="5" name="Imagen 9">
            <a:extLst>
              <a:ext uri="{FF2B5EF4-FFF2-40B4-BE49-F238E27FC236}">
                <a16:creationId xmlns:a16="http://schemas.microsoft.com/office/drawing/2014/main" id="{98ED7C3B-B109-1A9C-3F17-D158689CE6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37491" y="3225550"/>
            <a:ext cx="588811" cy="588882"/>
          </a:xfrm>
          <a:prstGeom prst="rect">
            <a:avLst/>
          </a:prstGeom>
        </p:spPr>
      </p:pic>
      <p:pic>
        <p:nvPicPr>
          <p:cNvPr id="12" name="Picture 11">
            <a:extLst>
              <a:ext uri="{FF2B5EF4-FFF2-40B4-BE49-F238E27FC236}">
                <a16:creationId xmlns:a16="http://schemas.microsoft.com/office/drawing/2014/main" id="{04A34142-364F-355F-ABA5-178CDA035315}"/>
              </a:ext>
            </a:extLst>
          </p:cNvPr>
          <p:cNvPicPr>
            <a:picLocks noChangeAspect="1"/>
          </p:cNvPicPr>
          <p:nvPr/>
        </p:nvPicPr>
        <p:blipFill>
          <a:blip r:embed="rId11"/>
          <a:stretch>
            <a:fillRect/>
          </a:stretch>
        </p:blipFill>
        <p:spPr>
          <a:xfrm>
            <a:off x="1883435" y="1603992"/>
            <a:ext cx="3624738" cy="5166922"/>
          </a:xfrm>
          <a:prstGeom prst="rect">
            <a:avLst/>
          </a:prstGeom>
        </p:spPr>
      </p:pic>
      <p:pic>
        <p:nvPicPr>
          <p:cNvPr id="15" name="object 8">
            <a:extLst>
              <a:ext uri="{FF2B5EF4-FFF2-40B4-BE49-F238E27FC236}">
                <a16:creationId xmlns:a16="http://schemas.microsoft.com/office/drawing/2014/main" id="{6CA2DA86-C6D2-CDDC-6F02-C88C11713EFD}"/>
              </a:ext>
            </a:extLst>
          </p:cNvPr>
          <p:cNvPicPr/>
          <p:nvPr/>
        </p:nvPicPr>
        <p:blipFill>
          <a:blip r:embed="rId12" cstate="print"/>
          <a:stretch>
            <a:fillRect/>
          </a:stretch>
        </p:blipFill>
        <p:spPr>
          <a:xfrm>
            <a:off x="1015859" y="1802437"/>
            <a:ext cx="419403" cy="1244913"/>
          </a:xfrm>
          <a:prstGeom prst="rect">
            <a:avLst/>
          </a:prstGeom>
        </p:spPr>
      </p:pic>
    </p:spTree>
    <p:extLst>
      <p:ext uri="{BB962C8B-B14F-4D97-AF65-F5344CB8AC3E}">
        <p14:creationId xmlns:p14="http://schemas.microsoft.com/office/powerpoint/2010/main" val="4215672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E409BD-5E86-9E52-6B9D-BB0B778310E7}"/>
              </a:ext>
            </a:extLst>
          </p:cNvPr>
          <p:cNvPicPr>
            <a:picLocks noChangeAspect="1"/>
          </p:cNvPicPr>
          <p:nvPr/>
        </p:nvPicPr>
        <p:blipFill>
          <a:blip r:embed="rId2"/>
          <a:stretch>
            <a:fillRect/>
          </a:stretch>
        </p:blipFill>
        <p:spPr>
          <a:xfrm>
            <a:off x="0" y="-217715"/>
            <a:ext cx="12192000" cy="8124748"/>
          </a:xfrm>
          <a:prstGeom prst="rect">
            <a:avLst/>
          </a:prstGeom>
        </p:spPr>
      </p:pic>
      <p:pic>
        <p:nvPicPr>
          <p:cNvPr id="9" name="Picture 8">
            <a:extLst>
              <a:ext uri="{FF2B5EF4-FFF2-40B4-BE49-F238E27FC236}">
                <a16:creationId xmlns:a16="http://schemas.microsoft.com/office/drawing/2014/main" id="{A870F5C6-C2A1-D0D9-B020-AADE2B1A9A1C}"/>
              </a:ext>
            </a:extLst>
          </p:cNvPr>
          <p:cNvPicPr>
            <a:picLocks noChangeAspect="1"/>
          </p:cNvPicPr>
          <p:nvPr/>
        </p:nvPicPr>
        <p:blipFill>
          <a:blip r:embed="rId3"/>
          <a:stretch>
            <a:fillRect/>
          </a:stretch>
        </p:blipFill>
        <p:spPr>
          <a:xfrm>
            <a:off x="289157" y="747441"/>
            <a:ext cx="4387849" cy="1070207"/>
          </a:xfrm>
          <a:prstGeom prst="rect">
            <a:avLst/>
          </a:prstGeom>
        </p:spPr>
      </p:pic>
      <p:sp>
        <p:nvSpPr>
          <p:cNvPr id="10" name="TextBox 9">
            <a:extLst>
              <a:ext uri="{FF2B5EF4-FFF2-40B4-BE49-F238E27FC236}">
                <a16:creationId xmlns:a16="http://schemas.microsoft.com/office/drawing/2014/main" id="{EA584260-0EC0-CCA6-691A-744BEBAD7A1A}"/>
              </a:ext>
            </a:extLst>
          </p:cNvPr>
          <p:cNvSpPr txBox="1"/>
          <p:nvPr/>
        </p:nvSpPr>
        <p:spPr>
          <a:xfrm>
            <a:off x="672174" y="1816689"/>
            <a:ext cx="3833213" cy="1077218"/>
          </a:xfrm>
          <a:prstGeom prst="rect">
            <a:avLst/>
          </a:prstGeom>
          <a:noFill/>
        </p:spPr>
        <p:txBody>
          <a:bodyPr wrap="square" rtlCol="0">
            <a:spAutoFit/>
          </a:bodyPr>
          <a:lstStyle/>
          <a:p>
            <a:r>
              <a:rPr lang="en-US" sz="3200">
                <a:solidFill>
                  <a:schemeClr val="bg1"/>
                </a:solidFill>
                <a:latin typeface="Brothers" pitchFamily="2" charset="77"/>
              </a:rPr>
              <a:t>2024 BEST LUXURY TEQUILA </a:t>
            </a:r>
          </a:p>
        </p:txBody>
      </p:sp>
      <p:sp>
        <p:nvSpPr>
          <p:cNvPr id="13" name="TextBox 12">
            <a:extLst>
              <a:ext uri="{FF2B5EF4-FFF2-40B4-BE49-F238E27FC236}">
                <a16:creationId xmlns:a16="http://schemas.microsoft.com/office/drawing/2014/main" id="{86D1D894-6DC0-4382-C2E6-96E253C95834}"/>
              </a:ext>
            </a:extLst>
          </p:cNvPr>
          <p:cNvSpPr txBox="1"/>
          <p:nvPr/>
        </p:nvSpPr>
        <p:spPr>
          <a:xfrm>
            <a:off x="7673994" y="1668356"/>
            <a:ext cx="4140537" cy="1569660"/>
          </a:xfrm>
          <a:prstGeom prst="rect">
            <a:avLst/>
          </a:prstGeom>
          <a:noFill/>
        </p:spPr>
        <p:txBody>
          <a:bodyPr wrap="square">
            <a:spAutoFit/>
          </a:bodyPr>
          <a:lstStyle/>
          <a:p>
            <a:r>
              <a:rPr lang="en-US" sz="3200" b="1" spc="-135">
                <a:solidFill>
                  <a:schemeClr val="bg1"/>
                </a:solidFill>
                <a:latin typeface="Futura" panose="020B0602020204020303" pitchFamily="34" charset="-79"/>
                <a:cs typeface="Futura" panose="020B0602020204020303" pitchFamily="34" charset="-79"/>
              </a:rPr>
              <a:t>DOUBLE AGED IN EX-SINGLE MALT   SHERRY OAK CASK</a:t>
            </a:r>
          </a:p>
        </p:txBody>
      </p:sp>
    </p:spTree>
    <p:extLst>
      <p:ext uri="{BB962C8B-B14F-4D97-AF65-F5344CB8AC3E}">
        <p14:creationId xmlns:p14="http://schemas.microsoft.com/office/powerpoint/2010/main" val="720349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PRODUCTION</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11069215" cy="441703"/>
          </a:xfrm>
          <a:prstGeom prst="rect">
            <a:avLst/>
          </a:prstGeom>
          <a:noFill/>
        </p:spPr>
        <p:txBody>
          <a:bodyPr wrap="square" rtlCol="0">
            <a:noAutofit/>
          </a:bodyPr>
          <a:lstStyle/>
          <a:p>
            <a:r>
              <a:rPr lang="en-US">
                <a:solidFill>
                  <a:srgbClr val="00BBFF"/>
                </a:solidFill>
                <a:latin typeface="PT Serif Caption" panose="02060603050505020204" pitchFamily="18" charset="77"/>
              </a:rPr>
              <a:t>ROBLE FINO REPOSADO</a:t>
            </a:r>
            <a:endParaRPr lang="en-US">
              <a:solidFill>
                <a:schemeClr val="bg1"/>
              </a:solidFill>
              <a:latin typeface="PT Serif Caption" panose="02060603050505020204" pitchFamily="18" charset="77"/>
            </a:endParaRPr>
          </a:p>
        </p:txBody>
      </p:sp>
      <p:sp>
        <p:nvSpPr>
          <p:cNvPr id="30" name="TextBox 29">
            <a:extLst>
              <a:ext uri="{FF2B5EF4-FFF2-40B4-BE49-F238E27FC236}">
                <a16:creationId xmlns:a16="http://schemas.microsoft.com/office/drawing/2014/main" id="{7D056C78-F789-4C05-1EE3-FF74CE0B2F31}"/>
              </a:ext>
            </a:extLst>
          </p:cNvPr>
          <p:cNvSpPr txBox="1"/>
          <p:nvPr/>
        </p:nvSpPr>
        <p:spPr>
          <a:xfrm>
            <a:off x="4976035" y="1878773"/>
            <a:ext cx="2525235" cy="604434"/>
          </a:xfrm>
          <a:prstGeom prst="rect">
            <a:avLst/>
          </a:prstGeom>
          <a:noFill/>
        </p:spPr>
        <p:txBody>
          <a:bodyPr wrap="square" rtlCol="0">
            <a:noAutofit/>
          </a:bodyPr>
          <a:lstStyle/>
          <a:p>
            <a:pPr algn="ctr">
              <a:spcAft>
                <a:spcPts val="300"/>
              </a:spcAft>
            </a:pPr>
            <a:r>
              <a:rPr lang="en-US" sz="2400">
                <a:solidFill>
                  <a:schemeClr val="bg1"/>
                </a:solidFill>
                <a:latin typeface="Brothers" pitchFamily="2" charset="77"/>
              </a:rPr>
              <a:t>6 MONTHS</a:t>
            </a:r>
          </a:p>
        </p:txBody>
      </p:sp>
      <p:pic>
        <p:nvPicPr>
          <p:cNvPr id="5" name="Picture 4" descr="A bottle of yellow liquid&#10;&#10;Description automatically generated">
            <a:extLst>
              <a:ext uri="{FF2B5EF4-FFF2-40B4-BE49-F238E27FC236}">
                <a16:creationId xmlns:a16="http://schemas.microsoft.com/office/drawing/2014/main" id="{A0AC0906-8070-93A5-E1F8-249EC88D86CC}"/>
              </a:ext>
            </a:extLst>
          </p:cNvPr>
          <p:cNvPicPr>
            <a:picLocks noChangeAspect="1"/>
          </p:cNvPicPr>
          <p:nvPr/>
        </p:nvPicPr>
        <p:blipFill>
          <a:blip r:embed="rId5"/>
          <a:stretch>
            <a:fillRect/>
          </a:stretch>
        </p:blipFill>
        <p:spPr>
          <a:xfrm>
            <a:off x="2004201" y="1788597"/>
            <a:ext cx="1570223" cy="4851286"/>
          </a:xfrm>
          <a:prstGeom prst="rect">
            <a:avLst/>
          </a:prstGeom>
          <a:effectLst>
            <a:reflection blurRad="87373" stA="24433" endPos="15000" dir="5400000" sy="-100000" algn="bl" rotWithShape="0"/>
          </a:effectLst>
        </p:spPr>
      </p:pic>
      <p:pic>
        <p:nvPicPr>
          <p:cNvPr id="6" name="Imagen 17">
            <a:extLst>
              <a:ext uri="{FF2B5EF4-FFF2-40B4-BE49-F238E27FC236}">
                <a16:creationId xmlns:a16="http://schemas.microsoft.com/office/drawing/2014/main" id="{23908D35-3D63-DA8A-3962-75120DF4C6DD}"/>
              </a:ext>
            </a:extLst>
          </p:cNvPr>
          <p:cNvPicPr>
            <a:picLocks noChangeAspect="1"/>
          </p:cNvPicPr>
          <p:nvPr/>
        </p:nvPicPr>
        <p:blipFill rotWithShape="1">
          <a:blip r:embed="rId6">
            <a:extLst>
              <a:ext uri="{28A0092B-C50C-407E-A947-70E740481C1C}">
                <a14:useLocalDpi xmlns:a14="http://schemas.microsoft.com/office/drawing/2010/main" val="0"/>
              </a:ext>
            </a:extLst>
          </a:blip>
          <a:srcRect l="12120" r="12693"/>
          <a:stretch/>
        </p:blipFill>
        <p:spPr>
          <a:xfrm>
            <a:off x="8114839" y="2437408"/>
            <a:ext cx="2212848" cy="2212848"/>
          </a:xfrm>
          <a:prstGeom prst="rect">
            <a:avLst/>
          </a:prstGeom>
        </p:spPr>
      </p:pic>
      <p:pic>
        <p:nvPicPr>
          <p:cNvPr id="9" name="Picture 12" descr="Jack Daniel's Whiskey Barrels - Freshly Emptied and Once Used – Midwest  Barrel Co.">
            <a:extLst>
              <a:ext uri="{FF2B5EF4-FFF2-40B4-BE49-F238E27FC236}">
                <a16:creationId xmlns:a16="http://schemas.microsoft.com/office/drawing/2014/main" id="{1A4CB36D-A204-C3FC-576E-560E9659DC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51877" y="2437408"/>
            <a:ext cx="2212848" cy="221284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30689102-FF9D-C7EC-EE46-E444F84EF12B}"/>
              </a:ext>
            </a:extLst>
          </p:cNvPr>
          <p:cNvGrpSpPr/>
          <p:nvPr/>
        </p:nvGrpSpPr>
        <p:grpSpPr>
          <a:xfrm>
            <a:off x="4540101" y="3559989"/>
            <a:ext cx="1217429" cy="2182654"/>
            <a:chOff x="3833037" y="1617212"/>
            <a:chExt cx="2630208" cy="4715539"/>
          </a:xfrm>
        </p:grpSpPr>
        <p:pic>
          <p:nvPicPr>
            <p:cNvPr id="11" name="Picture 10" descr="A bottle of yellow liquid&#10;&#10;Description automatically generated">
              <a:extLst>
                <a:ext uri="{FF2B5EF4-FFF2-40B4-BE49-F238E27FC236}">
                  <a16:creationId xmlns:a16="http://schemas.microsoft.com/office/drawing/2014/main" id="{02668ECA-394E-FFAC-E05D-FF997FEF00E9}"/>
                </a:ext>
              </a:extLst>
            </p:cNvPr>
            <p:cNvPicPr>
              <a:picLocks noChangeAspect="1"/>
            </p:cNvPicPr>
            <p:nvPr/>
          </p:nvPicPr>
          <p:blipFill rotWithShape="1">
            <a:blip r:embed="rId8"/>
            <a:srcRect b="2616"/>
            <a:stretch/>
          </p:blipFill>
          <p:spPr>
            <a:xfrm>
              <a:off x="3833037" y="1617213"/>
              <a:ext cx="2630208" cy="4592202"/>
            </a:xfrm>
            <a:prstGeom prst="rect">
              <a:avLst/>
            </a:prstGeom>
            <a:effectLst>
              <a:reflection blurRad="87373" stA="24433" endPos="15000" dir="5400000" sy="-100000" algn="bl" rotWithShape="0"/>
            </a:effectLst>
          </p:spPr>
        </p:pic>
        <p:pic>
          <p:nvPicPr>
            <p:cNvPr id="12" name="Picture 11" descr="A bottle of yellow liquid&#10;&#10;Description automatically generated">
              <a:extLst>
                <a:ext uri="{FF2B5EF4-FFF2-40B4-BE49-F238E27FC236}">
                  <a16:creationId xmlns:a16="http://schemas.microsoft.com/office/drawing/2014/main" id="{464ECD59-3221-DA8D-A5A6-E926BC06A503}"/>
                </a:ext>
              </a:extLst>
            </p:cNvPr>
            <p:cNvPicPr>
              <a:picLocks noChangeAspect="1"/>
            </p:cNvPicPr>
            <p:nvPr/>
          </p:nvPicPr>
          <p:blipFill>
            <a:blip r:embed="rId8"/>
            <a:stretch>
              <a:fillRect/>
            </a:stretch>
          </p:blipFill>
          <p:spPr>
            <a:xfrm>
              <a:off x="3833037" y="1617212"/>
              <a:ext cx="2630208" cy="4715539"/>
            </a:xfrm>
            <a:prstGeom prst="rect">
              <a:avLst/>
            </a:prstGeom>
          </p:spPr>
        </p:pic>
      </p:grpSp>
      <p:sp>
        <p:nvSpPr>
          <p:cNvPr id="14" name="TextBox 13">
            <a:extLst>
              <a:ext uri="{FF2B5EF4-FFF2-40B4-BE49-F238E27FC236}">
                <a16:creationId xmlns:a16="http://schemas.microsoft.com/office/drawing/2014/main" id="{B954B692-1F05-1375-6BB4-387CC68AA48C}"/>
              </a:ext>
            </a:extLst>
          </p:cNvPr>
          <p:cNvSpPr txBox="1"/>
          <p:nvPr/>
        </p:nvSpPr>
        <p:spPr>
          <a:xfrm>
            <a:off x="7919482" y="1878773"/>
            <a:ext cx="2525235" cy="604434"/>
          </a:xfrm>
          <a:prstGeom prst="rect">
            <a:avLst/>
          </a:prstGeom>
          <a:noFill/>
        </p:spPr>
        <p:txBody>
          <a:bodyPr wrap="square" rtlCol="0">
            <a:noAutofit/>
          </a:bodyPr>
          <a:lstStyle/>
          <a:p>
            <a:pPr algn="ctr">
              <a:spcAft>
                <a:spcPts val="300"/>
              </a:spcAft>
            </a:pPr>
            <a:r>
              <a:rPr lang="en-US" sz="2400">
                <a:solidFill>
                  <a:schemeClr val="bg1"/>
                </a:solidFill>
                <a:latin typeface="Brothers" pitchFamily="2" charset="77"/>
              </a:rPr>
              <a:t>2 MONTHS</a:t>
            </a:r>
          </a:p>
        </p:txBody>
      </p:sp>
      <p:sp>
        <p:nvSpPr>
          <p:cNvPr id="16" name="TextBox 15">
            <a:extLst>
              <a:ext uri="{FF2B5EF4-FFF2-40B4-BE49-F238E27FC236}">
                <a16:creationId xmlns:a16="http://schemas.microsoft.com/office/drawing/2014/main" id="{53086FB7-A242-4913-4987-E24D59A16E96}"/>
              </a:ext>
            </a:extLst>
          </p:cNvPr>
          <p:cNvSpPr txBox="1"/>
          <p:nvPr/>
        </p:nvSpPr>
        <p:spPr>
          <a:xfrm>
            <a:off x="7242542" y="1878773"/>
            <a:ext cx="886047" cy="604434"/>
          </a:xfrm>
          <a:prstGeom prst="rect">
            <a:avLst/>
          </a:prstGeom>
          <a:noFill/>
        </p:spPr>
        <p:txBody>
          <a:bodyPr wrap="square" rtlCol="0">
            <a:noAutofit/>
          </a:bodyPr>
          <a:lstStyle/>
          <a:p>
            <a:pPr algn="ctr">
              <a:spcAft>
                <a:spcPts val="300"/>
              </a:spcAft>
            </a:pPr>
            <a:r>
              <a:rPr lang="en-US" sz="2400">
                <a:solidFill>
                  <a:schemeClr val="bg1"/>
                </a:solidFill>
                <a:latin typeface="Brothers" pitchFamily="2" charset="77"/>
              </a:rPr>
              <a:t>+</a:t>
            </a:r>
          </a:p>
        </p:txBody>
      </p:sp>
      <p:sp>
        <p:nvSpPr>
          <p:cNvPr id="26" name="TextBox 25">
            <a:extLst>
              <a:ext uri="{FF2B5EF4-FFF2-40B4-BE49-F238E27FC236}">
                <a16:creationId xmlns:a16="http://schemas.microsoft.com/office/drawing/2014/main" id="{6CE6B6B4-C477-60AE-CC1A-6D43442CB7D4}"/>
              </a:ext>
            </a:extLst>
          </p:cNvPr>
          <p:cNvSpPr txBox="1"/>
          <p:nvPr/>
        </p:nvSpPr>
        <p:spPr>
          <a:xfrm>
            <a:off x="818190" y="5599969"/>
            <a:ext cx="1265791" cy="604434"/>
          </a:xfrm>
          <a:prstGeom prst="rect">
            <a:avLst/>
          </a:prstGeom>
          <a:noFill/>
        </p:spPr>
        <p:txBody>
          <a:bodyPr wrap="square" rtlCol="0">
            <a:noAutofit/>
          </a:bodyPr>
          <a:lstStyle/>
          <a:p>
            <a:pPr>
              <a:spcAft>
                <a:spcPts val="300"/>
              </a:spcAft>
            </a:pPr>
            <a:r>
              <a:rPr lang="en-US" sz="1600">
                <a:solidFill>
                  <a:schemeClr val="bg1"/>
                </a:solidFill>
                <a:latin typeface="PT Serif Caption" panose="02060603050505020204" pitchFamily="18" charset="77"/>
              </a:rPr>
              <a:t>43% ABV</a:t>
            </a:r>
          </a:p>
        </p:txBody>
      </p:sp>
      <p:sp>
        <p:nvSpPr>
          <p:cNvPr id="8" name="TextBox 7">
            <a:extLst>
              <a:ext uri="{FF2B5EF4-FFF2-40B4-BE49-F238E27FC236}">
                <a16:creationId xmlns:a16="http://schemas.microsoft.com/office/drawing/2014/main" id="{1B66495C-2D85-E91A-E948-B4786D5E2D31}"/>
              </a:ext>
            </a:extLst>
          </p:cNvPr>
          <p:cNvSpPr txBox="1"/>
          <p:nvPr/>
        </p:nvSpPr>
        <p:spPr>
          <a:xfrm>
            <a:off x="7845707" y="4751936"/>
            <a:ext cx="6094070" cy="646331"/>
          </a:xfrm>
          <a:prstGeom prst="rect">
            <a:avLst/>
          </a:prstGeom>
          <a:noFill/>
        </p:spPr>
        <p:txBody>
          <a:bodyPr wrap="square">
            <a:spAutoFit/>
          </a:bodyPr>
          <a:lstStyle/>
          <a:p>
            <a:r>
              <a:rPr lang="en-US" sz="1800" b="1" spc="-135">
                <a:solidFill>
                  <a:schemeClr val="bg1"/>
                </a:solidFill>
                <a:latin typeface="Futura" panose="020B0602020204020303" pitchFamily="34" charset="-79"/>
                <a:cs typeface="Futura" panose="020B0602020204020303" pitchFamily="34" charset="-79"/>
              </a:rPr>
              <a:t>DOUBLE AGED IN EX-SINGLE MALT </a:t>
            </a:r>
          </a:p>
          <a:p>
            <a:r>
              <a:rPr lang="en-US" sz="1800" b="1" spc="-135">
                <a:solidFill>
                  <a:schemeClr val="bg1"/>
                </a:solidFill>
                <a:latin typeface="Futura" panose="020B0602020204020303" pitchFamily="34" charset="-79"/>
                <a:cs typeface="Futura" panose="020B0602020204020303" pitchFamily="34" charset="-79"/>
              </a:rPr>
              <a:t>SHERRY OAK CASK</a:t>
            </a:r>
          </a:p>
        </p:txBody>
      </p:sp>
    </p:spTree>
    <p:extLst>
      <p:ext uri="{BB962C8B-B14F-4D97-AF65-F5344CB8AC3E}">
        <p14:creationId xmlns:p14="http://schemas.microsoft.com/office/powerpoint/2010/main" val="116167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PRODUCTION</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11069215" cy="441703"/>
          </a:xfrm>
          <a:prstGeom prst="rect">
            <a:avLst/>
          </a:prstGeom>
          <a:noFill/>
        </p:spPr>
        <p:txBody>
          <a:bodyPr wrap="square" rtlCol="0">
            <a:noAutofit/>
          </a:bodyPr>
          <a:lstStyle/>
          <a:p>
            <a:r>
              <a:rPr lang="en-US">
                <a:solidFill>
                  <a:srgbClr val="00BBFF"/>
                </a:solidFill>
                <a:latin typeface="PT Serif Caption" panose="02060603050505020204" pitchFamily="18" charset="77"/>
              </a:rPr>
              <a:t>ROBLE FINO REPOSADO</a:t>
            </a:r>
            <a:endParaRPr lang="en-US">
              <a:solidFill>
                <a:schemeClr val="bg1"/>
              </a:solidFill>
              <a:latin typeface="PT Serif Caption" panose="02060603050505020204" pitchFamily="18" charset="77"/>
            </a:endParaRPr>
          </a:p>
        </p:txBody>
      </p:sp>
      <p:sp>
        <p:nvSpPr>
          <p:cNvPr id="4" name="TextBox 3">
            <a:extLst>
              <a:ext uri="{FF2B5EF4-FFF2-40B4-BE49-F238E27FC236}">
                <a16:creationId xmlns:a16="http://schemas.microsoft.com/office/drawing/2014/main" id="{A2A2F48F-2FE9-7A08-B6B7-19C2F4DD7929}"/>
              </a:ext>
            </a:extLst>
          </p:cNvPr>
          <p:cNvSpPr txBox="1"/>
          <p:nvPr/>
        </p:nvSpPr>
        <p:spPr>
          <a:xfrm>
            <a:off x="3805939" y="2181601"/>
            <a:ext cx="7150912" cy="604434"/>
          </a:xfrm>
          <a:prstGeom prst="rect">
            <a:avLst/>
          </a:prstGeom>
          <a:noFill/>
        </p:spPr>
        <p:txBody>
          <a:bodyPr wrap="square" rtlCol="0">
            <a:noAutofit/>
          </a:bodyPr>
          <a:lstStyle/>
          <a:p>
            <a:pPr>
              <a:spcAft>
                <a:spcPts val="300"/>
              </a:spcAft>
            </a:pPr>
            <a:r>
              <a:rPr lang="en-US" sz="2000">
                <a:solidFill>
                  <a:schemeClr val="bg1"/>
                </a:solidFill>
                <a:latin typeface="Brothers" pitchFamily="2" charset="77"/>
              </a:rPr>
              <a:t>TASTING DESCRIPTION</a:t>
            </a:r>
          </a:p>
          <a:p>
            <a:pPr>
              <a:lnSpc>
                <a:spcPct val="120000"/>
              </a:lnSpc>
              <a:spcAft>
                <a:spcPts val="300"/>
              </a:spcAft>
            </a:pPr>
            <a:r>
              <a:rPr lang="en-US" sz="1200">
                <a:solidFill>
                  <a:schemeClr val="bg1"/>
                </a:solidFill>
                <a:latin typeface="PT Serif Caption" panose="02060603050505020204" pitchFamily="18" charset="77"/>
              </a:rPr>
              <a:t>Excellent clarity; citron color. Wow, I immediately like this laser focused opening aromas that features keenly herbal scents of sage, fennel, anise, savory, and bay leaf (laurel), as well as green chili pepper, leather, and green tomato vine; secondary inhalations pick up subtler notes of road tar, quince, casaba melon, hard boiled egg, brown butter, and black peppercorn. Entry flavors are grapy, winey, and berry-like and that fruitiness dominates the early stage, except for the foundational agave vegetal/herbaceous taste; midpalate highlights the sherry cask/agave plant marriage via the succulent, semisweet flavor that’s not short on agave syrup richness and tanginess; in fact, the agave presence is found mostly in the lush texture. Concludes long in the throat, moderately peppery/spicy, not as sweet as the midpalate and therefore more herbal and green vegetable-like. This is the dawn of a promising new era for 100% agave tequila, one that’s been needed for at least a decade. Note the abv level. </a:t>
            </a:r>
          </a:p>
          <a:p>
            <a:pPr>
              <a:lnSpc>
                <a:spcPct val="120000"/>
              </a:lnSpc>
              <a:spcAft>
                <a:spcPts val="300"/>
              </a:spcAft>
            </a:pPr>
            <a:r>
              <a:rPr lang="en-US" sz="1400">
                <a:solidFill>
                  <a:schemeClr val="bg1"/>
                </a:solidFill>
                <a:latin typeface="Brothers" pitchFamily="2" charset="77"/>
              </a:rPr>
              <a:t>Spirit Journal 2019: Paul </a:t>
            </a:r>
            <a:r>
              <a:rPr lang="en-US" sz="1400" err="1">
                <a:solidFill>
                  <a:schemeClr val="bg1"/>
                </a:solidFill>
                <a:latin typeface="Brothers" pitchFamily="2" charset="77"/>
              </a:rPr>
              <a:t>Pacult</a:t>
            </a:r>
            <a:r>
              <a:rPr lang="en-US" sz="1400">
                <a:solidFill>
                  <a:schemeClr val="bg1"/>
                </a:solidFill>
                <a:latin typeface="Brothers" pitchFamily="2" charset="77"/>
              </a:rPr>
              <a:t> </a:t>
            </a:r>
            <a:br>
              <a:rPr lang="en-US" sz="1400">
                <a:solidFill>
                  <a:schemeClr val="bg1"/>
                </a:solidFill>
                <a:latin typeface="Brothers" pitchFamily="2" charset="77"/>
              </a:rPr>
            </a:br>
            <a:r>
              <a:rPr lang="en-US" sz="1400">
                <a:solidFill>
                  <a:schemeClr val="bg1"/>
                </a:solidFill>
                <a:latin typeface="Brothers" pitchFamily="2" charset="77"/>
              </a:rPr>
              <a:t>FIVE STARS/Highest Recommendation</a:t>
            </a:r>
            <a:endParaRPr lang="en-US" sz="1600">
              <a:solidFill>
                <a:schemeClr val="bg1"/>
              </a:solidFill>
              <a:latin typeface="Brothers" pitchFamily="2" charset="77"/>
            </a:endParaRPr>
          </a:p>
        </p:txBody>
      </p:sp>
      <p:pic>
        <p:nvPicPr>
          <p:cNvPr id="8" name="Picture 7" descr="A bottle of yellow liquid&#10;&#10;Description automatically generated">
            <a:extLst>
              <a:ext uri="{FF2B5EF4-FFF2-40B4-BE49-F238E27FC236}">
                <a16:creationId xmlns:a16="http://schemas.microsoft.com/office/drawing/2014/main" id="{368BB5D9-A361-0037-706F-AFF76D7763B9}"/>
              </a:ext>
            </a:extLst>
          </p:cNvPr>
          <p:cNvPicPr>
            <a:picLocks noChangeAspect="1"/>
          </p:cNvPicPr>
          <p:nvPr/>
        </p:nvPicPr>
        <p:blipFill>
          <a:blip r:embed="rId6"/>
          <a:stretch>
            <a:fillRect/>
          </a:stretch>
        </p:blipFill>
        <p:spPr>
          <a:xfrm>
            <a:off x="1981052" y="1545528"/>
            <a:ext cx="1570223" cy="4851286"/>
          </a:xfrm>
          <a:prstGeom prst="rect">
            <a:avLst/>
          </a:prstGeom>
          <a:effectLst>
            <a:reflection blurRad="87373" stA="24433" endPos="15000" dir="5400000" sy="-100000" algn="bl" rotWithShape="0"/>
          </a:effectLst>
        </p:spPr>
      </p:pic>
      <p:sp>
        <p:nvSpPr>
          <p:cNvPr id="6" name="TextBox 5">
            <a:extLst>
              <a:ext uri="{FF2B5EF4-FFF2-40B4-BE49-F238E27FC236}">
                <a16:creationId xmlns:a16="http://schemas.microsoft.com/office/drawing/2014/main" id="{A809AEC7-7FEC-0AE8-4C30-35EDB8902E11}"/>
              </a:ext>
            </a:extLst>
          </p:cNvPr>
          <p:cNvSpPr txBox="1"/>
          <p:nvPr/>
        </p:nvSpPr>
        <p:spPr>
          <a:xfrm>
            <a:off x="0" y="4880660"/>
            <a:ext cx="2135459" cy="1638910"/>
          </a:xfrm>
          <a:prstGeom prst="rect">
            <a:avLst/>
          </a:prstGeom>
          <a:noFill/>
        </p:spPr>
        <p:txBody>
          <a:bodyPr wrap="square">
            <a:spAutoFit/>
          </a:bodyPr>
          <a:lstStyle/>
          <a:p>
            <a:pPr algn="ctr">
              <a:spcAft>
                <a:spcPts val="300"/>
              </a:spcAft>
            </a:pPr>
            <a:r>
              <a:rPr lang="en-US" sz="2000">
                <a:solidFill>
                  <a:schemeClr val="bg1"/>
                </a:solidFill>
                <a:latin typeface="Brothers" pitchFamily="2" charset="77"/>
              </a:rPr>
              <a:t>PALATE</a:t>
            </a:r>
          </a:p>
          <a:p>
            <a:pPr algn="ctr"/>
            <a:endParaRPr lang="en-US" sz="800">
              <a:latin typeface="Montserrat Light" pitchFamily="2" charset="77"/>
            </a:endParaRPr>
          </a:p>
          <a:p>
            <a:pPr algn="ctr"/>
            <a:r>
              <a:rPr lang="en-US" sz="1400">
                <a:solidFill>
                  <a:schemeClr val="bg1"/>
                </a:solidFill>
                <a:latin typeface="PT Serif Caption" panose="02060603050505020204" pitchFamily="18" charset="77"/>
              </a:rPr>
              <a:t>Presence of cooked agave with hints of vanilla, maple syrup, anise, quince, and dried fruits</a:t>
            </a:r>
          </a:p>
        </p:txBody>
      </p:sp>
    </p:spTree>
    <p:extLst>
      <p:ext uri="{BB962C8B-B14F-4D97-AF65-F5344CB8AC3E}">
        <p14:creationId xmlns:p14="http://schemas.microsoft.com/office/powerpoint/2010/main" val="3382925692"/>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PRODUCTION</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11069215" cy="441703"/>
          </a:xfrm>
          <a:prstGeom prst="rect">
            <a:avLst/>
          </a:prstGeom>
          <a:noFill/>
        </p:spPr>
        <p:txBody>
          <a:bodyPr wrap="square" rtlCol="0">
            <a:noAutofit/>
          </a:bodyPr>
          <a:lstStyle/>
          <a:p>
            <a:r>
              <a:rPr lang="en-US">
                <a:solidFill>
                  <a:srgbClr val="00BBFF"/>
                </a:solidFill>
                <a:latin typeface="PT Serif Caption" panose="02060603050505020204" pitchFamily="18" charset="77"/>
              </a:rPr>
              <a:t>ROBLE FINO REPOSADO CRISTALINO</a:t>
            </a:r>
            <a:endParaRPr lang="en-US">
              <a:solidFill>
                <a:schemeClr val="bg1"/>
              </a:solidFill>
              <a:latin typeface="PT Serif Caption" panose="02060603050505020204" pitchFamily="18" charset="77"/>
            </a:endParaRPr>
          </a:p>
        </p:txBody>
      </p:sp>
      <p:sp>
        <p:nvSpPr>
          <p:cNvPr id="30" name="TextBox 29">
            <a:extLst>
              <a:ext uri="{FF2B5EF4-FFF2-40B4-BE49-F238E27FC236}">
                <a16:creationId xmlns:a16="http://schemas.microsoft.com/office/drawing/2014/main" id="{7D056C78-F789-4C05-1EE3-FF74CE0B2F31}"/>
              </a:ext>
            </a:extLst>
          </p:cNvPr>
          <p:cNvSpPr txBox="1"/>
          <p:nvPr/>
        </p:nvSpPr>
        <p:spPr>
          <a:xfrm>
            <a:off x="4343732" y="1878773"/>
            <a:ext cx="1897246" cy="604434"/>
          </a:xfrm>
          <a:prstGeom prst="rect">
            <a:avLst/>
          </a:prstGeom>
          <a:noFill/>
        </p:spPr>
        <p:txBody>
          <a:bodyPr wrap="square" rtlCol="0">
            <a:noAutofit/>
          </a:bodyPr>
          <a:lstStyle/>
          <a:p>
            <a:pPr algn="ctr">
              <a:spcAft>
                <a:spcPts val="300"/>
              </a:spcAft>
            </a:pPr>
            <a:r>
              <a:rPr lang="en-US" sz="2400">
                <a:solidFill>
                  <a:schemeClr val="bg1"/>
                </a:solidFill>
                <a:latin typeface="Brothers" pitchFamily="2" charset="77"/>
              </a:rPr>
              <a:t>6 MONTHS</a:t>
            </a:r>
          </a:p>
        </p:txBody>
      </p:sp>
      <p:pic>
        <p:nvPicPr>
          <p:cNvPr id="5" name="Picture 4">
            <a:extLst>
              <a:ext uri="{FF2B5EF4-FFF2-40B4-BE49-F238E27FC236}">
                <a16:creationId xmlns:a16="http://schemas.microsoft.com/office/drawing/2014/main" id="{A0AC0906-8070-93A5-E1F8-249EC88D86CC}"/>
              </a:ext>
            </a:extLst>
          </p:cNvPr>
          <p:cNvPicPr>
            <a:picLocks noChangeAspect="1"/>
          </p:cNvPicPr>
          <p:nvPr/>
        </p:nvPicPr>
        <p:blipFill>
          <a:blip r:embed="rId5"/>
          <a:srcRect/>
          <a:stretch/>
        </p:blipFill>
        <p:spPr>
          <a:xfrm>
            <a:off x="1981052" y="1695697"/>
            <a:ext cx="1570223" cy="4763597"/>
          </a:xfrm>
          <a:prstGeom prst="rect">
            <a:avLst/>
          </a:prstGeom>
          <a:effectLst>
            <a:reflection blurRad="87373" stA="24433" endPos="15000" dir="5400000" sy="-100000" algn="bl" rotWithShape="0"/>
          </a:effectLst>
        </p:spPr>
      </p:pic>
      <p:pic>
        <p:nvPicPr>
          <p:cNvPr id="6" name="Imagen 17">
            <a:extLst>
              <a:ext uri="{FF2B5EF4-FFF2-40B4-BE49-F238E27FC236}">
                <a16:creationId xmlns:a16="http://schemas.microsoft.com/office/drawing/2014/main" id="{23908D35-3D63-DA8A-3962-75120DF4C6DD}"/>
              </a:ext>
            </a:extLst>
          </p:cNvPr>
          <p:cNvPicPr>
            <a:picLocks noChangeAspect="1"/>
          </p:cNvPicPr>
          <p:nvPr/>
        </p:nvPicPr>
        <p:blipFill rotWithShape="1">
          <a:blip r:embed="rId6">
            <a:extLst>
              <a:ext uri="{28A0092B-C50C-407E-A947-70E740481C1C}">
                <a14:useLocalDpi xmlns:a14="http://schemas.microsoft.com/office/drawing/2010/main" val="0"/>
              </a:ext>
            </a:extLst>
          </a:blip>
          <a:srcRect l="12120" r="12693"/>
          <a:stretch/>
        </p:blipFill>
        <p:spPr>
          <a:xfrm>
            <a:off x="7896872" y="2437408"/>
            <a:ext cx="2212848" cy="2212848"/>
          </a:xfrm>
          <a:prstGeom prst="rect">
            <a:avLst/>
          </a:prstGeom>
        </p:spPr>
      </p:pic>
      <p:pic>
        <p:nvPicPr>
          <p:cNvPr id="9" name="Picture 12" descr="Jack Daniel's Whiskey Barrels - Freshly Emptied and Once Used – Midwest  Barrel Co.">
            <a:extLst>
              <a:ext uri="{FF2B5EF4-FFF2-40B4-BE49-F238E27FC236}">
                <a16:creationId xmlns:a16="http://schemas.microsoft.com/office/drawing/2014/main" id="{1A4CB36D-A204-C3FC-576E-560E9659DC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33910" y="2437408"/>
            <a:ext cx="2212848" cy="221284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30689102-FF9D-C7EC-EE46-E444F84EF12B}"/>
              </a:ext>
            </a:extLst>
          </p:cNvPr>
          <p:cNvGrpSpPr/>
          <p:nvPr/>
        </p:nvGrpSpPr>
        <p:grpSpPr>
          <a:xfrm>
            <a:off x="4322134" y="3559989"/>
            <a:ext cx="1217429" cy="2182654"/>
            <a:chOff x="3833037" y="1617212"/>
            <a:chExt cx="2630208" cy="4715539"/>
          </a:xfrm>
        </p:grpSpPr>
        <p:pic>
          <p:nvPicPr>
            <p:cNvPr id="11" name="Picture 10" descr="A bottle of yellow liquid&#10;&#10;Description automatically generated">
              <a:extLst>
                <a:ext uri="{FF2B5EF4-FFF2-40B4-BE49-F238E27FC236}">
                  <a16:creationId xmlns:a16="http://schemas.microsoft.com/office/drawing/2014/main" id="{02668ECA-394E-FFAC-E05D-FF997FEF00E9}"/>
                </a:ext>
              </a:extLst>
            </p:cNvPr>
            <p:cNvPicPr>
              <a:picLocks noChangeAspect="1"/>
            </p:cNvPicPr>
            <p:nvPr/>
          </p:nvPicPr>
          <p:blipFill rotWithShape="1">
            <a:blip r:embed="rId8"/>
            <a:srcRect b="2616"/>
            <a:stretch/>
          </p:blipFill>
          <p:spPr>
            <a:xfrm>
              <a:off x="3833037" y="1617213"/>
              <a:ext cx="2630208" cy="4592202"/>
            </a:xfrm>
            <a:prstGeom prst="rect">
              <a:avLst/>
            </a:prstGeom>
            <a:effectLst>
              <a:reflection blurRad="87373" stA="24433" endPos="15000" dir="5400000" sy="-100000" algn="bl" rotWithShape="0"/>
            </a:effectLst>
          </p:spPr>
        </p:pic>
        <p:pic>
          <p:nvPicPr>
            <p:cNvPr id="12" name="Picture 11" descr="A bottle of yellow liquid&#10;&#10;Description automatically generated">
              <a:extLst>
                <a:ext uri="{FF2B5EF4-FFF2-40B4-BE49-F238E27FC236}">
                  <a16:creationId xmlns:a16="http://schemas.microsoft.com/office/drawing/2014/main" id="{464ECD59-3221-DA8D-A5A6-E926BC06A503}"/>
                </a:ext>
              </a:extLst>
            </p:cNvPr>
            <p:cNvPicPr>
              <a:picLocks noChangeAspect="1"/>
            </p:cNvPicPr>
            <p:nvPr/>
          </p:nvPicPr>
          <p:blipFill>
            <a:blip r:embed="rId8"/>
            <a:stretch>
              <a:fillRect/>
            </a:stretch>
          </p:blipFill>
          <p:spPr>
            <a:xfrm>
              <a:off x="3833037" y="1617212"/>
              <a:ext cx="2630208" cy="4715539"/>
            </a:xfrm>
            <a:prstGeom prst="rect">
              <a:avLst/>
            </a:prstGeom>
          </p:spPr>
        </p:pic>
      </p:grpSp>
      <p:sp>
        <p:nvSpPr>
          <p:cNvPr id="14" name="TextBox 13">
            <a:extLst>
              <a:ext uri="{FF2B5EF4-FFF2-40B4-BE49-F238E27FC236}">
                <a16:creationId xmlns:a16="http://schemas.microsoft.com/office/drawing/2014/main" id="{B954B692-1F05-1375-6BB4-387CC68AA48C}"/>
              </a:ext>
            </a:extLst>
          </p:cNvPr>
          <p:cNvSpPr txBox="1"/>
          <p:nvPr/>
        </p:nvSpPr>
        <p:spPr>
          <a:xfrm>
            <a:off x="6767015" y="1878773"/>
            <a:ext cx="2086971" cy="604434"/>
          </a:xfrm>
          <a:prstGeom prst="rect">
            <a:avLst/>
          </a:prstGeom>
          <a:noFill/>
        </p:spPr>
        <p:txBody>
          <a:bodyPr wrap="square" rtlCol="0">
            <a:noAutofit/>
          </a:bodyPr>
          <a:lstStyle/>
          <a:p>
            <a:pPr algn="ctr">
              <a:spcAft>
                <a:spcPts val="300"/>
              </a:spcAft>
            </a:pPr>
            <a:r>
              <a:rPr lang="en-US" sz="2400">
                <a:solidFill>
                  <a:schemeClr val="bg1"/>
                </a:solidFill>
                <a:latin typeface="Brothers" pitchFamily="2" charset="77"/>
              </a:rPr>
              <a:t>2 MONTHS</a:t>
            </a:r>
          </a:p>
        </p:txBody>
      </p:sp>
      <p:sp>
        <p:nvSpPr>
          <p:cNvPr id="16" name="TextBox 15">
            <a:extLst>
              <a:ext uri="{FF2B5EF4-FFF2-40B4-BE49-F238E27FC236}">
                <a16:creationId xmlns:a16="http://schemas.microsoft.com/office/drawing/2014/main" id="{53086FB7-A242-4913-4987-E24D59A16E96}"/>
              </a:ext>
            </a:extLst>
          </p:cNvPr>
          <p:cNvSpPr txBox="1"/>
          <p:nvPr/>
        </p:nvSpPr>
        <p:spPr>
          <a:xfrm>
            <a:off x="6094227" y="1878773"/>
            <a:ext cx="886047" cy="604434"/>
          </a:xfrm>
          <a:prstGeom prst="rect">
            <a:avLst/>
          </a:prstGeom>
          <a:noFill/>
        </p:spPr>
        <p:txBody>
          <a:bodyPr wrap="square" rtlCol="0">
            <a:noAutofit/>
          </a:bodyPr>
          <a:lstStyle/>
          <a:p>
            <a:pPr algn="ctr">
              <a:spcAft>
                <a:spcPts val="300"/>
              </a:spcAft>
            </a:pPr>
            <a:r>
              <a:rPr lang="en-US" sz="2400">
                <a:solidFill>
                  <a:schemeClr val="bg1"/>
                </a:solidFill>
                <a:latin typeface="Brothers" pitchFamily="2" charset="77"/>
              </a:rPr>
              <a:t>+</a:t>
            </a:r>
          </a:p>
        </p:txBody>
      </p:sp>
      <p:sp>
        <p:nvSpPr>
          <p:cNvPr id="13" name="TextBox 12">
            <a:extLst>
              <a:ext uri="{FF2B5EF4-FFF2-40B4-BE49-F238E27FC236}">
                <a16:creationId xmlns:a16="http://schemas.microsoft.com/office/drawing/2014/main" id="{3A9EA3A2-32FC-47B7-F46F-14A77601F76F}"/>
              </a:ext>
            </a:extLst>
          </p:cNvPr>
          <p:cNvSpPr txBox="1"/>
          <p:nvPr/>
        </p:nvSpPr>
        <p:spPr>
          <a:xfrm>
            <a:off x="8885273" y="1882317"/>
            <a:ext cx="2525235" cy="604434"/>
          </a:xfrm>
          <a:prstGeom prst="rect">
            <a:avLst/>
          </a:prstGeom>
          <a:noFill/>
        </p:spPr>
        <p:txBody>
          <a:bodyPr wrap="square" rtlCol="0">
            <a:noAutofit/>
          </a:bodyPr>
          <a:lstStyle/>
          <a:p>
            <a:pPr algn="ctr">
              <a:spcAft>
                <a:spcPts val="300"/>
              </a:spcAft>
            </a:pPr>
            <a:r>
              <a:rPr lang="en-US" sz="2400">
                <a:solidFill>
                  <a:schemeClr val="bg1"/>
                </a:solidFill>
                <a:latin typeface="Brothers" pitchFamily="2" charset="77"/>
              </a:rPr>
              <a:t>FILTERED</a:t>
            </a:r>
          </a:p>
        </p:txBody>
      </p:sp>
      <p:sp>
        <p:nvSpPr>
          <p:cNvPr id="15" name="TextBox 14">
            <a:extLst>
              <a:ext uri="{FF2B5EF4-FFF2-40B4-BE49-F238E27FC236}">
                <a16:creationId xmlns:a16="http://schemas.microsoft.com/office/drawing/2014/main" id="{3305BB59-46AB-34D1-105B-1572EE1D6CD4}"/>
              </a:ext>
            </a:extLst>
          </p:cNvPr>
          <p:cNvSpPr txBox="1"/>
          <p:nvPr/>
        </p:nvSpPr>
        <p:spPr>
          <a:xfrm>
            <a:off x="8521994" y="1882317"/>
            <a:ext cx="886047" cy="604434"/>
          </a:xfrm>
          <a:prstGeom prst="rect">
            <a:avLst/>
          </a:prstGeom>
          <a:noFill/>
        </p:spPr>
        <p:txBody>
          <a:bodyPr wrap="square" rtlCol="0">
            <a:noAutofit/>
          </a:bodyPr>
          <a:lstStyle/>
          <a:p>
            <a:pPr algn="ctr">
              <a:spcAft>
                <a:spcPts val="300"/>
              </a:spcAft>
            </a:pPr>
            <a:r>
              <a:rPr lang="en-US" sz="2400">
                <a:solidFill>
                  <a:schemeClr val="bg1"/>
                </a:solidFill>
                <a:latin typeface="Brothers" pitchFamily="2" charset="77"/>
              </a:rPr>
              <a:t>+</a:t>
            </a:r>
          </a:p>
        </p:txBody>
      </p:sp>
      <p:sp>
        <p:nvSpPr>
          <p:cNvPr id="17" name="TextBox 16">
            <a:extLst>
              <a:ext uri="{FF2B5EF4-FFF2-40B4-BE49-F238E27FC236}">
                <a16:creationId xmlns:a16="http://schemas.microsoft.com/office/drawing/2014/main" id="{0EE7A2D1-25DA-B05D-03EE-84D2BE866D7B}"/>
              </a:ext>
            </a:extLst>
          </p:cNvPr>
          <p:cNvSpPr txBox="1"/>
          <p:nvPr/>
        </p:nvSpPr>
        <p:spPr>
          <a:xfrm>
            <a:off x="818190" y="5599969"/>
            <a:ext cx="1265791" cy="604434"/>
          </a:xfrm>
          <a:prstGeom prst="rect">
            <a:avLst/>
          </a:prstGeom>
          <a:noFill/>
        </p:spPr>
        <p:txBody>
          <a:bodyPr wrap="square" rtlCol="0">
            <a:noAutofit/>
          </a:bodyPr>
          <a:lstStyle/>
          <a:p>
            <a:pPr>
              <a:spcAft>
                <a:spcPts val="300"/>
              </a:spcAft>
            </a:pPr>
            <a:r>
              <a:rPr lang="en-US" sz="1600">
                <a:solidFill>
                  <a:schemeClr val="bg1"/>
                </a:solidFill>
                <a:latin typeface="PT Serif Caption" panose="02060603050505020204" pitchFamily="18" charset="77"/>
              </a:rPr>
              <a:t>40% ABV</a:t>
            </a:r>
          </a:p>
        </p:txBody>
      </p:sp>
      <p:sp>
        <p:nvSpPr>
          <p:cNvPr id="4" name="TextBox 3">
            <a:extLst>
              <a:ext uri="{FF2B5EF4-FFF2-40B4-BE49-F238E27FC236}">
                <a16:creationId xmlns:a16="http://schemas.microsoft.com/office/drawing/2014/main" id="{4F9E40F1-1D77-816F-4E8D-6C3DB37FEED5}"/>
              </a:ext>
            </a:extLst>
          </p:cNvPr>
          <p:cNvSpPr txBox="1"/>
          <p:nvPr/>
        </p:nvSpPr>
        <p:spPr>
          <a:xfrm>
            <a:off x="7845707" y="4751936"/>
            <a:ext cx="6094070" cy="646331"/>
          </a:xfrm>
          <a:prstGeom prst="rect">
            <a:avLst/>
          </a:prstGeom>
          <a:noFill/>
        </p:spPr>
        <p:txBody>
          <a:bodyPr wrap="square">
            <a:spAutoFit/>
          </a:bodyPr>
          <a:lstStyle/>
          <a:p>
            <a:r>
              <a:rPr lang="en-US" sz="1800" b="1" spc="-135">
                <a:solidFill>
                  <a:schemeClr val="bg1"/>
                </a:solidFill>
                <a:latin typeface="Futura" panose="020B0602020204020303" pitchFamily="34" charset="-79"/>
                <a:cs typeface="Futura" panose="020B0602020204020303" pitchFamily="34" charset="-79"/>
              </a:rPr>
              <a:t>DOUBLE AGED IN EX-SINGLE MALT </a:t>
            </a:r>
          </a:p>
          <a:p>
            <a:r>
              <a:rPr lang="en-US" sz="1800" b="1" spc="-135">
                <a:solidFill>
                  <a:schemeClr val="bg1"/>
                </a:solidFill>
                <a:latin typeface="Futura" panose="020B0602020204020303" pitchFamily="34" charset="-79"/>
                <a:cs typeface="Futura" panose="020B0602020204020303" pitchFamily="34" charset="-79"/>
              </a:rPr>
              <a:t>SHERRY OAK CASK</a:t>
            </a:r>
          </a:p>
        </p:txBody>
      </p:sp>
    </p:spTree>
    <p:extLst>
      <p:ext uri="{BB962C8B-B14F-4D97-AF65-F5344CB8AC3E}">
        <p14:creationId xmlns:p14="http://schemas.microsoft.com/office/powerpoint/2010/main" val="2007254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PRODUCTION</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11069215" cy="441703"/>
          </a:xfrm>
          <a:prstGeom prst="rect">
            <a:avLst/>
          </a:prstGeom>
          <a:noFill/>
        </p:spPr>
        <p:txBody>
          <a:bodyPr wrap="square" rtlCol="0">
            <a:noAutofit/>
          </a:bodyPr>
          <a:lstStyle/>
          <a:p>
            <a:r>
              <a:rPr lang="en-US">
                <a:solidFill>
                  <a:srgbClr val="00BBFF"/>
                </a:solidFill>
                <a:latin typeface="PT Serif Caption" panose="02060603050505020204" pitchFamily="18" charset="77"/>
              </a:rPr>
              <a:t>ROBLE FINO REPOSADO CRISTALINO</a:t>
            </a:r>
          </a:p>
        </p:txBody>
      </p:sp>
      <p:sp>
        <p:nvSpPr>
          <p:cNvPr id="4" name="TextBox 3">
            <a:extLst>
              <a:ext uri="{FF2B5EF4-FFF2-40B4-BE49-F238E27FC236}">
                <a16:creationId xmlns:a16="http://schemas.microsoft.com/office/drawing/2014/main" id="{A2A2F48F-2FE9-7A08-B6B7-19C2F4DD7929}"/>
              </a:ext>
            </a:extLst>
          </p:cNvPr>
          <p:cNvSpPr txBox="1"/>
          <p:nvPr/>
        </p:nvSpPr>
        <p:spPr>
          <a:xfrm>
            <a:off x="3805939" y="2181601"/>
            <a:ext cx="5938801" cy="604434"/>
          </a:xfrm>
          <a:prstGeom prst="rect">
            <a:avLst/>
          </a:prstGeom>
          <a:noFill/>
        </p:spPr>
        <p:txBody>
          <a:bodyPr wrap="square" rtlCol="0">
            <a:noAutofit/>
          </a:bodyPr>
          <a:lstStyle/>
          <a:p>
            <a:pPr>
              <a:spcAft>
                <a:spcPts val="300"/>
              </a:spcAft>
            </a:pPr>
            <a:r>
              <a:rPr lang="en-US" sz="2000">
                <a:solidFill>
                  <a:schemeClr val="bg1"/>
                </a:solidFill>
                <a:latin typeface="Brothers" pitchFamily="2" charset="77"/>
              </a:rPr>
              <a:t>TASTING DESCRIPTION</a:t>
            </a:r>
          </a:p>
          <a:p>
            <a:pPr>
              <a:lnSpc>
                <a:spcPct val="120000"/>
              </a:lnSpc>
              <a:spcAft>
                <a:spcPts val="300"/>
              </a:spcAft>
            </a:pPr>
            <a:r>
              <a:rPr lang="en-US" sz="1200">
                <a:solidFill>
                  <a:schemeClr val="bg1"/>
                </a:solidFill>
                <a:latin typeface="PT Serif Caption" panose="02060603050505020204" pitchFamily="18" charset="77"/>
              </a:rPr>
              <a:t>Crystalline, sediment free appearance; pewter-like silvery color. Upfront, I find distinctive aromatic notes of toasted hazelnut, salted butter, carob, and green tobacco leaves; after more aeration, the fragrances pick up earthy, mineral-like scents of terra cotta, coriander, sage, lead pencil, tin can, and dill. Entry showcases more agave character than the bouquet, as dry, slightly bittersweet flavors of carbon/charcoal, black tea, caramelized onion, green olive, and grilled pineapple cover the palate; midpalate stage is where the inclusion of sherry cask emerges and it’s this pivotal addition of gentle, winey sweetness that accentuates the agave elements that last deep into the near-succulent, pleasingly </a:t>
            </a:r>
            <a:r>
              <a:rPr lang="en-US" sz="1200" err="1">
                <a:solidFill>
                  <a:schemeClr val="bg1"/>
                </a:solidFill>
                <a:latin typeface="PT Serif Caption" panose="02060603050505020204" pitchFamily="18" charset="77"/>
              </a:rPr>
              <a:t>pruny</a:t>
            </a:r>
            <a:r>
              <a:rPr lang="en-US" sz="1200">
                <a:solidFill>
                  <a:schemeClr val="bg1"/>
                </a:solidFill>
                <a:latin typeface="PT Serif Caption" panose="02060603050505020204" pitchFamily="18" charset="77"/>
              </a:rPr>
              <a:t> aftertaste. </a:t>
            </a:r>
          </a:p>
          <a:p>
            <a:pPr>
              <a:lnSpc>
                <a:spcPct val="120000"/>
              </a:lnSpc>
              <a:spcAft>
                <a:spcPts val="300"/>
              </a:spcAft>
            </a:pPr>
            <a:r>
              <a:rPr lang="en-US" sz="1400">
                <a:solidFill>
                  <a:schemeClr val="bg1"/>
                </a:solidFill>
                <a:latin typeface="Brothers" pitchFamily="2" charset="77"/>
              </a:rPr>
              <a:t>Spirit Journal 2019: Paul </a:t>
            </a:r>
            <a:r>
              <a:rPr lang="en-US" sz="1400" err="1">
                <a:solidFill>
                  <a:schemeClr val="bg1"/>
                </a:solidFill>
                <a:latin typeface="Brothers" pitchFamily="2" charset="77"/>
              </a:rPr>
              <a:t>Pacult</a:t>
            </a:r>
            <a:r>
              <a:rPr lang="en-US" sz="1400">
                <a:solidFill>
                  <a:schemeClr val="bg1"/>
                </a:solidFill>
                <a:latin typeface="Brothers" pitchFamily="2" charset="77"/>
              </a:rPr>
              <a:t> </a:t>
            </a:r>
            <a:br>
              <a:rPr lang="en-US" sz="1400">
                <a:solidFill>
                  <a:schemeClr val="bg1"/>
                </a:solidFill>
                <a:latin typeface="Brothers" pitchFamily="2" charset="77"/>
              </a:rPr>
            </a:br>
            <a:r>
              <a:rPr lang="en-US" sz="1400">
                <a:solidFill>
                  <a:schemeClr val="bg1"/>
                </a:solidFill>
                <a:latin typeface="Brothers" pitchFamily="2" charset="77"/>
              </a:rPr>
              <a:t>FOUR STARS/Highly Recommended</a:t>
            </a:r>
          </a:p>
        </p:txBody>
      </p:sp>
      <p:pic>
        <p:nvPicPr>
          <p:cNvPr id="6" name="Picture 5">
            <a:extLst>
              <a:ext uri="{FF2B5EF4-FFF2-40B4-BE49-F238E27FC236}">
                <a16:creationId xmlns:a16="http://schemas.microsoft.com/office/drawing/2014/main" id="{561EF5CF-5975-37E6-58CE-272450C8F788}"/>
              </a:ext>
            </a:extLst>
          </p:cNvPr>
          <p:cNvPicPr>
            <a:picLocks noChangeAspect="1"/>
          </p:cNvPicPr>
          <p:nvPr/>
        </p:nvPicPr>
        <p:blipFill>
          <a:blip r:embed="rId5"/>
          <a:srcRect/>
          <a:stretch/>
        </p:blipFill>
        <p:spPr>
          <a:xfrm>
            <a:off x="1981052" y="1695697"/>
            <a:ext cx="1570223" cy="4763597"/>
          </a:xfrm>
          <a:prstGeom prst="rect">
            <a:avLst/>
          </a:prstGeom>
          <a:effectLst>
            <a:reflection blurRad="87373" stA="24433" endPos="15000" dir="5400000" sy="-100000" algn="bl" rotWithShape="0"/>
          </a:effectLst>
        </p:spPr>
      </p:pic>
      <p:sp>
        <p:nvSpPr>
          <p:cNvPr id="8" name="TextBox 7">
            <a:extLst>
              <a:ext uri="{FF2B5EF4-FFF2-40B4-BE49-F238E27FC236}">
                <a16:creationId xmlns:a16="http://schemas.microsoft.com/office/drawing/2014/main" id="{5220AC62-3B5E-DA4C-EB58-36FBB1D73289}"/>
              </a:ext>
            </a:extLst>
          </p:cNvPr>
          <p:cNvSpPr txBox="1"/>
          <p:nvPr/>
        </p:nvSpPr>
        <p:spPr>
          <a:xfrm>
            <a:off x="-1959428" y="4712651"/>
            <a:ext cx="6096000" cy="1423467"/>
          </a:xfrm>
          <a:prstGeom prst="rect">
            <a:avLst/>
          </a:prstGeom>
          <a:noFill/>
        </p:spPr>
        <p:txBody>
          <a:bodyPr wrap="square">
            <a:spAutoFit/>
          </a:bodyPr>
          <a:lstStyle/>
          <a:p>
            <a:pPr algn="ctr">
              <a:spcAft>
                <a:spcPts val="300"/>
              </a:spcAft>
            </a:pPr>
            <a:r>
              <a:rPr lang="en-US" sz="2000">
                <a:solidFill>
                  <a:schemeClr val="bg1"/>
                </a:solidFill>
                <a:latin typeface="Brothers" pitchFamily="2" charset="77"/>
              </a:rPr>
              <a:t>PALATE</a:t>
            </a:r>
          </a:p>
          <a:p>
            <a:pPr algn="ctr"/>
            <a:endParaRPr lang="en-US" sz="800">
              <a:latin typeface="Montserrat Light" pitchFamily="2" charset="77"/>
            </a:endParaRPr>
          </a:p>
          <a:p>
            <a:pPr algn="ctr"/>
            <a:r>
              <a:rPr lang="en-US" sz="1400">
                <a:solidFill>
                  <a:schemeClr val="bg1"/>
                </a:solidFill>
                <a:latin typeface="PT Serif Caption" panose="02060603050505020204" pitchFamily="18" charset="77"/>
              </a:rPr>
              <a:t>Exploding flavors of </a:t>
            </a:r>
            <a:br>
              <a:rPr lang="en-US" sz="1400">
                <a:solidFill>
                  <a:schemeClr val="bg1"/>
                </a:solidFill>
                <a:latin typeface="PT Serif Caption" panose="02060603050505020204" pitchFamily="18" charset="77"/>
              </a:rPr>
            </a:br>
            <a:r>
              <a:rPr lang="en-US" sz="1400">
                <a:solidFill>
                  <a:schemeClr val="bg1"/>
                </a:solidFill>
                <a:latin typeface="PT Serif Caption" panose="02060603050505020204" pitchFamily="18" charset="77"/>
              </a:rPr>
              <a:t>dried fruits, cooked </a:t>
            </a:r>
            <a:br>
              <a:rPr lang="en-US" sz="1400">
                <a:solidFill>
                  <a:schemeClr val="bg1"/>
                </a:solidFill>
                <a:latin typeface="PT Serif Caption" panose="02060603050505020204" pitchFamily="18" charset="77"/>
              </a:rPr>
            </a:br>
            <a:r>
              <a:rPr lang="en-US" sz="1400">
                <a:solidFill>
                  <a:schemeClr val="bg1"/>
                </a:solidFill>
                <a:latin typeface="PT Serif Caption" panose="02060603050505020204" pitchFamily="18" charset="77"/>
              </a:rPr>
              <a:t>agave, toasted oak,</a:t>
            </a:r>
            <a:br>
              <a:rPr lang="en-US" sz="1400">
                <a:solidFill>
                  <a:schemeClr val="bg1"/>
                </a:solidFill>
                <a:latin typeface="PT Serif Caption" panose="02060603050505020204" pitchFamily="18" charset="77"/>
              </a:rPr>
            </a:br>
            <a:r>
              <a:rPr lang="en-US" sz="1400">
                <a:solidFill>
                  <a:schemeClr val="bg1"/>
                </a:solidFill>
                <a:latin typeface="PT Serif Caption" panose="02060603050505020204" pitchFamily="18" charset="77"/>
              </a:rPr>
              <a:t>vanilla, and nuts</a:t>
            </a:r>
          </a:p>
        </p:txBody>
      </p:sp>
    </p:spTree>
    <p:extLst>
      <p:ext uri="{BB962C8B-B14F-4D97-AF65-F5344CB8AC3E}">
        <p14:creationId xmlns:p14="http://schemas.microsoft.com/office/powerpoint/2010/main" val="169138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PRODUCTION</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11069215" cy="441703"/>
          </a:xfrm>
          <a:prstGeom prst="rect">
            <a:avLst/>
          </a:prstGeom>
          <a:noFill/>
        </p:spPr>
        <p:txBody>
          <a:bodyPr wrap="square" rtlCol="0">
            <a:noAutofit/>
          </a:bodyPr>
          <a:lstStyle/>
          <a:p>
            <a:r>
              <a:rPr lang="en-US">
                <a:solidFill>
                  <a:srgbClr val="00BBFF"/>
                </a:solidFill>
                <a:latin typeface="PT Serif Caption" panose="02060603050505020204" pitchFamily="18" charset="77"/>
              </a:rPr>
              <a:t>ROBLE FINO AÑEJO</a:t>
            </a:r>
            <a:endParaRPr lang="en-US">
              <a:solidFill>
                <a:schemeClr val="bg1"/>
              </a:solidFill>
              <a:latin typeface="PT Serif Caption" panose="02060603050505020204" pitchFamily="18" charset="77"/>
            </a:endParaRPr>
          </a:p>
        </p:txBody>
      </p:sp>
      <p:sp>
        <p:nvSpPr>
          <p:cNvPr id="30" name="TextBox 29">
            <a:extLst>
              <a:ext uri="{FF2B5EF4-FFF2-40B4-BE49-F238E27FC236}">
                <a16:creationId xmlns:a16="http://schemas.microsoft.com/office/drawing/2014/main" id="{7D056C78-F789-4C05-1EE3-FF74CE0B2F31}"/>
              </a:ext>
            </a:extLst>
          </p:cNvPr>
          <p:cNvSpPr txBox="1"/>
          <p:nvPr/>
        </p:nvSpPr>
        <p:spPr>
          <a:xfrm>
            <a:off x="4976035" y="1878773"/>
            <a:ext cx="2525235" cy="604434"/>
          </a:xfrm>
          <a:prstGeom prst="rect">
            <a:avLst/>
          </a:prstGeom>
          <a:noFill/>
        </p:spPr>
        <p:txBody>
          <a:bodyPr wrap="square" rtlCol="0">
            <a:noAutofit/>
          </a:bodyPr>
          <a:lstStyle/>
          <a:p>
            <a:pPr algn="ctr">
              <a:spcAft>
                <a:spcPts val="300"/>
              </a:spcAft>
            </a:pPr>
            <a:r>
              <a:rPr lang="en-US" sz="2400">
                <a:solidFill>
                  <a:schemeClr val="bg1"/>
                </a:solidFill>
                <a:latin typeface="Brothers" pitchFamily="2" charset="77"/>
              </a:rPr>
              <a:t>18 MONTHS</a:t>
            </a:r>
          </a:p>
        </p:txBody>
      </p:sp>
      <p:pic>
        <p:nvPicPr>
          <p:cNvPr id="5" name="Picture 4">
            <a:extLst>
              <a:ext uri="{FF2B5EF4-FFF2-40B4-BE49-F238E27FC236}">
                <a16:creationId xmlns:a16="http://schemas.microsoft.com/office/drawing/2014/main" id="{A0AC0906-8070-93A5-E1F8-249EC88D86CC}"/>
              </a:ext>
            </a:extLst>
          </p:cNvPr>
          <p:cNvPicPr>
            <a:picLocks noChangeAspect="1"/>
          </p:cNvPicPr>
          <p:nvPr/>
        </p:nvPicPr>
        <p:blipFill>
          <a:blip r:embed="rId5"/>
          <a:srcRect/>
          <a:stretch/>
        </p:blipFill>
        <p:spPr>
          <a:xfrm>
            <a:off x="1965286" y="1685065"/>
            <a:ext cx="1585990" cy="4811428"/>
          </a:xfrm>
          <a:prstGeom prst="rect">
            <a:avLst/>
          </a:prstGeom>
          <a:effectLst>
            <a:reflection blurRad="87373" stA="24433" endPos="15000" dir="5400000" sy="-100000" algn="bl" rotWithShape="0"/>
          </a:effectLst>
        </p:spPr>
      </p:pic>
      <p:pic>
        <p:nvPicPr>
          <p:cNvPr id="6" name="Imagen 17">
            <a:extLst>
              <a:ext uri="{FF2B5EF4-FFF2-40B4-BE49-F238E27FC236}">
                <a16:creationId xmlns:a16="http://schemas.microsoft.com/office/drawing/2014/main" id="{23908D35-3D63-DA8A-3962-75120DF4C6DD}"/>
              </a:ext>
            </a:extLst>
          </p:cNvPr>
          <p:cNvPicPr>
            <a:picLocks noChangeAspect="1"/>
          </p:cNvPicPr>
          <p:nvPr/>
        </p:nvPicPr>
        <p:blipFill rotWithShape="1">
          <a:blip r:embed="rId6">
            <a:extLst>
              <a:ext uri="{28A0092B-C50C-407E-A947-70E740481C1C}">
                <a14:useLocalDpi xmlns:a14="http://schemas.microsoft.com/office/drawing/2010/main" val="0"/>
              </a:ext>
            </a:extLst>
          </a:blip>
          <a:srcRect l="12120" r="12693"/>
          <a:stretch/>
        </p:blipFill>
        <p:spPr>
          <a:xfrm>
            <a:off x="8114839" y="2437408"/>
            <a:ext cx="2212848" cy="2212848"/>
          </a:xfrm>
          <a:prstGeom prst="rect">
            <a:avLst/>
          </a:prstGeom>
        </p:spPr>
      </p:pic>
      <p:pic>
        <p:nvPicPr>
          <p:cNvPr id="9" name="Picture 12" descr="Jack Daniel's Whiskey Barrels - Freshly Emptied and Once Used – Midwest  Barrel Co.">
            <a:extLst>
              <a:ext uri="{FF2B5EF4-FFF2-40B4-BE49-F238E27FC236}">
                <a16:creationId xmlns:a16="http://schemas.microsoft.com/office/drawing/2014/main" id="{1A4CB36D-A204-C3FC-576E-560E9659DC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51877" y="2437408"/>
            <a:ext cx="2212848" cy="221284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954B692-1F05-1375-6BB4-387CC68AA48C}"/>
              </a:ext>
            </a:extLst>
          </p:cNvPr>
          <p:cNvSpPr txBox="1"/>
          <p:nvPr/>
        </p:nvSpPr>
        <p:spPr>
          <a:xfrm>
            <a:off x="7919482" y="1878773"/>
            <a:ext cx="2525235" cy="604434"/>
          </a:xfrm>
          <a:prstGeom prst="rect">
            <a:avLst/>
          </a:prstGeom>
          <a:noFill/>
        </p:spPr>
        <p:txBody>
          <a:bodyPr wrap="square" rtlCol="0">
            <a:noAutofit/>
          </a:bodyPr>
          <a:lstStyle/>
          <a:p>
            <a:pPr algn="ctr">
              <a:spcAft>
                <a:spcPts val="300"/>
              </a:spcAft>
            </a:pPr>
            <a:r>
              <a:rPr lang="en-US" sz="2400">
                <a:solidFill>
                  <a:schemeClr val="bg1"/>
                </a:solidFill>
                <a:latin typeface="Brothers" pitchFamily="2" charset="77"/>
              </a:rPr>
              <a:t>5 MONTHS</a:t>
            </a:r>
          </a:p>
        </p:txBody>
      </p:sp>
      <p:sp>
        <p:nvSpPr>
          <p:cNvPr id="16" name="TextBox 15">
            <a:extLst>
              <a:ext uri="{FF2B5EF4-FFF2-40B4-BE49-F238E27FC236}">
                <a16:creationId xmlns:a16="http://schemas.microsoft.com/office/drawing/2014/main" id="{53086FB7-A242-4913-4987-E24D59A16E96}"/>
              </a:ext>
            </a:extLst>
          </p:cNvPr>
          <p:cNvSpPr txBox="1"/>
          <p:nvPr/>
        </p:nvSpPr>
        <p:spPr>
          <a:xfrm>
            <a:off x="7242542" y="1878773"/>
            <a:ext cx="886047" cy="604434"/>
          </a:xfrm>
          <a:prstGeom prst="rect">
            <a:avLst/>
          </a:prstGeom>
          <a:noFill/>
        </p:spPr>
        <p:txBody>
          <a:bodyPr wrap="square" rtlCol="0">
            <a:noAutofit/>
          </a:bodyPr>
          <a:lstStyle/>
          <a:p>
            <a:pPr algn="ctr">
              <a:spcAft>
                <a:spcPts val="300"/>
              </a:spcAft>
            </a:pPr>
            <a:r>
              <a:rPr lang="en-US" sz="2400">
                <a:solidFill>
                  <a:schemeClr val="bg1"/>
                </a:solidFill>
                <a:latin typeface="Brothers" pitchFamily="2" charset="77"/>
              </a:rPr>
              <a:t>+</a:t>
            </a:r>
          </a:p>
        </p:txBody>
      </p:sp>
      <p:sp>
        <p:nvSpPr>
          <p:cNvPr id="26" name="TextBox 25">
            <a:extLst>
              <a:ext uri="{FF2B5EF4-FFF2-40B4-BE49-F238E27FC236}">
                <a16:creationId xmlns:a16="http://schemas.microsoft.com/office/drawing/2014/main" id="{6CE6B6B4-C477-60AE-CC1A-6D43442CB7D4}"/>
              </a:ext>
            </a:extLst>
          </p:cNvPr>
          <p:cNvSpPr txBox="1"/>
          <p:nvPr/>
        </p:nvSpPr>
        <p:spPr>
          <a:xfrm>
            <a:off x="818190" y="5599969"/>
            <a:ext cx="1265791" cy="604434"/>
          </a:xfrm>
          <a:prstGeom prst="rect">
            <a:avLst/>
          </a:prstGeom>
          <a:noFill/>
        </p:spPr>
        <p:txBody>
          <a:bodyPr wrap="square" rtlCol="0">
            <a:noAutofit/>
          </a:bodyPr>
          <a:lstStyle/>
          <a:p>
            <a:pPr>
              <a:spcAft>
                <a:spcPts val="300"/>
              </a:spcAft>
            </a:pPr>
            <a:r>
              <a:rPr lang="en-US" sz="1600">
                <a:solidFill>
                  <a:schemeClr val="bg1"/>
                </a:solidFill>
                <a:latin typeface="PT Serif Caption" panose="02060603050505020204" pitchFamily="18" charset="77"/>
              </a:rPr>
              <a:t>45% ABV</a:t>
            </a:r>
          </a:p>
        </p:txBody>
      </p:sp>
      <p:grpSp>
        <p:nvGrpSpPr>
          <p:cNvPr id="13" name="Group 12">
            <a:extLst>
              <a:ext uri="{FF2B5EF4-FFF2-40B4-BE49-F238E27FC236}">
                <a16:creationId xmlns:a16="http://schemas.microsoft.com/office/drawing/2014/main" id="{4A72C175-52B7-8361-0849-AE3164B410E1}"/>
              </a:ext>
            </a:extLst>
          </p:cNvPr>
          <p:cNvGrpSpPr/>
          <p:nvPr/>
        </p:nvGrpSpPr>
        <p:grpSpPr>
          <a:xfrm>
            <a:off x="4510993" y="3572411"/>
            <a:ext cx="1188057" cy="2187244"/>
            <a:chOff x="1348207" y="1703335"/>
            <a:chExt cx="2477622" cy="4561366"/>
          </a:xfrm>
        </p:grpSpPr>
        <p:pic>
          <p:nvPicPr>
            <p:cNvPr id="15" name="Picture 14" descr="A bottle of yellow liquid&#10;&#10;Description automatically generated">
              <a:extLst>
                <a:ext uri="{FF2B5EF4-FFF2-40B4-BE49-F238E27FC236}">
                  <a16:creationId xmlns:a16="http://schemas.microsoft.com/office/drawing/2014/main" id="{5A93B92D-753A-D062-EF40-EF5082F864CB}"/>
                </a:ext>
              </a:extLst>
            </p:cNvPr>
            <p:cNvPicPr>
              <a:picLocks noChangeAspect="1"/>
            </p:cNvPicPr>
            <p:nvPr/>
          </p:nvPicPr>
          <p:blipFill rotWithShape="1">
            <a:blip r:embed="rId8"/>
            <a:srcRect b="2728"/>
            <a:stretch/>
          </p:blipFill>
          <p:spPr>
            <a:xfrm>
              <a:off x="1348207" y="1703335"/>
              <a:ext cx="2477622" cy="4436967"/>
            </a:xfrm>
            <a:prstGeom prst="rect">
              <a:avLst/>
            </a:prstGeom>
            <a:effectLst>
              <a:reflection blurRad="87373" stA="24433" endPos="15000" dir="5400000" sy="-100000" algn="bl" rotWithShape="0"/>
            </a:effectLst>
          </p:spPr>
        </p:pic>
        <p:pic>
          <p:nvPicPr>
            <p:cNvPr id="17" name="Picture 16" descr="A bottle of yellow liquid&#10;&#10;Description automatically generated">
              <a:extLst>
                <a:ext uri="{FF2B5EF4-FFF2-40B4-BE49-F238E27FC236}">
                  <a16:creationId xmlns:a16="http://schemas.microsoft.com/office/drawing/2014/main" id="{FA1A01A5-F168-E2FB-6A1B-B9BB4CC11F6F}"/>
                </a:ext>
              </a:extLst>
            </p:cNvPr>
            <p:cNvPicPr>
              <a:picLocks noChangeAspect="1"/>
            </p:cNvPicPr>
            <p:nvPr/>
          </p:nvPicPr>
          <p:blipFill>
            <a:blip r:embed="rId8"/>
            <a:stretch>
              <a:fillRect/>
            </a:stretch>
          </p:blipFill>
          <p:spPr>
            <a:xfrm>
              <a:off x="1348207" y="1703335"/>
              <a:ext cx="2477622" cy="4561366"/>
            </a:xfrm>
            <a:prstGeom prst="rect">
              <a:avLst/>
            </a:prstGeom>
          </p:spPr>
        </p:pic>
      </p:grpSp>
      <p:sp>
        <p:nvSpPr>
          <p:cNvPr id="4" name="TextBox 3">
            <a:extLst>
              <a:ext uri="{FF2B5EF4-FFF2-40B4-BE49-F238E27FC236}">
                <a16:creationId xmlns:a16="http://schemas.microsoft.com/office/drawing/2014/main" id="{7E84AD18-3C5C-A546-6D8E-E75D280C5B8B}"/>
              </a:ext>
            </a:extLst>
          </p:cNvPr>
          <p:cNvSpPr txBox="1"/>
          <p:nvPr/>
        </p:nvSpPr>
        <p:spPr>
          <a:xfrm>
            <a:off x="7845707" y="4751936"/>
            <a:ext cx="6094070" cy="646331"/>
          </a:xfrm>
          <a:prstGeom prst="rect">
            <a:avLst/>
          </a:prstGeom>
          <a:noFill/>
        </p:spPr>
        <p:txBody>
          <a:bodyPr wrap="square">
            <a:spAutoFit/>
          </a:bodyPr>
          <a:lstStyle/>
          <a:p>
            <a:r>
              <a:rPr lang="en-US" sz="1800" b="1" spc="-135">
                <a:solidFill>
                  <a:schemeClr val="bg1"/>
                </a:solidFill>
                <a:latin typeface="Futura" panose="020B0602020204020303" pitchFamily="34" charset="-79"/>
                <a:cs typeface="Futura" panose="020B0602020204020303" pitchFamily="34" charset="-79"/>
              </a:rPr>
              <a:t>DOUBLE AGED IN EX-SINGLE MALT </a:t>
            </a:r>
          </a:p>
          <a:p>
            <a:r>
              <a:rPr lang="en-US" sz="1800" b="1" spc="-135">
                <a:solidFill>
                  <a:schemeClr val="bg1"/>
                </a:solidFill>
                <a:latin typeface="Futura" panose="020B0602020204020303" pitchFamily="34" charset="-79"/>
                <a:cs typeface="Futura" panose="020B0602020204020303" pitchFamily="34" charset="-79"/>
              </a:rPr>
              <a:t>SHERRY OAK CASK</a:t>
            </a:r>
          </a:p>
        </p:txBody>
      </p:sp>
    </p:spTree>
    <p:extLst>
      <p:ext uri="{BB962C8B-B14F-4D97-AF65-F5344CB8AC3E}">
        <p14:creationId xmlns:p14="http://schemas.microsoft.com/office/powerpoint/2010/main" val="2550154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PRODUCTION</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11069215" cy="441703"/>
          </a:xfrm>
          <a:prstGeom prst="rect">
            <a:avLst/>
          </a:prstGeom>
          <a:noFill/>
        </p:spPr>
        <p:txBody>
          <a:bodyPr wrap="square" rtlCol="0">
            <a:noAutofit/>
          </a:bodyPr>
          <a:lstStyle/>
          <a:p>
            <a:r>
              <a:rPr lang="en-US">
                <a:solidFill>
                  <a:srgbClr val="00BBFF"/>
                </a:solidFill>
                <a:latin typeface="PT Serif Caption" panose="02060603050505020204" pitchFamily="18" charset="77"/>
              </a:rPr>
              <a:t>ROBLE FINO AÑEJO</a:t>
            </a:r>
            <a:endParaRPr lang="en-US">
              <a:solidFill>
                <a:schemeClr val="bg1"/>
              </a:solidFill>
              <a:latin typeface="PT Serif Caption" panose="02060603050505020204" pitchFamily="18" charset="77"/>
            </a:endParaRPr>
          </a:p>
        </p:txBody>
      </p:sp>
      <p:sp>
        <p:nvSpPr>
          <p:cNvPr id="4" name="TextBox 3">
            <a:extLst>
              <a:ext uri="{FF2B5EF4-FFF2-40B4-BE49-F238E27FC236}">
                <a16:creationId xmlns:a16="http://schemas.microsoft.com/office/drawing/2014/main" id="{A2A2F48F-2FE9-7A08-B6B7-19C2F4DD7929}"/>
              </a:ext>
            </a:extLst>
          </p:cNvPr>
          <p:cNvSpPr txBox="1"/>
          <p:nvPr/>
        </p:nvSpPr>
        <p:spPr>
          <a:xfrm>
            <a:off x="3805939" y="2181601"/>
            <a:ext cx="7150912" cy="604434"/>
          </a:xfrm>
          <a:prstGeom prst="rect">
            <a:avLst/>
          </a:prstGeom>
          <a:noFill/>
        </p:spPr>
        <p:txBody>
          <a:bodyPr wrap="square" rtlCol="0">
            <a:noAutofit/>
          </a:bodyPr>
          <a:lstStyle/>
          <a:p>
            <a:pPr>
              <a:spcAft>
                <a:spcPts val="300"/>
              </a:spcAft>
            </a:pPr>
            <a:r>
              <a:rPr lang="en-US" sz="2000">
                <a:solidFill>
                  <a:schemeClr val="bg1"/>
                </a:solidFill>
                <a:latin typeface="Brothers" pitchFamily="2" charset="77"/>
              </a:rPr>
              <a:t>TASTING DESCRIPTION</a:t>
            </a:r>
          </a:p>
          <a:p>
            <a:pPr>
              <a:lnSpc>
                <a:spcPct val="120000"/>
              </a:lnSpc>
              <a:spcAft>
                <a:spcPts val="300"/>
              </a:spcAft>
            </a:pPr>
            <a:r>
              <a:rPr lang="en-US" sz="1200">
                <a:solidFill>
                  <a:schemeClr val="bg1"/>
                </a:solidFill>
                <a:latin typeface="PT Serif Caption" panose="02060603050505020204" pitchFamily="18" charset="77"/>
              </a:rPr>
              <a:t>Goldenrod/harvest gold color; impeccably clear and clean. Oh yeah, now we’re talking burnt matches, smoldering campfire embers, egg yolks/hard boiled egg, bacon fat, lard, and shallot-like aromas that all echo earthy agave; secondary whiffs detect baked scents of pear, nectarine, and white grapes/raisins that now dominate the bouquet as the herbal/vegetal/smoky aspects recede a bit. Entry owns an impactful, multilevel flavor of pickle brine/dill and baked orchard and vineyard fruits that together present the taste buds with a dramatically exciting and piquant 100% agave flavor experience unlike and better than any other; midpalate mirrors the entry stage, adding a larger portion of mince meat-like sherry cask flavor without sacrificing the earthy agave core taste. Finishes long, ripe, semisweet, vegetal, and dill-like. I believe that it’s the 45% abv that makes this tequila so memorable as much as it is the sherry cask finishing. </a:t>
            </a:r>
          </a:p>
          <a:p>
            <a:pPr>
              <a:lnSpc>
                <a:spcPct val="120000"/>
              </a:lnSpc>
              <a:spcAft>
                <a:spcPts val="300"/>
              </a:spcAft>
            </a:pPr>
            <a:r>
              <a:rPr lang="en-US" sz="1400">
                <a:solidFill>
                  <a:schemeClr val="bg1"/>
                </a:solidFill>
                <a:latin typeface="Brothers" pitchFamily="2" charset="77"/>
              </a:rPr>
              <a:t>Spirit Journal 2019: Paul </a:t>
            </a:r>
            <a:r>
              <a:rPr lang="en-US" sz="1400" err="1">
                <a:solidFill>
                  <a:schemeClr val="bg1"/>
                </a:solidFill>
                <a:latin typeface="Brothers" pitchFamily="2" charset="77"/>
              </a:rPr>
              <a:t>Pacult</a:t>
            </a:r>
            <a:r>
              <a:rPr lang="en-US" sz="1400">
                <a:solidFill>
                  <a:schemeClr val="bg1"/>
                </a:solidFill>
                <a:latin typeface="Brothers" pitchFamily="2" charset="77"/>
              </a:rPr>
              <a:t> </a:t>
            </a:r>
            <a:br>
              <a:rPr lang="en-US" sz="1400">
                <a:solidFill>
                  <a:schemeClr val="bg1"/>
                </a:solidFill>
                <a:latin typeface="Brothers" pitchFamily="2" charset="77"/>
              </a:rPr>
            </a:br>
            <a:r>
              <a:rPr lang="en-US" sz="1400">
                <a:solidFill>
                  <a:schemeClr val="bg1"/>
                </a:solidFill>
                <a:latin typeface="Brothers" pitchFamily="2" charset="77"/>
              </a:rPr>
              <a:t>FIVE STARS/Highest Recommendation</a:t>
            </a:r>
            <a:endParaRPr lang="en-US" sz="1600">
              <a:solidFill>
                <a:schemeClr val="bg1"/>
              </a:solidFill>
              <a:latin typeface="Brothers" pitchFamily="2" charset="77"/>
            </a:endParaRPr>
          </a:p>
        </p:txBody>
      </p:sp>
      <p:pic>
        <p:nvPicPr>
          <p:cNvPr id="6" name="Picture 5">
            <a:extLst>
              <a:ext uri="{FF2B5EF4-FFF2-40B4-BE49-F238E27FC236}">
                <a16:creationId xmlns:a16="http://schemas.microsoft.com/office/drawing/2014/main" id="{3D8373BC-F0BF-A54E-130F-03C1749E1893}"/>
              </a:ext>
            </a:extLst>
          </p:cNvPr>
          <p:cNvPicPr>
            <a:picLocks noChangeAspect="1"/>
          </p:cNvPicPr>
          <p:nvPr/>
        </p:nvPicPr>
        <p:blipFill>
          <a:blip r:embed="rId5"/>
          <a:srcRect/>
          <a:stretch/>
        </p:blipFill>
        <p:spPr>
          <a:xfrm>
            <a:off x="1965286" y="1685065"/>
            <a:ext cx="1585990" cy="4811428"/>
          </a:xfrm>
          <a:prstGeom prst="rect">
            <a:avLst/>
          </a:prstGeom>
          <a:effectLst>
            <a:reflection blurRad="87373" stA="24433" endPos="15000" dir="5400000" sy="-100000" algn="bl" rotWithShape="0"/>
          </a:effectLst>
        </p:spPr>
      </p:pic>
      <p:pic>
        <p:nvPicPr>
          <p:cNvPr id="5" name="Picture 4">
            <a:extLst>
              <a:ext uri="{FF2B5EF4-FFF2-40B4-BE49-F238E27FC236}">
                <a16:creationId xmlns:a16="http://schemas.microsoft.com/office/drawing/2014/main" id="{4AABC141-3B25-1C1A-82B8-101135B9C61F}"/>
              </a:ext>
            </a:extLst>
          </p:cNvPr>
          <p:cNvPicPr>
            <a:picLocks noChangeAspect="1"/>
          </p:cNvPicPr>
          <p:nvPr/>
        </p:nvPicPr>
        <p:blipFill>
          <a:blip r:embed="rId6"/>
          <a:stretch>
            <a:fillRect/>
          </a:stretch>
        </p:blipFill>
        <p:spPr>
          <a:xfrm>
            <a:off x="7804151" y="4711534"/>
            <a:ext cx="4387849" cy="1070207"/>
          </a:xfrm>
          <a:prstGeom prst="rect">
            <a:avLst/>
          </a:prstGeom>
        </p:spPr>
      </p:pic>
      <p:sp>
        <p:nvSpPr>
          <p:cNvPr id="8" name="TextBox 7">
            <a:extLst>
              <a:ext uri="{FF2B5EF4-FFF2-40B4-BE49-F238E27FC236}">
                <a16:creationId xmlns:a16="http://schemas.microsoft.com/office/drawing/2014/main" id="{511E496C-7FEF-45D9-E370-A1A5F8E25F67}"/>
              </a:ext>
            </a:extLst>
          </p:cNvPr>
          <p:cNvSpPr txBox="1"/>
          <p:nvPr/>
        </p:nvSpPr>
        <p:spPr>
          <a:xfrm>
            <a:off x="8187168" y="5780782"/>
            <a:ext cx="3833213" cy="1077218"/>
          </a:xfrm>
          <a:prstGeom prst="rect">
            <a:avLst/>
          </a:prstGeom>
          <a:noFill/>
        </p:spPr>
        <p:txBody>
          <a:bodyPr wrap="square" rtlCol="0">
            <a:spAutoFit/>
          </a:bodyPr>
          <a:lstStyle/>
          <a:p>
            <a:r>
              <a:rPr lang="en-US" sz="3200">
                <a:solidFill>
                  <a:schemeClr val="bg1"/>
                </a:solidFill>
                <a:latin typeface="Brothers" pitchFamily="2" charset="77"/>
              </a:rPr>
              <a:t>2024 BEST LUXURY TEQUILA </a:t>
            </a:r>
          </a:p>
        </p:txBody>
      </p:sp>
      <p:sp>
        <p:nvSpPr>
          <p:cNvPr id="10" name="TextBox 9">
            <a:extLst>
              <a:ext uri="{FF2B5EF4-FFF2-40B4-BE49-F238E27FC236}">
                <a16:creationId xmlns:a16="http://schemas.microsoft.com/office/drawing/2014/main" id="{E63259E2-084F-B265-5D78-74BBD90D46BB}"/>
              </a:ext>
            </a:extLst>
          </p:cNvPr>
          <p:cNvSpPr txBox="1"/>
          <p:nvPr/>
        </p:nvSpPr>
        <p:spPr>
          <a:xfrm>
            <a:off x="100693" y="4716959"/>
            <a:ext cx="2011136" cy="1854354"/>
          </a:xfrm>
          <a:prstGeom prst="rect">
            <a:avLst/>
          </a:prstGeom>
          <a:noFill/>
        </p:spPr>
        <p:txBody>
          <a:bodyPr wrap="square">
            <a:spAutoFit/>
          </a:bodyPr>
          <a:lstStyle/>
          <a:p>
            <a:pPr algn="ctr">
              <a:spcAft>
                <a:spcPts val="300"/>
              </a:spcAft>
            </a:pPr>
            <a:r>
              <a:rPr lang="en-US" sz="2000">
                <a:solidFill>
                  <a:schemeClr val="bg1"/>
                </a:solidFill>
                <a:latin typeface="Brothers" pitchFamily="2" charset="77"/>
              </a:rPr>
              <a:t>PALATE</a:t>
            </a:r>
          </a:p>
          <a:p>
            <a:pPr algn="ctr"/>
            <a:endParaRPr lang="en-US" sz="800">
              <a:latin typeface="Montserrat Light" pitchFamily="2" charset="77"/>
            </a:endParaRPr>
          </a:p>
          <a:p>
            <a:pPr algn="ctr"/>
            <a:r>
              <a:rPr lang="en-US" sz="1400">
                <a:solidFill>
                  <a:schemeClr val="bg1"/>
                </a:solidFill>
                <a:latin typeface="PT Serif Caption" panose="02060603050505020204" pitchFamily="18" charset="77"/>
              </a:rPr>
              <a:t>Clean &amp; smooth with</a:t>
            </a:r>
            <a:br>
              <a:rPr lang="en-US" sz="1400">
                <a:solidFill>
                  <a:schemeClr val="bg1"/>
                </a:solidFill>
                <a:latin typeface="PT Serif Caption" panose="02060603050505020204" pitchFamily="18" charset="77"/>
              </a:rPr>
            </a:br>
            <a:r>
              <a:rPr lang="en-US" sz="1400">
                <a:solidFill>
                  <a:schemeClr val="bg1"/>
                </a:solidFill>
                <a:latin typeface="PT Serif Caption" panose="02060603050505020204" pitchFamily="18" charset="77"/>
              </a:rPr>
              <a:t>sweet notes of dried fruits, toasted oak, chocolate, </a:t>
            </a:r>
            <a:br>
              <a:rPr lang="en-US" sz="1400">
                <a:solidFill>
                  <a:schemeClr val="bg1"/>
                </a:solidFill>
                <a:latin typeface="PT Serif Caption" panose="02060603050505020204" pitchFamily="18" charset="77"/>
              </a:rPr>
            </a:br>
            <a:r>
              <a:rPr lang="en-US" sz="1400">
                <a:solidFill>
                  <a:schemeClr val="bg1"/>
                </a:solidFill>
                <a:latin typeface="PT Serif Caption" panose="02060603050505020204" pitchFamily="18" charset="77"/>
              </a:rPr>
              <a:t>&amp; cooked agave</a:t>
            </a:r>
          </a:p>
        </p:txBody>
      </p:sp>
    </p:spTree>
    <p:extLst>
      <p:ext uri="{BB962C8B-B14F-4D97-AF65-F5344CB8AC3E}">
        <p14:creationId xmlns:p14="http://schemas.microsoft.com/office/powerpoint/2010/main" val="1220246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Imagen 7">
            <a:extLst>
              <a:ext uri="{FF2B5EF4-FFF2-40B4-BE49-F238E27FC236}">
                <a16:creationId xmlns:a16="http://schemas.microsoft.com/office/drawing/2014/main" id="{3806B581-AE34-E400-9EC7-32D50847BD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339" y="1956816"/>
            <a:ext cx="4800601" cy="3200400"/>
          </a:xfrm>
          <a:prstGeom prst="rect">
            <a:avLst/>
          </a:prstGeom>
        </p:spPr>
      </p:pic>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PRODUCTION</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11069215" cy="441703"/>
          </a:xfrm>
          <a:prstGeom prst="rect">
            <a:avLst/>
          </a:prstGeom>
          <a:noFill/>
        </p:spPr>
        <p:txBody>
          <a:bodyPr wrap="square" rtlCol="0">
            <a:noAutofit/>
          </a:bodyPr>
          <a:lstStyle/>
          <a:p>
            <a:r>
              <a:rPr lang="en-US">
                <a:solidFill>
                  <a:srgbClr val="00BBFF"/>
                </a:solidFill>
                <a:latin typeface="PT Serif Caption" panose="02060603050505020204" pitchFamily="18" charset="77"/>
              </a:rPr>
              <a:t>ROBLE FINO</a:t>
            </a:r>
            <a:endParaRPr lang="en-US">
              <a:solidFill>
                <a:schemeClr val="bg1"/>
              </a:solidFill>
              <a:latin typeface="PT Serif Caption" panose="02060603050505020204" pitchFamily="18" charset="77"/>
            </a:endParaRPr>
          </a:p>
        </p:txBody>
      </p:sp>
      <p:sp>
        <p:nvSpPr>
          <p:cNvPr id="4" name="TextBox 3">
            <a:extLst>
              <a:ext uri="{FF2B5EF4-FFF2-40B4-BE49-F238E27FC236}">
                <a16:creationId xmlns:a16="http://schemas.microsoft.com/office/drawing/2014/main" id="{A2A2F48F-2FE9-7A08-B6B7-19C2F4DD7929}"/>
              </a:ext>
            </a:extLst>
          </p:cNvPr>
          <p:cNvSpPr txBox="1"/>
          <p:nvPr/>
        </p:nvSpPr>
        <p:spPr>
          <a:xfrm>
            <a:off x="817304" y="5390468"/>
            <a:ext cx="10469649" cy="604434"/>
          </a:xfrm>
          <a:prstGeom prst="rect">
            <a:avLst/>
          </a:prstGeom>
          <a:noFill/>
        </p:spPr>
        <p:txBody>
          <a:bodyPr wrap="square" rtlCol="0">
            <a:noAutofit/>
          </a:bodyPr>
          <a:lstStyle/>
          <a:p>
            <a:pPr algn="ctr">
              <a:spcAft>
                <a:spcPts val="300"/>
              </a:spcAft>
            </a:pPr>
            <a:r>
              <a:rPr lang="en-US" sz="2000">
                <a:solidFill>
                  <a:schemeClr val="bg1"/>
                </a:solidFill>
                <a:latin typeface="Brothers" pitchFamily="2" charset="77"/>
              </a:rPr>
              <a:t>“THIS IS THE DAWN OF A PROMISING NEW ERA FOR 100% AGAVE</a:t>
            </a:r>
            <a:br>
              <a:rPr lang="en-US" sz="2000">
                <a:solidFill>
                  <a:schemeClr val="bg1"/>
                </a:solidFill>
                <a:latin typeface="Brothers" pitchFamily="2" charset="77"/>
              </a:rPr>
            </a:br>
            <a:r>
              <a:rPr lang="en-US" sz="2000">
                <a:solidFill>
                  <a:schemeClr val="bg1"/>
                </a:solidFill>
                <a:latin typeface="Brothers" pitchFamily="2" charset="77"/>
              </a:rPr>
              <a:t>TEQUILA, ONE THAT’S BEEN NEEDED FOR AT LEAST A DECADE.”</a:t>
            </a:r>
            <a:br>
              <a:rPr lang="en-US" sz="2000">
                <a:solidFill>
                  <a:schemeClr val="bg1"/>
                </a:solidFill>
                <a:latin typeface="Brothers" pitchFamily="2" charset="77"/>
              </a:rPr>
            </a:br>
            <a:r>
              <a:rPr lang="en-US" sz="2000">
                <a:solidFill>
                  <a:schemeClr val="bg1"/>
                </a:solidFill>
                <a:latin typeface="Brothers" pitchFamily="2" charset="77"/>
              </a:rPr>
              <a:t>  </a:t>
            </a:r>
            <a:r>
              <a:rPr lang="en-US" sz="1200">
                <a:solidFill>
                  <a:schemeClr val="bg1"/>
                </a:solidFill>
                <a:latin typeface="PT Serif Caption" panose="02060603050505020204" pitchFamily="18" charset="77"/>
              </a:rPr>
              <a:t>- F. PAUL  PACULT</a:t>
            </a:r>
          </a:p>
        </p:txBody>
      </p:sp>
      <p:pic>
        <p:nvPicPr>
          <p:cNvPr id="17" name="Picture 16" descr="A bottle of alcohol next to a glass of wine&#10;&#10;Description automatically generated">
            <a:extLst>
              <a:ext uri="{FF2B5EF4-FFF2-40B4-BE49-F238E27FC236}">
                <a16:creationId xmlns:a16="http://schemas.microsoft.com/office/drawing/2014/main" id="{6AC308F5-1487-7AB7-2B96-9B38FD94AE2A}"/>
              </a:ext>
            </a:extLst>
          </p:cNvPr>
          <p:cNvPicPr>
            <a:picLocks noChangeAspect="1"/>
          </p:cNvPicPr>
          <p:nvPr/>
        </p:nvPicPr>
        <p:blipFill rotWithShape="1">
          <a:blip r:embed="rId6"/>
          <a:srcRect l="26984" r="34921"/>
          <a:stretch/>
        </p:blipFill>
        <p:spPr>
          <a:xfrm>
            <a:off x="5715002" y="1956816"/>
            <a:ext cx="1828800" cy="3200400"/>
          </a:xfrm>
          <a:prstGeom prst="rect">
            <a:avLst/>
          </a:prstGeom>
        </p:spPr>
      </p:pic>
      <p:pic>
        <p:nvPicPr>
          <p:cNvPr id="19" name="Picture 18" descr="A bottle of alcohol next to a glass of wine&#10;&#10;Description automatically generated">
            <a:extLst>
              <a:ext uri="{FF2B5EF4-FFF2-40B4-BE49-F238E27FC236}">
                <a16:creationId xmlns:a16="http://schemas.microsoft.com/office/drawing/2014/main" id="{1D52B463-F957-F52A-2612-FD5A1AAB0B86}"/>
              </a:ext>
            </a:extLst>
          </p:cNvPr>
          <p:cNvPicPr>
            <a:picLocks noChangeAspect="1"/>
          </p:cNvPicPr>
          <p:nvPr/>
        </p:nvPicPr>
        <p:blipFill rotWithShape="1">
          <a:blip r:embed="rId7"/>
          <a:srcRect l="31922" r="29983"/>
          <a:stretch/>
        </p:blipFill>
        <p:spPr>
          <a:xfrm>
            <a:off x="9643537" y="1956816"/>
            <a:ext cx="1828800" cy="3200400"/>
          </a:xfrm>
          <a:prstGeom prst="rect">
            <a:avLst/>
          </a:prstGeom>
        </p:spPr>
      </p:pic>
      <p:pic>
        <p:nvPicPr>
          <p:cNvPr id="21" name="Picture 20" descr="A bottle of alcohol next to a glass of wine&#10;&#10;Description automatically generated">
            <a:extLst>
              <a:ext uri="{FF2B5EF4-FFF2-40B4-BE49-F238E27FC236}">
                <a16:creationId xmlns:a16="http://schemas.microsoft.com/office/drawing/2014/main" id="{B54C2534-8BB0-719D-5D33-126B87993EAF}"/>
              </a:ext>
            </a:extLst>
          </p:cNvPr>
          <p:cNvPicPr>
            <a:picLocks noChangeAspect="1"/>
          </p:cNvPicPr>
          <p:nvPr/>
        </p:nvPicPr>
        <p:blipFill rotWithShape="1">
          <a:blip r:embed="rId8"/>
          <a:srcRect l="30511" r="31393"/>
          <a:stretch/>
        </p:blipFill>
        <p:spPr>
          <a:xfrm>
            <a:off x="7679271" y="1956816"/>
            <a:ext cx="1828800" cy="3200400"/>
          </a:xfrm>
          <a:prstGeom prst="rect">
            <a:avLst/>
          </a:prstGeom>
        </p:spPr>
      </p:pic>
    </p:spTree>
    <p:extLst>
      <p:ext uri="{BB962C8B-B14F-4D97-AF65-F5344CB8AC3E}">
        <p14:creationId xmlns:p14="http://schemas.microsoft.com/office/powerpoint/2010/main" val="4268797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 BLANCO</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8059119" cy="441703"/>
          </a:xfrm>
          <a:prstGeom prst="rect">
            <a:avLst/>
          </a:prstGeom>
          <a:noFill/>
        </p:spPr>
        <p:txBody>
          <a:bodyPr wrap="square" rtlCol="0">
            <a:noAutofit/>
          </a:bodyPr>
          <a:lstStyle/>
          <a:p>
            <a:r>
              <a:rPr lang="en-US" sz="2000">
                <a:solidFill>
                  <a:srgbClr val="00BBFF"/>
                </a:solidFill>
                <a:latin typeface="PT Serif Caption" panose="02060603050505020204" pitchFamily="18" charset="77"/>
              </a:rPr>
              <a:t>(UNAGED)</a:t>
            </a:r>
            <a:endParaRPr lang="en-US" sz="2000">
              <a:solidFill>
                <a:schemeClr val="bg1"/>
              </a:solidFill>
              <a:latin typeface="PT Serif Caption" panose="02060603050505020204" pitchFamily="18" charset="77"/>
            </a:endParaRPr>
          </a:p>
        </p:txBody>
      </p:sp>
      <p:grpSp>
        <p:nvGrpSpPr>
          <p:cNvPr id="31" name="Group 30">
            <a:extLst>
              <a:ext uri="{FF2B5EF4-FFF2-40B4-BE49-F238E27FC236}">
                <a16:creationId xmlns:a16="http://schemas.microsoft.com/office/drawing/2014/main" id="{78917976-72DA-4F07-B5B0-82238F65A028}"/>
              </a:ext>
            </a:extLst>
          </p:cNvPr>
          <p:cNvGrpSpPr/>
          <p:nvPr/>
        </p:nvGrpSpPr>
        <p:grpSpPr>
          <a:xfrm>
            <a:off x="1390431" y="1621464"/>
            <a:ext cx="2519696" cy="4651747"/>
            <a:chOff x="8301593" y="909084"/>
            <a:chExt cx="2761586" cy="5098313"/>
          </a:xfrm>
        </p:grpSpPr>
        <p:pic>
          <p:nvPicPr>
            <p:cNvPr id="17" name="Picture 16" descr="A bottle of alcohol with a blue lid&#10;&#10;Description automatically generated">
              <a:extLst>
                <a:ext uri="{FF2B5EF4-FFF2-40B4-BE49-F238E27FC236}">
                  <a16:creationId xmlns:a16="http://schemas.microsoft.com/office/drawing/2014/main" id="{68FE0073-CAF2-0446-9369-8FB5715A2B2B}"/>
                </a:ext>
              </a:extLst>
            </p:cNvPr>
            <p:cNvPicPr>
              <a:picLocks noChangeAspect="1"/>
            </p:cNvPicPr>
            <p:nvPr/>
          </p:nvPicPr>
          <p:blipFill rotWithShape="1">
            <a:blip r:embed="rId5"/>
            <a:srcRect b="2711"/>
            <a:stretch/>
          </p:blipFill>
          <p:spPr>
            <a:xfrm>
              <a:off x="8301593" y="972880"/>
              <a:ext cx="2761586" cy="4960088"/>
            </a:xfrm>
            <a:prstGeom prst="rect">
              <a:avLst/>
            </a:prstGeom>
            <a:effectLst>
              <a:reflection blurRad="87373" stA="24433" endPos="15000" dir="5400000" sy="-100000" algn="bl" rotWithShape="0"/>
            </a:effectLst>
          </p:spPr>
        </p:pic>
        <p:pic>
          <p:nvPicPr>
            <p:cNvPr id="16" name="Picture 15" descr="A bottle of alcohol with a blue lid&#10;&#10;Description automatically generated">
              <a:extLst>
                <a:ext uri="{FF2B5EF4-FFF2-40B4-BE49-F238E27FC236}">
                  <a16:creationId xmlns:a16="http://schemas.microsoft.com/office/drawing/2014/main" id="{76E532F1-C284-2951-86D2-612524821A92}"/>
                </a:ext>
              </a:extLst>
            </p:cNvPr>
            <p:cNvPicPr>
              <a:picLocks noChangeAspect="1"/>
            </p:cNvPicPr>
            <p:nvPr/>
          </p:nvPicPr>
          <p:blipFill>
            <a:blip r:embed="rId5"/>
            <a:stretch>
              <a:fillRect/>
            </a:stretch>
          </p:blipFill>
          <p:spPr>
            <a:xfrm>
              <a:off x="8301593" y="909084"/>
              <a:ext cx="2761586" cy="5098313"/>
            </a:xfrm>
            <a:prstGeom prst="rect">
              <a:avLst/>
            </a:prstGeom>
          </p:spPr>
        </p:pic>
      </p:grpSp>
      <p:sp>
        <p:nvSpPr>
          <p:cNvPr id="20" name="object 9">
            <a:extLst>
              <a:ext uri="{FF2B5EF4-FFF2-40B4-BE49-F238E27FC236}">
                <a16:creationId xmlns:a16="http://schemas.microsoft.com/office/drawing/2014/main" id="{353553AF-54CE-87AC-1C9A-5CAE12C9EE0E}"/>
              </a:ext>
            </a:extLst>
          </p:cNvPr>
          <p:cNvSpPr/>
          <p:nvPr/>
        </p:nvSpPr>
        <p:spPr>
          <a:xfrm>
            <a:off x="9021359" y="3732028"/>
            <a:ext cx="2595631" cy="2516975"/>
          </a:xfrm>
          <a:prstGeom prst="rect">
            <a:avLst/>
          </a:prstGeom>
          <a:blipFill>
            <a:blip r:embed="rId6" cstate="print"/>
            <a:stretch>
              <a:fillRect/>
            </a:stretch>
          </a:blipFill>
        </p:spPr>
        <p:txBody>
          <a:bodyPr wrap="square" lIns="0" tIns="0" rIns="0" bIns="0" rtlCol="0"/>
          <a:lstStyle/>
          <a:p>
            <a:endParaRPr/>
          </a:p>
        </p:txBody>
      </p:sp>
      <p:grpSp>
        <p:nvGrpSpPr>
          <p:cNvPr id="27" name="Group 26">
            <a:extLst>
              <a:ext uri="{FF2B5EF4-FFF2-40B4-BE49-F238E27FC236}">
                <a16:creationId xmlns:a16="http://schemas.microsoft.com/office/drawing/2014/main" id="{D81BF50A-6411-C8E0-14CA-463C93F05805}"/>
              </a:ext>
            </a:extLst>
          </p:cNvPr>
          <p:cNvGrpSpPr/>
          <p:nvPr/>
        </p:nvGrpSpPr>
        <p:grpSpPr>
          <a:xfrm>
            <a:off x="6496494" y="4558177"/>
            <a:ext cx="2569845" cy="1737360"/>
            <a:chOff x="1828800" y="4297680"/>
            <a:chExt cx="2569845" cy="1737360"/>
          </a:xfrm>
        </p:grpSpPr>
        <p:pic>
          <p:nvPicPr>
            <p:cNvPr id="26" name="Picture 25" descr="A close up of a grapefruit&#10;&#10;Description automatically generated">
              <a:extLst>
                <a:ext uri="{FF2B5EF4-FFF2-40B4-BE49-F238E27FC236}">
                  <a16:creationId xmlns:a16="http://schemas.microsoft.com/office/drawing/2014/main" id="{B20CDBC6-5DDE-ECE7-1D21-16CF3A379570}"/>
                </a:ext>
              </a:extLst>
            </p:cNvPr>
            <p:cNvPicPr>
              <a:picLocks noChangeAspect="1"/>
            </p:cNvPicPr>
            <p:nvPr/>
          </p:nvPicPr>
          <p:blipFill rotWithShape="1">
            <a:blip r:embed="rId7"/>
            <a:srcRect t="27417" b="11384"/>
            <a:stretch/>
          </p:blipFill>
          <p:spPr>
            <a:xfrm>
              <a:off x="1828800" y="4774018"/>
              <a:ext cx="2569845" cy="1063255"/>
            </a:xfrm>
            <a:prstGeom prst="rect">
              <a:avLst/>
            </a:prstGeom>
            <a:effectLst>
              <a:reflection blurRad="87373" stA="24433" endPos="36237" dir="5400000" sy="-100000" algn="bl" rotWithShape="0"/>
            </a:effectLst>
          </p:spPr>
        </p:pic>
        <p:pic>
          <p:nvPicPr>
            <p:cNvPr id="23" name="Picture 22" descr="A close up of a grapefruit&#10;&#10;Description automatically generated">
              <a:extLst>
                <a:ext uri="{FF2B5EF4-FFF2-40B4-BE49-F238E27FC236}">
                  <a16:creationId xmlns:a16="http://schemas.microsoft.com/office/drawing/2014/main" id="{2596E83A-F10F-D296-98C6-10BFD508590F}"/>
                </a:ext>
              </a:extLst>
            </p:cNvPr>
            <p:cNvPicPr>
              <a:picLocks noChangeAspect="1"/>
            </p:cNvPicPr>
            <p:nvPr/>
          </p:nvPicPr>
          <p:blipFill>
            <a:blip r:embed="rId7"/>
            <a:stretch>
              <a:fillRect/>
            </a:stretch>
          </p:blipFill>
          <p:spPr>
            <a:xfrm>
              <a:off x="1828800" y="4297680"/>
              <a:ext cx="2569845" cy="1737360"/>
            </a:xfrm>
            <a:prstGeom prst="rect">
              <a:avLst/>
            </a:prstGeom>
          </p:spPr>
        </p:pic>
      </p:grpSp>
      <p:grpSp>
        <p:nvGrpSpPr>
          <p:cNvPr id="29" name="Group 28">
            <a:extLst>
              <a:ext uri="{FF2B5EF4-FFF2-40B4-BE49-F238E27FC236}">
                <a16:creationId xmlns:a16="http://schemas.microsoft.com/office/drawing/2014/main" id="{9F518CCA-E666-39EB-0152-436228E42BA6}"/>
              </a:ext>
            </a:extLst>
          </p:cNvPr>
          <p:cNvGrpSpPr/>
          <p:nvPr/>
        </p:nvGrpSpPr>
        <p:grpSpPr>
          <a:xfrm>
            <a:off x="4815486" y="4785714"/>
            <a:ext cx="2245666" cy="1738277"/>
            <a:chOff x="4129685" y="1936189"/>
            <a:chExt cx="2245666" cy="1738277"/>
          </a:xfrm>
        </p:grpSpPr>
        <p:pic>
          <p:nvPicPr>
            <p:cNvPr id="25" name="Picture 24" descr="A close up of a leaf&#10;&#10;Description automatically generated">
              <a:extLst>
                <a:ext uri="{FF2B5EF4-FFF2-40B4-BE49-F238E27FC236}">
                  <a16:creationId xmlns:a16="http://schemas.microsoft.com/office/drawing/2014/main" id="{E1130E9C-3747-C11E-0494-AB3A6B74733D}"/>
                </a:ext>
              </a:extLst>
            </p:cNvPr>
            <p:cNvPicPr>
              <a:picLocks noChangeAspect="1"/>
            </p:cNvPicPr>
            <p:nvPr/>
          </p:nvPicPr>
          <p:blipFill>
            <a:blip r:embed="rId8"/>
            <a:stretch>
              <a:fillRect/>
            </a:stretch>
          </p:blipFill>
          <p:spPr>
            <a:xfrm>
              <a:off x="4129685" y="1936189"/>
              <a:ext cx="2245666" cy="1738277"/>
            </a:xfrm>
            <a:prstGeom prst="rect">
              <a:avLst/>
            </a:prstGeom>
          </p:spPr>
        </p:pic>
        <p:pic>
          <p:nvPicPr>
            <p:cNvPr id="28" name="Picture 27" descr="A close up of a leaf&#10;&#10;Description automatically generated">
              <a:extLst>
                <a:ext uri="{FF2B5EF4-FFF2-40B4-BE49-F238E27FC236}">
                  <a16:creationId xmlns:a16="http://schemas.microsoft.com/office/drawing/2014/main" id="{3DE71626-B3D9-49D5-5110-7BAED9C29421}"/>
                </a:ext>
              </a:extLst>
            </p:cNvPr>
            <p:cNvPicPr>
              <a:picLocks noChangeAspect="1"/>
            </p:cNvPicPr>
            <p:nvPr/>
          </p:nvPicPr>
          <p:blipFill rotWithShape="1">
            <a:blip r:embed="rId8"/>
            <a:srcRect b="32472"/>
            <a:stretch/>
          </p:blipFill>
          <p:spPr>
            <a:xfrm>
              <a:off x="4129685" y="1936190"/>
              <a:ext cx="2245666" cy="1173834"/>
            </a:xfrm>
            <a:prstGeom prst="rect">
              <a:avLst/>
            </a:prstGeom>
            <a:effectLst>
              <a:reflection blurRad="87373" stA="24433" endPos="36237" dir="5400000" sy="-100000" algn="bl" rotWithShape="0"/>
            </a:effectLst>
          </p:spPr>
        </p:pic>
      </p:grpSp>
      <p:sp>
        <p:nvSpPr>
          <p:cNvPr id="30" name="TextBox 29">
            <a:extLst>
              <a:ext uri="{FF2B5EF4-FFF2-40B4-BE49-F238E27FC236}">
                <a16:creationId xmlns:a16="http://schemas.microsoft.com/office/drawing/2014/main" id="{7D056C78-F789-4C05-1EE3-FF74CE0B2F31}"/>
              </a:ext>
            </a:extLst>
          </p:cNvPr>
          <p:cNvSpPr txBox="1"/>
          <p:nvPr/>
        </p:nvSpPr>
        <p:spPr>
          <a:xfrm>
            <a:off x="4135549" y="2139072"/>
            <a:ext cx="4088736" cy="604434"/>
          </a:xfrm>
          <a:prstGeom prst="rect">
            <a:avLst/>
          </a:prstGeom>
          <a:noFill/>
        </p:spPr>
        <p:txBody>
          <a:bodyPr wrap="square" rtlCol="0">
            <a:noAutofit/>
          </a:bodyPr>
          <a:lstStyle/>
          <a:p>
            <a:pPr>
              <a:spcAft>
                <a:spcPts val="300"/>
              </a:spcAft>
            </a:pPr>
            <a:r>
              <a:rPr lang="en-US" sz="2400">
                <a:solidFill>
                  <a:schemeClr val="bg1"/>
                </a:solidFill>
                <a:latin typeface="Brothers" pitchFamily="2" charset="77"/>
              </a:rPr>
              <a:t>APPEARANCE</a:t>
            </a:r>
          </a:p>
          <a:p>
            <a:pPr>
              <a:spcAft>
                <a:spcPts val="300"/>
              </a:spcAft>
            </a:pPr>
            <a:r>
              <a:rPr lang="en-US" sz="1400">
                <a:solidFill>
                  <a:schemeClr val="bg1"/>
                </a:solidFill>
                <a:latin typeface="PT Serif Caption" panose="02060603050505020204" pitchFamily="18" charset="77"/>
              </a:rPr>
              <a:t>Crystal clear</a:t>
            </a:r>
          </a:p>
          <a:p>
            <a:pPr>
              <a:spcAft>
                <a:spcPts val="300"/>
              </a:spcAft>
            </a:pPr>
            <a:endParaRPr lang="en-US" sz="1400">
              <a:solidFill>
                <a:schemeClr val="bg1"/>
              </a:solidFill>
              <a:latin typeface="PT Serif Caption" panose="02060603050505020204" pitchFamily="18" charset="77"/>
            </a:endParaRPr>
          </a:p>
          <a:p>
            <a:pPr>
              <a:spcAft>
                <a:spcPts val="300"/>
              </a:spcAft>
            </a:pPr>
            <a:r>
              <a:rPr lang="en-US" sz="2400">
                <a:solidFill>
                  <a:schemeClr val="bg1"/>
                </a:solidFill>
                <a:latin typeface="Brothers" pitchFamily="2" charset="77"/>
              </a:rPr>
              <a:t>AROMAS</a:t>
            </a:r>
          </a:p>
          <a:p>
            <a:pPr marL="174625" indent="-174625">
              <a:spcAft>
                <a:spcPts val="900"/>
              </a:spcAft>
              <a:buFont typeface="Arial" panose="020B0604020202020204" pitchFamily="34" charset="0"/>
              <a:buChar char="•"/>
            </a:pPr>
            <a:r>
              <a:rPr lang="en-US" sz="1400">
                <a:solidFill>
                  <a:schemeClr val="bg1"/>
                </a:solidFill>
                <a:latin typeface="PT Serif Caption" panose="02060603050505020204" pitchFamily="18" charset="77"/>
              </a:rPr>
              <a:t>Ruby Red Grapefruit </a:t>
            </a:r>
          </a:p>
          <a:p>
            <a:pPr marL="174625" indent="-174625">
              <a:spcAft>
                <a:spcPts val="900"/>
              </a:spcAft>
              <a:buFont typeface="Arial" panose="020B0604020202020204" pitchFamily="34" charset="0"/>
              <a:buChar char="•"/>
            </a:pPr>
            <a:r>
              <a:rPr lang="en-US" sz="1400">
                <a:solidFill>
                  <a:schemeClr val="bg1"/>
                </a:solidFill>
                <a:latin typeface="PT Serif Caption" panose="02060603050505020204" pitchFamily="18" charset="77"/>
              </a:rPr>
              <a:t>Agave</a:t>
            </a:r>
          </a:p>
          <a:p>
            <a:pPr marL="174625" indent="-174625">
              <a:spcAft>
                <a:spcPts val="900"/>
              </a:spcAft>
              <a:buFont typeface="Arial" panose="020B0604020202020204" pitchFamily="34" charset="0"/>
              <a:buChar char="•"/>
            </a:pPr>
            <a:r>
              <a:rPr lang="en-US" sz="1400">
                <a:solidFill>
                  <a:schemeClr val="bg1"/>
                </a:solidFill>
                <a:latin typeface="PT Serif Caption" panose="02060603050505020204" pitchFamily="18" charset="77"/>
              </a:rPr>
              <a:t>Mint</a:t>
            </a:r>
          </a:p>
          <a:p>
            <a:pPr>
              <a:spcAft>
                <a:spcPts val="300"/>
              </a:spcAft>
            </a:pPr>
            <a:endParaRPr lang="en-US" sz="1400">
              <a:solidFill>
                <a:schemeClr val="bg1"/>
              </a:solidFill>
              <a:latin typeface="PT Serif Caption" panose="02060603050505020204" pitchFamily="18" charset="77"/>
            </a:endParaRPr>
          </a:p>
          <a:p>
            <a:pPr>
              <a:spcAft>
                <a:spcPts val="300"/>
              </a:spcAft>
            </a:pPr>
            <a:endParaRPr lang="en-US" sz="1400">
              <a:solidFill>
                <a:schemeClr val="bg1"/>
              </a:solidFill>
              <a:latin typeface="PT Serif Caption" panose="02060603050505020204" pitchFamily="18" charset="77"/>
            </a:endParaRPr>
          </a:p>
        </p:txBody>
      </p:sp>
    </p:spTree>
    <p:extLst>
      <p:ext uri="{BB962C8B-B14F-4D97-AF65-F5344CB8AC3E}">
        <p14:creationId xmlns:p14="http://schemas.microsoft.com/office/powerpoint/2010/main" val="1106997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06EBD06-3450-F5C8-B3DA-4A485E40DD53}"/>
            </a:ext>
          </a:extLst>
        </p:cNvPr>
        <p:cNvGrpSpPr/>
        <p:nvPr/>
      </p:nvGrpSpPr>
      <p:grpSpPr>
        <a:xfrm>
          <a:off x="0" y="0"/>
          <a:ext cx="0" cy="0"/>
          <a:chOff x="0" y="0"/>
          <a:chExt cx="0" cy="0"/>
        </a:xfrm>
      </p:grpSpPr>
      <p:pic>
        <p:nvPicPr>
          <p:cNvPr id="53" name="Picture 52">
            <a:extLst>
              <a:ext uri="{FF2B5EF4-FFF2-40B4-BE49-F238E27FC236}">
                <a16:creationId xmlns:a16="http://schemas.microsoft.com/office/drawing/2014/main" id="{7F37F8EB-755C-5653-CFCD-C6B6E4E130ED}"/>
              </a:ext>
            </a:extLst>
          </p:cNvPr>
          <p:cNvPicPr>
            <a:picLocks noChangeAspect="1"/>
          </p:cNvPicPr>
          <p:nvPr/>
        </p:nvPicPr>
        <p:blipFill rotWithShape="1">
          <a:blip r:embed="rId4">
            <a:alphaModFix amt="7000"/>
          </a:blip>
          <a:srcRect t="8601" r="14836" b="6481"/>
          <a:stretch/>
        </p:blipFill>
        <p:spPr>
          <a:xfrm>
            <a:off x="9137355" y="0"/>
            <a:ext cx="3054645" cy="6858000"/>
          </a:xfrm>
          <a:prstGeom prst="rect">
            <a:avLst/>
          </a:prstGeom>
        </p:spPr>
      </p:pic>
      <p:sp>
        <p:nvSpPr>
          <p:cNvPr id="2" name="Title 1">
            <a:extLst>
              <a:ext uri="{FF2B5EF4-FFF2-40B4-BE49-F238E27FC236}">
                <a16:creationId xmlns:a16="http://schemas.microsoft.com/office/drawing/2014/main" id="{25E6D282-23F0-FC37-475C-D52017FA66EE}"/>
              </a:ext>
            </a:extLst>
          </p:cNvPr>
          <p:cNvSpPr>
            <a:spLocks noGrp="1"/>
          </p:cNvSpPr>
          <p:nvPr>
            <p:ph type="ctrTitle"/>
          </p:nvPr>
        </p:nvSpPr>
        <p:spPr>
          <a:xfrm>
            <a:off x="498849" y="272193"/>
            <a:ext cx="9964920" cy="658578"/>
          </a:xfrm>
        </p:spPr>
        <p:txBody>
          <a:bodyPr anchor="t" anchorCtr="0">
            <a:noAutofit/>
          </a:bodyPr>
          <a:lstStyle/>
          <a:p>
            <a:pPr algn="l"/>
            <a:r>
              <a:rPr lang="en-US" sz="4000">
                <a:solidFill>
                  <a:schemeClr val="bg1"/>
                </a:solidFill>
                <a:latin typeface="Brothers" pitchFamily="2" charset="77"/>
              </a:rPr>
              <a:t>TEQUILA PARTIDA MAESTRO TEQUILERO JOSÉ VALDEZ</a:t>
            </a:r>
            <a:br>
              <a:rPr lang="en-US" sz="4000">
                <a:solidFill>
                  <a:schemeClr val="bg1"/>
                </a:solidFill>
                <a:latin typeface="Brothers" pitchFamily="2" charset="77"/>
              </a:rPr>
            </a:br>
            <a:r>
              <a:rPr lang="en-US" sz="4000">
                <a:solidFill>
                  <a:schemeClr val="bg1"/>
                </a:solidFill>
                <a:latin typeface="Brothers" pitchFamily="2" charset="77"/>
              </a:rPr>
              <a:t> </a:t>
            </a:r>
          </a:p>
        </p:txBody>
      </p:sp>
      <p:pic>
        <p:nvPicPr>
          <p:cNvPr id="7" name="Graphic 6">
            <a:extLst>
              <a:ext uri="{FF2B5EF4-FFF2-40B4-BE49-F238E27FC236}">
                <a16:creationId xmlns:a16="http://schemas.microsoft.com/office/drawing/2014/main" id="{3DC05C8B-A0B7-9135-376B-FB775E10A61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8692" t="11881" r="7906" b="16196"/>
          <a:stretch/>
        </p:blipFill>
        <p:spPr>
          <a:xfrm>
            <a:off x="11229015" y="240223"/>
            <a:ext cx="640887" cy="552692"/>
          </a:xfrm>
          <a:prstGeom prst="rect">
            <a:avLst/>
          </a:prstGeom>
        </p:spPr>
      </p:pic>
      <p:sp>
        <p:nvSpPr>
          <p:cNvPr id="16" name="TextBox 15">
            <a:extLst>
              <a:ext uri="{FF2B5EF4-FFF2-40B4-BE49-F238E27FC236}">
                <a16:creationId xmlns:a16="http://schemas.microsoft.com/office/drawing/2014/main" id="{5A0E19AD-0599-84EF-7651-CC4EDBEC4C13}"/>
              </a:ext>
            </a:extLst>
          </p:cNvPr>
          <p:cNvSpPr txBox="1"/>
          <p:nvPr/>
        </p:nvSpPr>
        <p:spPr>
          <a:xfrm>
            <a:off x="326985" y="2497254"/>
            <a:ext cx="6094070" cy="2308324"/>
          </a:xfrm>
          <a:prstGeom prst="rect">
            <a:avLst/>
          </a:prstGeom>
          <a:noFill/>
        </p:spPr>
        <p:txBody>
          <a:bodyPr wrap="square">
            <a:spAutoFit/>
          </a:bodyPr>
          <a:lstStyle/>
          <a:p>
            <a:r>
              <a:rPr lang="en-US">
                <a:solidFill>
                  <a:schemeClr val="bg1"/>
                </a:solidFill>
                <a:latin typeface="PT Serif Caption" panose="02060603050505020204" pitchFamily="18" charset="77"/>
              </a:rPr>
              <a:t>José Valdez is a distinguished Maestro Tequilero and the Master Distiller for Partida Tequila, a highly regarded premium tequila brand. With a deep passion for the art of tequila making, Valdez has become a key figure in the industry, renowned for his expertise in crafting high-quality tequila that respects traditional methods while incorporating modern techniques.</a:t>
            </a:r>
          </a:p>
        </p:txBody>
      </p:sp>
      <p:pic>
        <p:nvPicPr>
          <p:cNvPr id="18" name="Picture 17" descr="A person sitting on a pile of pineapples&#10;&#10;Description automatically generated">
            <a:extLst>
              <a:ext uri="{FF2B5EF4-FFF2-40B4-BE49-F238E27FC236}">
                <a16:creationId xmlns:a16="http://schemas.microsoft.com/office/drawing/2014/main" id="{68CDBB33-F3A3-B900-1FE8-CD2522DB47C8}"/>
              </a:ext>
            </a:extLst>
          </p:cNvPr>
          <p:cNvPicPr>
            <a:picLocks noChangeAspect="1"/>
          </p:cNvPicPr>
          <p:nvPr/>
        </p:nvPicPr>
        <p:blipFill rotWithShape="1">
          <a:blip r:embed="rId7"/>
          <a:srcRect b="9515"/>
          <a:stretch/>
        </p:blipFill>
        <p:spPr>
          <a:xfrm>
            <a:off x="6512226" y="2135371"/>
            <a:ext cx="5296302" cy="3194912"/>
          </a:xfrm>
          <a:prstGeom prst="rect">
            <a:avLst/>
          </a:prstGeom>
        </p:spPr>
      </p:pic>
    </p:spTree>
    <p:extLst>
      <p:ext uri="{BB962C8B-B14F-4D97-AF65-F5344CB8AC3E}">
        <p14:creationId xmlns:p14="http://schemas.microsoft.com/office/powerpoint/2010/main" val="224956369"/>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 BLANCO</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8059119" cy="441703"/>
          </a:xfrm>
          <a:prstGeom prst="rect">
            <a:avLst/>
          </a:prstGeom>
          <a:noFill/>
        </p:spPr>
        <p:txBody>
          <a:bodyPr wrap="square" rtlCol="0">
            <a:noAutofit/>
          </a:bodyPr>
          <a:lstStyle/>
          <a:p>
            <a:r>
              <a:rPr lang="en-US" sz="2000">
                <a:solidFill>
                  <a:srgbClr val="00BBFF"/>
                </a:solidFill>
                <a:latin typeface="PT Serif Caption" panose="02060603050505020204" pitchFamily="18" charset="77"/>
              </a:rPr>
              <a:t>(UNAGED)</a:t>
            </a:r>
            <a:endParaRPr lang="en-US" sz="2000">
              <a:solidFill>
                <a:schemeClr val="bg1"/>
              </a:solidFill>
              <a:latin typeface="PT Serif Caption" panose="02060603050505020204" pitchFamily="18" charset="77"/>
            </a:endParaRPr>
          </a:p>
        </p:txBody>
      </p:sp>
      <p:grpSp>
        <p:nvGrpSpPr>
          <p:cNvPr id="31" name="Group 30">
            <a:extLst>
              <a:ext uri="{FF2B5EF4-FFF2-40B4-BE49-F238E27FC236}">
                <a16:creationId xmlns:a16="http://schemas.microsoft.com/office/drawing/2014/main" id="{78917976-72DA-4F07-B5B0-82238F65A028}"/>
              </a:ext>
            </a:extLst>
          </p:cNvPr>
          <p:cNvGrpSpPr/>
          <p:nvPr/>
        </p:nvGrpSpPr>
        <p:grpSpPr>
          <a:xfrm>
            <a:off x="1390431" y="1621464"/>
            <a:ext cx="2519696" cy="4651747"/>
            <a:chOff x="8301593" y="909084"/>
            <a:chExt cx="2761586" cy="5098313"/>
          </a:xfrm>
        </p:grpSpPr>
        <p:pic>
          <p:nvPicPr>
            <p:cNvPr id="17" name="Picture 16" descr="A bottle of alcohol with a blue lid&#10;&#10;Description automatically generated">
              <a:extLst>
                <a:ext uri="{FF2B5EF4-FFF2-40B4-BE49-F238E27FC236}">
                  <a16:creationId xmlns:a16="http://schemas.microsoft.com/office/drawing/2014/main" id="{68FE0073-CAF2-0446-9369-8FB5715A2B2B}"/>
                </a:ext>
              </a:extLst>
            </p:cNvPr>
            <p:cNvPicPr>
              <a:picLocks noChangeAspect="1"/>
            </p:cNvPicPr>
            <p:nvPr/>
          </p:nvPicPr>
          <p:blipFill rotWithShape="1">
            <a:blip r:embed="rId5"/>
            <a:srcRect b="2711"/>
            <a:stretch/>
          </p:blipFill>
          <p:spPr>
            <a:xfrm>
              <a:off x="8301593" y="972880"/>
              <a:ext cx="2761586" cy="4960088"/>
            </a:xfrm>
            <a:prstGeom prst="rect">
              <a:avLst/>
            </a:prstGeom>
            <a:effectLst>
              <a:reflection blurRad="87373" stA="24433" endPos="15000" dir="5400000" sy="-100000" algn="bl" rotWithShape="0"/>
            </a:effectLst>
          </p:spPr>
        </p:pic>
        <p:pic>
          <p:nvPicPr>
            <p:cNvPr id="16" name="Picture 15" descr="A bottle of alcohol with a blue lid&#10;&#10;Description automatically generated">
              <a:extLst>
                <a:ext uri="{FF2B5EF4-FFF2-40B4-BE49-F238E27FC236}">
                  <a16:creationId xmlns:a16="http://schemas.microsoft.com/office/drawing/2014/main" id="{76E532F1-C284-2951-86D2-612524821A92}"/>
                </a:ext>
              </a:extLst>
            </p:cNvPr>
            <p:cNvPicPr>
              <a:picLocks noChangeAspect="1"/>
            </p:cNvPicPr>
            <p:nvPr/>
          </p:nvPicPr>
          <p:blipFill>
            <a:blip r:embed="rId5"/>
            <a:stretch>
              <a:fillRect/>
            </a:stretch>
          </p:blipFill>
          <p:spPr>
            <a:xfrm>
              <a:off x="8301593" y="909084"/>
              <a:ext cx="2761586" cy="5098313"/>
            </a:xfrm>
            <a:prstGeom prst="rect">
              <a:avLst/>
            </a:prstGeom>
          </p:spPr>
        </p:pic>
      </p:grpSp>
      <p:sp>
        <p:nvSpPr>
          <p:cNvPr id="30" name="TextBox 29">
            <a:extLst>
              <a:ext uri="{FF2B5EF4-FFF2-40B4-BE49-F238E27FC236}">
                <a16:creationId xmlns:a16="http://schemas.microsoft.com/office/drawing/2014/main" id="{7D056C78-F789-4C05-1EE3-FF74CE0B2F31}"/>
              </a:ext>
            </a:extLst>
          </p:cNvPr>
          <p:cNvSpPr txBox="1"/>
          <p:nvPr/>
        </p:nvSpPr>
        <p:spPr>
          <a:xfrm>
            <a:off x="4119599" y="2601588"/>
            <a:ext cx="4482141" cy="604434"/>
          </a:xfrm>
          <a:prstGeom prst="rect">
            <a:avLst/>
          </a:prstGeom>
          <a:noFill/>
        </p:spPr>
        <p:txBody>
          <a:bodyPr wrap="square" rtlCol="0">
            <a:noAutofit/>
          </a:bodyPr>
          <a:lstStyle/>
          <a:p>
            <a:pPr>
              <a:spcAft>
                <a:spcPts val="300"/>
              </a:spcAft>
            </a:pPr>
            <a:r>
              <a:rPr lang="en-US" sz="2400">
                <a:solidFill>
                  <a:schemeClr val="bg1"/>
                </a:solidFill>
                <a:latin typeface="Brothers" pitchFamily="2" charset="77"/>
              </a:rPr>
              <a:t>TASTING DESCRIPTION</a:t>
            </a:r>
          </a:p>
          <a:p>
            <a:pPr>
              <a:lnSpc>
                <a:spcPct val="120000"/>
              </a:lnSpc>
              <a:spcAft>
                <a:spcPts val="300"/>
              </a:spcAft>
            </a:pPr>
            <a:r>
              <a:rPr lang="en-US" sz="1600">
                <a:solidFill>
                  <a:schemeClr val="bg1"/>
                </a:solidFill>
                <a:latin typeface="PT Serif Caption" panose="02060603050505020204" pitchFamily="18" charset="77"/>
              </a:rPr>
              <a:t>Real and fresh expression of blue agave. Crystal clear appearance. Perfect harmony and balance between aromas and flavors. Wide and complex variety of notes where herbal, earthy and citrus dominate.  Hints of tropical fruits and vanilla but overall cooked agave, sweet potatoes, black pepper, volcanic minerals and grapefruit. </a:t>
            </a:r>
          </a:p>
          <a:p>
            <a:pPr>
              <a:spcAft>
                <a:spcPts val="300"/>
              </a:spcAft>
            </a:pPr>
            <a:endParaRPr lang="en-US" sz="1400">
              <a:solidFill>
                <a:schemeClr val="bg1"/>
              </a:solidFill>
              <a:latin typeface="PT Serif Caption" panose="02060603050505020204" pitchFamily="18" charset="77"/>
            </a:endParaRPr>
          </a:p>
        </p:txBody>
      </p:sp>
      <p:pic>
        <p:nvPicPr>
          <p:cNvPr id="4" name="Picture 3">
            <a:extLst>
              <a:ext uri="{FF2B5EF4-FFF2-40B4-BE49-F238E27FC236}">
                <a16:creationId xmlns:a16="http://schemas.microsoft.com/office/drawing/2014/main" id="{42F87E84-0215-0E7A-B12E-37EBD213C770}"/>
              </a:ext>
            </a:extLst>
          </p:cNvPr>
          <p:cNvPicPr>
            <a:picLocks noChangeAspect="1"/>
          </p:cNvPicPr>
          <p:nvPr/>
        </p:nvPicPr>
        <p:blipFill rotWithShape="1">
          <a:blip r:embed="rId6">
            <a:alphaModFix amt="7000"/>
          </a:blip>
          <a:srcRect t="8601" r="14836" b="6481"/>
          <a:stretch/>
        </p:blipFill>
        <p:spPr>
          <a:xfrm>
            <a:off x="9137355" y="0"/>
            <a:ext cx="3054645" cy="6858000"/>
          </a:xfrm>
          <a:prstGeom prst="rect">
            <a:avLst/>
          </a:prstGeom>
        </p:spPr>
      </p:pic>
    </p:spTree>
    <p:extLst>
      <p:ext uri="{BB962C8B-B14F-4D97-AF65-F5344CB8AC3E}">
        <p14:creationId xmlns:p14="http://schemas.microsoft.com/office/powerpoint/2010/main" val="4021737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09ACC60B-DE15-E95A-D93B-D6316A3BD962}"/>
              </a:ext>
            </a:extLst>
          </p:cNvPr>
          <p:cNvGrpSpPr/>
          <p:nvPr/>
        </p:nvGrpSpPr>
        <p:grpSpPr>
          <a:xfrm>
            <a:off x="6300852" y="3205718"/>
            <a:ext cx="2877807" cy="1918538"/>
            <a:chOff x="5460882" y="1033484"/>
            <a:chExt cx="3895345" cy="2596896"/>
          </a:xfrm>
        </p:grpSpPr>
        <p:pic>
          <p:nvPicPr>
            <p:cNvPr id="39" name="Picture 38" descr="A group of caramel cubes&#10;&#10;Description automatically generated">
              <a:extLst>
                <a:ext uri="{FF2B5EF4-FFF2-40B4-BE49-F238E27FC236}">
                  <a16:creationId xmlns:a16="http://schemas.microsoft.com/office/drawing/2014/main" id="{A36C11E1-91B8-8523-2B05-807ED1F6602B}"/>
                </a:ext>
              </a:extLst>
            </p:cNvPr>
            <p:cNvPicPr>
              <a:picLocks noChangeAspect="1"/>
            </p:cNvPicPr>
            <p:nvPr/>
          </p:nvPicPr>
          <p:blipFill rotWithShape="1">
            <a:blip r:embed="rId3"/>
            <a:srcRect b="41533"/>
            <a:stretch/>
          </p:blipFill>
          <p:spPr>
            <a:xfrm>
              <a:off x="5460882" y="1033484"/>
              <a:ext cx="3895345" cy="1518330"/>
            </a:xfrm>
            <a:prstGeom prst="rect">
              <a:avLst/>
            </a:prstGeom>
            <a:effectLst>
              <a:reflection blurRad="87373" stA="24433" endPos="81358" dir="5400000" sy="-100000" algn="bl" rotWithShape="0"/>
            </a:effectLst>
          </p:spPr>
        </p:pic>
        <p:pic>
          <p:nvPicPr>
            <p:cNvPr id="38" name="Picture 37" descr="A group of caramel cubes&#10;&#10;Description automatically generated">
              <a:extLst>
                <a:ext uri="{FF2B5EF4-FFF2-40B4-BE49-F238E27FC236}">
                  <a16:creationId xmlns:a16="http://schemas.microsoft.com/office/drawing/2014/main" id="{0D5B6ADA-5DCA-2F3C-5567-3767328D3BB3}"/>
                </a:ext>
              </a:extLst>
            </p:cNvPr>
            <p:cNvPicPr>
              <a:picLocks noChangeAspect="1"/>
            </p:cNvPicPr>
            <p:nvPr/>
          </p:nvPicPr>
          <p:blipFill>
            <a:blip r:embed="rId3"/>
            <a:stretch>
              <a:fillRect/>
            </a:stretch>
          </p:blipFill>
          <p:spPr>
            <a:xfrm>
              <a:off x="5460882" y="1033484"/>
              <a:ext cx="3895345" cy="2596896"/>
            </a:xfrm>
            <a:prstGeom prst="rect">
              <a:avLst/>
            </a:prstGeom>
          </p:spPr>
        </p:pic>
      </p:grpSp>
      <p:grpSp>
        <p:nvGrpSpPr>
          <p:cNvPr id="8" name="Group 7">
            <a:extLst>
              <a:ext uri="{FF2B5EF4-FFF2-40B4-BE49-F238E27FC236}">
                <a16:creationId xmlns:a16="http://schemas.microsoft.com/office/drawing/2014/main" id="{25B990F2-4946-FB1D-75A0-845908646D8D}"/>
              </a:ext>
            </a:extLst>
          </p:cNvPr>
          <p:cNvGrpSpPr/>
          <p:nvPr/>
        </p:nvGrpSpPr>
        <p:grpSpPr>
          <a:xfrm>
            <a:off x="1329069" y="1731176"/>
            <a:ext cx="2551815" cy="4574993"/>
            <a:chOff x="3833037" y="1617212"/>
            <a:chExt cx="2630208" cy="4715539"/>
          </a:xfrm>
        </p:grpSpPr>
        <p:pic>
          <p:nvPicPr>
            <p:cNvPr id="6" name="Picture 5" descr="A bottle of yellow liquid&#10;&#10;Description automatically generated">
              <a:extLst>
                <a:ext uri="{FF2B5EF4-FFF2-40B4-BE49-F238E27FC236}">
                  <a16:creationId xmlns:a16="http://schemas.microsoft.com/office/drawing/2014/main" id="{7BD22CA5-6004-B08A-94E1-4FCF4DB0A0A9}"/>
                </a:ext>
              </a:extLst>
            </p:cNvPr>
            <p:cNvPicPr>
              <a:picLocks noChangeAspect="1"/>
            </p:cNvPicPr>
            <p:nvPr/>
          </p:nvPicPr>
          <p:blipFill rotWithShape="1">
            <a:blip r:embed="rId4"/>
            <a:srcRect b="2616"/>
            <a:stretch/>
          </p:blipFill>
          <p:spPr>
            <a:xfrm>
              <a:off x="3833037" y="1617213"/>
              <a:ext cx="2630208" cy="4592202"/>
            </a:xfrm>
            <a:prstGeom prst="rect">
              <a:avLst/>
            </a:prstGeom>
            <a:effectLst>
              <a:reflection blurRad="87373" stA="24433" endPos="15000" dir="5400000" sy="-100000" algn="bl" rotWithShape="0"/>
            </a:effectLst>
          </p:spPr>
        </p:pic>
        <p:pic>
          <p:nvPicPr>
            <p:cNvPr id="5" name="Picture 4" descr="A bottle of yellow liquid&#10;&#10;Description automatically generated">
              <a:extLst>
                <a:ext uri="{FF2B5EF4-FFF2-40B4-BE49-F238E27FC236}">
                  <a16:creationId xmlns:a16="http://schemas.microsoft.com/office/drawing/2014/main" id="{8DCD647F-1B38-1D83-7BE1-F40F4E5CD3E3}"/>
                </a:ext>
              </a:extLst>
            </p:cNvPr>
            <p:cNvPicPr>
              <a:picLocks noChangeAspect="1"/>
            </p:cNvPicPr>
            <p:nvPr/>
          </p:nvPicPr>
          <p:blipFill>
            <a:blip r:embed="rId4"/>
            <a:stretch>
              <a:fillRect/>
            </a:stretch>
          </p:blipFill>
          <p:spPr>
            <a:xfrm>
              <a:off x="3833037" y="1617212"/>
              <a:ext cx="2630208" cy="4715539"/>
            </a:xfrm>
            <a:prstGeom prst="rect">
              <a:avLst/>
            </a:prstGeom>
          </p:spPr>
        </p:pic>
      </p:grpSp>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 REPOSADO</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8059119" cy="441703"/>
          </a:xfrm>
          <a:prstGeom prst="rect">
            <a:avLst/>
          </a:prstGeom>
          <a:noFill/>
        </p:spPr>
        <p:txBody>
          <a:bodyPr wrap="square" rtlCol="0">
            <a:noAutofit/>
          </a:bodyPr>
          <a:lstStyle/>
          <a:p>
            <a:r>
              <a:rPr lang="en-US" sz="2000">
                <a:solidFill>
                  <a:srgbClr val="00BBFF"/>
                </a:solidFill>
                <a:latin typeface="PT Serif Caption" panose="02060603050505020204" pitchFamily="18" charset="77"/>
              </a:rPr>
              <a:t>(RESTED MINIMUM OF 6 MONTHS)</a:t>
            </a:r>
            <a:endParaRPr lang="en-US" sz="2000">
              <a:solidFill>
                <a:schemeClr val="bg1"/>
              </a:solidFill>
              <a:latin typeface="PT Serif Caption" panose="02060603050505020204" pitchFamily="18" charset="77"/>
            </a:endParaRPr>
          </a:p>
        </p:txBody>
      </p:sp>
      <p:sp>
        <p:nvSpPr>
          <p:cNvPr id="30" name="TextBox 29">
            <a:extLst>
              <a:ext uri="{FF2B5EF4-FFF2-40B4-BE49-F238E27FC236}">
                <a16:creationId xmlns:a16="http://schemas.microsoft.com/office/drawing/2014/main" id="{7D056C78-F789-4C05-1EE3-FF74CE0B2F31}"/>
              </a:ext>
            </a:extLst>
          </p:cNvPr>
          <p:cNvSpPr txBox="1"/>
          <p:nvPr/>
        </p:nvSpPr>
        <p:spPr>
          <a:xfrm>
            <a:off x="4135549" y="2139072"/>
            <a:ext cx="4088736" cy="604434"/>
          </a:xfrm>
          <a:prstGeom prst="rect">
            <a:avLst/>
          </a:prstGeom>
          <a:noFill/>
        </p:spPr>
        <p:txBody>
          <a:bodyPr wrap="square" rtlCol="0">
            <a:noAutofit/>
          </a:bodyPr>
          <a:lstStyle/>
          <a:p>
            <a:pPr>
              <a:spcAft>
                <a:spcPts val="300"/>
              </a:spcAft>
            </a:pPr>
            <a:r>
              <a:rPr lang="en-US" sz="2400">
                <a:solidFill>
                  <a:schemeClr val="bg1"/>
                </a:solidFill>
                <a:latin typeface="Brothers" pitchFamily="2" charset="77"/>
              </a:rPr>
              <a:t>APPEARANCE</a:t>
            </a:r>
          </a:p>
          <a:p>
            <a:pPr>
              <a:spcAft>
                <a:spcPts val="300"/>
              </a:spcAft>
            </a:pPr>
            <a:r>
              <a:rPr lang="en-US" sz="1400">
                <a:solidFill>
                  <a:schemeClr val="bg1"/>
                </a:solidFill>
                <a:latin typeface="PT Serif Caption" panose="02060603050505020204" pitchFamily="18" charset="77"/>
              </a:rPr>
              <a:t>Intense gold</a:t>
            </a:r>
          </a:p>
          <a:p>
            <a:pPr>
              <a:spcAft>
                <a:spcPts val="300"/>
              </a:spcAft>
            </a:pPr>
            <a:endParaRPr lang="en-US" sz="1400">
              <a:solidFill>
                <a:schemeClr val="bg1"/>
              </a:solidFill>
              <a:latin typeface="PT Serif Caption" panose="02060603050505020204" pitchFamily="18" charset="77"/>
            </a:endParaRPr>
          </a:p>
          <a:p>
            <a:pPr>
              <a:spcAft>
                <a:spcPts val="300"/>
              </a:spcAft>
            </a:pPr>
            <a:r>
              <a:rPr lang="en-US" sz="2400">
                <a:solidFill>
                  <a:schemeClr val="bg1"/>
                </a:solidFill>
                <a:latin typeface="Brothers" pitchFamily="2" charset="77"/>
              </a:rPr>
              <a:t>AROMAS</a:t>
            </a:r>
          </a:p>
          <a:p>
            <a:pPr marL="174625" indent="-174625">
              <a:spcAft>
                <a:spcPts val="900"/>
              </a:spcAft>
              <a:buFont typeface="Arial" panose="020B0604020202020204" pitchFamily="34" charset="0"/>
              <a:buChar char="•"/>
            </a:pPr>
            <a:r>
              <a:rPr lang="en-US" sz="1400">
                <a:solidFill>
                  <a:schemeClr val="bg1"/>
                </a:solidFill>
                <a:latin typeface="PT Serif Caption" panose="02060603050505020204" pitchFamily="18" charset="77"/>
              </a:rPr>
              <a:t>Vanilla pods</a:t>
            </a:r>
          </a:p>
          <a:p>
            <a:pPr marL="174625" indent="-174625">
              <a:spcAft>
                <a:spcPts val="900"/>
              </a:spcAft>
              <a:buFont typeface="Arial" panose="020B0604020202020204" pitchFamily="34" charset="0"/>
              <a:buChar char="•"/>
            </a:pPr>
            <a:r>
              <a:rPr lang="en-US" sz="1400">
                <a:solidFill>
                  <a:schemeClr val="bg1"/>
                </a:solidFill>
                <a:latin typeface="PT Serif Caption" panose="02060603050505020204" pitchFamily="18" charset="77"/>
              </a:rPr>
              <a:t>Charred oak</a:t>
            </a:r>
          </a:p>
          <a:p>
            <a:pPr marL="174625" indent="-174625">
              <a:spcAft>
                <a:spcPts val="900"/>
              </a:spcAft>
              <a:buFont typeface="Arial" panose="020B0604020202020204" pitchFamily="34" charset="0"/>
              <a:buChar char="•"/>
            </a:pPr>
            <a:r>
              <a:rPr lang="en-US" sz="1400">
                <a:solidFill>
                  <a:schemeClr val="bg1"/>
                </a:solidFill>
                <a:latin typeface="PT Serif Caption" panose="02060603050505020204" pitchFamily="18" charset="77"/>
              </a:rPr>
              <a:t>Caramel</a:t>
            </a:r>
          </a:p>
        </p:txBody>
      </p:sp>
      <p:pic>
        <p:nvPicPr>
          <p:cNvPr id="22" name="Picture 21" descr="Vanilla pods and flower&#10;&#10;Description automatically generated">
            <a:extLst>
              <a:ext uri="{FF2B5EF4-FFF2-40B4-BE49-F238E27FC236}">
                <a16:creationId xmlns:a16="http://schemas.microsoft.com/office/drawing/2014/main" id="{D4FCAD10-52C2-A60E-678F-9A115C4093A9}"/>
              </a:ext>
            </a:extLst>
          </p:cNvPr>
          <p:cNvPicPr>
            <a:picLocks noChangeAspect="1"/>
          </p:cNvPicPr>
          <p:nvPr/>
        </p:nvPicPr>
        <p:blipFill>
          <a:blip r:embed="rId7"/>
          <a:stretch>
            <a:fillRect/>
          </a:stretch>
        </p:blipFill>
        <p:spPr>
          <a:xfrm rot="3261926">
            <a:off x="4610769" y="4294158"/>
            <a:ext cx="2455351" cy="2455351"/>
          </a:xfrm>
          <a:prstGeom prst="rect">
            <a:avLst/>
          </a:prstGeom>
        </p:spPr>
      </p:pic>
      <p:grpSp>
        <p:nvGrpSpPr>
          <p:cNvPr id="42" name="Group 41">
            <a:extLst>
              <a:ext uri="{FF2B5EF4-FFF2-40B4-BE49-F238E27FC236}">
                <a16:creationId xmlns:a16="http://schemas.microsoft.com/office/drawing/2014/main" id="{D86C8190-CE08-D090-2516-1FC27352A3C6}"/>
              </a:ext>
            </a:extLst>
          </p:cNvPr>
          <p:cNvGrpSpPr/>
          <p:nvPr/>
        </p:nvGrpSpPr>
        <p:grpSpPr>
          <a:xfrm>
            <a:off x="7288795" y="3317358"/>
            <a:ext cx="4903205" cy="3266984"/>
            <a:chOff x="7000477" y="586917"/>
            <a:chExt cx="4429259" cy="2951196"/>
          </a:xfrm>
        </p:grpSpPr>
        <p:pic>
          <p:nvPicPr>
            <p:cNvPr id="36" name="Picture 35" descr="A pile of wood chips&#10;&#10;Description automatically generated">
              <a:extLst>
                <a:ext uri="{FF2B5EF4-FFF2-40B4-BE49-F238E27FC236}">
                  <a16:creationId xmlns:a16="http://schemas.microsoft.com/office/drawing/2014/main" id="{1D7AF229-15B3-70BD-0EEC-B78E48138CF8}"/>
                </a:ext>
              </a:extLst>
            </p:cNvPr>
            <p:cNvPicPr>
              <a:picLocks noChangeAspect="1"/>
            </p:cNvPicPr>
            <p:nvPr/>
          </p:nvPicPr>
          <p:blipFill rotWithShape="1">
            <a:blip r:embed="rId8"/>
            <a:srcRect b="42427"/>
            <a:stretch/>
          </p:blipFill>
          <p:spPr>
            <a:xfrm>
              <a:off x="7000477" y="586917"/>
              <a:ext cx="4429259" cy="1699083"/>
            </a:xfrm>
            <a:prstGeom prst="rect">
              <a:avLst/>
            </a:prstGeom>
            <a:effectLst>
              <a:reflection blurRad="87373" stA="24433" endPos="52000" dir="5400000" sy="-100000" algn="bl" rotWithShape="0"/>
            </a:effectLst>
          </p:spPr>
        </p:pic>
        <p:pic>
          <p:nvPicPr>
            <p:cNvPr id="41" name="Picture 40" descr="A pile of wood chips&#10;&#10;Description automatically generated">
              <a:extLst>
                <a:ext uri="{FF2B5EF4-FFF2-40B4-BE49-F238E27FC236}">
                  <a16:creationId xmlns:a16="http://schemas.microsoft.com/office/drawing/2014/main" id="{ABBF3B3C-75BD-87FF-770B-A66DCDA60DE0}"/>
                </a:ext>
              </a:extLst>
            </p:cNvPr>
            <p:cNvPicPr>
              <a:picLocks noChangeAspect="1"/>
            </p:cNvPicPr>
            <p:nvPr/>
          </p:nvPicPr>
          <p:blipFill>
            <a:blip r:embed="rId8"/>
            <a:stretch>
              <a:fillRect/>
            </a:stretch>
          </p:blipFill>
          <p:spPr>
            <a:xfrm>
              <a:off x="7000477" y="586917"/>
              <a:ext cx="4429259" cy="2951196"/>
            </a:xfrm>
            <a:prstGeom prst="rect">
              <a:avLst/>
            </a:prstGeom>
            <a:effectLst>
              <a:reflection blurRad="87373" stA="24433" endPos="15000" dir="5400000" sy="-100000" algn="bl" rotWithShape="0"/>
            </a:effectLst>
          </p:spPr>
        </p:pic>
      </p:grpSp>
    </p:spTree>
    <p:extLst>
      <p:ext uri="{BB962C8B-B14F-4D97-AF65-F5344CB8AC3E}">
        <p14:creationId xmlns:p14="http://schemas.microsoft.com/office/powerpoint/2010/main" val="3850718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5B990F2-4946-FB1D-75A0-845908646D8D}"/>
              </a:ext>
            </a:extLst>
          </p:cNvPr>
          <p:cNvGrpSpPr/>
          <p:nvPr/>
        </p:nvGrpSpPr>
        <p:grpSpPr>
          <a:xfrm>
            <a:off x="1329069" y="1731176"/>
            <a:ext cx="2551815" cy="4574993"/>
            <a:chOff x="3833037" y="1617212"/>
            <a:chExt cx="2630208" cy="4715539"/>
          </a:xfrm>
        </p:grpSpPr>
        <p:pic>
          <p:nvPicPr>
            <p:cNvPr id="6" name="Picture 5" descr="A bottle of yellow liquid&#10;&#10;Description automatically generated">
              <a:extLst>
                <a:ext uri="{FF2B5EF4-FFF2-40B4-BE49-F238E27FC236}">
                  <a16:creationId xmlns:a16="http://schemas.microsoft.com/office/drawing/2014/main" id="{7BD22CA5-6004-B08A-94E1-4FCF4DB0A0A9}"/>
                </a:ext>
              </a:extLst>
            </p:cNvPr>
            <p:cNvPicPr>
              <a:picLocks noChangeAspect="1"/>
            </p:cNvPicPr>
            <p:nvPr/>
          </p:nvPicPr>
          <p:blipFill rotWithShape="1">
            <a:blip r:embed="rId3"/>
            <a:srcRect b="2616"/>
            <a:stretch/>
          </p:blipFill>
          <p:spPr>
            <a:xfrm>
              <a:off x="3833037" y="1617213"/>
              <a:ext cx="2630208" cy="4592202"/>
            </a:xfrm>
            <a:prstGeom prst="rect">
              <a:avLst/>
            </a:prstGeom>
            <a:effectLst>
              <a:reflection blurRad="87373" stA="24433" endPos="15000" dir="5400000" sy="-100000" algn="bl" rotWithShape="0"/>
            </a:effectLst>
          </p:spPr>
        </p:pic>
        <p:pic>
          <p:nvPicPr>
            <p:cNvPr id="5" name="Picture 4" descr="A bottle of yellow liquid&#10;&#10;Description automatically generated">
              <a:extLst>
                <a:ext uri="{FF2B5EF4-FFF2-40B4-BE49-F238E27FC236}">
                  <a16:creationId xmlns:a16="http://schemas.microsoft.com/office/drawing/2014/main" id="{8DCD647F-1B38-1D83-7BE1-F40F4E5CD3E3}"/>
                </a:ext>
              </a:extLst>
            </p:cNvPr>
            <p:cNvPicPr>
              <a:picLocks noChangeAspect="1"/>
            </p:cNvPicPr>
            <p:nvPr/>
          </p:nvPicPr>
          <p:blipFill>
            <a:blip r:embed="rId3"/>
            <a:stretch>
              <a:fillRect/>
            </a:stretch>
          </p:blipFill>
          <p:spPr>
            <a:xfrm>
              <a:off x="3833037" y="1617212"/>
              <a:ext cx="2630208" cy="4715539"/>
            </a:xfrm>
            <a:prstGeom prst="rect">
              <a:avLst/>
            </a:prstGeom>
          </p:spPr>
        </p:pic>
      </p:grpSp>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 REPOSADO</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8059119" cy="441703"/>
          </a:xfrm>
          <a:prstGeom prst="rect">
            <a:avLst/>
          </a:prstGeom>
          <a:noFill/>
        </p:spPr>
        <p:txBody>
          <a:bodyPr wrap="square" rtlCol="0">
            <a:noAutofit/>
          </a:bodyPr>
          <a:lstStyle/>
          <a:p>
            <a:r>
              <a:rPr lang="en-US" sz="2000">
                <a:solidFill>
                  <a:srgbClr val="00BBFF"/>
                </a:solidFill>
                <a:latin typeface="PT Serif Caption" panose="02060603050505020204" pitchFamily="18" charset="77"/>
              </a:rPr>
              <a:t>(RESTED MINIMUM OF 6 MONTHS)</a:t>
            </a:r>
            <a:endParaRPr lang="en-US" sz="2000">
              <a:solidFill>
                <a:schemeClr val="bg1"/>
              </a:solidFill>
              <a:latin typeface="PT Serif Caption" panose="02060603050505020204" pitchFamily="18" charset="77"/>
            </a:endParaRPr>
          </a:p>
        </p:txBody>
      </p:sp>
      <p:pic>
        <p:nvPicPr>
          <p:cNvPr id="4" name="Picture 3">
            <a:extLst>
              <a:ext uri="{FF2B5EF4-FFF2-40B4-BE49-F238E27FC236}">
                <a16:creationId xmlns:a16="http://schemas.microsoft.com/office/drawing/2014/main" id="{58E903AF-A1EF-A67E-1D21-2A69B32141D3}"/>
              </a:ext>
            </a:extLst>
          </p:cNvPr>
          <p:cNvPicPr>
            <a:picLocks noChangeAspect="1"/>
          </p:cNvPicPr>
          <p:nvPr/>
        </p:nvPicPr>
        <p:blipFill rotWithShape="1">
          <a:blip r:embed="rId6">
            <a:alphaModFix amt="7000"/>
          </a:blip>
          <a:srcRect t="8601" r="14836" b="6481"/>
          <a:stretch/>
        </p:blipFill>
        <p:spPr>
          <a:xfrm>
            <a:off x="9137355" y="0"/>
            <a:ext cx="3054645" cy="6858000"/>
          </a:xfrm>
          <a:prstGeom prst="rect">
            <a:avLst/>
          </a:prstGeom>
        </p:spPr>
      </p:pic>
      <p:sp>
        <p:nvSpPr>
          <p:cNvPr id="9" name="TextBox 8">
            <a:extLst>
              <a:ext uri="{FF2B5EF4-FFF2-40B4-BE49-F238E27FC236}">
                <a16:creationId xmlns:a16="http://schemas.microsoft.com/office/drawing/2014/main" id="{34C3CFB7-9DBC-4DF8-DD93-AA4F44D32BEF}"/>
              </a:ext>
            </a:extLst>
          </p:cNvPr>
          <p:cNvSpPr txBox="1"/>
          <p:nvPr/>
        </p:nvSpPr>
        <p:spPr>
          <a:xfrm>
            <a:off x="4119599" y="2601588"/>
            <a:ext cx="4646945" cy="604434"/>
          </a:xfrm>
          <a:prstGeom prst="rect">
            <a:avLst/>
          </a:prstGeom>
          <a:noFill/>
        </p:spPr>
        <p:txBody>
          <a:bodyPr wrap="square" rtlCol="0">
            <a:noAutofit/>
          </a:bodyPr>
          <a:lstStyle/>
          <a:p>
            <a:pPr>
              <a:spcAft>
                <a:spcPts val="300"/>
              </a:spcAft>
            </a:pPr>
            <a:r>
              <a:rPr lang="en-US" sz="2400">
                <a:solidFill>
                  <a:schemeClr val="bg1"/>
                </a:solidFill>
                <a:latin typeface="Brothers" pitchFamily="2" charset="77"/>
              </a:rPr>
              <a:t>TASTING DESCRIPTION</a:t>
            </a:r>
          </a:p>
          <a:p>
            <a:pPr>
              <a:lnSpc>
                <a:spcPct val="120000"/>
              </a:lnSpc>
              <a:spcAft>
                <a:spcPts val="300"/>
              </a:spcAft>
            </a:pPr>
            <a:r>
              <a:rPr lang="en-US" sz="1600">
                <a:solidFill>
                  <a:schemeClr val="bg1"/>
                </a:solidFill>
                <a:latin typeface="PT Serif Caption" panose="02060603050505020204" pitchFamily="18" charset="77"/>
              </a:rPr>
              <a:t>Natural and beautiful light amber color with golden tones, transparent and clean, brilliant and full bodied. Notable aromas of vanilla, cooked agave, caramel, butter, bourbon, hazelnut and almond. These aromas are confirmed in the mouth. This amazing Reposado is the result of a great base of Tequila Blanco, the right cask selection and the perfect age timing. </a:t>
            </a:r>
          </a:p>
        </p:txBody>
      </p:sp>
    </p:spTree>
    <p:extLst>
      <p:ext uri="{BB962C8B-B14F-4D97-AF65-F5344CB8AC3E}">
        <p14:creationId xmlns:p14="http://schemas.microsoft.com/office/powerpoint/2010/main" val="1343621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235B87B-2F4A-828B-4F72-9866D7CF05C2}"/>
              </a:ext>
            </a:extLst>
          </p:cNvPr>
          <p:cNvGrpSpPr/>
          <p:nvPr/>
        </p:nvGrpSpPr>
        <p:grpSpPr>
          <a:xfrm>
            <a:off x="1348207" y="1703335"/>
            <a:ext cx="2477622" cy="4561366"/>
            <a:chOff x="1348207" y="1703335"/>
            <a:chExt cx="2477622" cy="4561366"/>
          </a:xfrm>
        </p:grpSpPr>
        <p:pic>
          <p:nvPicPr>
            <p:cNvPr id="26" name="Picture 25" descr="A bottle of yellow liquid&#10;&#10;Description automatically generated">
              <a:extLst>
                <a:ext uri="{FF2B5EF4-FFF2-40B4-BE49-F238E27FC236}">
                  <a16:creationId xmlns:a16="http://schemas.microsoft.com/office/drawing/2014/main" id="{467CC1F1-862B-7FE1-23DE-D117FBBD1C92}"/>
                </a:ext>
              </a:extLst>
            </p:cNvPr>
            <p:cNvPicPr>
              <a:picLocks noChangeAspect="1"/>
            </p:cNvPicPr>
            <p:nvPr/>
          </p:nvPicPr>
          <p:blipFill rotWithShape="1">
            <a:blip r:embed="rId3"/>
            <a:srcRect b="2728"/>
            <a:stretch/>
          </p:blipFill>
          <p:spPr>
            <a:xfrm>
              <a:off x="1348207" y="1703335"/>
              <a:ext cx="2477622" cy="4436967"/>
            </a:xfrm>
            <a:prstGeom prst="rect">
              <a:avLst/>
            </a:prstGeom>
            <a:effectLst>
              <a:reflection blurRad="87373" stA="24433" endPos="15000" dir="5400000" sy="-100000" algn="bl" rotWithShape="0"/>
            </a:effectLst>
          </p:spPr>
        </p:pic>
        <p:pic>
          <p:nvPicPr>
            <p:cNvPr id="25" name="Picture 24" descr="A bottle of yellow liquid&#10;&#10;Description automatically generated">
              <a:extLst>
                <a:ext uri="{FF2B5EF4-FFF2-40B4-BE49-F238E27FC236}">
                  <a16:creationId xmlns:a16="http://schemas.microsoft.com/office/drawing/2014/main" id="{A9611D7C-BD0B-297C-87F1-DC02BB7FFA6D}"/>
                </a:ext>
              </a:extLst>
            </p:cNvPr>
            <p:cNvPicPr>
              <a:picLocks noChangeAspect="1"/>
            </p:cNvPicPr>
            <p:nvPr/>
          </p:nvPicPr>
          <p:blipFill>
            <a:blip r:embed="rId3"/>
            <a:stretch>
              <a:fillRect/>
            </a:stretch>
          </p:blipFill>
          <p:spPr>
            <a:xfrm>
              <a:off x="1348207" y="1703335"/>
              <a:ext cx="2477622" cy="4561366"/>
            </a:xfrm>
            <a:prstGeom prst="rect">
              <a:avLst/>
            </a:prstGeom>
          </p:spPr>
        </p:pic>
      </p:grpSp>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 AÑEJO</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8059119" cy="441703"/>
          </a:xfrm>
          <a:prstGeom prst="rect">
            <a:avLst/>
          </a:prstGeom>
          <a:noFill/>
        </p:spPr>
        <p:txBody>
          <a:bodyPr wrap="square" rtlCol="0">
            <a:noAutofit/>
          </a:bodyPr>
          <a:lstStyle/>
          <a:p>
            <a:r>
              <a:rPr lang="en-US" sz="2000">
                <a:solidFill>
                  <a:srgbClr val="00BBFF"/>
                </a:solidFill>
                <a:latin typeface="PT Serif Caption" panose="02060603050505020204" pitchFamily="18" charset="77"/>
              </a:rPr>
              <a:t>(RESTED MINIMUM OF 18 MONTHS)</a:t>
            </a:r>
            <a:endParaRPr lang="en-US" sz="2000">
              <a:solidFill>
                <a:schemeClr val="bg1"/>
              </a:solidFill>
              <a:latin typeface="PT Serif Caption" panose="02060603050505020204" pitchFamily="18" charset="77"/>
            </a:endParaRPr>
          </a:p>
        </p:txBody>
      </p:sp>
      <p:sp>
        <p:nvSpPr>
          <p:cNvPr id="30" name="TextBox 29">
            <a:extLst>
              <a:ext uri="{FF2B5EF4-FFF2-40B4-BE49-F238E27FC236}">
                <a16:creationId xmlns:a16="http://schemas.microsoft.com/office/drawing/2014/main" id="{7D056C78-F789-4C05-1EE3-FF74CE0B2F31}"/>
              </a:ext>
            </a:extLst>
          </p:cNvPr>
          <p:cNvSpPr txBox="1"/>
          <p:nvPr/>
        </p:nvSpPr>
        <p:spPr>
          <a:xfrm>
            <a:off x="4135549" y="2139072"/>
            <a:ext cx="4088736" cy="604434"/>
          </a:xfrm>
          <a:prstGeom prst="rect">
            <a:avLst/>
          </a:prstGeom>
          <a:noFill/>
        </p:spPr>
        <p:txBody>
          <a:bodyPr wrap="square" rtlCol="0">
            <a:noAutofit/>
          </a:bodyPr>
          <a:lstStyle/>
          <a:p>
            <a:pPr>
              <a:spcAft>
                <a:spcPts val="300"/>
              </a:spcAft>
            </a:pPr>
            <a:r>
              <a:rPr lang="en-US" sz="2400">
                <a:solidFill>
                  <a:schemeClr val="bg1"/>
                </a:solidFill>
                <a:latin typeface="Brothers" pitchFamily="2" charset="77"/>
              </a:rPr>
              <a:t>APPEARANCE</a:t>
            </a:r>
          </a:p>
          <a:p>
            <a:pPr>
              <a:spcAft>
                <a:spcPts val="300"/>
              </a:spcAft>
            </a:pPr>
            <a:r>
              <a:rPr lang="en-US" sz="1400">
                <a:solidFill>
                  <a:schemeClr val="bg1"/>
                </a:solidFill>
                <a:latin typeface="PT Serif Caption" panose="02060603050505020204" pitchFamily="18" charset="77"/>
              </a:rPr>
              <a:t>Light amber</a:t>
            </a:r>
          </a:p>
          <a:p>
            <a:pPr>
              <a:spcAft>
                <a:spcPts val="300"/>
              </a:spcAft>
            </a:pPr>
            <a:endParaRPr lang="en-US" sz="1400">
              <a:solidFill>
                <a:schemeClr val="bg1"/>
              </a:solidFill>
              <a:latin typeface="PT Serif Caption" panose="02060603050505020204" pitchFamily="18" charset="77"/>
            </a:endParaRPr>
          </a:p>
          <a:p>
            <a:pPr>
              <a:spcAft>
                <a:spcPts val="300"/>
              </a:spcAft>
            </a:pPr>
            <a:r>
              <a:rPr lang="en-US" sz="2400">
                <a:solidFill>
                  <a:schemeClr val="bg1"/>
                </a:solidFill>
                <a:latin typeface="Brothers" pitchFamily="2" charset="77"/>
              </a:rPr>
              <a:t>AROMAS</a:t>
            </a:r>
          </a:p>
          <a:p>
            <a:pPr marL="174625" indent="-174625">
              <a:spcAft>
                <a:spcPts val="900"/>
              </a:spcAft>
              <a:buFont typeface="Arial" panose="020B0604020202020204" pitchFamily="34" charset="0"/>
              <a:buChar char="•"/>
            </a:pPr>
            <a:r>
              <a:rPr lang="en-US" sz="1400">
                <a:solidFill>
                  <a:schemeClr val="bg1"/>
                </a:solidFill>
                <a:latin typeface="PT Serif Caption" panose="02060603050505020204" pitchFamily="18" charset="77"/>
              </a:rPr>
              <a:t>Dark Chocolate</a:t>
            </a:r>
          </a:p>
          <a:p>
            <a:pPr marL="174625" indent="-174625">
              <a:spcAft>
                <a:spcPts val="900"/>
              </a:spcAft>
              <a:buFont typeface="Arial" panose="020B0604020202020204" pitchFamily="34" charset="0"/>
              <a:buChar char="•"/>
            </a:pPr>
            <a:r>
              <a:rPr lang="en-US" sz="1400">
                <a:solidFill>
                  <a:schemeClr val="bg1"/>
                </a:solidFill>
                <a:latin typeface="PT Serif Caption" panose="02060603050505020204" pitchFamily="18" charset="77"/>
              </a:rPr>
              <a:t>Banana</a:t>
            </a:r>
          </a:p>
          <a:p>
            <a:pPr marL="174625" indent="-174625">
              <a:spcAft>
                <a:spcPts val="900"/>
              </a:spcAft>
              <a:buFont typeface="Arial" panose="020B0604020202020204" pitchFamily="34" charset="0"/>
              <a:buChar char="•"/>
            </a:pPr>
            <a:r>
              <a:rPr lang="en-US" sz="1400">
                <a:solidFill>
                  <a:schemeClr val="bg1"/>
                </a:solidFill>
                <a:latin typeface="PT Serif Caption" panose="02060603050505020204" pitchFamily="18" charset="77"/>
              </a:rPr>
              <a:t>Maple honey</a:t>
            </a:r>
          </a:p>
        </p:txBody>
      </p:sp>
      <p:grpSp>
        <p:nvGrpSpPr>
          <p:cNvPr id="17" name="Group 16">
            <a:extLst>
              <a:ext uri="{FF2B5EF4-FFF2-40B4-BE49-F238E27FC236}">
                <a16:creationId xmlns:a16="http://schemas.microsoft.com/office/drawing/2014/main" id="{9CE36AF0-202E-CFE8-567D-EA0192125797}"/>
              </a:ext>
            </a:extLst>
          </p:cNvPr>
          <p:cNvGrpSpPr/>
          <p:nvPr/>
        </p:nvGrpSpPr>
        <p:grpSpPr>
          <a:xfrm>
            <a:off x="9372601" y="2268857"/>
            <a:ext cx="2360428" cy="3233463"/>
            <a:chOff x="8546450" y="500793"/>
            <a:chExt cx="1920240" cy="2630466"/>
          </a:xfrm>
        </p:grpSpPr>
        <p:pic>
          <p:nvPicPr>
            <p:cNvPr id="14" name="Picture 13" descr="A glass pitcher with a brown liquid in it&#10;&#10;Description automatically generated">
              <a:extLst>
                <a:ext uri="{FF2B5EF4-FFF2-40B4-BE49-F238E27FC236}">
                  <a16:creationId xmlns:a16="http://schemas.microsoft.com/office/drawing/2014/main" id="{112EEE03-238F-A687-91A3-DA1F7FA43D75}"/>
                </a:ext>
              </a:extLst>
            </p:cNvPr>
            <p:cNvPicPr>
              <a:picLocks noChangeAspect="1"/>
            </p:cNvPicPr>
            <p:nvPr/>
          </p:nvPicPr>
          <p:blipFill rotWithShape="1">
            <a:blip r:embed="rId6"/>
            <a:srcRect b="7881"/>
            <a:stretch/>
          </p:blipFill>
          <p:spPr>
            <a:xfrm>
              <a:off x="8546450" y="500793"/>
              <a:ext cx="1920240" cy="2423160"/>
            </a:xfrm>
            <a:prstGeom prst="rect">
              <a:avLst/>
            </a:prstGeom>
            <a:effectLst>
              <a:reflection blurRad="162394" stA="36000" endPos="24000" dir="5400000" sy="-100000" algn="bl" rotWithShape="0"/>
            </a:effectLst>
          </p:spPr>
        </p:pic>
        <p:pic>
          <p:nvPicPr>
            <p:cNvPr id="9" name="Picture 8" descr="A glass pitcher with a brown liquid in it&#10;&#10;Description automatically generated">
              <a:extLst>
                <a:ext uri="{FF2B5EF4-FFF2-40B4-BE49-F238E27FC236}">
                  <a16:creationId xmlns:a16="http://schemas.microsoft.com/office/drawing/2014/main" id="{945B1407-9080-38AD-7EDC-F1628B40D5DD}"/>
                </a:ext>
              </a:extLst>
            </p:cNvPr>
            <p:cNvPicPr>
              <a:picLocks noChangeAspect="1"/>
            </p:cNvPicPr>
            <p:nvPr/>
          </p:nvPicPr>
          <p:blipFill>
            <a:blip r:embed="rId6"/>
            <a:stretch>
              <a:fillRect/>
            </a:stretch>
          </p:blipFill>
          <p:spPr>
            <a:xfrm>
              <a:off x="8546450" y="500793"/>
              <a:ext cx="1920240" cy="2630466"/>
            </a:xfrm>
            <a:prstGeom prst="rect">
              <a:avLst/>
            </a:prstGeom>
          </p:spPr>
        </p:pic>
      </p:grpSp>
      <p:grpSp>
        <p:nvGrpSpPr>
          <p:cNvPr id="23" name="Group 22">
            <a:extLst>
              <a:ext uri="{FF2B5EF4-FFF2-40B4-BE49-F238E27FC236}">
                <a16:creationId xmlns:a16="http://schemas.microsoft.com/office/drawing/2014/main" id="{C4321CEB-A277-43C5-E918-EE36F3CB0662}"/>
              </a:ext>
            </a:extLst>
          </p:cNvPr>
          <p:cNvGrpSpPr/>
          <p:nvPr/>
        </p:nvGrpSpPr>
        <p:grpSpPr>
          <a:xfrm>
            <a:off x="7119562" y="3781652"/>
            <a:ext cx="3449202" cy="2543787"/>
            <a:chOff x="7199305" y="3432189"/>
            <a:chExt cx="3843757" cy="2834771"/>
          </a:xfrm>
        </p:grpSpPr>
        <p:pic>
          <p:nvPicPr>
            <p:cNvPr id="21" name="Picture 20" descr="A bunch of bananas and sliced bananas&#10;&#10;Description automatically generated">
              <a:extLst>
                <a:ext uri="{FF2B5EF4-FFF2-40B4-BE49-F238E27FC236}">
                  <a16:creationId xmlns:a16="http://schemas.microsoft.com/office/drawing/2014/main" id="{406AEC98-73DD-AB45-022E-2BED327FB71F}"/>
                </a:ext>
              </a:extLst>
            </p:cNvPr>
            <p:cNvPicPr>
              <a:picLocks noChangeAspect="1"/>
            </p:cNvPicPr>
            <p:nvPr/>
          </p:nvPicPr>
          <p:blipFill rotWithShape="1">
            <a:blip r:embed="rId7"/>
            <a:srcRect b="28472"/>
            <a:stretch/>
          </p:blipFill>
          <p:spPr>
            <a:xfrm>
              <a:off x="7199305" y="3432190"/>
              <a:ext cx="3843757" cy="2027630"/>
            </a:xfrm>
            <a:prstGeom prst="rect">
              <a:avLst/>
            </a:prstGeom>
            <a:effectLst>
              <a:reflection blurRad="162394" stA="28869" endPos="43000" dir="5400000" sy="-100000" algn="bl" rotWithShape="0"/>
            </a:effectLst>
          </p:spPr>
        </p:pic>
        <p:pic>
          <p:nvPicPr>
            <p:cNvPr id="20" name="Picture 19" descr="A bunch of bananas and sliced bananas&#10;&#10;Description automatically generated">
              <a:extLst>
                <a:ext uri="{FF2B5EF4-FFF2-40B4-BE49-F238E27FC236}">
                  <a16:creationId xmlns:a16="http://schemas.microsoft.com/office/drawing/2014/main" id="{0CA6483B-8CB6-F600-666E-9F059B57BDCA}"/>
                </a:ext>
              </a:extLst>
            </p:cNvPr>
            <p:cNvPicPr>
              <a:picLocks noChangeAspect="1"/>
            </p:cNvPicPr>
            <p:nvPr/>
          </p:nvPicPr>
          <p:blipFill>
            <a:blip r:embed="rId7"/>
            <a:stretch>
              <a:fillRect/>
            </a:stretch>
          </p:blipFill>
          <p:spPr>
            <a:xfrm>
              <a:off x="7199305" y="3432189"/>
              <a:ext cx="3843757" cy="2834771"/>
            </a:xfrm>
            <a:prstGeom prst="rect">
              <a:avLst/>
            </a:prstGeom>
          </p:spPr>
        </p:pic>
      </p:grpSp>
      <p:grpSp>
        <p:nvGrpSpPr>
          <p:cNvPr id="18" name="Group 17">
            <a:extLst>
              <a:ext uri="{FF2B5EF4-FFF2-40B4-BE49-F238E27FC236}">
                <a16:creationId xmlns:a16="http://schemas.microsoft.com/office/drawing/2014/main" id="{C3A45E85-CAA7-2FE0-AFCC-5BA46501FAA7}"/>
              </a:ext>
            </a:extLst>
          </p:cNvPr>
          <p:cNvGrpSpPr/>
          <p:nvPr/>
        </p:nvGrpSpPr>
        <p:grpSpPr>
          <a:xfrm>
            <a:off x="4641232" y="4481623"/>
            <a:ext cx="2463181" cy="1857099"/>
            <a:chOff x="6563478" y="3482163"/>
            <a:chExt cx="2822797" cy="2128229"/>
          </a:xfrm>
        </p:grpSpPr>
        <p:pic>
          <p:nvPicPr>
            <p:cNvPr id="16" name="Picture 15" descr="A stack of chocolate bars&#10;&#10;Description automatically generated">
              <a:extLst>
                <a:ext uri="{FF2B5EF4-FFF2-40B4-BE49-F238E27FC236}">
                  <a16:creationId xmlns:a16="http://schemas.microsoft.com/office/drawing/2014/main" id="{06701C15-EF6A-A487-BB46-E5FFCA088EBB}"/>
                </a:ext>
              </a:extLst>
            </p:cNvPr>
            <p:cNvPicPr>
              <a:picLocks noChangeAspect="1"/>
            </p:cNvPicPr>
            <p:nvPr/>
          </p:nvPicPr>
          <p:blipFill rotWithShape="1">
            <a:blip r:embed="rId8"/>
            <a:srcRect b="23312"/>
            <a:stretch/>
          </p:blipFill>
          <p:spPr>
            <a:xfrm>
              <a:off x="6563478" y="3482163"/>
              <a:ext cx="2822797" cy="1632097"/>
            </a:xfrm>
            <a:prstGeom prst="rect">
              <a:avLst/>
            </a:prstGeom>
            <a:effectLst>
              <a:reflection blurRad="162394" stA="79009" endPos="40817" dir="5400000" sy="-100000" algn="bl" rotWithShape="0"/>
            </a:effectLst>
          </p:spPr>
        </p:pic>
        <p:pic>
          <p:nvPicPr>
            <p:cNvPr id="13" name="Picture 12" descr="A stack of chocolate bars&#10;&#10;Description automatically generated">
              <a:extLst>
                <a:ext uri="{FF2B5EF4-FFF2-40B4-BE49-F238E27FC236}">
                  <a16:creationId xmlns:a16="http://schemas.microsoft.com/office/drawing/2014/main" id="{D1E20432-D9A0-4525-4C66-14F1B73634A5}"/>
                </a:ext>
              </a:extLst>
            </p:cNvPr>
            <p:cNvPicPr>
              <a:picLocks noChangeAspect="1"/>
            </p:cNvPicPr>
            <p:nvPr/>
          </p:nvPicPr>
          <p:blipFill>
            <a:blip r:embed="rId8"/>
            <a:stretch>
              <a:fillRect/>
            </a:stretch>
          </p:blipFill>
          <p:spPr>
            <a:xfrm>
              <a:off x="6563478" y="3482163"/>
              <a:ext cx="2822797" cy="2128229"/>
            </a:xfrm>
            <a:prstGeom prst="rect">
              <a:avLst/>
            </a:prstGeom>
          </p:spPr>
        </p:pic>
      </p:grpSp>
    </p:spTree>
    <p:extLst>
      <p:ext uri="{BB962C8B-B14F-4D97-AF65-F5344CB8AC3E}">
        <p14:creationId xmlns:p14="http://schemas.microsoft.com/office/powerpoint/2010/main" val="334569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235B87B-2F4A-828B-4F72-9866D7CF05C2}"/>
              </a:ext>
            </a:extLst>
          </p:cNvPr>
          <p:cNvGrpSpPr/>
          <p:nvPr/>
        </p:nvGrpSpPr>
        <p:grpSpPr>
          <a:xfrm>
            <a:off x="1348207" y="1703335"/>
            <a:ext cx="2477622" cy="4561366"/>
            <a:chOff x="1348207" y="1703335"/>
            <a:chExt cx="2477622" cy="4561366"/>
          </a:xfrm>
        </p:grpSpPr>
        <p:pic>
          <p:nvPicPr>
            <p:cNvPr id="26" name="Picture 25" descr="A bottle of yellow liquid&#10;&#10;Description automatically generated">
              <a:extLst>
                <a:ext uri="{FF2B5EF4-FFF2-40B4-BE49-F238E27FC236}">
                  <a16:creationId xmlns:a16="http://schemas.microsoft.com/office/drawing/2014/main" id="{467CC1F1-862B-7FE1-23DE-D117FBBD1C92}"/>
                </a:ext>
              </a:extLst>
            </p:cNvPr>
            <p:cNvPicPr>
              <a:picLocks noChangeAspect="1"/>
            </p:cNvPicPr>
            <p:nvPr/>
          </p:nvPicPr>
          <p:blipFill rotWithShape="1">
            <a:blip r:embed="rId3"/>
            <a:srcRect b="2728"/>
            <a:stretch/>
          </p:blipFill>
          <p:spPr>
            <a:xfrm>
              <a:off x="1348207" y="1703335"/>
              <a:ext cx="2477622" cy="4436967"/>
            </a:xfrm>
            <a:prstGeom prst="rect">
              <a:avLst/>
            </a:prstGeom>
            <a:effectLst>
              <a:reflection blurRad="87373" stA="24433" endPos="15000" dir="5400000" sy="-100000" algn="bl" rotWithShape="0"/>
            </a:effectLst>
          </p:spPr>
        </p:pic>
        <p:pic>
          <p:nvPicPr>
            <p:cNvPr id="25" name="Picture 24" descr="A bottle of yellow liquid&#10;&#10;Description automatically generated">
              <a:extLst>
                <a:ext uri="{FF2B5EF4-FFF2-40B4-BE49-F238E27FC236}">
                  <a16:creationId xmlns:a16="http://schemas.microsoft.com/office/drawing/2014/main" id="{A9611D7C-BD0B-297C-87F1-DC02BB7FFA6D}"/>
                </a:ext>
              </a:extLst>
            </p:cNvPr>
            <p:cNvPicPr>
              <a:picLocks noChangeAspect="1"/>
            </p:cNvPicPr>
            <p:nvPr/>
          </p:nvPicPr>
          <p:blipFill>
            <a:blip r:embed="rId3"/>
            <a:stretch>
              <a:fillRect/>
            </a:stretch>
          </p:blipFill>
          <p:spPr>
            <a:xfrm>
              <a:off x="1348207" y="1703335"/>
              <a:ext cx="2477622" cy="4561366"/>
            </a:xfrm>
            <a:prstGeom prst="rect">
              <a:avLst/>
            </a:prstGeom>
          </p:spPr>
        </p:pic>
      </p:grpSp>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 AÑEJO</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8059119" cy="441703"/>
          </a:xfrm>
          <a:prstGeom prst="rect">
            <a:avLst/>
          </a:prstGeom>
          <a:noFill/>
        </p:spPr>
        <p:txBody>
          <a:bodyPr wrap="square" rtlCol="0">
            <a:noAutofit/>
          </a:bodyPr>
          <a:lstStyle/>
          <a:p>
            <a:r>
              <a:rPr lang="en-US" sz="2000">
                <a:solidFill>
                  <a:srgbClr val="00BBFF"/>
                </a:solidFill>
                <a:latin typeface="PT Serif Caption" panose="02060603050505020204" pitchFamily="18" charset="77"/>
              </a:rPr>
              <a:t>(RESTED MINIMUM OF 18 MONTHS)</a:t>
            </a:r>
            <a:endParaRPr lang="en-US" sz="2000">
              <a:solidFill>
                <a:schemeClr val="bg1"/>
              </a:solidFill>
              <a:latin typeface="PT Serif Caption" panose="02060603050505020204" pitchFamily="18" charset="77"/>
            </a:endParaRPr>
          </a:p>
        </p:txBody>
      </p:sp>
      <p:pic>
        <p:nvPicPr>
          <p:cNvPr id="4" name="Picture 3">
            <a:extLst>
              <a:ext uri="{FF2B5EF4-FFF2-40B4-BE49-F238E27FC236}">
                <a16:creationId xmlns:a16="http://schemas.microsoft.com/office/drawing/2014/main" id="{03541846-D5ED-4BC8-78E6-679AE2327406}"/>
              </a:ext>
            </a:extLst>
          </p:cNvPr>
          <p:cNvPicPr>
            <a:picLocks noChangeAspect="1"/>
          </p:cNvPicPr>
          <p:nvPr/>
        </p:nvPicPr>
        <p:blipFill rotWithShape="1">
          <a:blip r:embed="rId6">
            <a:alphaModFix amt="7000"/>
          </a:blip>
          <a:srcRect t="8601" r="14836" b="6481"/>
          <a:stretch/>
        </p:blipFill>
        <p:spPr>
          <a:xfrm>
            <a:off x="9137355" y="0"/>
            <a:ext cx="3054645" cy="6858000"/>
          </a:xfrm>
          <a:prstGeom prst="rect">
            <a:avLst/>
          </a:prstGeom>
        </p:spPr>
      </p:pic>
      <p:sp>
        <p:nvSpPr>
          <p:cNvPr id="5" name="TextBox 4">
            <a:extLst>
              <a:ext uri="{FF2B5EF4-FFF2-40B4-BE49-F238E27FC236}">
                <a16:creationId xmlns:a16="http://schemas.microsoft.com/office/drawing/2014/main" id="{59BCFF14-DC85-2D03-C45A-C727AC002D57}"/>
              </a:ext>
            </a:extLst>
          </p:cNvPr>
          <p:cNvSpPr txBox="1"/>
          <p:nvPr/>
        </p:nvSpPr>
        <p:spPr>
          <a:xfrm>
            <a:off x="4119599" y="2601588"/>
            <a:ext cx="4646945" cy="604434"/>
          </a:xfrm>
          <a:prstGeom prst="rect">
            <a:avLst/>
          </a:prstGeom>
          <a:noFill/>
        </p:spPr>
        <p:txBody>
          <a:bodyPr wrap="square" rtlCol="0">
            <a:noAutofit/>
          </a:bodyPr>
          <a:lstStyle/>
          <a:p>
            <a:pPr>
              <a:spcAft>
                <a:spcPts val="300"/>
              </a:spcAft>
            </a:pPr>
            <a:r>
              <a:rPr lang="en-US" sz="2400">
                <a:solidFill>
                  <a:schemeClr val="bg1"/>
                </a:solidFill>
                <a:latin typeface="Brothers" pitchFamily="2" charset="77"/>
              </a:rPr>
              <a:t>TASTING DESCRIPTION</a:t>
            </a:r>
          </a:p>
          <a:p>
            <a:pPr>
              <a:lnSpc>
                <a:spcPct val="120000"/>
              </a:lnSpc>
              <a:spcAft>
                <a:spcPts val="300"/>
              </a:spcAft>
            </a:pPr>
            <a:r>
              <a:rPr lang="en-US" sz="1600">
                <a:solidFill>
                  <a:schemeClr val="bg1"/>
                </a:solidFill>
                <a:latin typeface="PT Serif Caption" panose="02060603050505020204" pitchFamily="18" charset="77"/>
              </a:rPr>
              <a:t>Intense golden color with tones of bronze. Clean and full bodied. Refined aromas of oak, chocolate, dry fruits and butter. A pleasant spice at the tongue, with flavors of black and green pepper, white oak, vanilla, spices and maple honey. Although it has 18 months of aging the flavor of agave is still present.</a:t>
            </a:r>
          </a:p>
        </p:txBody>
      </p:sp>
    </p:spTree>
    <p:extLst>
      <p:ext uri="{BB962C8B-B14F-4D97-AF65-F5344CB8AC3E}">
        <p14:creationId xmlns:p14="http://schemas.microsoft.com/office/powerpoint/2010/main" val="1855020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C5BD5880-A29A-C4DC-FA4B-A140EBA5C4FC}"/>
              </a:ext>
            </a:extLst>
          </p:cNvPr>
          <p:cNvGrpSpPr/>
          <p:nvPr/>
        </p:nvGrpSpPr>
        <p:grpSpPr>
          <a:xfrm>
            <a:off x="1325880" y="1706526"/>
            <a:ext cx="2578838" cy="4625535"/>
            <a:chOff x="1325880" y="1706526"/>
            <a:chExt cx="2578838" cy="4625535"/>
          </a:xfrm>
        </p:grpSpPr>
        <p:pic>
          <p:nvPicPr>
            <p:cNvPr id="40" name="Picture 39" descr="A bottle of alcohol with a black lid&#10;&#10;Description automatically generated">
              <a:extLst>
                <a:ext uri="{FF2B5EF4-FFF2-40B4-BE49-F238E27FC236}">
                  <a16:creationId xmlns:a16="http://schemas.microsoft.com/office/drawing/2014/main" id="{67949D54-527D-BBB7-5D39-158A94A11149}"/>
                </a:ext>
              </a:extLst>
            </p:cNvPr>
            <p:cNvPicPr>
              <a:picLocks noChangeAspect="1"/>
            </p:cNvPicPr>
            <p:nvPr/>
          </p:nvPicPr>
          <p:blipFill rotWithShape="1">
            <a:blip r:embed="rId3"/>
            <a:srcRect b="4491"/>
            <a:stretch/>
          </p:blipFill>
          <p:spPr>
            <a:xfrm>
              <a:off x="1325880" y="1706526"/>
              <a:ext cx="2578838" cy="4417827"/>
            </a:xfrm>
            <a:prstGeom prst="rect">
              <a:avLst/>
            </a:prstGeom>
            <a:effectLst>
              <a:reflection blurRad="87373" stA="24433" endPos="15000" dir="5400000" sy="-100000" algn="bl" rotWithShape="0"/>
            </a:effectLst>
          </p:spPr>
        </p:pic>
        <p:pic>
          <p:nvPicPr>
            <p:cNvPr id="39" name="Picture 38" descr="A bottle of alcohol with a black lid&#10;&#10;Description automatically generated">
              <a:extLst>
                <a:ext uri="{FF2B5EF4-FFF2-40B4-BE49-F238E27FC236}">
                  <a16:creationId xmlns:a16="http://schemas.microsoft.com/office/drawing/2014/main" id="{20A2D330-6A0A-7A39-2550-992ED049EEE1}"/>
                </a:ext>
              </a:extLst>
            </p:cNvPr>
            <p:cNvPicPr>
              <a:picLocks noChangeAspect="1"/>
            </p:cNvPicPr>
            <p:nvPr/>
          </p:nvPicPr>
          <p:blipFill>
            <a:blip r:embed="rId3"/>
            <a:stretch>
              <a:fillRect/>
            </a:stretch>
          </p:blipFill>
          <p:spPr>
            <a:xfrm>
              <a:off x="1325880" y="1706526"/>
              <a:ext cx="2578838" cy="4625535"/>
            </a:xfrm>
            <a:prstGeom prst="rect">
              <a:avLst/>
            </a:prstGeom>
          </p:spPr>
        </p:pic>
      </p:grpSp>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 AÑEJO CRISTALINO</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11069215" cy="441703"/>
          </a:xfrm>
          <a:prstGeom prst="rect">
            <a:avLst/>
          </a:prstGeom>
          <a:noFill/>
        </p:spPr>
        <p:txBody>
          <a:bodyPr wrap="square" rtlCol="0">
            <a:noAutofit/>
          </a:bodyPr>
          <a:lstStyle/>
          <a:p>
            <a:r>
              <a:rPr lang="en-US">
                <a:solidFill>
                  <a:srgbClr val="00BBFF"/>
                </a:solidFill>
                <a:latin typeface="PT Serif Caption" panose="02060603050505020204" pitchFamily="18" charset="77"/>
              </a:rPr>
              <a:t>(RESTED MINIMUM OF 18 MONTHS AND FILTERED OUT TO REMOVE COLOR)</a:t>
            </a:r>
            <a:endParaRPr lang="en-US">
              <a:solidFill>
                <a:schemeClr val="bg1"/>
              </a:solidFill>
              <a:latin typeface="PT Serif Caption" panose="02060603050505020204" pitchFamily="18" charset="77"/>
            </a:endParaRPr>
          </a:p>
        </p:txBody>
      </p:sp>
      <p:sp>
        <p:nvSpPr>
          <p:cNvPr id="30" name="TextBox 29">
            <a:extLst>
              <a:ext uri="{FF2B5EF4-FFF2-40B4-BE49-F238E27FC236}">
                <a16:creationId xmlns:a16="http://schemas.microsoft.com/office/drawing/2014/main" id="{7D056C78-F789-4C05-1EE3-FF74CE0B2F31}"/>
              </a:ext>
            </a:extLst>
          </p:cNvPr>
          <p:cNvSpPr txBox="1"/>
          <p:nvPr/>
        </p:nvSpPr>
        <p:spPr>
          <a:xfrm>
            <a:off x="4135549" y="2139072"/>
            <a:ext cx="4088736" cy="604434"/>
          </a:xfrm>
          <a:prstGeom prst="rect">
            <a:avLst/>
          </a:prstGeom>
          <a:noFill/>
        </p:spPr>
        <p:txBody>
          <a:bodyPr wrap="square" rtlCol="0">
            <a:noAutofit/>
          </a:bodyPr>
          <a:lstStyle/>
          <a:p>
            <a:pPr>
              <a:spcAft>
                <a:spcPts val="300"/>
              </a:spcAft>
            </a:pPr>
            <a:r>
              <a:rPr lang="en-US" sz="2400">
                <a:solidFill>
                  <a:schemeClr val="bg1"/>
                </a:solidFill>
                <a:latin typeface="Brothers" pitchFamily="2" charset="77"/>
              </a:rPr>
              <a:t>APPEARANCE</a:t>
            </a:r>
          </a:p>
          <a:p>
            <a:pPr>
              <a:spcAft>
                <a:spcPts val="300"/>
              </a:spcAft>
            </a:pPr>
            <a:r>
              <a:rPr lang="en-US" sz="1400">
                <a:solidFill>
                  <a:schemeClr val="bg1"/>
                </a:solidFill>
                <a:latin typeface="PT Serif Caption" panose="02060603050505020204" pitchFamily="18" charset="77"/>
              </a:rPr>
              <a:t>Crystal</a:t>
            </a:r>
          </a:p>
          <a:p>
            <a:pPr>
              <a:spcAft>
                <a:spcPts val="300"/>
              </a:spcAft>
            </a:pPr>
            <a:endParaRPr lang="en-US" sz="1400">
              <a:solidFill>
                <a:schemeClr val="bg1"/>
              </a:solidFill>
              <a:latin typeface="PT Serif Caption" panose="02060603050505020204" pitchFamily="18" charset="77"/>
            </a:endParaRPr>
          </a:p>
          <a:p>
            <a:pPr>
              <a:spcAft>
                <a:spcPts val="300"/>
              </a:spcAft>
            </a:pPr>
            <a:r>
              <a:rPr lang="en-US" sz="2400">
                <a:solidFill>
                  <a:schemeClr val="bg1"/>
                </a:solidFill>
                <a:latin typeface="Brothers" pitchFamily="2" charset="77"/>
              </a:rPr>
              <a:t>AROMAS</a:t>
            </a:r>
          </a:p>
          <a:p>
            <a:pPr marL="174625" indent="-174625">
              <a:spcAft>
                <a:spcPts val="900"/>
              </a:spcAft>
              <a:buFont typeface="Arial" panose="020B0604020202020204" pitchFamily="34" charset="0"/>
              <a:buChar char="•"/>
            </a:pPr>
            <a:r>
              <a:rPr lang="en-US" sz="1400">
                <a:solidFill>
                  <a:schemeClr val="bg1"/>
                </a:solidFill>
                <a:latin typeface="PT Serif Caption" panose="02060603050505020204" pitchFamily="18" charset="77"/>
              </a:rPr>
              <a:t>Raising</a:t>
            </a:r>
          </a:p>
          <a:p>
            <a:pPr marL="174625" indent="-174625">
              <a:spcAft>
                <a:spcPts val="900"/>
              </a:spcAft>
              <a:buFont typeface="Arial" panose="020B0604020202020204" pitchFamily="34" charset="0"/>
              <a:buChar char="•"/>
            </a:pPr>
            <a:r>
              <a:rPr lang="en-US" sz="1400">
                <a:solidFill>
                  <a:schemeClr val="bg1"/>
                </a:solidFill>
                <a:latin typeface="PT Serif Caption" panose="02060603050505020204" pitchFamily="18" charset="77"/>
              </a:rPr>
              <a:t>Dry fruits</a:t>
            </a:r>
          </a:p>
          <a:p>
            <a:pPr marL="174625" indent="-174625">
              <a:spcAft>
                <a:spcPts val="900"/>
              </a:spcAft>
              <a:buFont typeface="Arial" panose="020B0604020202020204" pitchFamily="34" charset="0"/>
              <a:buChar char="•"/>
            </a:pPr>
            <a:r>
              <a:rPr lang="en-US" sz="1400">
                <a:solidFill>
                  <a:schemeClr val="bg1"/>
                </a:solidFill>
                <a:latin typeface="PT Serif Caption" panose="02060603050505020204" pitchFamily="18" charset="77"/>
              </a:rPr>
              <a:t>Quince</a:t>
            </a:r>
          </a:p>
          <a:p>
            <a:pPr marL="174625" indent="-174625">
              <a:spcAft>
                <a:spcPts val="900"/>
              </a:spcAft>
              <a:buFont typeface="Arial" panose="020B0604020202020204" pitchFamily="34" charset="0"/>
              <a:buChar char="•"/>
            </a:pPr>
            <a:r>
              <a:rPr lang="en-US" sz="1400">
                <a:solidFill>
                  <a:schemeClr val="bg1"/>
                </a:solidFill>
                <a:latin typeface="PT Serif Caption" panose="02060603050505020204" pitchFamily="18" charset="77"/>
              </a:rPr>
              <a:t>Figs</a:t>
            </a:r>
          </a:p>
        </p:txBody>
      </p:sp>
      <p:grpSp>
        <p:nvGrpSpPr>
          <p:cNvPr id="35" name="Group 34">
            <a:extLst>
              <a:ext uri="{FF2B5EF4-FFF2-40B4-BE49-F238E27FC236}">
                <a16:creationId xmlns:a16="http://schemas.microsoft.com/office/drawing/2014/main" id="{313172F1-DCB8-380B-E94F-60468968F707}"/>
              </a:ext>
            </a:extLst>
          </p:cNvPr>
          <p:cNvGrpSpPr/>
          <p:nvPr/>
        </p:nvGrpSpPr>
        <p:grpSpPr>
          <a:xfrm>
            <a:off x="6742106" y="3934046"/>
            <a:ext cx="2324449" cy="1361026"/>
            <a:chOff x="-737900" y="1554480"/>
            <a:chExt cx="1930400" cy="1130300"/>
          </a:xfrm>
        </p:grpSpPr>
        <p:pic>
          <p:nvPicPr>
            <p:cNvPr id="34" name="Picture 33" descr="A pile of raisins on a black background&#10;&#10;Description automatically generated">
              <a:extLst>
                <a:ext uri="{FF2B5EF4-FFF2-40B4-BE49-F238E27FC236}">
                  <a16:creationId xmlns:a16="http://schemas.microsoft.com/office/drawing/2014/main" id="{10A45A1D-2121-CB6C-D652-CBF1A3BD4F79}"/>
                </a:ext>
              </a:extLst>
            </p:cNvPr>
            <p:cNvPicPr>
              <a:picLocks noChangeAspect="1"/>
            </p:cNvPicPr>
            <p:nvPr/>
          </p:nvPicPr>
          <p:blipFill rotWithShape="1">
            <a:blip r:embed="rId6"/>
            <a:srcRect b="42336"/>
            <a:stretch/>
          </p:blipFill>
          <p:spPr>
            <a:xfrm>
              <a:off x="-737900" y="1554480"/>
              <a:ext cx="1930400" cy="651776"/>
            </a:xfrm>
            <a:prstGeom prst="rect">
              <a:avLst/>
            </a:prstGeom>
            <a:effectLst>
              <a:reflection blurRad="87373" stA="40755" dir="5400000" sy="-100000" algn="bl" rotWithShape="0"/>
            </a:effectLst>
          </p:spPr>
        </p:pic>
        <p:pic>
          <p:nvPicPr>
            <p:cNvPr id="5" name="Picture 4" descr="A pile of raisins on a black background&#10;&#10;Description automatically generated">
              <a:extLst>
                <a:ext uri="{FF2B5EF4-FFF2-40B4-BE49-F238E27FC236}">
                  <a16:creationId xmlns:a16="http://schemas.microsoft.com/office/drawing/2014/main" id="{A0CEE11A-6206-8BD5-D998-D80B46B4AF19}"/>
                </a:ext>
              </a:extLst>
            </p:cNvPr>
            <p:cNvPicPr>
              <a:picLocks noChangeAspect="1"/>
            </p:cNvPicPr>
            <p:nvPr/>
          </p:nvPicPr>
          <p:blipFill>
            <a:blip r:embed="rId6"/>
            <a:stretch>
              <a:fillRect/>
            </a:stretch>
          </p:blipFill>
          <p:spPr>
            <a:xfrm>
              <a:off x="-737900" y="1554480"/>
              <a:ext cx="1930400" cy="1130300"/>
            </a:xfrm>
            <a:prstGeom prst="rect">
              <a:avLst/>
            </a:prstGeom>
          </p:spPr>
        </p:pic>
      </p:grpSp>
      <p:grpSp>
        <p:nvGrpSpPr>
          <p:cNvPr id="28" name="Group 27">
            <a:extLst>
              <a:ext uri="{FF2B5EF4-FFF2-40B4-BE49-F238E27FC236}">
                <a16:creationId xmlns:a16="http://schemas.microsoft.com/office/drawing/2014/main" id="{6908A163-9180-8650-7DED-69684530C49A}"/>
              </a:ext>
            </a:extLst>
          </p:cNvPr>
          <p:cNvGrpSpPr/>
          <p:nvPr/>
        </p:nvGrpSpPr>
        <p:grpSpPr>
          <a:xfrm>
            <a:off x="8366761" y="2663982"/>
            <a:ext cx="2882487" cy="1817584"/>
            <a:chOff x="6559225" y="1645920"/>
            <a:chExt cx="3333538" cy="2101999"/>
          </a:xfrm>
        </p:grpSpPr>
        <p:pic>
          <p:nvPicPr>
            <p:cNvPr id="24" name="Picture 23" descr="A pile of different types of nuts&#10;&#10;Description automatically generated">
              <a:extLst>
                <a:ext uri="{FF2B5EF4-FFF2-40B4-BE49-F238E27FC236}">
                  <a16:creationId xmlns:a16="http://schemas.microsoft.com/office/drawing/2014/main" id="{CBA90D49-0D3A-5D8E-561D-380FD1AF285E}"/>
                </a:ext>
              </a:extLst>
            </p:cNvPr>
            <p:cNvPicPr>
              <a:picLocks noChangeAspect="1"/>
            </p:cNvPicPr>
            <p:nvPr/>
          </p:nvPicPr>
          <p:blipFill rotWithShape="1">
            <a:blip r:embed="rId7"/>
            <a:srcRect b="34141"/>
            <a:stretch/>
          </p:blipFill>
          <p:spPr>
            <a:xfrm>
              <a:off x="6559225" y="1645920"/>
              <a:ext cx="3333538" cy="1384359"/>
            </a:xfrm>
            <a:prstGeom prst="rect">
              <a:avLst/>
            </a:prstGeom>
            <a:effectLst>
              <a:reflection blurRad="87373" stA="37000" endPos="58427" dir="5400000" sy="-100000" algn="bl" rotWithShape="0"/>
            </a:effectLst>
          </p:spPr>
        </p:pic>
        <p:pic>
          <p:nvPicPr>
            <p:cNvPr id="22" name="Picture 21" descr="A pile of different types of nuts&#10;&#10;Description automatically generated">
              <a:extLst>
                <a:ext uri="{FF2B5EF4-FFF2-40B4-BE49-F238E27FC236}">
                  <a16:creationId xmlns:a16="http://schemas.microsoft.com/office/drawing/2014/main" id="{8558A6A6-58AA-F04D-B8D2-E85B36E9A138}"/>
                </a:ext>
              </a:extLst>
            </p:cNvPr>
            <p:cNvPicPr>
              <a:picLocks noChangeAspect="1"/>
            </p:cNvPicPr>
            <p:nvPr/>
          </p:nvPicPr>
          <p:blipFill>
            <a:blip r:embed="rId7"/>
            <a:stretch>
              <a:fillRect/>
            </a:stretch>
          </p:blipFill>
          <p:spPr>
            <a:xfrm>
              <a:off x="6559225" y="1645920"/>
              <a:ext cx="3333538" cy="2101999"/>
            </a:xfrm>
            <a:prstGeom prst="rect">
              <a:avLst/>
            </a:prstGeom>
          </p:spPr>
        </p:pic>
      </p:grpSp>
      <p:grpSp>
        <p:nvGrpSpPr>
          <p:cNvPr id="37" name="Group 36">
            <a:extLst>
              <a:ext uri="{FF2B5EF4-FFF2-40B4-BE49-F238E27FC236}">
                <a16:creationId xmlns:a16="http://schemas.microsoft.com/office/drawing/2014/main" id="{26DC6667-F829-F8D0-D88D-B150CC1511E9}"/>
              </a:ext>
            </a:extLst>
          </p:cNvPr>
          <p:cNvGrpSpPr/>
          <p:nvPr/>
        </p:nvGrpSpPr>
        <p:grpSpPr>
          <a:xfrm>
            <a:off x="9008966" y="4036119"/>
            <a:ext cx="2926759" cy="2189540"/>
            <a:chOff x="-640080" y="1463040"/>
            <a:chExt cx="2926759" cy="2189540"/>
          </a:xfrm>
        </p:grpSpPr>
        <p:pic>
          <p:nvPicPr>
            <p:cNvPr id="36" name="Picture 35" descr="A group of yellow fruit with green leaves&#10;&#10;Description automatically generated">
              <a:extLst>
                <a:ext uri="{FF2B5EF4-FFF2-40B4-BE49-F238E27FC236}">
                  <a16:creationId xmlns:a16="http://schemas.microsoft.com/office/drawing/2014/main" id="{70FD5F7C-3BAE-B408-7C2C-5F6D6AE39107}"/>
                </a:ext>
              </a:extLst>
            </p:cNvPr>
            <p:cNvPicPr>
              <a:picLocks noChangeAspect="1"/>
            </p:cNvPicPr>
            <p:nvPr/>
          </p:nvPicPr>
          <p:blipFill rotWithShape="1">
            <a:blip r:embed="rId8"/>
            <a:srcRect b="27936"/>
            <a:stretch/>
          </p:blipFill>
          <p:spPr>
            <a:xfrm>
              <a:off x="-640080" y="1463040"/>
              <a:ext cx="2926759" cy="1577872"/>
            </a:xfrm>
            <a:prstGeom prst="rect">
              <a:avLst/>
            </a:prstGeom>
            <a:effectLst>
              <a:reflection blurRad="87373" stA="22868" endPos="32081" dir="5400000" sy="-100000" algn="bl" rotWithShape="0"/>
            </a:effectLst>
          </p:spPr>
        </p:pic>
        <p:pic>
          <p:nvPicPr>
            <p:cNvPr id="11" name="Picture 10" descr="A group of yellow fruit with green leaves&#10;&#10;Description automatically generated">
              <a:extLst>
                <a:ext uri="{FF2B5EF4-FFF2-40B4-BE49-F238E27FC236}">
                  <a16:creationId xmlns:a16="http://schemas.microsoft.com/office/drawing/2014/main" id="{A3A53D90-3BEA-E901-3E63-BF63513DFECC}"/>
                </a:ext>
              </a:extLst>
            </p:cNvPr>
            <p:cNvPicPr>
              <a:picLocks noChangeAspect="1"/>
            </p:cNvPicPr>
            <p:nvPr/>
          </p:nvPicPr>
          <p:blipFill>
            <a:blip r:embed="rId8"/>
            <a:stretch>
              <a:fillRect/>
            </a:stretch>
          </p:blipFill>
          <p:spPr>
            <a:xfrm>
              <a:off x="-640080" y="1463040"/>
              <a:ext cx="2926759" cy="2189540"/>
            </a:xfrm>
            <a:prstGeom prst="rect">
              <a:avLst/>
            </a:prstGeom>
          </p:spPr>
        </p:pic>
      </p:grpSp>
      <p:pic>
        <p:nvPicPr>
          <p:cNvPr id="33" name="Picture 32" descr="A fig and a half of a fig&#10;&#10;Description automatically generated">
            <a:extLst>
              <a:ext uri="{FF2B5EF4-FFF2-40B4-BE49-F238E27FC236}">
                <a16:creationId xmlns:a16="http://schemas.microsoft.com/office/drawing/2014/main" id="{1D72F1AC-CA10-C280-96A0-F5EB9AB72925}"/>
              </a:ext>
            </a:extLst>
          </p:cNvPr>
          <p:cNvPicPr>
            <a:picLocks noChangeAspect="1"/>
          </p:cNvPicPr>
          <p:nvPr/>
        </p:nvPicPr>
        <p:blipFill>
          <a:blip r:embed="rId9"/>
          <a:stretch>
            <a:fillRect/>
          </a:stretch>
        </p:blipFill>
        <p:spPr>
          <a:xfrm>
            <a:off x="4441603" y="4545418"/>
            <a:ext cx="3619562" cy="2051641"/>
          </a:xfrm>
          <a:prstGeom prst="rect">
            <a:avLst/>
          </a:prstGeom>
        </p:spPr>
      </p:pic>
    </p:spTree>
    <p:extLst>
      <p:ext uri="{BB962C8B-B14F-4D97-AF65-F5344CB8AC3E}">
        <p14:creationId xmlns:p14="http://schemas.microsoft.com/office/powerpoint/2010/main" val="3379730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C5BD5880-A29A-C4DC-FA4B-A140EBA5C4FC}"/>
              </a:ext>
            </a:extLst>
          </p:cNvPr>
          <p:cNvGrpSpPr/>
          <p:nvPr/>
        </p:nvGrpSpPr>
        <p:grpSpPr>
          <a:xfrm>
            <a:off x="1325880" y="1706526"/>
            <a:ext cx="2578838" cy="4625535"/>
            <a:chOff x="1325880" y="1706526"/>
            <a:chExt cx="2578838" cy="4625535"/>
          </a:xfrm>
        </p:grpSpPr>
        <p:pic>
          <p:nvPicPr>
            <p:cNvPr id="40" name="Picture 39" descr="A bottle of alcohol with a black lid&#10;&#10;Description automatically generated">
              <a:extLst>
                <a:ext uri="{FF2B5EF4-FFF2-40B4-BE49-F238E27FC236}">
                  <a16:creationId xmlns:a16="http://schemas.microsoft.com/office/drawing/2014/main" id="{67949D54-527D-BBB7-5D39-158A94A11149}"/>
                </a:ext>
              </a:extLst>
            </p:cNvPr>
            <p:cNvPicPr>
              <a:picLocks noChangeAspect="1"/>
            </p:cNvPicPr>
            <p:nvPr/>
          </p:nvPicPr>
          <p:blipFill rotWithShape="1">
            <a:blip r:embed="rId3"/>
            <a:srcRect b="4491"/>
            <a:stretch/>
          </p:blipFill>
          <p:spPr>
            <a:xfrm>
              <a:off x="1325880" y="1706526"/>
              <a:ext cx="2578838" cy="4417827"/>
            </a:xfrm>
            <a:prstGeom prst="rect">
              <a:avLst/>
            </a:prstGeom>
            <a:effectLst>
              <a:reflection blurRad="87373" stA="24433" endPos="15000" dir="5400000" sy="-100000" algn="bl" rotWithShape="0"/>
            </a:effectLst>
          </p:spPr>
        </p:pic>
        <p:pic>
          <p:nvPicPr>
            <p:cNvPr id="39" name="Picture 38" descr="A bottle of alcohol with a black lid&#10;&#10;Description automatically generated">
              <a:extLst>
                <a:ext uri="{FF2B5EF4-FFF2-40B4-BE49-F238E27FC236}">
                  <a16:creationId xmlns:a16="http://schemas.microsoft.com/office/drawing/2014/main" id="{20A2D330-6A0A-7A39-2550-992ED049EEE1}"/>
                </a:ext>
              </a:extLst>
            </p:cNvPr>
            <p:cNvPicPr>
              <a:picLocks noChangeAspect="1"/>
            </p:cNvPicPr>
            <p:nvPr/>
          </p:nvPicPr>
          <p:blipFill>
            <a:blip r:embed="rId3"/>
            <a:stretch>
              <a:fillRect/>
            </a:stretch>
          </p:blipFill>
          <p:spPr>
            <a:xfrm>
              <a:off x="1325880" y="1706526"/>
              <a:ext cx="2578838" cy="4625535"/>
            </a:xfrm>
            <a:prstGeom prst="rect">
              <a:avLst/>
            </a:prstGeom>
          </p:spPr>
        </p:pic>
      </p:grpSp>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 AÑEJO CRISTALINO</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692" t="11881" r="7906" b="16196"/>
          <a:stretch/>
        </p:blipFill>
        <p:spPr>
          <a:xfrm>
            <a:off x="11229015" y="240223"/>
            <a:ext cx="640887" cy="552692"/>
          </a:xfrm>
          <a:prstGeom prst="rect">
            <a:avLst/>
          </a:prstGeom>
        </p:spPr>
      </p:pic>
      <p:pic>
        <p:nvPicPr>
          <p:cNvPr id="4" name="Picture 3">
            <a:extLst>
              <a:ext uri="{FF2B5EF4-FFF2-40B4-BE49-F238E27FC236}">
                <a16:creationId xmlns:a16="http://schemas.microsoft.com/office/drawing/2014/main" id="{BE8F04C1-1F1F-4E61-F3CA-4394724B7A93}"/>
              </a:ext>
            </a:extLst>
          </p:cNvPr>
          <p:cNvPicPr>
            <a:picLocks noChangeAspect="1"/>
          </p:cNvPicPr>
          <p:nvPr/>
        </p:nvPicPr>
        <p:blipFill rotWithShape="1">
          <a:blip r:embed="rId6">
            <a:alphaModFix amt="7000"/>
          </a:blip>
          <a:srcRect t="8601" r="14836" b="6481"/>
          <a:stretch/>
        </p:blipFill>
        <p:spPr>
          <a:xfrm>
            <a:off x="9137355" y="0"/>
            <a:ext cx="3054645" cy="6858000"/>
          </a:xfrm>
          <a:prstGeom prst="rect">
            <a:avLst/>
          </a:prstGeom>
        </p:spPr>
      </p:pic>
      <p:sp>
        <p:nvSpPr>
          <p:cNvPr id="6" name="TextBox 5">
            <a:extLst>
              <a:ext uri="{FF2B5EF4-FFF2-40B4-BE49-F238E27FC236}">
                <a16:creationId xmlns:a16="http://schemas.microsoft.com/office/drawing/2014/main" id="{981164DB-D4BA-7366-DD2A-1F596F5A9B7B}"/>
              </a:ext>
            </a:extLst>
          </p:cNvPr>
          <p:cNvSpPr txBox="1"/>
          <p:nvPr/>
        </p:nvSpPr>
        <p:spPr>
          <a:xfrm>
            <a:off x="4119599" y="2601588"/>
            <a:ext cx="5167941" cy="604434"/>
          </a:xfrm>
          <a:prstGeom prst="rect">
            <a:avLst/>
          </a:prstGeom>
          <a:noFill/>
        </p:spPr>
        <p:txBody>
          <a:bodyPr wrap="square" rtlCol="0">
            <a:noAutofit/>
          </a:bodyPr>
          <a:lstStyle/>
          <a:p>
            <a:pPr>
              <a:spcAft>
                <a:spcPts val="300"/>
              </a:spcAft>
            </a:pPr>
            <a:r>
              <a:rPr lang="en-US" sz="2400">
                <a:solidFill>
                  <a:schemeClr val="bg1"/>
                </a:solidFill>
                <a:latin typeface="Brothers" pitchFamily="2" charset="77"/>
              </a:rPr>
              <a:t>TASTING DESCRIPTION</a:t>
            </a:r>
          </a:p>
          <a:p>
            <a:pPr>
              <a:lnSpc>
                <a:spcPct val="120000"/>
              </a:lnSpc>
              <a:spcAft>
                <a:spcPts val="300"/>
              </a:spcAft>
            </a:pPr>
            <a:r>
              <a:rPr lang="en-US" sz="1600">
                <a:solidFill>
                  <a:schemeClr val="bg1"/>
                </a:solidFill>
                <a:latin typeface="PT Serif Caption" panose="02060603050505020204" pitchFamily="18" charset="77"/>
              </a:rPr>
              <a:t>Silky, delicate and transparent full body with very light-yellow shimmers. Sweet and woody aromas coming from a prolonged aging process. The palladate reaffirm the natural sweet and great intensity and personality of the </a:t>
            </a:r>
            <a:r>
              <a:rPr lang="en-US" sz="1600" err="1">
                <a:solidFill>
                  <a:schemeClr val="bg1"/>
                </a:solidFill>
                <a:latin typeface="PT Serif Caption" panose="02060603050505020204" pitchFamily="18" charset="77"/>
              </a:rPr>
              <a:t>Añejo</a:t>
            </a:r>
            <a:r>
              <a:rPr lang="en-US" sz="1600">
                <a:solidFill>
                  <a:schemeClr val="bg1"/>
                </a:solidFill>
                <a:latin typeface="PT Serif Caption" panose="02060603050505020204" pitchFamily="18" charset="77"/>
              </a:rPr>
              <a:t> </a:t>
            </a:r>
            <a:r>
              <a:rPr lang="en-US" sz="1600" err="1">
                <a:solidFill>
                  <a:schemeClr val="bg1"/>
                </a:solidFill>
                <a:latin typeface="PT Serif Caption" panose="02060603050505020204" pitchFamily="18" charset="77"/>
              </a:rPr>
              <a:t>Cristalino</a:t>
            </a:r>
            <a:r>
              <a:rPr lang="en-US" sz="1600">
                <a:solidFill>
                  <a:schemeClr val="bg1"/>
                </a:solidFill>
                <a:latin typeface="PT Serif Caption" panose="02060603050505020204" pitchFamily="18" charset="77"/>
              </a:rPr>
              <a:t> Tequila. The finishing is gently and pleasantly dry and astringent that balance with the sweet aromas and flavors of the first part of the tasting experience.</a:t>
            </a:r>
          </a:p>
        </p:txBody>
      </p:sp>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11069215" cy="441703"/>
          </a:xfrm>
          <a:prstGeom prst="rect">
            <a:avLst/>
          </a:prstGeom>
          <a:noFill/>
        </p:spPr>
        <p:txBody>
          <a:bodyPr wrap="square" rtlCol="0">
            <a:noAutofit/>
          </a:bodyPr>
          <a:lstStyle/>
          <a:p>
            <a:r>
              <a:rPr lang="en-US">
                <a:solidFill>
                  <a:srgbClr val="00BBFF"/>
                </a:solidFill>
                <a:latin typeface="PT Serif Caption" panose="02060603050505020204" pitchFamily="18" charset="77"/>
              </a:rPr>
              <a:t>(RESTED MINIMUM OF 18 MONTHS AND FILTERED OUT TO REMOVE COLOR)</a:t>
            </a:r>
            <a:endParaRPr lang="en-US">
              <a:solidFill>
                <a:schemeClr val="bg1"/>
              </a:solidFill>
              <a:latin typeface="PT Serif Caption" panose="02060603050505020204" pitchFamily="18" charset="77"/>
            </a:endParaRPr>
          </a:p>
        </p:txBody>
      </p:sp>
    </p:spTree>
    <p:extLst>
      <p:ext uri="{BB962C8B-B14F-4D97-AF65-F5344CB8AC3E}">
        <p14:creationId xmlns:p14="http://schemas.microsoft.com/office/powerpoint/2010/main" val="3773655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bottle of alcohol with a necklace&#10;&#10;Description automatically generated">
            <a:extLst>
              <a:ext uri="{FF2B5EF4-FFF2-40B4-BE49-F238E27FC236}">
                <a16:creationId xmlns:a16="http://schemas.microsoft.com/office/drawing/2014/main" id="{FF0C30A0-7DB6-34FD-08A7-8192F6A20E46}"/>
              </a:ext>
            </a:extLst>
          </p:cNvPr>
          <p:cNvPicPr>
            <a:picLocks noChangeAspect="1"/>
          </p:cNvPicPr>
          <p:nvPr/>
        </p:nvPicPr>
        <p:blipFill>
          <a:blip r:embed="rId3"/>
          <a:stretch>
            <a:fillRect/>
          </a:stretch>
        </p:blipFill>
        <p:spPr>
          <a:xfrm>
            <a:off x="1189783" y="1645920"/>
            <a:ext cx="2547651" cy="4593265"/>
          </a:xfrm>
          <a:prstGeom prst="rect">
            <a:avLst/>
          </a:prstGeom>
          <a:effectLst>
            <a:reflection blurRad="87373" stA="24433" endPos="15000" dir="5400000" sy="-100000" algn="bl" rotWithShape="0"/>
          </a:effectLst>
        </p:spPr>
      </p:pic>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 ELEGANTE</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11069215" cy="441703"/>
          </a:xfrm>
          <a:prstGeom prst="rect">
            <a:avLst/>
          </a:prstGeom>
          <a:noFill/>
        </p:spPr>
        <p:txBody>
          <a:bodyPr wrap="square" rtlCol="0">
            <a:noAutofit/>
          </a:bodyPr>
          <a:lstStyle/>
          <a:p>
            <a:r>
              <a:rPr lang="en-US">
                <a:solidFill>
                  <a:srgbClr val="00BBFF"/>
                </a:solidFill>
                <a:latin typeface="PT Serif Caption" panose="02060603050505020204" pitchFamily="18" charset="77"/>
              </a:rPr>
              <a:t>(RESTED  MINUMUM OF 48 MONTHS)</a:t>
            </a:r>
            <a:endParaRPr lang="en-US">
              <a:solidFill>
                <a:schemeClr val="bg1"/>
              </a:solidFill>
              <a:latin typeface="PT Serif Caption" panose="02060603050505020204" pitchFamily="18" charset="77"/>
            </a:endParaRPr>
          </a:p>
        </p:txBody>
      </p:sp>
      <p:sp>
        <p:nvSpPr>
          <p:cNvPr id="30" name="TextBox 29">
            <a:extLst>
              <a:ext uri="{FF2B5EF4-FFF2-40B4-BE49-F238E27FC236}">
                <a16:creationId xmlns:a16="http://schemas.microsoft.com/office/drawing/2014/main" id="{7D056C78-F789-4C05-1EE3-FF74CE0B2F31}"/>
              </a:ext>
            </a:extLst>
          </p:cNvPr>
          <p:cNvSpPr txBox="1"/>
          <p:nvPr/>
        </p:nvSpPr>
        <p:spPr>
          <a:xfrm>
            <a:off x="4135549" y="2139072"/>
            <a:ext cx="4088736" cy="604434"/>
          </a:xfrm>
          <a:prstGeom prst="rect">
            <a:avLst/>
          </a:prstGeom>
          <a:noFill/>
        </p:spPr>
        <p:txBody>
          <a:bodyPr wrap="square" rtlCol="0">
            <a:noAutofit/>
          </a:bodyPr>
          <a:lstStyle/>
          <a:p>
            <a:pPr>
              <a:spcAft>
                <a:spcPts val="300"/>
              </a:spcAft>
            </a:pPr>
            <a:r>
              <a:rPr lang="en-US" sz="2400">
                <a:solidFill>
                  <a:schemeClr val="bg1"/>
                </a:solidFill>
                <a:latin typeface="Brothers" pitchFamily="2" charset="77"/>
              </a:rPr>
              <a:t>APPEARANCE</a:t>
            </a:r>
          </a:p>
          <a:p>
            <a:pPr>
              <a:spcAft>
                <a:spcPts val="300"/>
              </a:spcAft>
            </a:pPr>
            <a:r>
              <a:rPr lang="en-US" sz="1400">
                <a:solidFill>
                  <a:schemeClr val="bg1"/>
                </a:solidFill>
                <a:latin typeface="PT Serif Caption" panose="02060603050505020204" pitchFamily="18" charset="77"/>
              </a:rPr>
              <a:t>Dark Amber</a:t>
            </a:r>
          </a:p>
          <a:p>
            <a:pPr>
              <a:spcAft>
                <a:spcPts val="300"/>
              </a:spcAft>
            </a:pPr>
            <a:endParaRPr lang="en-US" sz="1400">
              <a:solidFill>
                <a:schemeClr val="bg1"/>
              </a:solidFill>
              <a:latin typeface="PT Serif Caption" panose="02060603050505020204" pitchFamily="18" charset="77"/>
            </a:endParaRPr>
          </a:p>
          <a:p>
            <a:pPr>
              <a:spcAft>
                <a:spcPts val="300"/>
              </a:spcAft>
            </a:pPr>
            <a:r>
              <a:rPr lang="en-US" sz="2400">
                <a:solidFill>
                  <a:schemeClr val="bg1"/>
                </a:solidFill>
                <a:latin typeface="Brothers" pitchFamily="2" charset="77"/>
              </a:rPr>
              <a:t>AROMAS</a:t>
            </a:r>
          </a:p>
          <a:p>
            <a:pPr marL="174625" indent="-174625">
              <a:spcAft>
                <a:spcPts val="900"/>
              </a:spcAft>
              <a:buFont typeface="Arial" panose="020B0604020202020204" pitchFamily="34" charset="0"/>
              <a:buChar char="•"/>
            </a:pPr>
            <a:r>
              <a:rPr lang="en-US" sz="1400">
                <a:solidFill>
                  <a:schemeClr val="bg1"/>
                </a:solidFill>
                <a:latin typeface="PT Serif Caption" panose="02060603050505020204" pitchFamily="18" charset="77"/>
              </a:rPr>
              <a:t>Coffee</a:t>
            </a:r>
          </a:p>
          <a:p>
            <a:pPr marL="174625" indent="-174625">
              <a:spcAft>
                <a:spcPts val="900"/>
              </a:spcAft>
              <a:buFont typeface="Arial" panose="020B0604020202020204" pitchFamily="34" charset="0"/>
              <a:buChar char="•"/>
            </a:pPr>
            <a:r>
              <a:rPr lang="en-US" sz="1400">
                <a:solidFill>
                  <a:schemeClr val="bg1"/>
                </a:solidFill>
                <a:latin typeface="PT Serif Caption" panose="02060603050505020204" pitchFamily="18" charset="77"/>
              </a:rPr>
              <a:t>Roasted nuts</a:t>
            </a:r>
          </a:p>
          <a:p>
            <a:pPr marL="174625" indent="-174625">
              <a:spcAft>
                <a:spcPts val="900"/>
              </a:spcAft>
              <a:buFont typeface="Arial" panose="020B0604020202020204" pitchFamily="34" charset="0"/>
              <a:buChar char="•"/>
            </a:pPr>
            <a:r>
              <a:rPr lang="en-US" sz="1400">
                <a:solidFill>
                  <a:schemeClr val="bg1"/>
                </a:solidFill>
                <a:latin typeface="PT Serif Caption" panose="02060603050505020204" pitchFamily="18" charset="77"/>
              </a:rPr>
              <a:t>Darkest chocolate</a:t>
            </a:r>
          </a:p>
        </p:txBody>
      </p:sp>
      <p:pic>
        <p:nvPicPr>
          <p:cNvPr id="13" name="Picture 12" descr="A pile of nuts on a black background&#10;&#10;Description automatically generated">
            <a:extLst>
              <a:ext uri="{FF2B5EF4-FFF2-40B4-BE49-F238E27FC236}">
                <a16:creationId xmlns:a16="http://schemas.microsoft.com/office/drawing/2014/main" id="{78F0FD96-ABE2-11EE-FC3E-B1CBA1CBAA64}"/>
              </a:ext>
            </a:extLst>
          </p:cNvPr>
          <p:cNvPicPr>
            <a:picLocks noChangeAspect="1"/>
          </p:cNvPicPr>
          <p:nvPr/>
        </p:nvPicPr>
        <p:blipFill>
          <a:blip r:embed="rId6"/>
          <a:stretch>
            <a:fillRect/>
          </a:stretch>
        </p:blipFill>
        <p:spPr>
          <a:xfrm>
            <a:off x="6212003" y="4141381"/>
            <a:ext cx="2572261" cy="1351369"/>
          </a:xfrm>
          <a:prstGeom prst="rect">
            <a:avLst/>
          </a:prstGeom>
        </p:spPr>
      </p:pic>
      <p:pic>
        <p:nvPicPr>
          <p:cNvPr id="17" name="Picture 16" descr="A cup of coffee with foam on a saucer&#10;&#10;Description automatically generated">
            <a:extLst>
              <a:ext uri="{FF2B5EF4-FFF2-40B4-BE49-F238E27FC236}">
                <a16:creationId xmlns:a16="http://schemas.microsoft.com/office/drawing/2014/main" id="{FE9E79A6-1B22-4C33-CBA5-7A1515484E37}"/>
              </a:ext>
            </a:extLst>
          </p:cNvPr>
          <p:cNvPicPr>
            <a:picLocks noChangeAspect="1"/>
          </p:cNvPicPr>
          <p:nvPr/>
        </p:nvPicPr>
        <p:blipFill>
          <a:blip r:embed="rId7"/>
          <a:stretch>
            <a:fillRect/>
          </a:stretch>
        </p:blipFill>
        <p:spPr>
          <a:xfrm>
            <a:off x="7692656" y="2006197"/>
            <a:ext cx="3104707" cy="2550295"/>
          </a:xfrm>
          <a:prstGeom prst="rect">
            <a:avLst/>
          </a:prstGeom>
        </p:spPr>
      </p:pic>
      <p:pic>
        <p:nvPicPr>
          <p:cNvPr id="15" name="Picture 14" descr="A chocolate bar with a broken piece&#10;&#10;Description automatically generated">
            <a:extLst>
              <a:ext uri="{FF2B5EF4-FFF2-40B4-BE49-F238E27FC236}">
                <a16:creationId xmlns:a16="http://schemas.microsoft.com/office/drawing/2014/main" id="{3CB4416C-8A9B-1D1E-7205-7AFA0F81060E}"/>
              </a:ext>
            </a:extLst>
          </p:cNvPr>
          <p:cNvPicPr>
            <a:picLocks noChangeAspect="1"/>
          </p:cNvPicPr>
          <p:nvPr/>
        </p:nvPicPr>
        <p:blipFill>
          <a:blip r:embed="rId8"/>
          <a:stretch>
            <a:fillRect/>
          </a:stretch>
        </p:blipFill>
        <p:spPr>
          <a:xfrm>
            <a:off x="9078729" y="4348716"/>
            <a:ext cx="2486474" cy="2024913"/>
          </a:xfrm>
          <a:prstGeom prst="rect">
            <a:avLst/>
          </a:prstGeom>
        </p:spPr>
      </p:pic>
    </p:spTree>
    <p:extLst>
      <p:ext uri="{BB962C8B-B14F-4D97-AF65-F5344CB8AC3E}">
        <p14:creationId xmlns:p14="http://schemas.microsoft.com/office/powerpoint/2010/main" val="1353714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bottle of alcohol with a necklace&#10;&#10;Description automatically generated">
            <a:extLst>
              <a:ext uri="{FF2B5EF4-FFF2-40B4-BE49-F238E27FC236}">
                <a16:creationId xmlns:a16="http://schemas.microsoft.com/office/drawing/2014/main" id="{FF0C30A0-7DB6-34FD-08A7-8192F6A20E46}"/>
              </a:ext>
            </a:extLst>
          </p:cNvPr>
          <p:cNvPicPr>
            <a:picLocks noChangeAspect="1"/>
          </p:cNvPicPr>
          <p:nvPr/>
        </p:nvPicPr>
        <p:blipFill>
          <a:blip r:embed="rId3"/>
          <a:stretch>
            <a:fillRect/>
          </a:stretch>
        </p:blipFill>
        <p:spPr>
          <a:xfrm>
            <a:off x="1189783" y="1645920"/>
            <a:ext cx="2547651" cy="4593265"/>
          </a:xfrm>
          <a:prstGeom prst="rect">
            <a:avLst/>
          </a:prstGeom>
          <a:effectLst>
            <a:reflection blurRad="87373" stA="24433" endPos="15000" dir="5400000" sy="-100000" algn="bl" rotWithShape="0"/>
          </a:effectLst>
        </p:spPr>
      </p:pic>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 ELEGANTE</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11069215" cy="441703"/>
          </a:xfrm>
          <a:prstGeom prst="rect">
            <a:avLst/>
          </a:prstGeom>
          <a:noFill/>
        </p:spPr>
        <p:txBody>
          <a:bodyPr wrap="square" rtlCol="0">
            <a:noAutofit/>
          </a:bodyPr>
          <a:lstStyle/>
          <a:p>
            <a:r>
              <a:rPr lang="en-US">
                <a:solidFill>
                  <a:srgbClr val="00BBFF"/>
                </a:solidFill>
                <a:latin typeface="PT Serif Caption" panose="02060603050505020204" pitchFamily="18" charset="77"/>
              </a:rPr>
              <a:t>(RESTED  MINUMUM OF 48 MONTHS)</a:t>
            </a:r>
            <a:endParaRPr lang="en-US">
              <a:solidFill>
                <a:schemeClr val="bg1"/>
              </a:solidFill>
              <a:latin typeface="PT Serif Caption" panose="02060603050505020204" pitchFamily="18" charset="77"/>
            </a:endParaRPr>
          </a:p>
        </p:txBody>
      </p:sp>
      <p:pic>
        <p:nvPicPr>
          <p:cNvPr id="4" name="Picture 3">
            <a:extLst>
              <a:ext uri="{FF2B5EF4-FFF2-40B4-BE49-F238E27FC236}">
                <a16:creationId xmlns:a16="http://schemas.microsoft.com/office/drawing/2014/main" id="{F26D96B4-6438-7BFD-0850-AD3B353343A4}"/>
              </a:ext>
            </a:extLst>
          </p:cNvPr>
          <p:cNvPicPr>
            <a:picLocks noChangeAspect="1"/>
          </p:cNvPicPr>
          <p:nvPr/>
        </p:nvPicPr>
        <p:blipFill rotWithShape="1">
          <a:blip r:embed="rId6">
            <a:alphaModFix amt="7000"/>
          </a:blip>
          <a:srcRect t="8601" r="14836" b="6481"/>
          <a:stretch/>
        </p:blipFill>
        <p:spPr>
          <a:xfrm>
            <a:off x="9137355" y="0"/>
            <a:ext cx="3054645" cy="6858000"/>
          </a:xfrm>
          <a:prstGeom prst="rect">
            <a:avLst/>
          </a:prstGeom>
        </p:spPr>
      </p:pic>
      <p:sp>
        <p:nvSpPr>
          <p:cNvPr id="5" name="TextBox 4">
            <a:extLst>
              <a:ext uri="{FF2B5EF4-FFF2-40B4-BE49-F238E27FC236}">
                <a16:creationId xmlns:a16="http://schemas.microsoft.com/office/drawing/2014/main" id="{4E0A17D6-FFC8-930B-6D11-7C47F7BE31FA}"/>
              </a:ext>
            </a:extLst>
          </p:cNvPr>
          <p:cNvSpPr txBox="1"/>
          <p:nvPr/>
        </p:nvSpPr>
        <p:spPr>
          <a:xfrm>
            <a:off x="4119599" y="2309192"/>
            <a:ext cx="5173257" cy="604434"/>
          </a:xfrm>
          <a:prstGeom prst="rect">
            <a:avLst/>
          </a:prstGeom>
          <a:noFill/>
        </p:spPr>
        <p:txBody>
          <a:bodyPr wrap="square" rtlCol="0">
            <a:noAutofit/>
          </a:bodyPr>
          <a:lstStyle/>
          <a:p>
            <a:pPr>
              <a:spcAft>
                <a:spcPts val="300"/>
              </a:spcAft>
            </a:pPr>
            <a:r>
              <a:rPr lang="en-US" sz="2400">
                <a:solidFill>
                  <a:schemeClr val="bg1"/>
                </a:solidFill>
                <a:latin typeface="Brothers" pitchFamily="2" charset="77"/>
              </a:rPr>
              <a:t>TASTING DESCRIPTION</a:t>
            </a:r>
          </a:p>
          <a:p>
            <a:pPr>
              <a:lnSpc>
                <a:spcPct val="120000"/>
              </a:lnSpc>
              <a:spcAft>
                <a:spcPts val="300"/>
              </a:spcAft>
            </a:pPr>
            <a:r>
              <a:rPr lang="en-US" sz="1600">
                <a:solidFill>
                  <a:schemeClr val="bg1"/>
                </a:solidFill>
                <a:latin typeface="PT Serif Caption" panose="02060603050505020204" pitchFamily="18" charset="77"/>
              </a:rPr>
              <a:t>Dark amber color and high density body denote the long aging process. Complex aromas come with deep notes of toasted oak, dark chocolate, coffee and ripe banana. The palate entry is slightly toasty, peppery and spicy. Every sip confirms not only the initial aromas, but also new and different flavors such as agave, vanilla, caramel, bourbon, butter, maple, almonds, hazelnuts, black pepper, citrus flowers and more. This tequila lives up to its name; it is simply Elegant in every sense.</a:t>
            </a:r>
          </a:p>
        </p:txBody>
      </p:sp>
    </p:spTree>
    <p:extLst>
      <p:ext uri="{BB962C8B-B14F-4D97-AF65-F5344CB8AC3E}">
        <p14:creationId xmlns:p14="http://schemas.microsoft.com/office/powerpoint/2010/main" val="3936491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C5510642-EDB3-EA00-A6EC-EDEA43B91B78}"/>
              </a:ext>
            </a:extLst>
          </p:cNvPr>
          <p:cNvSpPr/>
          <p:nvPr/>
        </p:nvSpPr>
        <p:spPr>
          <a:xfrm rot="5400000">
            <a:off x="-211322" y="2125186"/>
            <a:ext cx="4170619" cy="3747978"/>
          </a:xfrm>
          <a:prstGeom prst="round2SameRect">
            <a:avLst>
              <a:gd name="adj1" fmla="val 3627"/>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ACCLAIMS</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8059119" cy="441703"/>
          </a:xfrm>
          <a:prstGeom prst="rect">
            <a:avLst/>
          </a:prstGeom>
          <a:noFill/>
        </p:spPr>
        <p:txBody>
          <a:bodyPr wrap="square" rtlCol="0">
            <a:noAutofit/>
          </a:bodyPr>
          <a:lstStyle/>
          <a:p>
            <a:endParaRPr lang="en-US" sz="2000">
              <a:solidFill>
                <a:schemeClr val="bg1"/>
              </a:solidFill>
              <a:latin typeface="PT Serif Caption" panose="02060603050505020204" pitchFamily="18" charset="77"/>
            </a:endParaRPr>
          </a:p>
        </p:txBody>
      </p:sp>
      <p:pic>
        <p:nvPicPr>
          <p:cNvPr id="5" name="Imagen 7">
            <a:extLst>
              <a:ext uri="{FF2B5EF4-FFF2-40B4-BE49-F238E27FC236}">
                <a16:creationId xmlns:a16="http://schemas.microsoft.com/office/drawing/2014/main" id="{489DDCCD-818B-AD0C-A1D0-A78A6CD690D4}"/>
              </a:ext>
            </a:extLst>
          </p:cNvPr>
          <p:cNvPicPr>
            <a:picLocks noChangeAspect="1"/>
          </p:cNvPicPr>
          <p:nvPr/>
        </p:nvPicPr>
        <p:blipFill>
          <a:blip r:embed="rId6"/>
          <a:stretch>
            <a:fillRect/>
          </a:stretch>
        </p:blipFill>
        <p:spPr>
          <a:xfrm>
            <a:off x="412899" y="2142460"/>
            <a:ext cx="3056347" cy="3702055"/>
          </a:xfrm>
          <a:prstGeom prst="rect">
            <a:avLst/>
          </a:prstGeom>
        </p:spPr>
      </p:pic>
      <p:grpSp>
        <p:nvGrpSpPr>
          <p:cNvPr id="10" name="Group 9">
            <a:extLst>
              <a:ext uri="{FF2B5EF4-FFF2-40B4-BE49-F238E27FC236}">
                <a16:creationId xmlns:a16="http://schemas.microsoft.com/office/drawing/2014/main" id="{AA05EE1E-36FD-B78F-7594-35AAED1A5061}"/>
              </a:ext>
            </a:extLst>
          </p:cNvPr>
          <p:cNvGrpSpPr/>
          <p:nvPr/>
        </p:nvGrpSpPr>
        <p:grpSpPr>
          <a:xfrm>
            <a:off x="4046577" y="2707875"/>
            <a:ext cx="1672055" cy="3086870"/>
            <a:chOff x="8301593" y="909084"/>
            <a:chExt cx="2761586" cy="5098313"/>
          </a:xfrm>
        </p:grpSpPr>
        <p:pic>
          <p:nvPicPr>
            <p:cNvPr id="12" name="Picture 11" descr="A bottle of alcohol with a blue lid&#10;&#10;Description automatically generated">
              <a:extLst>
                <a:ext uri="{FF2B5EF4-FFF2-40B4-BE49-F238E27FC236}">
                  <a16:creationId xmlns:a16="http://schemas.microsoft.com/office/drawing/2014/main" id="{768C0B3F-328F-1273-A169-E9515508E20F}"/>
                </a:ext>
              </a:extLst>
            </p:cNvPr>
            <p:cNvPicPr>
              <a:picLocks noChangeAspect="1"/>
            </p:cNvPicPr>
            <p:nvPr/>
          </p:nvPicPr>
          <p:blipFill rotWithShape="1">
            <a:blip r:embed="rId7"/>
            <a:srcRect b="2711"/>
            <a:stretch/>
          </p:blipFill>
          <p:spPr>
            <a:xfrm>
              <a:off x="8301593" y="972880"/>
              <a:ext cx="2761586" cy="4960088"/>
            </a:xfrm>
            <a:prstGeom prst="rect">
              <a:avLst/>
            </a:prstGeom>
            <a:effectLst>
              <a:reflection blurRad="87373" stA="24433" endPos="15000" dir="5400000" sy="-100000" algn="bl" rotWithShape="0"/>
            </a:effectLst>
          </p:spPr>
        </p:pic>
        <p:pic>
          <p:nvPicPr>
            <p:cNvPr id="14" name="Picture 13" descr="A bottle of alcohol with a blue lid&#10;&#10;Description automatically generated">
              <a:extLst>
                <a:ext uri="{FF2B5EF4-FFF2-40B4-BE49-F238E27FC236}">
                  <a16:creationId xmlns:a16="http://schemas.microsoft.com/office/drawing/2014/main" id="{E79222FC-875B-17B4-47DC-414EADE81560}"/>
                </a:ext>
              </a:extLst>
            </p:cNvPr>
            <p:cNvPicPr>
              <a:picLocks noChangeAspect="1"/>
            </p:cNvPicPr>
            <p:nvPr/>
          </p:nvPicPr>
          <p:blipFill>
            <a:blip r:embed="rId7"/>
            <a:stretch>
              <a:fillRect/>
            </a:stretch>
          </p:blipFill>
          <p:spPr>
            <a:xfrm>
              <a:off x="8301593" y="909084"/>
              <a:ext cx="2761586" cy="5098313"/>
            </a:xfrm>
            <a:prstGeom prst="rect">
              <a:avLst/>
            </a:prstGeom>
          </p:spPr>
        </p:pic>
      </p:grpSp>
      <p:grpSp>
        <p:nvGrpSpPr>
          <p:cNvPr id="18" name="Group 17">
            <a:extLst>
              <a:ext uri="{FF2B5EF4-FFF2-40B4-BE49-F238E27FC236}">
                <a16:creationId xmlns:a16="http://schemas.microsoft.com/office/drawing/2014/main" id="{B3552902-E664-7317-DDA1-54246F42AF0F}"/>
              </a:ext>
            </a:extLst>
          </p:cNvPr>
          <p:cNvGrpSpPr/>
          <p:nvPr/>
        </p:nvGrpSpPr>
        <p:grpSpPr>
          <a:xfrm>
            <a:off x="5938283" y="2657890"/>
            <a:ext cx="1747285" cy="3132600"/>
            <a:chOff x="3833037" y="1617212"/>
            <a:chExt cx="2630208" cy="4715539"/>
          </a:xfrm>
        </p:grpSpPr>
        <p:pic>
          <p:nvPicPr>
            <p:cNvPr id="22" name="Picture 21" descr="A bottle of yellow liquid&#10;&#10;Description automatically generated">
              <a:extLst>
                <a:ext uri="{FF2B5EF4-FFF2-40B4-BE49-F238E27FC236}">
                  <a16:creationId xmlns:a16="http://schemas.microsoft.com/office/drawing/2014/main" id="{3B48A678-74C9-D443-B03F-739B2B39EEBF}"/>
                </a:ext>
              </a:extLst>
            </p:cNvPr>
            <p:cNvPicPr>
              <a:picLocks noChangeAspect="1"/>
            </p:cNvPicPr>
            <p:nvPr/>
          </p:nvPicPr>
          <p:blipFill rotWithShape="1">
            <a:blip r:embed="rId8"/>
            <a:srcRect b="2616"/>
            <a:stretch/>
          </p:blipFill>
          <p:spPr>
            <a:xfrm>
              <a:off x="3833037" y="1617213"/>
              <a:ext cx="2630208" cy="4592202"/>
            </a:xfrm>
            <a:prstGeom prst="rect">
              <a:avLst/>
            </a:prstGeom>
            <a:effectLst>
              <a:reflection blurRad="87373" stA="24433" endPos="15000" dir="5400000" sy="-100000" algn="bl" rotWithShape="0"/>
            </a:effectLst>
          </p:spPr>
        </p:pic>
        <p:pic>
          <p:nvPicPr>
            <p:cNvPr id="23" name="Picture 22" descr="A bottle of yellow liquid&#10;&#10;Description automatically generated">
              <a:extLst>
                <a:ext uri="{FF2B5EF4-FFF2-40B4-BE49-F238E27FC236}">
                  <a16:creationId xmlns:a16="http://schemas.microsoft.com/office/drawing/2014/main" id="{9C10314F-88E6-8491-5889-8F32B659968B}"/>
                </a:ext>
              </a:extLst>
            </p:cNvPr>
            <p:cNvPicPr>
              <a:picLocks noChangeAspect="1"/>
            </p:cNvPicPr>
            <p:nvPr/>
          </p:nvPicPr>
          <p:blipFill>
            <a:blip r:embed="rId8"/>
            <a:stretch>
              <a:fillRect/>
            </a:stretch>
          </p:blipFill>
          <p:spPr>
            <a:xfrm>
              <a:off x="3833037" y="1617212"/>
              <a:ext cx="2630208" cy="4715539"/>
            </a:xfrm>
            <a:prstGeom prst="rect">
              <a:avLst/>
            </a:prstGeom>
          </p:spPr>
        </p:pic>
      </p:grpSp>
      <p:grpSp>
        <p:nvGrpSpPr>
          <p:cNvPr id="24" name="Group 23">
            <a:extLst>
              <a:ext uri="{FF2B5EF4-FFF2-40B4-BE49-F238E27FC236}">
                <a16:creationId xmlns:a16="http://schemas.microsoft.com/office/drawing/2014/main" id="{D25A3E2E-5E7F-D980-EEBC-949D4E7A0CA7}"/>
              </a:ext>
            </a:extLst>
          </p:cNvPr>
          <p:cNvGrpSpPr/>
          <p:nvPr/>
        </p:nvGrpSpPr>
        <p:grpSpPr>
          <a:xfrm>
            <a:off x="7903181" y="2662966"/>
            <a:ext cx="1696483" cy="3123269"/>
            <a:chOff x="1348207" y="1703335"/>
            <a:chExt cx="2477622" cy="4561366"/>
          </a:xfrm>
        </p:grpSpPr>
        <p:pic>
          <p:nvPicPr>
            <p:cNvPr id="25" name="Picture 24" descr="A bottle of yellow liquid&#10;&#10;Description automatically generated">
              <a:extLst>
                <a:ext uri="{FF2B5EF4-FFF2-40B4-BE49-F238E27FC236}">
                  <a16:creationId xmlns:a16="http://schemas.microsoft.com/office/drawing/2014/main" id="{4B76F7DB-F364-785D-9359-37AB493F5D9C}"/>
                </a:ext>
              </a:extLst>
            </p:cNvPr>
            <p:cNvPicPr>
              <a:picLocks noChangeAspect="1"/>
            </p:cNvPicPr>
            <p:nvPr/>
          </p:nvPicPr>
          <p:blipFill rotWithShape="1">
            <a:blip r:embed="rId9"/>
            <a:srcRect b="2728"/>
            <a:stretch/>
          </p:blipFill>
          <p:spPr>
            <a:xfrm>
              <a:off x="1348207" y="1703335"/>
              <a:ext cx="2477622" cy="4436967"/>
            </a:xfrm>
            <a:prstGeom prst="rect">
              <a:avLst/>
            </a:prstGeom>
            <a:effectLst>
              <a:reflection blurRad="87373" stA="24433" endPos="15000" dir="5400000" sy="-100000" algn="bl" rotWithShape="0"/>
            </a:effectLst>
          </p:spPr>
        </p:pic>
        <p:pic>
          <p:nvPicPr>
            <p:cNvPr id="26" name="Picture 25" descr="A bottle of yellow liquid&#10;&#10;Description automatically generated">
              <a:extLst>
                <a:ext uri="{FF2B5EF4-FFF2-40B4-BE49-F238E27FC236}">
                  <a16:creationId xmlns:a16="http://schemas.microsoft.com/office/drawing/2014/main" id="{D8C23BBC-B0B3-9C11-D894-013EEA18ECAA}"/>
                </a:ext>
              </a:extLst>
            </p:cNvPr>
            <p:cNvPicPr>
              <a:picLocks noChangeAspect="1"/>
            </p:cNvPicPr>
            <p:nvPr/>
          </p:nvPicPr>
          <p:blipFill>
            <a:blip r:embed="rId9"/>
            <a:stretch>
              <a:fillRect/>
            </a:stretch>
          </p:blipFill>
          <p:spPr>
            <a:xfrm>
              <a:off x="1348207" y="1703335"/>
              <a:ext cx="2477622" cy="4561366"/>
            </a:xfrm>
            <a:prstGeom prst="rect">
              <a:avLst/>
            </a:prstGeom>
          </p:spPr>
        </p:pic>
      </p:grpSp>
      <p:pic>
        <p:nvPicPr>
          <p:cNvPr id="27" name="Picture 26" descr="A bottle of alcohol with a necklace&#10;&#10;Description automatically generated">
            <a:extLst>
              <a:ext uri="{FF2B5EF4-FFF2-40B4-BE49-F238E27FC236}">
                <a16:creationId xmlns:a16="http://schemas.microsoft.com/office/drawing/2014/main" id="{671A050A-DF9E-1FC1-B0E4-087E3FD093E0}"/>
              </a:ext>
            </a:extLst>
          </p:cNvPr>
          <p:cNvPicPr>
            <a:picLocks noChangeAspect="1"/>
          </p:cNvPicPr>
          <p:nvPr/>
        </p:nvPicPr>
        <p:blipFill>
          <a:blip r:embed="rId10"/>
          <a:stretch>
            <a:fillRect/>
          </a:stretch>
        </p:blipFill>
        <p:spPr>
          <a:xfrm>
            <a:off x="9828740" y="2615609"/>
            <a:ext cx="1744434" cy="3145111"/>
          </a:xfrm>
          <a:prstGeom prst="rect">
            <a:avLst/>
          </a:prstGeom>
          <a:effectLst>
            <a:reflection blurRad="87373" stA="24433" endPos="15000" dir="5400000" sy="-100000" algn="bl" rotWithShape="0"/>
          </a:effectLst>
        </p:spPr>
      </p:pic>
      <p:pic>
        <p:nvPicPr>
          <p:cNvPr id="28" name="Picture 27">
            <a:extLst>
              <a:ext uri="{FF2B5EF4-FFF2-40B4-BE49-F238E27FC236}">
                <a16:creationId xmlns:a16="http://schemas.microsoft.com/office/drawing/2014/main" id="{AC7C48FF-37A7-7CF7-D260-A49707BA799F}"/>
              </a:ext>
            </a:extLst>
          </p:cNvPr>
          <p:cNvPicPr>
            <a:picLocks noChangeAspect="1"/>
          </p:cNvPicPr>
          <p:nvPr/>
        </p:nvPicPr>
        <p:blipFill>
          <a:blip r:embed="rId11"/>
          <a:stretch>
            <a:fillRect/>
          </a:stretch>
        </p:blipFill>
        <p:spPr>
          <a:xfrm>
            <a:off x="6021878" y="1738423"/>
            <a:ext cx="785314" cy="785314"/>
          </a:xfrm>
          <a:prstGeom prst="rect">
            <a:avLst/>
          </a:prstGeom>
        </p:spPr>
      </p:pic>
      <p:pic>
        <p:nvPicPr>
          <p:cNvPr id="29" name="Picture 28">
            <a:extLst>
              <a:ext uri="{FF2B5EF4-FFF2-40B4-BE49-F238E27FC236}">
                <a16:creationId xmlns:a16="http://schemas.microsoft.com/office/drawing/2014/main" id="{43062FCC-DD74-DEBC-6AFB-EE30FA1C941F}"/>
              </a:ext>
            </a:extLst>
          </p:cNvPr>
          <p:cNvPicPr>
            <a:picLocks noChangeAspect="1"/>
          </p:cNvPicPr>
          <p:nvPr/>
        </p:nvPicPr>
        <p:blipFill>
          <a:blip r:embed="rId12"/>
          <a:stretch>
            <a:fillRect/>
          </a:stretch>
        </p:blipFill>
        <p:spPr>
          <a:xfrm>
            <a:off x="6817321" y="1738423"/>
            <a:ext cx="769440" cy="785314"/>
          </a:xfrm>
          <a:prstGeom prst="rect">
            <a:avLst/>
          </a:prstGeom>
        </p:spPr>
      </p:pic>
      <p:sp>
        <p:nvSpPr>
          <p:cNvPr id="30" name="object 37">
            <a:extLst>
              <a:ext uri="{FF2B5EF4-FFF2-40B4-BE49-F238E27FC236}">
                <a16:creationId xmlns:a16="http://schemas.microsoft.com/office/drawing/2014/main" id="{D05FB73E-46F9-ED66-B395-205693DB9AF2}"/>
              </a:ext>
            </a:extLst>
          </p:cNvPr>
          <p:cNvSpPr>
            <a:spLocks noChangeAspect="1"/>
          </p:cNvSpPr>
          <p:nvPr/>
        </p:nvSpPr>
        <p:spPr>
          <a:xfrm>
            <a:off x="8695728" y="1743959"/>
            <a:ext cx="789888" cy="785314"/>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31" name="Picture 48">
            <a:extLst>
              <a:ext uri="{FF2B5EF4-FFF2-40B4-BE49-F238E27FC236}">
                <a16:creationId xmlns:a16="http://schemas.microsoft.com/office/drawing/2014/main" id="{5FDEB73F-8498-09EF-7280-8A1E43D90479}"/>
              </a:ext>
            </a:extLst>
          </p:cNvPr>
          <p:cNvPicPr>
            <a:picLocks noChangeAspect="1"/>
          </p:cNvPicPr>
          <p:nvPr/>
        </p:nvPicPr>
        <p:blipFill>
          <a:blip r:embed="rId14"/>
          <a:stretch>
            <a:fillRect/>
          </a:stretch>
        </p:blipFill>
        <p:spPr>
          <a:xfrm>
            <a:off x="7961610" y="1779655"/>
            <a:ext cx="713922" cy="713922"/>
          </a:xfrm>
          <a:prstGeom prst="rect">
            <a:avLst/>
          </a:prstGeom>
        </p:spPr>
      </p:pic>
      <p:sp>
        <p:nvSpPr>
          <p:cNvPr id="32" name="object 37">
            <a:extLst>
              <a:ext uri="{FF2B5EF4-FFF2-40B4-BE49-F238E27FC236}">
                <a16:creationId xmlns:a16="http://schemas.microsoft.com/office/drawing/2014/main" id="{3FEE114D-D898-39BD-4C1B-AE53EFE006E1}"/>
              </a:ext>
            </a:extLst>
          </p:cNvPr>
          <p:cNvSpPr>
            <a:spLocks noChangeAspect="1"/>
          </p:cNvSpPr>
          <p:nvPr/>
        </p:nvSpPr>
        <p:spPr>
          <a:xfrm>
            <a:off x="4438644" y="1738423"/>
            <a:ext cx="789891" cy="785314"/>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33" name="Picture 27">
            <a:extLst>
              <a:ext uri="{FF2B5EF4-FFF2-40B4-BE49-F238E27FC236}">
                <a16:creationId xmlns:a16="http://schemas.microsoft.com/office/drawing/2014/main" id="{738F757A-0775-EC59-E497-CA93A00AA1F3}"/>
              </a:ext>
            </a:extLst>
          </p:cNvPr>
          <p:cNvPicPr>
            <a:picLocks noChangeAspect="1"/>
          </p:cNvPicPr>
          <p:nvPr/>
        </p:nvPicPr>
        <p:blipFill>
          <a:blip r:embed="rId15"/>
          <a:stretch>
            <a:fillRect/>
          </a:stretch>
        </p:blipFill>
        <p:spPr>
          <a:xfrm>
            <a:off x="9933963" y="1779655"/>
            <a:ext cx="713922" cy="713922"/>
          </a:xfrm>
          <a:prstGeom prst="rect">
            <a:avLst/>
          </a:prstGeom>
        </p:spPr>
      </p:pic>
      <p:sp>
        <p:nvSpPr>
          <p:cNvPr id="34" name="object 19">
            <a:extLst>
              <a:ext uri="{FF2B5EF4-FFF2-40B4-BE49-F238E27FC236}">
                <a16:creationId xmlns:a16="http://schemas.microsoft.com/office/drawing/2014/main" id="{0BD22230-9396-62F1-081A-B1979AA82C41}"/>
              </a:ext>
            </a:extLst>
          </p:cNvPr>
          <p:cNvSpPr>
            <a:spLocks noChangeAspect="1"/>
          </p:cNvSpPr>
          <p:nvPr/>
        </p:nvSpPr>
        <p:spPr>
          <a:xfrm>
            <a:off x="10680281" y="1743959"/>
            <a:ext cx="767189" cy="785314"/>
          </a:xfrm>
          <a:prstGeom prst="rect">
            <a:avLst/>
          </a:prstGeom>
          <a:blipFill>
            <a:blip r:embed="rId1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344248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Imagen 13">
            <a:extLst>
              <a:ext uri="{FF2B5EF4-FFF2-40B4-BE49-F238E27FC236}">
                <a16:creationId xmlns:a16="http://schemas.microsoft.com/office/drawing/2014/main" id="{D43DBEF7-E32B-1120-C9B8-50720F8F8A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74" t="2456" r="1004" b="13147"/>
          <a:stretch/>
        </p:blipFill>
        <p:spPr>
          <a:xfrm>
            <a:off x="2421949" y="3810000"/>
            <a:ext cx="1902705" cy="2475229"/>
          </a:xfrm>
          <a:prstGeom prst="rect">
            <a:avLst/>
          </a:prstGeom>
        </p:spPr>
      </p:pic>
      <p:pic>
        <p:nvPicPr>
          <p:cNvPr id="12" name="Picture 11">
            <a:extLst>
              <a:ext uri="{FF2B5EF4-FFF2-40B4-BE49-F238E27FC236}">
                <a16:creationId xmlns:a16="http://schemas.microsoft.com/office/drawing/2014/main" id="{8E9D54EA-5A6E-F0A4-283E-2FD242BC38E2}"/>
              </a:ext>
            </a:extLst>
          </p:cNvPr>
          <p:cNvPicPr>
            <a:picLocks noChangeAspect="1"/>
          </p:cNvPicPr>
          <p:nvPr/>
        </p:nvPicPr>
        <p:blipFill>
          <a:blip r:embed="rId5" cstate="email">
            <a:extLst>
              <a:ext uri="{28A0092B-C50C-407E-A947-70E740481C1C}">
                <a14:useLocalDpi xmlns:a14="http://schemas.microsoft.com/office/drawing/2010/main"/>
              </a:ext>
            </a:extLst>
          </a:blip>
          <a:srcRect t="8839"/>
          <a:stretch/>
        </p:blipFill>
        <p:spPr>
          <a:xfrm>
            <a:off x="3404668" y="2558143"/>
            <a:ext cx="2473617" cy="1240244"/>
          </a:xfrm>
          <a:prstGeom prst="rect">
            <a:avLst/>
          </a:prstGeom>
        </p:spPr>
      </p:pic>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VISION</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8692" t="11881" r="7906" b="16196"/>
          <a:stretch/>
        </p:blipFill>
        <p:spPr>
          <a:xfrm>
            <a:off x="11229015" y="240223"/>
            <a:ext cx="640887" cy="552692"/>
          </a:xfrm>
          <a:prstGeom prst="rect">
            <a:avLst/>
          </a:prstGeom>
        </p:spPr>
      </p:pic>
      <p:grpSp>
        <p:nvGrpSpPr>
          <p:cNvPr id="14" name="Group 13">
            <a:extLst>
              <a:ext uri="{FF2B5EF4-FFF2-40B4-BE49-F238E27FC236}">
                <a16:creationId xmlns:a16="http://schemas.microsoft.com/office/drawing/2014/main" id="{5ABC13B5-1E88-5164-9824-3E797520C6EE}"/>
              </a:ext>
            </a:extLst>
          </p:cNvPr>
          <p:cNvGrpSpPr/>
          <p:nvPr/>
        </p:nvGrpSpPr>
        <p:grpSpPr>
          <a:xfrm>
            <a:off x="791067" y="3809144"/>
            <a:ext cx="5110132" cy="2467662"/>
            <a:chOff x="1883795" y="3452199"/>
            <a:chExt cx="5865359" cy="2832358"/>
          </a:xfrm>
        </p:grpSpPr>
        <p:sp>
          <p:nvSpPr>
            <p:cNvPr id="3" name="object 10">
              <a:extLst>
                <a:ext uri="{FF2B5EF4-FFF2-40B4-BE49-F238E27FC236}">
                  <a16:creationId xmlns:a16="http://schemas.microsoft.com/office/drawing/2014/main" id="{4D7FBF58-47AB-67FF-6264-223106606B72}"/>
                </a:ext>
              </a:extLst>
            </p:cNvPr>
            <p:cNvSpPr/>
            <p:nvPr/>
          </p:nvSpPr>
          <p:spPr>
            <a:xfrm>
              <a:off x="5680464" y="3452199"/>
              <a:ext cx="2068690" cy="1416254"/>
            </a:xfrm>
            <a:prstGeom prst="rect">
              <a:avLst/>
            </a:prstGeom>
            <a:blipFill>
              <a:blip r:embed="rId8" cstate="print"/>
              <a:stretch>
                <a:fillRect/>
              </a:stretch>
            </a:blipFill>
          </p:spPr>
          <p:txBody>
            <a:bodyPr wrap="square" lIns="0" tIns="0" rIns="0" bIns="0" rtlCol="0"/>
            <a:lstStyle/>
            <a:p>
              <a:endParaRPr/>
            </a:p>
          </p:txBody>
        </p:sp>
        <p:sp>
          <p:nvSpPr>
            <p:cNvPr id="4" name="object 11">
              <a:extLst>
                <a:ext uri="{FF2B5EF4-FFF2-40B4-BE49-F238E27FC236}">
                  <a16:creationId xmlns:a16="http://schemas.microsoft.com/office/drawing/2014/main" id="{C8853B77-02E4-B373-148F-0226CE74044A}"/>
                </a:ext>
              </a:extLst>
            </p:cNvPr>
            <p:cNvSpPr/>
            <p:nvPr/>
          </p:nvSpPr>
          <p:spPr>
            <a:xfrm>
              <a:off x="5680983" y="4850968"/>
              <a:ext cx="2058882" cy="1433589"/>
            </a:xfrm>
            <a:prstGeom prst="rect">
              <a:avLst/>
            </a:prstGeom>
            <a:blipFill>
              <a:blip r:embed="rId9" cstate="print"/>
              <a:stretch>
                <a:fillRect/>
              </a:stretch>
            </a:blipFill>
          </p:spPr>
          <p:txBody>
            <a:bodyPr wrap="square" lIns="0" tIns="0" rIns="0" bIns="0" rtlCol="0"/>
            <a:lstStyle/>
            <a:p>
              <a:endParaRPr/>
            </a:p>
          </p:txBody>
        </p:sp>
        <p:sp>
          <p:nvSpPr>
            <p:cNvPr id="8" name="object 15">
              <a:extLst>
                <a:ext uri="{FF2B5EF4-FFF2-40B4-BE49-F238E27FC236}">
                  <a16:creationId xmlns:a16="http://schemas.microsoft.com/office/drawing/2014/main" id="{16F73257-D554-61D3-533C-DCE1C3D8A7AC}"/>
                </a:ext>
              </a:extLst>
            </p:cNvPr>
            <p:cNvSpPr/>
            <p:nvPr/>
          </p:nvSpPr>
          <p:spPr>
            <a:xfrm>
              <a:off x="1883795" y="3454596"/>
              <a:ext cx="2062403" cy="2828439"/>
            </a:xfrm>
            <a:prstGeom prst="rect">
              <a:avLst/>
            </a:prstGeom>
            <a:blipFill>
              <a:blip r:embed="rId10" cstate="print"/>
              <a:stretch>
                <a:fillRect/>
              </a:stretch>
            </a:blipFill>
          </p:spPr>
          <p:txBody>
            <a:bodyPr wrap="square" lIns="0" tIns="0" rIns="0" bIns="0" rtlCol="0"/>
            <a:lstStyle/>
            <a:p>
              <a:endParaRPr/>
            </a:p>
          </p:txBody>
        </p:sp>
      </p:grpSp>
      <p:sp>
        <p:nvSpPr>
          <p:cNvPr id="13" name="TextBox 12">
            <a:extLst>
              <a:ext uri="{FF2B5EF4-FFF2-40B4-BE49-F238E27FC236}">
                <a16:creationId xmlns:a16="http://schemas.microsoft.com/office/drawing/2014/main" id="{9AAF5114-CCFF-BBBB-7FEF-C76BCAF274A3}"/>
              </a:ext>
            </a:extLst>
          </p:cNvPr>
          <p:cNvSpPr txBox="1"/>
          <p:nvPr/>
        </p:nvSpPr>
        <p:spPr>
          <a:xfrm>
            <a:off x="6796006" y="2580466"/>
            <a:ext cx="4541004" cy="604434"/>
          </a:xfrm>
          <a:prstGeom prst="rect">
            <a:avLst/>
          </a:prstGeom>
          <a:noFill/>
        </p:spPr>
        <p:txBody>
          <a:bodyPr wrap="square" rtlCol="0">
            <a:noAutofit/>
          </a:bodyPr>
          <a:lstStyle/>
          <a:p>
            <a:r>
              <a:rPr lang="en-US" sz="1400" i="1">
                <a:solidFill>
                  <a:schemeClr val="bg1"/>
                </a:solidFill>
                <a:latin typeface="PT Serif Caption" panose="02060603050505020204" pitchFamily="18" charset="77"/>
              </a:rPr>
              <a:t>The authentic </a:t>
            </a:r>
            <a:r>
              <a:rPr lang="en-US" sz="1400" i="1">
                <a:solidFill>
                  <a:srgbClr val="00BBFF"/>
                </a:solidFill>
                <a:latin typeface="PT Serif Caption" panose="02060603050505020204" pitchFamily="18" charset="77"/>
              </a:rPr>
              <a:t>Luxury tequila </a:t>
            </a:r>
            <a:r>
              <a:rPr lang="en-US" sz="1400" i="1">
                <a:solidFill>
                  <a:schemeClr val="bg1"/>
                </a:solidFill>
                <a:latin typeface="PT Serif Caption" panose="02060603050505020204" pitchFamily="18" charset="77"/>
              </a:rPr>
              <a:t>that embraces the true flavors of Agave with no compromise*</a:t>
            </a:r>
          </a:p>
        </p:txBody>
      </p:sp>
      <p:sp>
        <p:nvSpPr>
          <p:cNvPr id="16" name="Title 1">
            <a:extLst>
              <a:ext uri="{FF2B5EF4-FFF2-40B4-BE49-F238E27FC236}">
                <a16:creationId xmlns:a16="http://schemas.microsoft.com/office/drawing/2014/main" id="{724C6917-A8D2-CB7C-4244-5D35BC0D2B35}"/>
              </a:ext>
            </a:extLst>
          </p:cNvPr>
          <p:cNvSpPr txBox="1">
            <a:spLocks/>
          </p:cNvSpPr>
          <p:nvPr/>
        </p:nvSpPr>
        <p:spPr>
          <a:xfrm>
            <a:off x="790413" y="1965800"/>
            <a:ext cx="5067946" cy="38994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a:solidFill>
                  <a:schemeClr val="bg1"/>
                </a:solidFill>
                <a:latin typeface="Brothers" pitchFamily="2" charset="77"/>
              </a:rPr>
              <a:t>100% NATURAL, 100% MEXICAN</a:t>
            </a:r>
          </a:p>
        </p:txBody>
      </p:sp>
      <p:sp>
        <p:nvSpPr>
          <p:cNvPr id="17" name="Title 1">
            <a:extLst>
              <a:ext uri="{FF2B5EF4-FFF2-40B4-BE49-F238E27FC236}">
                <a16:creationId xmlns:a16="http://schemas.microsoft.com/office/drawing/2014/main" id="{1C69343A-C4C3-E945-C6AF-080DBDCE3952}"/>
              </a:ext>
            </a:extLst>
          </p:cNvPr>
          <p:cNvSpPr txBox="1">
            <a:spLocks/>
          </p:cNvSpPr>
          <p:nvPr/>
        </p:nvSpPr>
        <p:spPr>
          <a:xfrm>
            <a:off x="767165" y="1606756"/>
            <a:ext cx="5044699" cy="35377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err="1">
                <a:solidFill>
                  <a:schemeClr val="bg1"/>
                </a:solidFill>
                <a:latin typeface="Brothers" pitchFamily="2" charset="77"/>
              </a:rPr>
              <a:t>iPARTIDA</a:t>
            </a:r>
            <a:r>
              <a:rPr lang="en-US" sz="2000">
                <a:solidFill>
                  <a:schemeClr val="bg1"/>
                </a:solidFill>
                <a:latin typeface="Brothers" pitchFamily="2" charset="77"/>
              </a:rPr>
              <a:t>!</a:t>
            </a:r>
          </a:p>
        </p:txBody>
      </p:sp>
      <p:pic>
        <p:nvPicPr>
          <p:cNvPr id="19" name="Graphic 18">
            <a:extLst>
              <a:ext uri="{FF2B5EF4-FFF2-40B4-BE49-F238E27FC236}">
                <a16:creationId xmlns:a16="http://schemas.microsoft.com/office/drawing/2014/main" id="{4F323879-202F-0C5F-1913-56A0FEE5EC7E}"/>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29132" t="11880" r="28513" b="52490"/>
          <a:stretch/>
        </p:blipFill>
        <p:spPr>
          <a:xfrm>
            <a:off x="2278251" y="1601984"/>
            <a:ext cx="426202" cy="358552"/>
          </a:xfrm>
          <a:prstGeom prst="rect">
            <a:avLst/>
          </a:prstGeom>
        </p:spPr>
      </p:pic>
      <p:sp>
        <p:nvSpPr>
          <p:cNvPr id="20" name="TextBox 19">
            <a:extLst>
              <a:ext uri="{FF2B5EF4-FFF2-40B4-BE49-F238E27FC236}">
                <a16:creationId xmlns:a16="http://schemas.microsoft.com/office/drawing/2014/main" id="{5BE1D77E-95CA-C571-F871-FD771FC87279}"/>
              </a:ext>
            </a:extLst>
          </p:cNvPr>
          <p:cNvSpPr txBox="1"/>
          <p:nvPr/>
        </p:nvSpPr>
        <p:spPr>
          <a:xfrm>
            <a:off x="6258732" y="2407400"/>
            <a:ext cx="723254" cy="514027"/>
          </a:xfrm>
          <a:prstGeom prst="rect">
            <a:avLst/>
          </a:prstGeom>
          <a:noFill/>
        </p:spPr>
        <p:txBody>
          <a:bodyPr wrap="square" rtlCol="0">
            <a:noAutofit/>
          </a:bodyPr>
          <a:lstStyle/>
          <a:p>
            <a:r>
              <a:rPr lang="en-US" sz="6600" i="1">
                <a:solidFill>
                  <a:srgbClr val="00BBFF"/>
                </a:solidFill>
                <a:latin typeface="PT Serif Caption" panose="02060603050505020204" pitchFamily="18" charset="77"/>
              </a:rPr>
              <a:t>“</a:t>
            </a:r>
          </a:p>
        </p:txBody>
      </p:sp>
      <p:sp>
        <p:nvSpPr>
          <p:cNvPr id="21" name="TextBox 20">
            <a:extLst>
              <a:ext uri="{FF2B5EF4-FFF2-40B4-BE49-F238E27FC236}">
                <a16:creationId xmlns:a16="http://schemas.microsoft.com/office/drawing/2014/main" id="{194056AD-956C-D3FA-7DD6-F0A50891943C}"/>
              </a:ext>
            </a:extLst>
          </p:cNvPr>
          <p:cNvSpPr txBox="1"/>
          <p:nvPr/>
        </p:nvSpPr>
        <p:spPr>
          <a:xfrm rot="10800000">
            <a:off x="10688664" y="2753529"/>
            <a:ext cx="723254" cy="514027"/>
          </a:xfrm>
          <a:prstGeom prst="rect">
            <a:avLst/>
          </a:prstGeom>
          <a:noFill/>
        </p:spPr>
        <p:txBody>
          <a:bodyPr wrap="square" rtlCol="0">
            <a:noAutofit/>
          </a:bodyPr>
          <a:lstStyle/>
          <a:p>
            <a:r>
              <a:rPr lang="en-US" sz="6600" i="1">
                <a:solidFill>
                  <a:srgbClr val="00BBFF"/>
                </a:solidFill>
                <a:latin typeface="PT Serif Caption" panose="02060603050505020204" pitchFamily="18" charset="77"/>
              </a:rPr>
              <a:t>“</a:t>
            </a:r>
          </a:p>
        </p:txBody>
      </p:sp>
      <p:sp>
        <p:nvSpPr>
          <p:cNvPr id="22" name="TextBox 21">
            <a:extLst>
              <a:ext uri="{FF2B5EF4-FFF2-40B4-BE49-F238E27FC236}">
                <a16:creationId xmlns:a16="http://schemas.microsoft.com/office/drawing/2014/main" id="{128C6710-7EDA-BE22-3C83-F0CF3B91A113}"/>
              </a:ext>
            </a:extLst>
          </p:cNvPr>
          <p:cNvSpPr txBox="1"/>
          <p:nvPr/>
        </p:nvSpPr>
        <p:spPr>
          <a:xfrm>
            <a:off x="6151277" y="3585274"/>
            <a:ext cx="5760720" cy="604434"/>
          </a:xfrm>
          <a:prstGeom prst="rect">
            <a:avLst/>
          </a:prstGeom>
          <a:noFill/>
        </p:spPr>
        <p:txBody>
          <a:bodyPr wrap="square" rtlCol="0">
            <a:noAutofit/>
          </a:bodyPr>
          <a:lstStyle/>
          <a:p>
            <a:pPr algn="ctr">
              <a:spcAft>
                <a:spcPts val="300"/>
              </a:spcAft>
            </a:pPr>
            <a:r>
              <a:rPr lang="en-US" sz="2400">
                <a:solidFill>
                  <a:srgbClr val="00BBFF"/>
                </a:solidFill>
                <a:latin typeface="Brothers" pitchFamily="2" charset="77"/>
              </a:rPr>
              <a:t>AUTHENTIC</a:t>
            </a:r>
            <a:endParaRPr lang="en-US">
              <a:solidFill>
                <a:schemeClr val="bg1"/>
              </a:solidFill>
              <a:latin typeface="Brothers" pitchFamily="2" charset="77"/>
            </a:endParaRPr>
          </a:p>
          <a:p>
            <a:pPr algn="ctr">
              <a:spcAft>
                <a:spcPts val="300"/>
              </a:spcAft>
            </a:pPr>
            <a:r>
              <a:rPr lang="en-US" sz="1200">
                <a:solidFill>
                  <a:schemeClr val="bg1"/>
                </a:solidFill>
                <a:latin typeface="PT Serif Caption" panose="02060603050505020204" pitchFamily="18" charset="77"/>
              </a:rPr>
              <a:t>Production &amp; sourcing  •  The Spirit Bird  •  The Pristine Serve</a:t>
            </a:r>
          </a:p>
        </p:txBody>
      </p:sp>
      <p:sp>
        <p:nvSpPr>
          <p:cNvPr id="23" name="TextBox 22">
            <a:extLst>
              <a:ext uri="{FF2B5EF4-FFF2-40B4-BE49-F238E27FC236}">
                <a16:creationId xmlns:a16="http://schemas.microsoft.com/office/drawing/2014/main" id="{87DFC14A-B678-2FEF-9402-DD39D44D992F}"/>
              </a:ext>
            </a:extLst>
          </p:cNvPr>
          <p:cNvSpPr txBox="1"/>
          <p:nvPr/>
        </p:nvSpPr>
        <p:spPr>
          <a:xfrm>
            <a:off x="6151277" y="4737314"/>
            <a:ext cx="5760720" cy="604434"/>
          </a:xfrm>
          <a:prstGeom prst="rect">
            <a:avLst/>
          </a:prstGeom>
          <a:noFill/>
        </p:spPr>
        <p:txBody>
          <a:bodyPr wrap="square" rtlCol="0">
            <a:noAutofit/>
          </a:bodyPr>
          <a:lstStyle/>
          <a:p>
            <a:pPr algn="ctr">
              <a:spcAft>
                <a:spcPts val="300"/>
              </a:spcAft>
            </a:pPr>
            <a:r>
              <a:rPr lang="en-US" sz="2400">
                <a:solidFill>
                  <a:srgbClr val="00BBFF"/>
                </a:solidFill>
                <a:latin typeface="Brothers" pitchFamily="2" charset="77"/>
              </a:rPr>
              <a:t>CONTEMPORARY</a:t>
            </a:r>
          </a:p>
          <a:p>
            <a:pPr algn="ctr">
              <a:spcAft>
                <a:spcPts val="300"/>
              </a:spcAft>
            </a:pPr>
            <a:r>
              <a:rPr lang="en-US" sz="1200">
                <a:solidFill>
                  <a:schemeClr val="bg1"/>
                </a:solidFill>
                <a:latin typeface="PT Serif Caption" panose="02060603050505020204" pitchFamily="18" charset="77"/>
              </a:rPr>
              <a:t>Packaging  •  Colors  </a:t>
            </a:r>
          </a:p>
        </p:txBody>
      </p:sp>
      <p:pic>
        <p:nvPicPr>
          <p:cNvPr id="5" name="Picture 4">
            <a:extLst>
              <a:ext uri="{FF2B5EF4-FFF2-40B4-BE49-F238E27FC236}">
                <a16:creationId xmlns:a16="http://schemas.microsoft.com/office/drawing/2014/main" id="{E2F46BF8-5AA8-5D93-08BA-9BCAFBCFD989}"/>
              </a:ext>
            </a:extLst>
          </p:cNvPr>
          <p:cNvPicPr>
            <a:picLocks noChangeAspect="1"/>
          </p:cNvPicPr>
          <p:nvPr/>
        </p:nvPicPr>
        <p:blipFill>
          <a:blip r:embed="rId13" cstate="email">
            <a:extLst>
              <a:ext uri="{28A0092B-C50C-407E-A947-70E740481C1C}">
                <a14:useLocalDpi xmlns:a14="http://schemas.microsoft.com/office/drawing/2010/main"/>
              </a:ext>
            </a:extLst>
          </a:blip>
          <a:srcRect r="4222"/>
          <a:stretch/>
        </p:blipFill>
        <p:spPr>
          <a:xfrm>
            <a:off x="790575" y="2560215"/>
            <a:ext cx="3301923" cy="1257042"/>
          </a:xfrm>
          <a:prstGeom prst="rect">
            <a:avLst/>
          </a:prstGeom>
        </p:spPr>
      </p:pic>
      <p:sp>
        <p:nvSpPr>
          <p:cNvPr id="6" name="TextBox 5">
            <a:extLst>
              <a:ext uri="{FF2B5EF4-FFF2-40B4-BE49-F238E27FC236}">
                <a16:creationId xmlns:a16="http://schemas.microsoft.com/office/drawing/2014/main" id="{B8CFC2BD-F11F-006C-94B2-068976B20127}"/>
              </a:ext>
            </a:extLst>
          </p:cNvPr>
          <p:cNvSpPr txBox="1"/>
          <p:nvPr/>
        </p:nvSpPr>
        <p:spPr>
          <a:xfrm>
            <a:off x="7125629" y="6066263"/>
            <a:ext cx="3646449" cy="307777"/>
          </a:xfrm>
          <a:prstGeom prst="rect">
            <a:avLst/>
          </a:prstGeom>
          <a:noFill/>
        </p:spPr>
        <p:txBody>
          <a:bodyPr wrap="square" rtlCol="0">
            <a:spAutoFit/>
          </a:bodyPr>
          <a:lstStyle/>
          <a:p>
            <a:r>
              <a:rPr lang="en-US" sz="1400" i="1">
                <a:solidFill>
                  <a:schemeClr val="bg1"/>
                </a:solidFill>
                <a:latin typeface="PT Serif Caption" panose="02060603050505020204" pitchFamily="18" charset="77"/>
              </a:rPr>
              <a:t>* Tequila Maestro, José Valdez</a:t>
            </a:r>
          </a:p>
        </p:txBody>
      </p:sp>
    </p:spTree>
    <p:extLst>
      <p:ext uri="{BB962C8B-B14F-4D97-AF65-F5344CB8AC3E}">
        <p14:creationId xmlns:p14="http://schemas.microsoft.com/office/powerpoint/2010/main" val="1781776962"/>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PRODUCTION</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11069215" cy="441703"/>
          </a:xfrm>
          <a:prstGeom prst="rect">
            <a:avLst/>
          </a:prstGeom>
          <a:noFill/>
        </p:spPr>
        <p:txBody>
          <a:bodyPr wrap="square" rtlCol="0">
            <a:noAutofit/>
          </a:bodyPr>
          <a:lstStyle/>
          <a:p>
            <a:r>
              <a:rPr lang="en-US">
                <a:solidFill>
                  <a:srgbClr val="00BBFF"/>
                </a:solidFill>
                <a:latin typeface="PT Serif Caption" panose="02060603050505020204" pitchFamily="18" charset="77"/>
              </a:rPr>
              <a:t>WHAT IS PARTIDA?</a:t>
            </a:r>
            <a:endParaRPr lang="en-US">
              <a:solidFill>
                <a:schemeClr val="bg1"/>
              </a:solidFill>
              <a:latin typeface="PT Serif Caption" panose="02060603050505020204" pitchFamily="18" charset="77"/>
            </a:endParaRPr>
          </a:p>
        </p:txBody>
      </p:sp>
      <p:pic>
        <p:nvPicPr>
          <p:cNvPr id="8" name="Picture 7" descr="A group of bottles of alcohol&#10;&#10;Description automatically generated">
            <a:extLst>
              <a:ext uri="{FF2B5EF4-FFF2-40B4-BE49-F238E27FC236}">
                <a16:creationId xmlns:a16="http://schemas.microsoft.com/office/drawing/2014/main" id="{CD7D7384-D93F-F559-9C21-0BA6FD3F170E}"/>
              </a:ext>
            </a:extLst>
          </p:cNvPr>
          <p:cNvPicPr>
            <a:picLocks noChangeAspect="1"/>
          </p:cNvPicPr>
          <p:nvPr/>
        </p:nvPicPr>
        <p:blipFill>
          <a:blip r:embed="rId5"/>
          <a:stretch>
            <a:fillRect/>
          </a:stretch>
        </p:blipFill>
        <p:spPr>
          <a:xfrm>
            <a:off x="863599" y="1960880"/>
            <a:ext cx="4800600" cy="3200400"/>
          </a:xfrm>
          <a:prstGeom prst="rect">
            <a:avLst/>
          </a:prstGeom>
        </p:spPr>
      </p:pic>
      <p:pic>
        <p:nvPicPr>
          <p:cNvPr id="10" name="Picture 9" descr="A bottle of alcohol on a reflective surface&#10;&#10;Description automatically generated">
            <a:extLst>
              <a:ext uri="{FF2B5EF4-FFF2-40B4-BE49-F238E27FC236}">
                <a16:creationId xmlns:a16="http://schemas.microsoft.com/office/drawing/2014/main" id="{8A35F3D1-167C-7E2C-B589-239D41DEA1A7}"/>
              </a:ext>
            </a:extLst>
          </p:cNvPr>
          <p:cNvPicPr>
            <a:picLocks noChangeAspect="1"/>
          </p:cNvPicPr>
          <p:nvPr/>
        </p:nvPicPr>
        <p:blipFill rotWithShape="1">
          <a:blip r:embed="rId6"/>
          <a:srcRect l="19048" r="21694"/>
          <a:stretch/>
        </p:blipFill>
        <p:spPr>
          <a:xfrm>
            <a:off x="5833530" y="1960880"/>
            <a:ext cx="2844800" cy="3200400"/>
          </a:xfrm>
          <a:prstGeom prst="rect">
            <a:avLst/>
          </a:prstGeom>
        </p:spPr>
      </p:pic>
      <p:pic>
        <p:nvPicPr>
          <p:cNvPr id="11" name="Imagen 13">
            <a:extLst>
              <a:ext uri="{FF2B5EF4-FFF2-40B4-BE49-F238E27FC236}">
                <a16:creationId xmlns:a16="http://schemas.microsoft.com/office/drawing/2014/main" id="{E6773ACC-EE93-56CE-9430-DD5EFDA21C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74" t="2456" r="1004" b="13147"/>
          <a:stretch/>
        </p:blipFill>
        <p:spPr>
          <a:xfrm>
            <a:off x="8851325" y="1960880"/>
            <a:ext cx="2460142" cy="3200400"/>
          </a:xfrm>
          <a:prstGeom prst="rect">
            <a:avLst/>
          </a:prstGeom>
        </p:spPr>
      </p:pic>
      <p:sp>
        <p:nvSpPr>
          <p:cNvPr id="4" name="TextBox 3">
            <a:extLst>
              <a:ext uri="{FF2B5EF4-FFF2-40B4-BE49-F238E27FC236}">
                <a16:creationId xmlns:a16="http://schemas.microsoft.com/office/drawing/2014/main" id="{A2A2F48F-2FE9-7A08-B6B7-19C2F4DD7929}"/>
              </a:ext>
            </a:extLst>
          </p:cNvPr>
          <p:cNvSpPr txBox="1"/>
          <p:nvPr/>
        </p:nvSpPr>
        <p:spPr>
          <a:xfrm>
            <a:off x="2476672" y="5390468"/>
            <a:ext cx="7150912" cy="604434"/>
          </a:xfrm>
          <a:prstGeom prst="rect">
            <a:avLst/>
          </a:prstGeom>
          <a:noFill/>
        </p:spPr>
        <p:txBody>
          <a:bodyPr wrap="square" rtlCol="0">
            <a:noAutofit/>
          </a:bodyPr>
          <a:lstStyle/>
          <a:p>
            <a:pPr algn="ctr">
              <a:spcAft>
                <a:spcPts val="300"/>
              </a:spcAft>
            </a:pPr>
            <a:r>
              <a:rPr lang="en-US" sz="2000">
                <a:solidFill>
                  <a:schemeClr val="bg1"/>
                </a:solidFill>
                <a:latin typeface="Brothers" pitchFamily="2" charset="77"/>
              </a:rPr>
              <a:t>“PARTIDA TEQUILAS ARE SIMPLY THE FINEST</a:t>
            </a:r>
            <a:br>
              <a:rPr lang="en-US" sz="2000">
                <a:solidFill>
                  <a:schemeClr val="bg1"/>
                </a:solidFill>
                <a:latin typeface="Brothers" pitchFamily="2" charset="77"/>
              </a:rPr>
            </a:br>
            <a:r>
              <a:rPr lang="en-US" sz="2000">
                <a:solidFill>
                  <a:schemeClr val="bg1"/>
                </a:solidFill>
                <a:latin typeface="Brothers" pitchFamily="2" charset="77"/>
              </a:rPr>
              <a:t>LINE OF TEQUILAS THAT MONEY CAN BUY.”</a:t>
            </a:r>
            <a:br>
              <a:rPr lang="en-US" sz="2000">
                <a:solidFill>
                  <a:schemeClr val="bg1"/>
                </a:solidFill>
                <a:latin typeface="Brothers" pitchFamily="2" charset="77"/>
              </a:rPr>
            </a:br>
            <a:r>
              <a:rPr lang="en-US" sz="2000">
                <a:solidFill>
                  <a:schemeClr val="bg1"/>
                </a:solidFill>
                <a:latin typeface="Brothers" pitchFamily="2" charset="77"/>
              </a:rPr>
              <a:t>  </a:t>
            </a:r>
            <a:r>
              <a:rPr lang="en-US" sz="1200">
                <a:solidFill>
                  <a:schemeClr val="bg1"/>
                </a:solidFill>
                <a:latin typeface="PT Serif Caption" panose="02060603050505020204" pitchFamily="18" charset="77"/>
              </a:rPr>
              <a:t>- F. PAUL  PACULT, THE SPIRIT JOURNAL </a:t>
            </a:r>
          </a:p>
        </p:txBody>
      </p:sp>
    </p:spTree>
    <p:extLst>
      <p:ext uri="{BB962C8B-B14F-4D97-AF65-F5344CB8AC3E}">
        <p14:creationId xmlns:p14="http://schemas.microsoft.com/office/powerpoint/2010/main" val="813811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823049" y="813330"/>
            <a:ext cx="7448884" cy="896937"/>
          </a:xfrm>
        </p:spPr>
        <p:txBody>
          <a:bodyPr anchor="t" anchorCtr="0">
            <a:noAutofit/>
          </a:bodyPr>
          <a:lstStyle/>
          <a:p>
            <a:pPr algn="l"/>
            <a:r>
              <a:rPr lang="en-US" sz="6600">
                <a:solidFill>
                  <a:schemeClr val="bg1"/>
                </a:solidFill>
                <a:latin typeface="Brothers" pitchFamily="2" charset="77"/>
              </a:rPr>
              <a:t>GRACIAS</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92" t="11881" r="7906" b="16196"/>
          <a:stretch/>
        </p:blipFill>
        <p:spPr>
          <a:xfrm>
            <a:off x="11229015" y="240223"/>
            <a:ext cx="640887" cy="552692"/>
          </a:xfrm>
          <a:prstGeom prst="rect">
            <a:avLst/>
          </a:prstGeom>
        </p:spPr>
      </p:pic>
      <p:sp>
        <p:nvSpPr>
          <p:cNvPr id="4" name="TextBox 3">
            <a:extLst>
              <a:ext uri="{FF2B5EF4-FFF2-40B4-BE49-F238E27FC236}">
                <a16:creationId xmlns:a16="http://schemas.microsoft.com/office/drawing/2014/main" id="{A2A2F48F-2FE9-7A08-B6B7-19C2F4DD7929}"/>
              </a:ext>
            </a:extLst>
          </p:cNvPr>
          <p:cNvSpPr txBox="1"/>
          <p:nvPr/>
        </p:nvSpPr>
        <p:spPr>
          <a:xfrm>
            <a:off x="1617088" y="2612616"/>
            <a:ext cx="6790313" cy="604434"/>
          </a:xfrm>
          <a:prstGeom prst="rect">
            <a:avLst/>
          </a:prstGeom>
          <a:noFill/>
        </p:spPr>
        <p:txBody>
          <a:bodyPr wrap="square" rtlCol="0">
            <a:noAutofit/>
          </a:bodyPr>
          <a:lstStyle/>
          <a:p>
            <a:pPr>
              <a:lnSpc>
                <a:spcPct val="120000"/>
              </a:lnSpc>
              <a:spcAft>
                <a:spcPts val="300"/>
              </a:spcAft>
            </a:pPr>
            <a:r>
              <a:rPr lang="en-US" sz="2000">
                <a:solidFill>
                  <a:schemeClr val="bg1"/>
                </a:solidFill>
                <a:latin typeface="PT Serif Caption" panose="02060603050505020204" pitchFamily="18" charset="77"/>
              </a:rPr>
              <a:t>“Life is too short to waste it drinking not good</a:t>
            </a:r>
            <a:br>
              <a:rPr lang="en-US" sz="2000">
                <a:solidFill>
                  <a:schemeClr val="bg1"/>
                </a:solidFill>
                <a:latin typeface="PT Serif Caption" panose="02060603050505020204" pitchFamily="18" charset="77"/>
              </a:rPr>
            </a:br>
            <a:r>
              <a:rPr lang="en-US" sz="2000">
                <a:solidFill>
                  <a:schemeClr val="bg1"/>
                </a:solidFill>
                <a:latin typeface="PT Serif Caption" panose="02060603050505020204" pitchFamily="18" charset="77"/>
              </a:rPr>
              <a:t>  tequila: Sip Tequila </a:t>
            </a:r>
            <a:r>
              <a:rPr lang="en-US" sz="2000" err="1">
                <a:solidFill>
                  <a:schemeClr val="bg1"/>
                </a:solidFill>
                <a:latin typeface="PT Serif Caption" panose="02060603050505020204" pitchFamily="18" charset="77"/>
              </a:rPr>
              <a:t>Partida</a:t>
            </a:r>
            <a:r>
              <a:rPr lang="en-US" sz="2000">
                <a:solidFill>
                  <a:schemeClr val="bg1"/>
                </a:solidFill>
                <a:latin typeface="PT Serif Caption" panose="02060603050505020204" pitchFamily="18" charset="77"/>
              </a:rPr>
              <a:t>”</a:t>
            </a:r>
          </a:p>
        </p:txBody>
      </p:sp>
      <p:sp>
        <p:nvSpPr>
          <p:cNvPr id="11" name="TextBox 10">
            <a:extLst>
              <a:ext uri="{FF2B5EF4-FFF2-40B4-BE49-F238E27FC236}">
                <a16:creationId xmlns:a16="http://schemas.microsoft.com/office/drawing/2014/main" id="{1199B561-9730-740A-1131-E676065562A5}"/>
              </a:ext>
            </a:extLst>
          </p:cNvPr>
          <p:cNvSpPr txBox="1"/>
          <p:nvPr/>
        </p:nvSpPr>
        <p:spPr>
          <a:xfrm>
            <a:off x="1617088" y="4170483"/>
            <a:ext cx="6790313" cy="604434"/>
          </a:xfrm>
          <a:prstGeom prst="rect">
            <a:avLst/>
          </a:prstGeom>
          <a:noFill/>
        </p:spPr>
        <p:txBody>
          <a:bodyPr wrap="square" rtlCol="0">
            <a:noAutofit/>
          </a:bodyPr>
          <a:lstStyle/>
          <a:p>
            <a:pPr>
              <a:lnSpc>
                <a:spcPct val="120000"/>
              </a:lnSpc>
              <a:spcAft>
                <a:spcPts val="300"/>
              </a:spcAft>
            </a:pPr>
            <a:r>
              <a:rPr lang="en-US" sz="2000">
                <a:solidFill>
                  <a:schemeClr val="bg1"/>
                </a:solidFill>
                <a:latin typeface="PT Serif Caption" panose="02060603050505020204" pitchFamily="18" charset="77"/>
              </a:rPr>
              <a:t>“Share some </a:t>
            </a:r>
            <a:r>
              <a:rPr lang="en-US" sz="2000" err="1">
                <a:solidFill>
                  <a:schemeClr val="bg1"/>
                </a:solidFill>
                <a:latin typeface="PT Serif Caption" panose="02060603050505020204" pitchFamily="18" charset="77"/>
              </a:rPr>
              <a:t>Partida</a:t>
            </a:r>
            <a:r>
              <a:rPr lang="en-US" sz="2000">
                <a:solidFill>
                  <a:schemeClr val="bg1"/>
                </a:solidFill>
                <a:latin typeface="PT Serif Caption" panose="02060603050505020204" pitchFamily="18" charset="77"/>
              </a:rPr>
              <a:t> love to America”</a:t>
            </a:r>
          </a:p>
        </p:txBody>
      </p:sp>
    </p:spTree>
    <p:extLst>
      <p:ext uri="{BB962C8B-B14F-4D97-AF65-F5344CB8AC3E}">
        <p14:creationId xmlns:p14="http://schemas.microsoft.com/office/powerpoint/2010/main" val="2009765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THE SPIRIT BIRD</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92" t="11881" r="7906" b="16196"/>
          <a:stretch/>
        </p:blipFill>
        <p:spPr>
          <a:xfrm>
            <a:off x="11229015" y="240223"/>
            <a:ext cx="640887" cy="552692"/>
          </a:xfrm>
          <a:prstGeom prst="rect">
            <a:avLst/>
          </a:prstGeom>
        </p:spPr>
      </p:pic>
      <p:sp>
        <p:nvSpPr>
          <p:cNvPr id="22" name="TextBox 21">
            <a:extLst>
              <a:ext uri="{FF2B5EF4-FFF2-40B4-BE49-F238E27FC236}">
                <a16:creationId xmlns:a16="http://schemas.microsoft.com/office/drawing/2014/main" id="{128C6710-7EDA-BE22-3C83-F0CF3B91A113}"/>
              </a:ext>
            </a:extLst>
          </p:cNvPr>
          <p:cNvSpPr txBox="1"/>
          <p:nvPr/>
        </p:nvSpPr>
        <p:spPr>
          <a:xfrm>
            <a:off x="6004044" y="2337661"/>
            <a:ext cx="5216729" cy="2319580"/>
          </a:xfrm>
          <a:prstGeom prst="rect">
            <a:avLst/>
          </a:prstGeom>
          <a:noFill/>
        </p:spPr>
        <p:txBody>
          <a:bodyPr wrap="square" rtlCol="0">
            <a:noAutofit/>
          </a:bodyPr>
          <a:lstStyle/>
          <a:p>
            <a:pPr>
              <a:spcAft>
                <a:spcPts val="1500"/>
              </a:spcAft>
            </a:pPr>
            <a:r>
              <a:rPr lang="en-US">
                <a:solidFill>
                  <a:schemeClr val="bg1"/>
                </a:solidFill>
                <a:latin typeface="PT Serif Caption" panose="02060603050505020204" pitchFamily="18" charset="77"/>
              </a:rPr>
              <a:t>Legend has it that when a Mexican village was suffering, a woman watched a bird struggling to perch on an agave.</a:t>
            </a:r>
          </a:p>
          <a:p>
            <a:pPr>
              <a:spcAft>
                <a:spcPts val="1500"/>
              </a:spcAft>
            </a:pPr>
            <a:r>
              <a:rPr lang="en-US">
                <a:solidFill>
                  <a:schemeClr val="bg1"/>
                </a:solidFill>
                <a:latin typeface="PT Serif Caption" panose="02060603050505020204" pitchFamily="18" charset="77"/>
              </a:rPr>
              <a:t>The bird pierced the heart of the sacred plant, revealing its nectar, which restored her village.</a:t>
            </a:r>
          </a:p>
          <a:p>
            <a:pPr>
              <a:spcAft>
                <a:spcPts val="1500"/>
              </a:spcAft>
            </a:pPr>
            <a:r>
              <a:rPr lang="en-US">
                <a:solidFill>
                  <a:schemeClr val="bg1"/>
                </a:solidFill>
                <a:latin typeface="PT Serif Caption" panose="02060603050505020204" pitchFamily="18" charset="77"/>
              </a:rPr>
              <a:t>Today, a spirit bird charm graces each Tequila </a:t>
            </a:r>
            <a:r>
              <a:rPr lang="en-US" err="1">
                <a:solidFill>
                  <a:schemeClr val="bg1"/>
                </a:solidFill>
                <a:latin typeface="PT Serif Caption" panose="02060603050505020204" pitchFamily="18" charset="77"/>
              </a:rPr>
              <a:t>Partida</a:t>
            </a:r>
            <a:r>
              <a:rPr lang="en-US">
                <a:solidFill>
                  <a:schemeClr val="bg1"/>
                </a:solidFill>
                <a:latin typeface="PT Serif Caption" panose="02060603050505020204" pitchFamily="18" charset="77"/>
              </a:rPr>
              <a:t> bottle to symbolize the how the precious agave nectar was discovered. </a:t>
            </a:r>
          </a:p>
          <a:p>
            <a:pPr>
              <a:spcAft>
                <a:spcPts val="1500"/>
              </a:spcAft>
            </a:pPr>
            <a:endParaRPr lang="en-US">
              <a:solidFill>
                <a:schemeClr val="bg1"/>
              </a:solidFill>
              <a:latin typeface="PT Serif Caption" panose="02060603050505020204" pitchFamily="18" charset="77"/>
            </a:endParaRPr>
          </a:p>
        </p:txBody>
      </p:sp>
      <p:pic>
        <p:nvPicPr>
          <p:cNvPr id="5" name="Graphic 4">
            <a:extLst>
              <a:ext uri="{FF2B5EF4-FFF2-40B4-BE49-F238E27FC236}">
                <a16:creationId xmlns:a16="http://schemas.microsoft.com/office/drawing/2014/main" id="{3C724A97-CA77-3BBC-627F-E76FE9DF717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9132" t="11880" r="28513" b="52490"/>
          <a:stretch/>
        </p:blipFill>
        <p:spPr>
          <a:xfrm>
            <a:off x="929896" y="1584751"/>
            <a:ext cx="5199682" cy="4374350"/>
          </a:xfrm>
          <a:prstGeom prst="rect">
            <a:avLst/>
          </a:prstGeom>
        </p:spPr>
      </p:pic>
    </p:spTree>
    <p:extLst>
      <p:ext uri="{BB962C8B-B14F-4D97-AF65-F5344CB8AC3E}">
        <p14:creationId xmlns:p14="http://schemas.microsoft.com/office/powerpoint/2010/main" val="2614203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C4CB6C63-2745-A4D6-DEE8-8F4B85CCFEB7}"/>
              </a:ext>
            </a:extLst>
          </p:cNvPr>
          <p:cNvPicPr>
            <a:picLocks noChangeAspect="1"/>
          </p:cNvPicPr>
          <p:nvPr/>
        </p:nvPicPr>
        <p:blipFill rotWithShape="1">
          <a:blip r:embed="rId5">
            <a:alphaModFix amt="7000"/>
          </a:blip>
          <a:srcRect t="8601" r="14836" b="6481"/>
          <a:stretch/>
        </p:blipFill>
        <p:spPr>
          <a:xfrm>
            <a:off x="9137355" y="0"/>
            <a:ext cx="3054645" cy="6858000"/>
          </a:xfrm>
          <a:prstGeom prst="rect">
            <a:avLst/>
          </a:prstGeom>
        </p:spPr>
      </p:pic>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PRODUCTION</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8059119" cy="441703"/>
          </a:xfrm>
          <a:prstGeom prst="rect">
            <a:avLst/>
          </a:prstGeom>
          <a:noFill/>
        </p:spPr>
        <p:txBody>
          <a:bodyPr wrap="square" rtlCol="0">
            <a:noAutofit/>
          </a:bodyPr>
          <a:lstStyle/>
          <a:p>
            <a:r>
              <a:rPr lang="en-US" sz="2000">
                <a:solidFill>
                  <a:srgbClr val="00BBFF"/>
                </a:solidFill>
                <a:latin typeface="PT Serif Caption" panose="02060603050505020204" pitchFamily="18" charset="77"/>
              </a:rPr>
              <a:t>FROM FIELD TO GLASS</a:t>
            </a:r>
            <a:endParaRPr lang="en-US" sz="2000">
              <a:solidFill>
                <a:schemeClr val="bg1"/>
              </a:solidFill>
              <a:latin typeface="PT Serif Caption" panose="02060603050505020204" pitchFamily="18" charset="77"/>
            </a:endParaRPr>
          </a:p>
        </p:txBody>
      </p:sp>
      <p:pic>
        <p:nvPicPr>
          <p:cNvPr id="29" name="Graphic 28">
            <a:extLst>
              <a:ext uri="{FF2B5EF4-FFF2-40B4-BE49-F238E27FC236}">
                <a16:creationId xmlns:a16="http://schemas.microsoft.com/office/drawing/2014/main" id="{D520711F-D378-8020-4889-9367E425776E}"/>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20192"/>
          <a:stretch/>
        </p:blipFill>
        <p:spPr>
          <a:xfrm>
            <a:off x="3075796" y="2555872"/>
            <a:ext cx="862222" cy="860157"/>
          </a:xfrm>
          <a:prstGeom prst="rect">
            <a:avLst/>
          </a:prstGeom>
        </p:spPr>
      </p:pic>
      <p:pic>
        <p:nvPicPr>
          <p:cNvPr id="32" name="object 6">
            <a:extLst>
              <a:ext uri="{FF2B5EF4-FFF2-40B4-BE49-F238E27FC236}">
                <a16:creationId xmlns:a16="http://schemas.microsoft.com/office/drawing/2014/main" id="{6BDCB140-3715-7DB4-807C-4FAF7C1B2F7A}"/>
              </a:ext>
            </a:extLst>
          </p:cNvPr>
          <p:cNvPicPr/>
          <p:nvPr/>
        </p:nvPicPr>
        <p:blipFill>
          <a:blip r:embed="rId10" cstate="print"/>
          <a:stretch>
            <a:fillRect/>
          </a:stretch>
        </p:blipFill>
        <p:spPr>
          <a:xfrm>
            <a:off x="6726942" y="2265426"/>
            <a:ext cx="1004948" cy="1067827"/>
          </a:xfrm>
          <a:prstGeom prst="rect">
            <a:avLst/>
          </a:prstGeom>
        </p:spPr>
      </p:pic>
      <p:pic>
        <p:nvPicPr>
          <p:cNvPr id="33" name="object 7">
            <a:extLst>
              <a:ext uri="{FF2B5EF4-FFF2-40B4-BE49-F238E27FC236}">
                <a16:creationId xmlns:a16="http://schemas.microsoft.com/office/drawing/2014/main" id="{01B41AC6-26A4-0623-66A1-5DFBF4DAF748}"/>
              </a:ext>
            </a:extLst>
          </p:cNvPr>
          <p:cNvPicPr/>
          <p:nvPr/>
        </p:nvPicPr>
        <p:blipFill>
          <a:blip r:embed="rId11" cstate="print"/>
          <a:stretch>
            <a:fillRect/>
          </a:stretch>
        </p:blipFill>
        <p:spPr>
          <a:xfrm>
            <a:off x="8730431" y="2542902"/>
            <a:ext cx="807110" cy="886098"/>
          </a:xfrm>
          <a:prstGeom prst="rect">
            <a:avLst/>
          </a:prstGeom>
        </p:spPr>
      </p:pic>
      <p:pic>
        <p:nvPicPr>
          <p:cNvPr id="34" name="object 8">
            <a:extLst>
              <a:ext uri="{FF2B5EF4-FFF2-40B4-BE49-F238E27FC236}">
                <a16:creationId xmlns:a16="http://schemas.microsoft.com/office/drawing/2014/main" id="{EA695E64-387C-B89E-78C7-94FA2BD9D71F}"/>
              </a:ext>
            </a:extLst>
          </p:cNvPr>
          <p:cNvPicPr/>
          <p:nvPr/>
        </p:nvPicPr>
        <p:blipFill>
          <a:blip r:embed="rId12" cstate="print"/>
          <a:stretch>
            <a:fillRect/>
          </a:stretch>
        </p:blipFill>
        <p:spPr>
          <a:xfrm>
            <a:off x="10784892" y="2161253"/>
            <a:ext cx="419403" cy="1244913"/>
          </a:xfrm>
          <a:prstGeom prst="rect">
            <a:avLst/>
          </a:prstGeom>
        </p:spPr>
      </p:pic>
      <p:pic>
        <p:nvPicPr>
          <p:cNvPr id="35" name="object 9">
            <a:extLst>
              <a:ext uri="{FF2B5EF4-FFF2-40B4-BE49-F238E27FC236}">
                <a16:creationId xmlns:a16="http://schemas.microsoft.com/office/drawing/2014/main" id="{4BE71B77-B5F6-FA70-DC0A-7C8002C9A7A7}"/>
              </a:ext>
            </a:extLst>
          </p:cNvPr>
          <p:cNvPicPr/>
          <p:nvPr/>
        </p:nvPicPr>
        <p:blipFill>
          <a:blip r:embed="rId13" cstate="print"/>
          <a:stretch>
            <a:fillRect/>
          </a:stretch>
        </p:blipFill>
        <p:spPr>
          <a:xfrm>
            <a:off x="4891678" y="2508495"/>
            <a:ext cx="965113" cy="754077"/>
          </a:xfrm>
          <a:prstGeom prst="rect">
            <a:avLst/>
          </a:prstGeom>
        </p:spPr>
      </p:pic>
      <p:sp>
        <p:nvSpPr>
          <p:cNvPr id="36" name="object 11">
            <a:extLst>
              <a:ext uri="{FF2B5EF4-FFF2-40B4-BE49-F238E27FC236}">
                <a16:creationId xmlns:a16="http://schemas.microsoft.com/office/drawing/2014/main" id="{8B5E6097-C78D-4484-B92A-26CDDDF66A7E}"/>
              </a:ext>
            </a:extLst>
          </p:cNvPr>
          <p:cNvSpPr txBox="1"/>
          <p:nvPr/>
        </p:nvSpPr>
        <p:spPr>
          <a:xfrm>
            <a:off x="277619" y="3553674"/>
            <a:ext cx="1967869" cy="505267"/>
          </a:xfrm>
          <a:prstGeom prst="rect">
            <a:avLst/>
          </a:prstGeom>
        </p:spPr>
        <p:txBody>
          <a:bodyPr vert="horz" wrap="square" lIns="0" tIns="12700" rIns="0" bIns="0" rtlCol="0">
            <a:spAutoFit/>
          </a:bodyPr>
          <a:lstStyle/>
          <a:p>
            <a:pPr marL="12700" algn="ctr">
              <a:lnSpc>
                <a:spcPct val="100000"/>
              </a:lnSpc>
              <a:spcBef>
                <a:spcPts val="100"/>
              </a:spcBef>
            </a:pPr>
            <a:r>
              <a:rPr sz="1600">
                <a:solidFill>
                  <a:schemeClr val="bg1"/>
                </a:solidFill>
                <a:latin typeface="Brothers" pitchFamily="2" charset="77"/>
              </a:rPr>
              <a:t>MATURE PRIME</a:t>
            </a:r>
            <a:r>
              <a:rPr lang="en-US" sz="1600">
                <a:solidFill>
                  <a:schemeClr val="bg1"/>
                </a:solidFill>
                <a:latin typeface="Brothers" pitchFamily="2" charset="77"/>
              </a:rPr>
              <a:t> BLUE WEBER AGAVE</a:t>
            </a:r>
            <a:endParaRPr sz="1600">
              <a:solidFill>
                <a:schemeClr val="bg1"/>
              </a:solidFill>
              <a:latin typeface="Brothers" pitchFamily="2" charset="77"/>
            </a:endParaRPr>
          </a:p>
        </p:txBody>
      </p:sp>
      <p:sp>
        <p:nvSpPr>
          <p:cNvPr id="37" name="object 12">
            <a:extLst>
              <a:ext uri="{FF2B5EF4-FFF2-40B4-BE49-F238E27FC236}">
                <a16:creationId xmlns:a16="http://schemas.microsoft.com/office/drawing/2014/main" id="{D359951C-39D0-B54F-B979-FB5BF3155FC3}"/>
              </a:ext>
            </a:extLst>
          </p:cNvPr>
          <p:cNvSpPr txBox="1"/>
          <p:nvPr/>
        </p:nvSpPr>
        <p:spPr>
          <a:xfrm>
            <a:off x="210025" y="4489143"/>
            <a:ext cx="2037144" cy="1166986"/>
          </a:xfrm>
          <a:prstGeom prst="rect">
            <a:avLst/>
          </a:prstGeom>
        </p:spPr>
        <p:txBody>
          <a:bodyPr vert="horz" wrap="square" lIns="0" tIns="12700" rIns="0" bIns="0" rtlCol="0">
            <a:spAutoFit/>
          </a:bodyPr>
          <a:lstStyle/>
          <a:p>
            <a:pPr marL="12700" marR="5080" indent="-635" algn="ctr">
              <a:lnSpc>
                <a:spcPct val="100000"/>
              </a:lnSpc>
              <a:spcBef>
                <a:spcPts val="100"/>
              </a:spcBef>
            </a:pPr>
            <a:r>
              <a:rPr sz="1500">
                <a:solidFill>
                  <a:srgbClr val="FFFFFF"/>
                </a:solidFill>
                <a:latin typeface="Trebuchet MS"/>
                <a:cs typeface="Trebuchet MS"/>
              </a:rPr>
              <a:t>To</a:t>
            </a:r>
            <a:r>
              <a:rPr sz="1500" spc="-60">
                <a:solidFill>
                  <a:srgbClr val="FFFFFF"/>
                </a:solidFill>
                <a:latin typeface="Trebuchet MS"/>
                <a:cs typeface="Trebuchet MS"/>
              </a:rPr>
              <a:t> </a:t>
            </a:r>
            <a:r>
              <a:rPr sz="1500">
                <a:solidFill>
                  <a:srgbClr val="FFFFFF"/>
                </a:solidFill>
                <a:latin typeface="Trebuchet MS"/>
                <a:cs typeface="Trebuchet MS"/>
              </a:rPr>
              <a:t>ensure</a:t>
            </a:r>
            <a:r>
              <a:rPr sz="1500" spc="-60">
                <a:solidFill>
                  <a:srgbClr val="FFFFFF"/>
                </a:solidFill>
                <a:latin typeface="Trebuchet MS"/>
                <a:cs typeface="Trebuchet MS"/>
              </a:rPr>
              <a:t> the</a:t>
            </a:r>
            <a:r>
              <a:rPr sz="1500" spc="-55">
                <a:solidFill>
                  <a:srgbClr val="FFFFFF"/>
                </a:solidFill>
                <a:latin typeface="Trebuchet MS"/>
                <a:cs typeface="Trebuchet MS"/>
              </a:rPr>
              <a:t> </a:t>
            </a:r>
            <a:r>
              <a:rPr sz="1500" spc="-10">
                <a:solidFill>
                  <a:srgbClr val="FFFFFF"/>
                </a:solidFill>
                <a:latin typeface="Trebuchet MS"/>
                <a:cs typeface="Trebuchet MS"/>
              </a:rPr>
              <a:t>perfect </a:t>
            </a:r>
            <a:r>
              <a:rPr sz="1500">
                <a:solidFill>
                  <a:srgbClr val="FFFFFF"/>
                </a:solidFill>
                <a:latin typeface="Trebuchet MS"/>
                <a:cs typeface="Trebuchet MS"/>
              </a:rPr>
              <a:t>sugar</a:t>
            </a:r>
            <a:r>
              <a:rPr sz="1500" spc="-35">
                <a:solidFill>
                  <a:srgbClr val="FFFFFF"/>
                </a:solidFill>
                <a:latin typeface="Trebuchet MS"/>
                <a:cs typeface="Trebuchet MS"/>
              </a:rPr>
              <a:t> </a:t>
            </a:r>
            <a:r>
              <a:rPr sz="1500" spc="-65">
                <a:solidFill>
                  <a:srgbClr val="FFFFFF"/>
                </a:solidFill>
                <a:latin typeface="Trebuchet MS"/>
                <a:cs typeface="Trebuchet MS"/>
              </a:rPr>
              <a:t>content,</a:t>
            </a:r>
            <a:r>
              <a:rPr sz="1500" spc="-30">
                <a:solidFill>
                  <a:srgbClr val="FFFFFF"/>
                </a:solidFill>
                <a:latin typeface="Trebuchet MS"/>
                <a:cs typeface="Trebuchet MS"/>
              </a:rPr>
              <a:t> our </a:t>
            </a:r>
            <a:r>
              <a:rPr sz="1500" spc="-10">
                <a:solidFill>
                  <a:srgbClr val="FFFFFF"/>
                </a:solidFill>
                <a:latin typeface="Trebuchet MS"/>
                <a:cs typeface="Trebuchet MS"/>
              </a:rPr>
              <a:t>plants </a:t>
            </a:r>
            <a:r>
              <a:rPr sz="1500" spc="-25">
                <a:solidFill>
                  <a:srgbClr val="FFFFFF"/>
                </a:solidFill>
                <a:latin typeface="Trebuchet MS"/>
                <a:cs typeface="Trebuchet MS"/>
              </a:rPr>
              <a:t>must</a:t>
            </a:r>
            <a:r>
              <a:rPr sz="1500" spc="-70">
                <a:solidFill>
                  <a:srgbClr val="FFFFFF"/>
                </a:solidFill>
                <a:latin typeface="Trebuchet MS"/>
                <a:cs typeface="Trebuchet MS"/>
              </a:rPr>
              <a:t> </a:t>
            </a:r>
            <a:r>
              <a:rPr sz="1500" spc="-50">
                <a:solidFill>
                  <a:srgbClr val="FFFFFF"/>
                </a:solidFill>
                <a:latin typeface="Trebuchet MS"/>
                <a:cs typeface="Trebuchet MS"/>
              </a:rPr>
              <a:t>mature</a:t>
            </a:r>
            <a:r>
              <a:rPr sz="1500" spc="-70">
                <a:solidFill>
                  <a:srgbClr val="FFFFFF"/>
                </a:solidFill>
                <a:latin typeface="Trebuchet MS"/>
                <a:cs typeface="Trebuchet MS"/>
              </a:rPr>
              <a:t> </a:t>
            </a:r>
            <a:r>
              <a:rPr lang="en-US" sz="1500" spc="-70">
                <a:solidFill>
                  <a:srgbClr val="FFFFFF"/>
                </a:solidFill>
                <a:latin typeface="Trebuchet MS"/>
                <a:cs typeface="Trebuchet MS"/>
              </a:rPr>
              <a:t>                      </a:t>
            </a:r>
            <a:r>
              <a:rPr sz="1500" spc="-80">
                <a:solidFill>
                  <a:srgbClr val="FFFFFF"/>
                </a:solidFill>
                <a:latin typeface="Trebuchet MS"/>
                <a:cs typeface="Trebuchet MS"/>
              </a:rPr>
              <a:t>for</a:t>
            </a:r>
            <a:r>
              <a:rPr sz="1500" spc="-70">
                <a:solidFill>
                  <a:srgbClr val="FFFFFF"/>
                </a:solidFill>
                <a:latin typeface="Trebuchet MS"/>
                <a:cs typeface="Trebuchet MS"/>
              </a:rPr>
              <a:t> </a:t>
            </a:r>
            <a:r>
              <a:rPr sz="1500">
                <a:solidFill>
                  <a:srgbClr val="FFFFFF"/>
                </a:solidFill>
                <a:latin typeface="Trebuchet MS"/>
                <a:cs typeface="Trebuchet MS"/>
              </a:rPr>
              <a:t>a</a:t>
            </a:r>
            <a:r>
              <a:rPr sz="1500" spc="-65">
                <a:solidFill>
                  <a:srgbClr val="FFFFFF"/>
                </a:solidFill>
                <a:latin typeface="Trebuchet MS"/>
                <a:cs typeface="Trebuchet MS"/>
              </a:rPr>
              <a:t> </a:t>
            </a:r>
            <a:r>
              <a:rPr sz="1500" spc="-25">
                <a:solidFill>
                  <a:srgbClr val="FFFFFF"/>
                </a:solidFill>
                <a:latin typeface="Trebuchet MS"/>
                <a:cs typeface="Trebuchet MS"/>
              </a:rPr>
              <a:t>minimum </a:t>
            </a:r>
            <a:r>
              <a:rPr sz="1500" spc="-65">
                <a:solidFill>
                  <a:srgbClr val="FFFFFF"/>
                </a:solidFill>
                <a:latin typeface="Trebuchet MS"/>
                <a:cs typeface="Trebuchet MS"/>
              </a:rPr>
              <a:t>of </a:t>
            </a:r>
            <a:r>
              <a:rPr lang="en-US" sz="1500" spc="-65">
                <a:solidFill>
                  <a:srgbClr val="FFFFFF"/>
                </a:solidFill>
                <a:latin typeface="Trebuchet MS"/>
                <a:cs typeface="Trebuchet MS"/>
              </a:rPr>
              <a:t>          </a:t>
            </a:r>
            <a:r>
              <a:rPr sz="1500">
                <a:solidFill>
                  <a:srgbClr val="FFFFFF"/>
                </a:solidFill>
                <a:latin typeface="Trebuchet MS"/>
                <a:cs typeface="Trebuchet MS"/>
              </a:rPr>
              <a:t>6</a:t>
            </a:r>
            <a:r>
              <a:rPr sz="1500" spc="-60">
                <a:solidFill>
                  <a:srgbClr val="FFFFFF"/>
                </a:solidFill>
                <a:latin typeface="Trebuchet MS"/>
                <a:cs typeface="Trebuchet MS"/>
              </a:rPr>
              <a:t> </a:t>
            </a:r>
            <a:r>
              <a:rPr sz="1500" spc="-10">
                <a:solidFill>
                  <a:srgbClr val="FFFFFF"/>
                </a:solidFill>
                <a:latin typeface="Trebuchet MS"/>
                <a:cs typeface="Trebuchet MS"/>
              </a:rPr>
              <a:t>years</a:t>
            </a:r>
            <a:endParaRPr sz="1500">
              <a:latin typeface="Trebuchet MS"/>
              <a:cs typeface="Trebuchet MS"/>
            </a:endParaRPr>
          </a:p>
        </p:txBody>
      </p:sp>
      <p:sp>
        <p:nvSpPr>
          <p:cNvPr id="38" name="object 13">
            <a:extLst>
              <a:ext uri="{FF2B5EF4-FFF2-40B4-BE49-F238E27FC236}">
                <a16:creationId xmlns:a16="http://schemas.microsoft.com/office/drawing/2014/main" id="{02243B9E-825E-28EF-E6A4-6C34C4E85833}"/>
              </a:ext>
            </a:extLst>
          </p:cNvPr>
          <p:cNvSpPr txBox="1"/>
          <p:nvPr/>
        </p:nvSpPr>
        <p:spPr>
          <a:xfrm>
            <a:off x="2526746" y="3523277"/>
            <a:ext cx="1885950" cy="532838"/>
          </a:xfrm>
          <a:prstGeom prst="rect">
            <a:avLst/>
          </a:prstGeom>
        </p:spPr>
        <p:txBody>
          <a:bodyPr vert="horz" wrap="square" lIns="0" tIns="40005" rIns="0" bIns="0" rtlCol="0">
            <a:spAutoFit/>
          </a:bodyPr>
          <a:lstStyle/>
          <a:p>
            <a:pPr marL="12700" marR="5080" indent="-443865" algn="ctr">
              <a:spcBef>
                <a:spcPts val="100"/>
              </a:spcBef>
            </a:pPr>
            <a:r>
              <a:rPr sz="1600">
                <a:solidFill>
                  <a:schemeClr val="bg1"/>
                </a:solidFill>
                <a:latin typeface="Brothers" pitchFamily="2" charset="77"/>
              </a:rPr>
              <a:t>24 HOUR </a:t>
            </a:r>
            <a:r>
              <a:rPr lang="en-US" sz="1600">
                <a:solidFill>
                  <a:schemeClr val="bg1"/>
                </a:solidFill>
                <a:latin typeface="Brothers" pitchFamily="2" charset="77"/>
              </a:rPr>
              <a:t>           </a:t>
            </a:r>
            <a:r>
              <a:rPr sz="1600">
                <a:solidFill>
                  <a:schemeClr val="bg1"/>
                </a:solidFill>
                <a:latin typeface="Brothers" pitchFamily="2" charset="77"/>
              </a:rPr>
              <a:t>FIELD TO COOKING</a:t>
            </a:r>
          </a:p>
        </p:txBody>
      </p:sp>
      <p:sp>
        <p:nvSpPr>
          <p:cNvPr id="39" name="object 14">
            <a:extLst>
              <a:ext uri="{FF2B5EF4-FFF2-40B4-BE49-F238E27FC236}">
                <a16:creationId xmlns:a16="http://schemas.microsoft.com/office/drawing/2014/main" id="{8E558D05-F493-9716-7F21-81A3D41ECAEB}"/>
              </a:ext>
            </a:extLst>
          </p:cNvPr>
          <p:cNvSpPr txBox="1"/>
          <p:nvPr/>
        </p:nvSpPr>
        <p:spPr>
          <a:xfrm>
            <a:off x="2283454" y="4489142"/>
            <a:ext cx="2287270" cy="1397819"/>
          </a:xfrm>
          <a:prstGeom prst="rect">
            <a:avLst/>
          </a:prstGeom>
        </p:spPr>
        <p:txBody>
          <a:bodyPr vert="horz" wrap="square" lIns="0" tIns="12700" rIns="0" bIns="0" rtlCol="0">
            <a:spAutoFit/>
          </a:bodyPr>
          <a:lstStyle/>
          <a:p>
            <a:pPr marL="12065" marR="5080" algn="ctr">
              <a:lnSpc>
                <a:spcPct val="100000"/>
              </a:lnSpc>
              <a:spcBef>
                <a:spcPts val="100"/>
              </a:spcBef>
            </a:pPr>
            <a:r>
              <a:rPr sz="1500">
                <a:solidFill>
                  <a:srgbClr val="FFFFFF"/>
                </a:solidFill>
                <a:latin typeface="Trebuchet MS"/>
                <a:cs typeface="Trebuchet MS"/>
              </a:rPr>
              <a:t>To</a:t>
            </a:r>
            <a:r>
              <a:rPr sz="1500" spc="-65">
                <a:solidFill>
                  <a:srgbClr val="FFFFFF"/>
                </a:solidFill>
                <a:latin typeface="Trebuchet MS"/>
                <a:cs typeface="Trebuchet MS"/>
              </a:rPr>
              <a:t> </a:t>
            </a:r>
            <a:r>
              <a:rPr sz="1500" spc="-10">
                <a:solidFill>
                  <a:srgbClr val="FFFFFF"/>
                </a:solidFill>
                <a:latin typeface="Trebuchet MS"/>
                <a:cs typeface="Trebuchet MS"/>
              </a:rPr>
              <a:t>achieve</a:t>
            </a:r>
            <a:r>
              <a:rPr sz="1500" spc="-60">
                <a:solidFill>
                  <a:srgbClr val="FFFFFF"/>
                </a:solidFill>
                <a:latin typeface="Trebuchet MS"/>
                <a:cs typeface="Trebuchet MS"/>
              </a:rPr>
              <a:t> the </a:t>
            </a:r>
            <a:r>
              <a:rPr sz="1500" spc="-25">
                <a:solidFill>
                  <a:srgbClr val="FFFFFF"/>
                </a:solidFill>
                <a:latin typeface="Trebuchet MS"/>
                <a:cs typeface="Trebuchet MS"/>
              </a:rPr>
              <a:t>fresh</a:t>
            </a:r>
            <a:r>
              <a:rPr sz="1500" spc="-60">
                <a:solidFill>
                  <a:srgbClr val="FFFFFF"/>
                </a:solidFill>
                <a:latin typeface="Trebuchet MS"/>
                <a:cs typeface="Trebuchet MS"/>
              </a:rPr>
              <a:t> </a:t>
            </a:r>
            <a:r>
              <a:rPr lang="en-US" sz="1500" spc="-60">
                <a:solidFill>
                  <a:srgbClr val="FFFFFF"/>
                </a:solidFill>
                <a:latin typeface="Trebuchet MS"/>
                <a:cs typeface="Trebuchet MS"/>
              </a:rPr>
              <a:t>  </a:t>
            </a:r>
            <a:r>
              <a:rPr sz="1500" spc="-20">
                <a:solidFill>
                  <a:srgbClr val="FFFFFF"/>
                </a:solidFill>
                <a:latin typeface="Trebuchet MS"/>
                <a:cs typeface="Trebuchet MS"/>
              </a:rPr>
              <a:t>agave </a:t>
            </a:r>
            <a:r>
              <a:rPr sz="1500" spc="-70">
                <a:solidFill>
                  <a:srgbClr val="FFFFFF"/>
                </a:solidFill>
                <a:latin typeface="Trebuchet MS"/>
                <a:cs typeface="Trebuchet MS"/>
              </a:rPr>
              <a:t>flavor,</a:t>
            </a:r>
            <a:r>
              <a:rPr sz="1500" spc="-65">
                <a:solidFill>
                  <a:srgbClr val="FFFFFF"/>
                </a:solidFill>
                <a:latin typeface="Trebuchet MS"/>
                <a:cs typeface="Trebuchet MS"/>
              </a:rPr>
              <a:t> </a:t>
            </a:r>
            <a:r>
              <a:rPr sz="1500">
                <a:solidFill>
                  <a:srgbClr val="FFFFFF"/>
                </a:solidFill>
                <a:latin typeface="Trebuchet MS"/>
                <a:cs typeface="Trebuchet MS"/>
              </a:rPr>
              <a:t>we</a:t>
            </a:r>
            <a:r>
              <a:rPr sz="1500" spc="-65">
                <a:solidFill>
                  <a:srgbClr val="FFFFFF"/>
                </a:solidFill>
                <a:latin typeface="Trebuchet MS"/>
                <a:cs typeface="Trebuchet MS"/>
              </a:rPr>
              <a:t> </a:t>
            </a:r>
            <a:r>
              <a:rPr sz="1500">
                <a:solidFill>
                  <a:srgbClr val="FFFFFF"/>
                </a:solidFill>
                <a:latin typeface="Trebuchet MS"/>
                <a:cs typeface="Trebuchet MS"/>
              </a:rPr>
              <a:t>commence</a:t>
            </a:r>
            <a:r>
              <a:rPr sz="1500" spc="-60">
                <a:solidFill>
                  <a:srgbClr val="FFFFFF"/>
                </a:solidFill>
                <a:latin typeface="Trebuchet MS"/>
                <a:cs typeface="Trebuchet MS"/>
              </a:rPr>
              <a:t> </a:t>
            </a:r>
            <a:r>
              <a:rPr sz="1500" spc="-25">
                <a:solidFill>
                  <a:srgbClr val="FFFFFF"/>
                </a:solidFill>
                <a:latin typeface="Trebuchet MS"/>
                <a:cs typeface="Trebuchet MS"/>
              </a:rPr>
              <a:t>the </a:t>
            </a:r>
            <a:r>
              <a:rPr sz="1500" spc="-20">
                <a:solidFill>
                  <a:srgbClr val="FFFFFF"/>
                </a:solidFill>
                <a:latin typeface="Trebuchet MS"/>
                <a:cs typeface="Trebuchet MS"/>
              </a:rPr>
              <a:t>slow-</a:t>
            </a:r>
            <a:r>
              <a:rPr sz="1500">
                <a:solidFill>
                  <a:srgbClr val="FFFFFF"/>
                </a:solidFill>
                <a:latin typeface="Trebuchet MS"/>
                <a:cs typeface="Trebuchet MS"/>
              </a:rPr>
              <a:t>cooking</a:t>
            </a:r>
            <a:r>
              <a:rPr sz="1500" spc="-15">
                <a:solidFill>
                  <a:srgbClr val="FFFFFF"/>
                </a:solidFill>
                <a:latin typeface="Trebuchet MS"/>
                <a:cs typeface="Trebuchet MS"/>
              </a:rPr>
              <a:t> </a:t>
            </a:r>
            <a:r>
              <a:rPr sz="1500" spc="-10">
                <a:solidFill>
                  <a:srgbClr val="FFFFFF"/>
                </a:solidFill>
                <a:latin typeface="Trebuchet MS"/>
                <a:cs typeface="Trebuchet MS"/>
              </a:rPr>
              <a:t>process </a:t>
            </a:r>
            <a:r>
              <a:rPr lang="en-US" sz="1500" spc="-10">
                <a:solidFill>
                  <a:srgbClr val="FFFFFF"/>
                </a:solidFill>
                <a:latin typeface="Trebuchet MS"/>
                <a:cs typeface="Trebuchet MS"/>
              </a:rPr>
              <a:t>        </a:t>
            </a:r>
            <a:r>
              <a:rPr sz="1500" spc="-75">
                <a:solidFill>
                  <a:srgbClr val="FFFFFF"/>
                </a:solidFill>
                <a:latin typeface="Trebuchet MS"/>
                <a:cs typeface="Trebuchet MS"/>
              </a:rPr>
              <a:t>within</a:t>
            </a:r>
            <a:r>
              <a:rPr sz="1500" spc="-60">
                <a:solidFill>
                  <a:srgbClr val="FFFFFF"/>
                </a:solidFill>
                <a:latin typeface="Trebuchet MS"/>
                <a:cs typeface="Trebuchet MS"/>
              </a:rPr>
              <a:t> </a:t>
            </a:r>
            <a:r>
              <a:rPr sz="1500" spc="-75">
                <a:solidFill>
                  <a:srgbClr val="FFFFFF"/>
                </a:solidFill>
                <a:latin typeface="Trebuchet MS"/>
                <a:cs typeface="Trebuchet MS"/>
              </a:rPr>
              <a:t>just</a:t>
            </a:r>
            <a:r>
              <a:rPr sz="1500" spc="-60">
                <a:solidFill>
                  <a:srgbClr val="FFFFFF"/>
                </a:solidFill>
                <a:latin typeface="Trebuchet MS"/>
                <a:cs typeface="Trebuchet MS"/>
              </a:rPr>
              <a:t> </a:t>
            </a:r>
            <a:r>
              <a:rPr sz="1500">
                <a:solidFill>
                  <a:srgbClr val="FFFFFF"/>
                </a:solidFill>
                <a:latin typeface="Trebuchet MS"/>
                <a:cs typeface="Trebuchet MS"/>
              </a:rPr>
              <a:t>24</a:t>
            </a:r>
            <a:r>
              <a:rPr sz="1500" spc="-55">
                <a:solidFill>
                  <a:srgbClr val="FFFFFF"/>
                </a:solidFill>
                <a:latin typeface="Trebuchet MS"/>
                <a:cs typeface="Trebuchet MS"/>
              </a:rPr>
              <a:t> </a:t>
            </a:r>
            <a:r>
              <a:rPr sz="1500">
                <a:solidFill>
                  <a:srgbClr val="FFFFFF"/>
                </a:solidFill>
                <a:latin typeface="Trebuchet MS"/>
                <a:cs typeface="Trebuchet MS"/>
              </a:rPr>
              <a:t>hours</a:t>
            </a:r>
            <a:r>
              <a:rPr sz="1500" spc="-60">
                <a:solidFill>
                  <a:srgbClr val="FFFFFF"/>
                </a:solidFill>
                <a:latin typeface="Trebuchet MS"/>
                <a:cs typeface="Trebuchet MS"/>
              </a:rPr>
              <a:t> </a:t>
            </a:r>
            <a:r>
              <a:rPr sz="1500" spc="-25">
                <a:solidFill>
                  <a:srgbClr val="FFFFFF"/>
                </a:solidFill>
                <a:latin typeface="Trebuchet MS"/>
                <a:cs typeface="Trebuchet MS"/>
              </a:rPr>
              <a:t>of </a:t>
            </a:r>
            <a:r>
              <a:rPr sz="1500" spc="-10">
                <a:solidFill>
                  <a:srgbClr val="FFFFFF"/>
                </a:solidFill>
                <a:latin typeface="Trebuchet MS"/>
                <a:cs typeface="Trebuchet MS"/>
              </a:rPr>
              <a:t>harvesting</a:t>
            </a:r>
            <a:endParaRPr sz="1500">
              <a:latin typeface="Trebuchet MS"/>
              <a:cs typeface="Trebuchet MS"/>
            </a:endParaRPr>
          </a:p>
        </p:txBody>
      </p:sp>
      <p:sp>
        <p:nvSpPr>
          <p:cNvPr id="40" name="object 15">
            <a:extLst>
              <a:ext uri="{FF2B5EF4-FFF2-40B4-BE49-F238E27FC236}">
                <a16:creationId xmlns:a16="http://schemas.microsoft.com/office/drawing/2014/main" id="{96F32988-FB8E-5A60-57F3-4D6CD35CF108}"/>
              </a:ext>
            </a:extLst>
          </p:cNvPr>
          <p:cNvSpPr txBox="1"/>
          <p:nvPr/>
        </p:nvSpPr>
        <p:spPr>
          <a:xfrm>
            <a:off x="6292771" y="3488552"/>
            <a:ext cx="1871980" cy="564193"/>
          </a:xfrm>
          <a:prstGeom prst="rect">
            <a:avLst/>
          </a:prstGeom>
        </p:spPr>
        <p:txBody>
          <a:bodyPr vert="horz" wrap="square" lIns="0" tIns="40005" rIns="0" bIns="0" rtlCol="0">
            <a:spAutoFit/>
          </a:bodyPr>
          <a:lstStyle/>
          <a:p>
            <a:pPr marL="12700" marR="5080" indent="-443865" algn="ctr">
              <a:lnSpc>
                <a:spcPct val="109400"/>
              </a:lnSpc>
              <a:spcBef>
                <a:spcPts val="100"/>
              </a:spcBef>
            </a:pPr>
            <a:r>
              <a:rPr sz="1600">
                <a:solidFill>
                  <a:schemeClr val="bg1"/>
                </a:solidFill>
                <a:latin typeface="Brothers" pitchFamily="2" charset="77"/>
              </a:rPr>
              <a:t>STAINLESS STEEL D</a:t>
            </a:r>
            <a:r>
              <a:rPr lang="en-US" sz="1600">
                <a:solidFill>
                  <a:schemeClr val="bg1"/>
                </a:solidFill>
                <a:latin typeface="Brothers" pitchFamily="2" charset="77"/>
              </a:rPr>
              <a:t>I</a:t>
            </a:r>
            <a:r>
              <a:rPr sz="1600">
                <a:solidFill>
                  <a:schemeClr val="bg1"/>
                </a:solidFill>
                <a:latin typeface="Brothers" pitchFamily="2" charset="77"/>
              </a:rPr>
              <a:t>STILATION</a:t>
            </a:r>
          </a:p>
        </p:txBody>
      </p:sp>
      <p:sp>
        <p:nvSpPr>
          <p:cNvPr id="41" name="object 16">
            <a:extLst>
              <a:ext uri="{FF2B5EF4-FFF2-40B4-BE49-F238E27FC236}">
                <a16:creationId xmlns:a16="http://schemas.microsoft.com/office/drawing/2014/main" id="{5F521A75-80E9-6DAA-84CE-326ACCE9EB63}"/>
              </a:ext>
            </a:extLst>
          </p:cNvPr>
          <p:cNvSpPr txBox="1"/>
          <p:nvPr/>
        </p:nvSpPr>
        <p:spPr>
          <a:xfrm>
            <a:off x="6199376" y="4098160"/>
            <a:ext cx="2049145" cy="1166986"/>
          </a:xfrm>
          <a:prstGeom prst="rect">
            <a:avLst/>
          </a:prstGeom>
        </p:spPr>
        <p:txBody>
          <a:bodyPr vert="horz" wrap="square" lIns="0" tIns="12700" rIns="0" bIns="0" rtlCol="0">
            <a:spAutoFit/>
          </a:bodyPr>
          <a:lstStyle/>
          <a:p>
            <a:pPr marL="12700" marR="5080" indent="-635" algn="ctr">
              <a:lnSpc>
                <a:spcPct val="100000"/>
              </a:lnSpc>
              <a:spcBef>
                <a:spcPts val="100"/>
              </a:spcBef>
            </a:pPr>
            <a:r>
              <a:rPr sz="1500" spc="-55">
                <a:solidFill>
                  <a:srgbClr val="FFFFFF"/>
                </a:solidFill>
                <a:latin typeface="Trebuchet MS"/>
                <a:cs typeface="Trebuchet MS"/>
              </a:rPr>
              <a:t>Utilizing</a:t>
            </a:r>
            <a:r>
              <a:rPr sz="1500" spc="-50">
                <a:solidFill>
                  <a:srgbClr val="FFFFFF"/>
                </a:solidFill>
                <a:latin typeface="Trebuchet MS"/>
                <a:cs typeface="Trebuchet MS"/>
              </a:rPr>
              <a:t> </a:t>
            </a:r>
            <a:r>
              <a:rPr lang="en-US" sz="1500" spc="-50">
                <a:solidFill>
                  <a:srgbClr val="FFFFFF"/>
                </a:solidFill>
                <a:latin typeface="Trebuchet MS"/>
                <a:cs typeface="Trebuchet MS"/>
              </a:rPr>
              <a:t>                 </a:t>
            </a:r>
            <a:r>
              <a:rPr sz="1500">
                <a:solidFill>
                  <a:srgbClr val="FFFFFF"/>
                </a:solidFill>
                <a:latin typeface="Trebuchet MS"/>
                <a:cs typeface="Trebuchet MS"/>
              </a:rPr>
              <a:t>stainless</a:t>
            </a:r>
            <a:r>
              <a:rPr sz="1500" spc="-45">
                <a:solidFill>
                  <a:srgbClr val="FFFFFF"/>
                </a:solidFill>
                <a:latin typeface="Trebuchet MS"/>
                <a:cs typeface="Trebuchet MS"/>
              </a:rPr>
              <a:t> </a:t>
            </a:r>
            <a:r>
              <a:rPr sz="1500" spc="-20">
                <a:solidFill>
                  <a:srgbClr val="FFFFFF"/>
                </a:solidFill>
                <a:latin typeface="Trebuchet MS"/>
                <a:cs typeface="Trebuchet MS"/>
              </a:rPr>
              <a:t>steel</a:t>
            </a:r>
            <a:r>
              <a:rPr lang="en-US" sz="1500" spc="-20">
                <a:solidFill>
                  <a:srgbClr val="FFFFFF"/>
                </a:solidFill>
                <a:latin typeface="Trebuchet MS"/>
                <a:cs typeface="Trebuchet MS"/>
              </a:rPr>
              <a:t> </a:t>
            </a:r>
            <a:r>
              <a:rPr sz="1500" spc="-65">
                <a:solidFill>
                  <a:srgbClr val="FFFFFF"/>
                </a:solidFill>
                <a:latin typeface="Trebuchet MS"/>
                <a:cs typeface="Trebuchet MS"/>
              </a:rPr>
              <a:t>distillation</a:t>
            </a:r>
            <a:r>
              <a:rPr sz="1500" spc="-20">
                <a:solidFill>
                  <a:srgbClr val="FFFFFF"/>
                </a:solidFill>
                <a:latin typeface="Trebuchet MS"/>
                <a:cs typeface="Trebuchet MS"/>
              </a:rPr>
              <a:t> </a:t>
            </a:r>
            <a:r>
              <a:rPr lang="en-US" sz="1500" spc="-20">
                <a:solidFill>
                  <a:srgbClr val="FFFFFF"/>
                </a:solidFill>
                <a:latin typeface="Trebuchet MS"/>
                <a:cs typeface="Trebuchet MS"/>
              </a:rPr>
              <a:t>             </a:t>
            </a:r>
            <a:r>
              <a:rPr sz="1500">
                <a:solidFill>
                  <a:srgbClr val="FFFFFF"/>
                </a:solidFill>
                <a:latin typeface="Trebuchet MS"/>
                <a:cs typeface="Trebuchet MS"/>
              </a:rPr>
              <a:t>preserves</a:t>
            </a:r>
            <a:r>
              <a:rPr sz="1500" spc="-20">
                <a:solidFill>
                  <a:srgbClr val="FFFFFF"/>
                </a:solidFill>
                <a:latin typeface="Trebuchet MS"/>
                <a:cs typeface="Trebuchet MS"/>
              </a:rPr>
              <a:t> </a:t>
            </a:r>
            <a:r>
              <a:rPr sz="1500" spc="-25">
                <a:solidFill>
                  <a:srgbClr val="FFFFFF"/>
                </a:solidFill>
                <a:latin typeface="Trebuchet MS"/>
                <a:cs typeface="Trebuchet MS"/>
              </a:rPr>
              <a:t>the </a:t>
            </a:r>
            <a:r>
              <a:rPr sz="1500" spc="-70">
                <a:solidFill>
                  <a:srgbClr val="FFFFFF"/>
                </a:solidFill>
                <a:latin typeface="Trebuchet MS"/>
                <a:cs typeface="Trebuchet MS"/>
              </a:rPr>
              <a:t>purity</a:t>
            </a:r>
            <a:r>
              <a:rPr lang="en-US" sz="1500" spc="-70">
                <a:solidFill>
                  <a:srgbClr val="FFFFFF"/>
                </a:solidFill>
                <a:latin typeface="Trebuchet MS"/>
                <a:cs typeface="Trebuchet MS"/>
              </a:rPr>
              <a:t>    </a:t>
            </a:r>
            <a:r>
              <a:rPr sz="1500" spc="-75">
                <a:solidFill>
                  <a:srgbClr val="FFFFFF"/>
                </a:solidFill>
                <a:latin typeface="Trebuchet MS"/>
                <a:cs typeface="Trebuchet MS"/>
              </a:rPr>
              <a:t> </a:t>
            </a:r>
            <a:r>
              <a:rPr sz="1500" spc="-65">
                <a:solidFill>
                  <a:srgbClr val="FFFFFF"/>
                </a:solidFill>
                <a:latin typeface="Trebuchet MS"/>
                <a:cs typeface="Trebuchet MS"/>
              </a:rPr>
              <a:t>of</a:t>
            </a:r>
            <a:r>
              <a:rPr sz="1500" spc="-75">
                <a:solidFill>
                  <a:srgbClr val="FFFFFF"/>
                </a:solidFill>
                <a:latin typeface="Trebuchet MS"/>
                <a:cs typeface="Trebuchet MS"/>
              </a:rPr>
              <a:t> </a:t>
            </a:r>
            <a:r>
              <a:rPr sz="1500" spc="-20">
                <a:solidFill>
                  <a:srgbClr val="FFFFFF"/>
                </a:solidFill>
                <a:latin typeface="Trebuchet MS"/>
                <a:cs typeface="Trebuchet MS"/>
              </a:rPr>
              <a:t>agave</a:t>
            </a:r>
            <a:endParaRPr sz="1500">
              <a:latin typeface="Trebuchet MS"/>
              <a:cs typeface="Trebuchet MS"/>
            </a:endParaRPr>
          </a:p>
        </p:txBody>
      </p:sp>
      <p:sp>
        <p:nvSpPr>
          <p:cNvPr id="42" name="object 17">
            <a:extLst>
              <a:ext uri="{FF2B5EF4-FFF2-40B4-BE49-F238E27FC236}">
                <a16:creationId xmlns:a16="http://schemas.microsoft.com/office/drawing/2014/main" id="{57633F7B-3B02-5E41-B8FC-1A9508634A17}"/>
              </a:ext>
            </a:extLst>
          </p:cNvPr>
          <p:cNvSpPr txBox="1"/>
          <p:nvPr/>
        </p:nvSpPr>
        <p:spPr>
          <a:xfrm>
            <a:off x="8346157" y="3511701"/>
            <a:ext cx="1603375" cy="564193"/>
          </a:xfrm>
          <a:prstGeom prst="rect">
            <a:avLst/>
          </a:prstGeom>
        </p:spPr>
        <p:txBody>
          <a:bodyPr vert="horz" wrap="square" lIns="0" tIns="40005" rIns="0" bIns="0" rtlCol="0">
            <a:spAutoFit/>
          </a:bodyPr>
          <a:lstStyle/>
          <a:p>
            <a:pPr marL="12700" marR="5080" indent="-443865" algn="ctr">
              <a:lnSpc>
                <a:spcPct val="109400"/>
              </a:lnSpc>
              <a:spcBef>
                <a:spcPts val="100"/>
              </a:spcBef>
            </a:pPr>
            <a:r>
              <a:rPr sz="1600">
                <a:solidFill>
                  <a:schemeClr val="bg1"/>
                </a:solidFill>
                <a:latin typeface="Brothers" pitchFamily="2" charset="77"/>
              </a:rPr>
              <a:t>AGE BEYOND EXPECTATIONS</a:t>
            </a:r>
          </a:p>
        </p:txBody>
      </p:sp>
      <p:sp>
        <p:nvSpPr>
          <p:cNvPr id="43" name="object 18">
            <a:extLst>
              <a:ext uri="{FF2B5EF4-FFF2-40B4-BE49-F238E27FC236}">
                <a16:creationId xmlns:a16="http://schemas.microsoft.com/office/drawing/2014/main" id="{B76C9D22-B161-8BE4-647F-FEF83B7AE099}"/>
              </a:ext>
            </a:extLst>
          </p:cNvPr>
          <p:cNvSpPr txBox="1"/>
          <p:nvPr/>
        </p:nvSpPr>
        <p:spPr>
          <a:xfrm>
            <a:off x="8224249" y="4086583"/>
            <a:ext cx="1683682" cy="1166986"/>
          </a:xfrm>
          <a:prstGeom prst="rect">
            <a:avLst/>
          </a:prstGeom>
        </p:spPr>
        <p:txBody>
          <a:bodyPr vert="horz" wrap="square" lIns="0" tIns="12700" rIns="0" bIns="0" rtlCol="0">
            <a:spAutoFit/>
          </a:bodyPr>
          <a:lstStyle/>
          <a:p>
            <a:pPr marL="12700" marR="5080" algn="ctr">
              <a:lnSpc>
                <a:spcPct val="100000"/>
              </a:lnSpc>
              <a:spcBef>
                <a:spcPts val="100"/>
              </a:spcBef>
            </a:pPr>
            <a:r>
              <a:rPr sz="1500" spc="50">
                <a:solidFill>
                  <a:srgbClr val="FFFFFF"/>
                </a:solidFill>
                <a:latin typeface="Trebuchet MS"/>
                <a:cs typeface="Trebuchet MS"/>
              </a:rPr>
              <a:t>Aged</a:t>
            </a:r>
            <a:r>
              <a:rPr sz="1500" spc="-80">
                <a:solidFill>
                  <a:srgbClr val="FFFFFF"/>
                </a:solidFill>
                <a:latin typeface="Trebuchet MS"/>
                <a:cs typeface="Trebuchet MS"/>
              </a:rPr>
              <a:t> </a:t>
            </a:r>
            <a:r>
              <a:rPr sz="1500" spc="-20">
                <a:solidFill>
                  <a:srgbClr val="FFFFFF"/>
                </a:solidFill>
                <a:latin typeface="Trebuchet MS"/>
                <a:cs typeface="Trebuchet MS"/>
              </a:rPr>
              <a:t>longer</a:t>
            </a:r>
            <a:r>
              <a:rPr sz="1500" spc="-80">
                <a:solidFill>
                  <a:srgbClr val="FFFFFF"/>
                </a:solidFill>
                <a:latin typeface="Trebuchet MS"/>
                <a:cs typeface="Trebuchet MS"/>
              </a:rPr>
              <a:t> </a:t>
            </a:r>
            <a:r>
              <a:rPr sz="1500" spc="-45">
                <a:solidFill>
                  <a:srgbClr val="FFFFFF"/>
                </a:solidFill>
                <a:latin typeface="Trebuchet MS"/>
                <a:cs typeface="Trebuchet MS"/>
              </a:rPr>
              <a:t>than</a:t>
            </a:r>
            <a:r>
              <a:rPr sz="1500" spc="-80">
                <a:solidFill>
                  <a:srgbClr val="FFFFFF"/>
                </a:solidFill>
                <a:latin typeface="Trebuchet MS"/>
                <a:cs typeface="Trebuchet MS"/>
              </a:rPr>
              <a:t> </a:t>
            </a:r>
            <a:r>
              <a:rPr sz="1500" spc="-25">
                <a:solidFill>
                  <a:srgbClr val="FFFFFF"/>
                </a:solidFill>
                <a:latin typeface="Trebuchet MS"/>
                <a:cs typeface="Trebuchet MS"/>
              </a:rPr>
              <a:t>industry </a:t>
            </a:r>
            <a:r>
              <a:rPr sz="1500">
                <a:solidFill>
                  <a:srgbClr val="FFFFFF"/>
                </a:solidFill>
                <a:latin typeface="Trebuchet MS"/>
                <a:cs typeface="Trebuchet MS"/>
              </a:rPr>
              <a:t>standards</a:t>
            </a:r>
            <a:r>
              <a:rPr sz="1500" spc="-55">
                <a:solidFill>
                  <a:srgbClr val="FFFFFF"/>
                </a:solidFill>
                <a:latin typeface="Trebuchet MS"/>
                <a:cs typeface="Trebuchet MS"/>
              </a:rPr>
              <a:t> </a:t>
            </a:r>
            <a:r>
              <a:rPr sz="1500" spc="-60">
                <a:solidFill>
                  <a:srgbClr val="FFFFFF"/>
                </a:solidFill>
                <a:latin typeface="Trebuchet MS"/>
                <a:cs typeface="Trebuchet MS"/>
              </a:rPr>
              <a:t>in</a:t>
            </a:r>
            <a:r>
              <a:rPr sz="1500" spc="-50">
                <a:solidFill>
                  <a:srgbClr val="FFFFFF"/>
                </a:solidFill>
                <a:latin typeface="Trebuchet MS"/>
                <a:cs typeface="Trebuchet MS"/>
              </a:rPr>
              <a:t> </a:t>
            </a:r>
            <a:r>
              <a:rPr sz="1500" spc="-25">
                <a:solidFill>
                  <a:srgbClr val="FFFFFF"/>
                </a:solidFill>
                <a:latin typeface="Trebuchet MS"/>
                <a:cs typeface="Trebuchet MS"/>
              </a:rPr>
              <a:t>ex-</a:t>
            </a:r>
            <a:r>
              <a:rPr sz="1500" spc="-10">
                <a:solidFill>
                  <a:srgbClr val="FFFFFF"/>
                </a:solidFill>
                <a:latin typeface="Trebuchet MS"/>
                <a:cs typeface="Trebuchet MS"/>
              </a:rPr>
              <a:t>bourbon American</a:t>
            </a:r>
            <a:r>
              <a:rPr sz="1500" spc="-75">
                <a:solidFill>
                  <a:srgbClr val="FFFFFF"/>
                </a:solidFill>
                <a:latin typeface="Trebuchet MS"/>
                <a:cs typeface="Trebuchet MS"/>
              </a:rPr>
              <a:t> </a:t>
            </a:r>
            <a:r>
              <a:rPr sz="1500" spc="-30">
                <a:solidFill>
                  <a:srgbClr val="FFFFFF"/>
                </a:solidFill>
                <a:latin typeface="Trebuchet MS"/>
                <a:cs typeface="Trebuchet MS"/>
              </a:rPr>
              <a:t>White</a:t>
            </a:r>
            <a:r>
              <a:rPr sz="1500" spc="-75">
                <a:solidFill>
                  <a:srgbClr val="FFFFFF"/>
                </a:solidFill>
                <a:latin typeface="Trebuchet MS"/>
                <a:cs typeface="Trebuchet MS"/>
              </a:rPr>
              <a:t> </a:t>
            </a:r>
            <a:r>
              <a:rPr sz="1500" spc="25">
                <a:solidFill>
                  <a:srgbClr val="FFFFFF"/>
                </a:solidFill>
                <a:latin typeface="Trebuchet MS"/>
                <a:cs typeface="Trebuchet MS"/>
              </a:rPr>
              <a:t>Oak </a:t>
            </a:r>
            <a:r>
              <a:rPr sz="1500" spc="-10">
                <a:solidFill>
                  <a:srgbClr val="FFFFFF"/>
                </a:solidFill>
                <a:latin typeface="Trebuchet MS"/>
                <a:cs typeface="Trebuchet MS"/>
              </a:rPr>
              <a:t>barrels</a:t>
            </a:r>
            <a:endParaRPr sz="1500">
              <a:latin typeface="Trebuchet MS"/>
              <a:cs typeface="Trebuchet MS"/>
            </a:endParaRPr>
          </a:p>
        </p:txBody>
      </p:sp>
      <p:sp>
        <p:nvSpPr>
          <p:cNvPr id="44" name="object 19">
            <a:extLst>
              <a:ext uri="{FF2B5EF4-FFF2-40B4-BE49-F238E27FC236}">
                <a16:creationId xmlns:a16="http://schemas.microsoft.com/office/drawing/2014/main" id="{A48FC29C-90BA-465D-A403-71BF66D34EFE}"/>
              </a:ext>
            </a:extLst>
          </p:cNvPr>
          <p:cNvSpPr txBox="1"/>
          <p:nvPr/>
        </p:nvSpPr>
        <p:spPr>
          <a:xfrm>
            <a:off x="10208133" y="3500126"/>
            <a:ext cx="1567180" cy="564193"/>
          </a:xfrm>
          <a:prstGeom prst="rect">
            <a:avLst/>
          </a:prstGeom>
        </p:spPr>
        <p:txBody>
          <a:bodyPr vert="horz" wrap="square" lIns="0" tIns="40005" rIns="0" bIns="0" rtlCol="0">
            <a:spAutoFit/>
          </a:bodyPr>
          <a:lstStyle/>
          <a:p>
            <a:pPr marL="12700" marR="5080" indent="-443865" algn="ctr">
              <a:lnSpc>
                <a:spcPct val="109400"/>
              </a:lnSpc>
              <a:spcBef>
                <a:spcPts val="100"/>
              </a:spcBef>
            </a:pPr>
            <a:r>
              <a:rPr sz="1600">
                <a:solidFill>
                  <a:schemeClr val="bg1"/>
                </a:solidFill>
                <a:latin typeface="Brothers" pitchFamily="2" charset="77"/>
              </a:rPr>
              <a:t>100% </a:t>
            </a:r>
            <a:r>
              <a:rPr lang="en-US" sz="1600">
                <a:solidFill>
                  <a:schemeClr val="bg1"/>
                </a:solidFill>
                <a:latin typeface="Brothers" pitchFamily="2" charset="77"/>
              </a:rPr>
              <a:t>   </a:t>
            </a:r>
            <a:r>
              <a:rPr sz="1600">
                <a:solidFill>
                  <a:schemeClr val="bg1"/>
                </a:solidFill>
                <a:latin typeface="Brothers" pitchFamily="2" charset="77"/>
              </a:rPr>
              <a:t>ADDITIVE FREE</a:t>
            </a:r>
          </a:p>
        </p:txBody>
      </p:sp>
      <p:sp>
        <p:nvSpPr>
          <p:cNvPr id="45" name="object 20">
            <a:extLst>
              <a:ext uri="{FF2B5EF4-FFF2-40B4-BE49-F238E27FC236}">
                <a16:creationId xmlns:a16="http://schemas.microsoft.com/office/drawing/2014/main" id="{945386D0-E345-DCBD-89CE-5C6D514A5CE3}"/>
              </a:ext>
            </a:extLst>
          </p:cNvPr>
          <p:cNvSpPr txBox="1"/>
          <p:nvPr/>
        </p:nvSpPr>
        <p:spPr>
          <a:xfrm>
            <a:off x="10189065" y="4121309"/>
            <a:ext cx="1536091" cy="1170257"/>
          </a:xfrm>
          <a:prstGeom prst="rect">
            <a:avLst/>
          </a:prstGeom>
        </p:spPr>
        <p:txBody>
          <a:bodyPr vert="horz" wrap="square" lIns="0" tIns="7620" rIns="0" bIns="0" rtlCol="0">
            <a:spAutoFit/>
          </a:bodyPr>
          <a:lstStyle/>
          <a:p>
            <a:pPr marL="12065" marR="5080" algn="ctr">
              <a:lnSpc>
                <a:spcPct val="102099"/>
              </a:lnSpc>
              <a:spcBef>
                <a:spcPts val="60"/>
              </a:spcBef>
            </a:pPr>
            <a:r>
              <a:rPr lang="en-US" sz="1500" spc="50">
                <a:solidFill>
                  <a:srgbClr val="FFFFFF"/>
                </a:solidFill>
                <a:latin typeface="Trebuchet MS"/>
              </a:rPr>
              <a:t>“Simply the finest line of tequilas money can buy”          – Paul </a:t>
            </a:r>
            <a:r>
              <a:rPr lang="en-US" sz="1500" spc="50" err="1">
                <a:solidFill>
                  <a:srgbClr val="FFFFFF"/>
                </a:solidFill>
                <a:latin typeface="Trebuchet MS"/>
              </a:rPr>
              <a:t>Pacult</a:t>
            </a:r>
            <a:endParaRPr lang="en-US" sz="1500" spc="50">
              <a:solidFill>
                <a:srgbClr val="FFFFFF"/>
              </a:solidFill>
              <a:latin typeface="Trebuchet MS"/>
            </a:endParaRPr>
          </a:p>
        </p:txBody>
      </p:sp>
      <p:sp>
        <p:nvSpPr>
          <p:cNvPr id="46" name="object 21">
            <a:extLst>
              <a:ext uri="{FF2B5EF4-FFF2-40B4-BE49-F238E27FC236}">
                <a16:creationId xmlns:a16="http://schemas.microsoft.com/office/drawing/2014/main" id="{8A9DFB15-18CB-354F-7EE3-95863775F40D}"/>
              </a:ext>
            </a:extLst>
          </p:cNvPr>
          <p:cNvSpPr txBox="1"/>
          <p:nvPr/>
        </p:nvSpPr>
        <p:spPr>
          <a:xfrm>
            <a:off x="4572557" y="3539186"/>
            <a:ext cx="1720214" cy="536622"/>
          </a:xfrm>
          <a:prstGeom prst="rect">
            <a:avLst/>
          </a:prstGeom>
        </p:spPr>
        <p:txBody>
          <a:bodyPr vert="horz" wrap="square" lIns="0" tIns="12700" rIns="0" bIns="0" rtlCol="0">
            <a:spAutoFit/>
          </a:bodyPr>
          <a:lstStyle/>
          <a:p>
            <a:pPr marL="12700" marR="5080" indent="-443865" algn="ctr">
              <a:lnSpc>
                <a:spcPct val="109400"/>
              </a:lnSpc>
              <a:spcBef>
                <a:spcPts val="100"/>
              </a:spcBef>
            </a:pPr>
            <a:r>
              <a:rPr sz="1600">
                <a:solidFill>
                  <a:schemeClr val="bg1"/>
                </a:solidFill>
                <a:latin typeface="Brothers" pitchFamily="2" charset="77"/>
              </a:rPr>
              <a:t>NATURAL YEAST FERMENTATION</a:t>
            </a:r>
          </a:p>
        </p:txBody>
      </p:sp>
      <p:sp>
        <p:nvSpPr>
          <p:cNvPr id="47" name="object 22">
            <a:extLst>
              <a:ext uri="{FF2B5EF4-FFF2-40B4-BE49-F238E27FC236}">
                <a16:creationId xmlns:a16="http://schemas.microsoft.com/office/drawing/2014/main" id="{2084C0F3-EE35-09A0-F036-AD460B5B152C}"/>
              </a:ext>
            </a:extLst>
          </p:cNvPr>
          <p:cNvSpPr txBox="1"/>
          <p:nvPr/>
        </p:nvSpPr>
        <p:spPr>
          <a:xfrm>
            <a:off x="4510865" y="4167606"/>
            <a:ext cx="1693167" cy="1166986"/>
          </a:xfrm>
          <a:prstGeom prst="rect">
            <a:avLst/>
          </a:prstGeom>
        </p:spPr>
        <p:txBody>
          <a:bodyPr vert="horz" wrap="square" lIns="0" tIns="12700" rIns="0" bIns="0" rtlCol="0">
            <a:spAutoFit/>
          </a:bodyPr>
          <a:lstStyle/>
          <a:p>
            <a:pPr marL="12700" marR="5080" algn="ctr">
              <a:lnSpc>
                <a:spcPct val="100000"/>
              </a:lnSpc>
              <a:spcBef>
                <a:spcPts val="100"/>
              </a:spcBef>
            </a:pPr>
            <a:r>
              <a:rPr sz="1500" spc="80">
                <a:solidFill>
                  <a:srgbClr val="FFFFFF"/>
                </a:solidFill>
                <a:latin typeface="Trebuchet MS"/>
                <a:cs typeface="Trebuchet MS"/>
              </a:rPr>
              <a:t>We</a:t>
            </a:r>
            <a:r>
              <a:rPr sz="1500" spc="-80">
                <a:solidFill>
                  <a:srgbClr val="FFFFFF"/>
                </a:solidFill>
                <a:latin typeface="Trebuchet MS"/>
                <a:cs typeface="Trebuchet MS"/>
              </a:rPr>
              <a:t> </a:t>
            </a:r>
            <a:r>
              <a:rPr sz="1500" spc="-55">
                <a:solidFill>
                  <a:srgbClr val="FFFFFF"/>
                </a:solidFill>
                <a:latin typeface="Trebuchet MS"/>
                <a:cs typeface="Trebuchet MS"/>
              </a:rPr>
              <a:t>rely</a:t>
            </a:r>
            <a:r>
              <a:rPr sz="1500" spc="-75">
                <a:solidFill>
                  <a:srgbClr val="FFFFFF"/>
                </a:solidFill>
                <a:latin typeface="Trebuchet MS"/>
                <a:cs typeface="Trebuchet MS"/>
              </a:rPr>
              <a:t> </a:t>
            </a:r>
            <a:r>
              <a:rPr sz="1500">
                <a:solidFill>
                  <a:srgbClr val="FFFFFF"/>
                </a:solidFill>
                <a:latin typeface="Trebuchet MS"/>
                <a:cs typeface="Trebuchet MS"/>
              </a:rPr>
              <a:t>on</a:t>
            </a:r>
            <a:r>
              <a:rPr sz="1500" spc="-75">
                <a:solidFill>
                  <a:srgbClr val="FFFFFF"/>
                </a:solidFill>
                <a:latin typeface="Trebuchet MS"/>
                <a:cs typeface="Trebuchet MS"/>
              </a:rPr>
              <a:t> </a:t>
            </a:r>
            <a:r>
              <a:rPr sz="1500" spc="-55">
                <a:solidFill>
                  <a:srgbClr val="FFFFFF"/>
                </a:solidFill>
                <a:latin typeface="Trebuchet MS"/>
                <a:cs typeface="Trebuchet MS"/>
              </a:rPr>
              <a:t>natural</a:t>
            </a:r>
            <a:r>
              <a:rPr sz="1500" spc="-75">
                <a:solidFill>
                  <a:srgbClr val="FFFFFF"/>
                </a:solidFill>
                <a:latin typeface="Trebuchet MS"/>
                <a:cs typeface="Trebuchet MS"/>
              </a:rPr>
              <a:t> </a:t>
            </a:r>
            <a:r>
              <a:rPr sz="1500" spc="-20">
                <a:solidFill>
                  <a:srgbClr val="FFFFFF"/>
                </a:solidFill>
                <a:latin typeface="Trebuchet MS"/>
                <a:cs typeface="Trebuchet MS"/>
              </a:rPr>
              <a:t>yeast </a:t>
            </a:r>
            <a:r>
              <a:rPr sz="1500" spc="-60">
                <a:solidFill>
                  <a:srgbClr val="FFFFFF"/>
                </a:solidFill>
                <a:latin typeface="Trebuchet MS"/>
                <a:cs typeface="Trebuchet MS"/>
              </a:rPr>
              <a:t>fermentation</a:t>
            </a:r>
            <a:r>
              <a:rPr sz="1500" spc="-55">
                <a:solidFill>
                  <a:srgbClr val="FFFFFF"/>
                </a:solidFill>
                <a:latin typeface="Trebuchet MS"/>
                <a:cs typeface="Trebuchet MS"/>
              </a:rPr>
              <a:t> </a:t>
            </a:r>
            <a:r>
              <a:rPr sz="1500">
                <a:solidFill>
                  <a:srgbClr val="FFFFFF"/>
                </a:solidFill>
                <a:latin typeface="Trebuchet MS"/>
                <a:cs typeface="Trebuchet MS"/>
              </a:rPr>
              <a:t>and</a:t>
            </a:r>
            <a:r>
              <a:rPr sz="1500" spc="-50">
                <a:solidFill>
                  <a:srgbClr val="FFFFFF"/>
                </a:solidFill>
                <a:latin typeface="Trebuchet MS"/>
                <a:cs typeface="Trebuchet MS"/>
              </a:rPr>
              <a:t> </a:t>
            </a:r>
            <a:r>
              <a:rPr sz="1500" spc="-20">
                <a:solidFill>
                  <a:srgbClr val="FFFFFF"/>
                </a:solidFill>
                <a:latin typeface="Trebuchet MS"/>
                <a:cs typeface="Trebuchet MS"/>
              </a:rPr>
              <a:t>steer </a:t>
            </a:r>
            <a:r>
              <a:rPr sz="1500" spc="-35">
                <a:solidFill>
                  <a:srgbClr val="FFFFFF"/>
                </a:solidFill>
                <a:latin typeface="Trebuchet MS"/>
                <a:cs typeface="Trebuchet MS"/>
              </a:rPr>
              <a:t>clear</a:t>
            </a:r>
            <a:r>
              <a:rPr sz="1500" spc="-70">
                <a:solidFill>
                  <a:srgbClr val="FFFFFF"/>
                </a:solidFill>
                <a:latin typeface="Trebuchet MS"/>
                <a:cs typeface="Trebuchet MS"/>
              </a:rPr>
              <a:t> </a:t>
            </a:r>
            <a:r>
              <a:rPr sz="1500" spc="-65">
                <a:solidFill>
                  <a:srgbClr val="FFFFFF"/>
                </a:solidFill>
                <a:latin typeface="Trebuchet MS"/>
                <a:cs typeface="Trebuchet MS"/>
              </a:rPr>
              <a:t>of</a:t>
            </a:r>
            <a:r>
              <a:rPr sz="1500" spc="-70">
                <a:solidFill>
                  <a:srgbClr val="FFFFFF"/>
                </a:solidFill>
                <a:latin typeface="Trebuchet MS"/>
                <a:cs typeface="Trebuchet MS"/>
              </a:rPr>
              <a:t> </a:t>
            </a:r>
            <a:r>
              <a:rPr sz="1500">
                <a:solidFill>
                  <a:srgbClr val="FFFFFF"/>
                </a:solidFill>
                <a:latin typeface="Trebuchet MS"/>
                <a:cs typeface="Trebuchet MS"/>
              </a:rPr>
              <a:t>any</a:t>
            </a:r>
            <a:r>
              <a:rPr sz="1500" spc="-70">
                <a:solidFill>
                  <a:srgbClr val="FFFFFF"/>
                </a:solidFill>
                <a:latin typeface="Trebuchet MS"/>
                <a:cs typeface="Trebuchet MS"/>
              </a:rPr>
              <a:t> </a:t>
            </a:r>
            <a:r>
              <a:rPr sz="1500" spc="-10">
                <a:solidFill>
                  <a:srgbClr val="FFFFFF"/>
                </a:solidFill>
                <a:latin typeface="Trebuchet MS"/>
                <a:cs typeface="Trebuchet MS"/>
              </a:rPr>
              <a:t>artificial additives</a:t>
            </a:r>
            <a:endParaRPr sz="1500">
              <a:latin typeface="Trebuchet MS"/>
              <a:cs typeface="Trebuchet MS"/>
            </a:endParaRPr>
          </a:p>
        </p:txBody>
      </p:sp>
      <p:sp>
        <p:nvSpPr>
          <p:cNvPr id="49" name="TextBox 48">
            <a:extLst>
              <a:ext uri="{FF2B5EF4-FFF2-40B4-BE49-F238E27FC236}">
                <a16:creationId xmlns:a16="http://schemas.microsoft.com/office/drawing/2014/main" id="{EEC84125-5818-E10C-8C4F-BC8DC5A323FE}"/>
              </a:ext>
            </a:extLst>
          </p:cNvPr>
          <p:cNvSpPr txBox="1"/>
          <p:nvPr/>
        </p:nvSpPr>
        <p:spPr>
          <a:xfrm>
            <a:off x="2966014" y="6130646"/>
            <a:ext cx="6094070" cy="646331"/>
          </a:xfrm>
          <a:prstGeom prst="rect">
            <a:avLst/>
          </a:prstGeom>
          <a:noFill/>
        </p:spPr>
        <p:txBody>
          <a:bodyPr wrap="square">
            <a:spAutoFit/>
          </a:bodyPr>
          <a:lstStyle/>
          <a:p>
            <a:pPr algn="ctr">
              <a:spcAft>
                <a:spcPts val="1500"/>
              </a:spcAft>
            </a:pPr>
            <a:r>
              <a:rPr lang="en-US">
                <a:solidFill>
                  <a:schemeClr val="bg1"/>
                </a:solidFill>
                <a:latin typeface="PT Serif Caption" panose="02060603050505020204" pitchFamily="18" charset="77"/>
              </a:rPr>
              <a:t>Partida water source is proprietary, naturally filtered through volcanic soil </a:t>
            </a:r>
          </a:p>
        </p:txBody>
      </p:sp>
      <p:pic>
        <p:nvPicPr>
          <p:cNvPr id="50" name="Graphic 49">
            <a:extLst>
              <a:ext uri="{FF2B5EF4-FFF2-40B4-BE49-F238E27FC236}">
                <a16:creationId xmlns:a16="http://schemas.microsoft.com/office/drawing/2014/main" id="{8987AAA4-A541-A031-4480-202C7761DF6A}"/>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t="14898" b="35458"/>
          <a:stretch/>
        </p:blipFill>
        <p:spPr>
          <a:xfrm>
            <a:off x="679204" y="2614443"/>
            <a:ext cx="1323216" cy="814557"/>
          </a:xfrm>
          <a:prstGeom prst="rect">
            <a:avLst/>
          </a:prstGeom>
        </p:spPr>
      </p:pic>
    </p:spTree>
    <p:extLst>
      <p:ext uri="{BB962C8B-B14F-4D97-AF65-F5344CB8AC3E}">
        <p14:creationId xmlns:p14="http://schemas.microsoft.com/office/powerpoint/2010/main" val="1031230088"/>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C4CB6C63-2745-A4D6-DEE8-8F4B85CCFEB7}"/>
              </a:ext>
            </a:extLst>
          </p:cNvPr>
          <p:cNvPicPr>
            <a:picLocks noChangeAspect="1"/>
          </p:cNvPicPr>
          <p:nvPr/>
        </p:nvPicPr>
        <p:blipFill rotWithShape="1">
          <a:blip r:embed="rId5">
            <a:alphaModFix amt="7000"/>
          </a:blip>
          <a:srcRect t="8601" r="14836" b="6481"/>
          <a:stretch/>
        </p:blipFill>
        <p:spPr>
          <a:xfrm>
            <a:off x="9137355" y="0"/>
            <a:ext cx="3054645" cy="6858000"/>
          </a:xfrm>
          <a:prstGeom prst="rect">
            <a:avLst/>
          </a:prstGeom>
        </p:spPr>
      </p:pic>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PRODUCTION</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8059119" cy="441703"/>
          </a:xfrm>
          <a:prstGeom prst="rect">
            <a:avLst/>
          </a:prstGeom>
          <a:noFill/>
        </p:spPr>
        <p:txBody>
          <a:bodyPr wrap="square" rtlCol="0">
            <a:noAutofit/>
          </a:bodyPr>
          <a:lstStyle/>
          <a:p>
            <a:r>
              <a:rPr lang="en-US" sz="2000">
                <a:solidFill>
                  <a:srgbClr val="00BBFF"/>
                </a:solidFill>
                <a:latin typeface="PT Serif Caption" panose="02060603050505020204" pitchFamily="18" charset="77"/>
              </a:rPr>
              <a:t>WHAT MAKES US SPECIAL?</a:t>
            </a:r>
            <a:endParaRPr lang="en-US" sz="2000">
              <a:solidFill>
                <a:schemeClr val="bg1"/>
              </a:solidFill>
              <a:latin typeface="PT Serif Caption" panose="02060603050505020204" pitchFamily="18" charset="77"/>
            </a:endParaRPr>
          </a:p>
        </p:txBody>
      </p:sp>
      <p:sp>
        <p:nvSpPr>
          <p:cNvPr id="54" name="TextBox 53">
            <a:extLst>
              <a:ext uri="{FF2B5EF4-FFF2-40B4-BE49-F238E27FC236}">
                <a16:creationId xmlns:a16="http://schemas.microsoft.com/office/drawing/2014/main" id="{8A44F9F1-191F-ED80-03E5-350BFEF50E0F}"/>
              </a:ext>
            </a:extLst>
          </p:cNvPr>
          <p:cNvSpPr txBox="1"/>
          <p:nvPr/>
        </p:nvSpPr>
        <p:spPr>
          <a:xfrm>
            <a:off x="7723283" y="1290536"/>
            <a:ext cx="2825038" cy="604434"/>
          </a:xfrm>
          <a:prstGeom prst="rect">
            <a:avLst/>
          </a:prstGeom>
          <a:noFill/>
        </p:spPr>
        <p:txBody>
          <a:bodyPr wrap="square" rtlCol="0">
            <a:noAutofit/>
          </a:bodyPr>
          <a:lstStyle/>
          <a:p>
            <a:pPr algn="ctr">
              <a:spcAft>
                <a:spcPts val="300"/>
              </a:spcAft>
            </a:pPr>
            <a:r>
              <a:rPr lang="en-US" sz="2400">
                <a:solidFill>
                  <a:schemeClr val="bg1"/>
                </a:solidFill>
                <a:latin typeface="Brothers" pitchFamily="2" charset="77"/>
              </a:rPr>
              <a:t>THE AGAVE</a:t>
            </a:r>
            <a:endParaRPr lang="en-US" sz="1400">
              <a:solidFill>
                <a:schemeClr val="bg1"/>
              </a:solidFill>
              <a:latin typeface="PT Serif Caption" panose="02060603050505020204" pitchFamily="18" charset="77"/>
            </a:endParaRPr>
          </a:p>
        </p:txBody>
      </p:sp>
      <p:grpSp>
        <p:nvGrpSpPr>
          <p:cNvPr id="18" name="Group 17">
            <a:extLst>
              <a:ext uri="{FF2B5EF4-FFF2-40B4-BE49-F238E27FC236}">
                <a16:creationId xmlns:a16="http://schemas.microsoft.com/office/drawing/2014/main" id="{DB14CDFC-A121-7315-7CA2-2FE475E7E192}"/>
              </a:ext>
            </a:extLst>
          </p:cNvPr>
          <p:cNvGrpSpPr/>
          <p:nvPr/>
        </p:nvGrpSpPr>
        <p:grpSpPr>
          <a:xfrm>
            <a:off x="7426843" y="1812980"/>
            <a:ext cx="3425455" cy="4690782"/>
            <a:chOff x="821410" y="2449874"/>
            <a:chExt cx="3352593" cy="4591006"/>
          </a:xfrm>
        </p:grpSpPr>
        <p:pic>
          <p:nvPicPr>
            <p:cNvPr id="10" name="Picture 9" descr="A tractor carrying a large pile of fruits&#10;&#10;Description automatically generated">
              <a:extLst>
                <a:ext uri="{FF2B5EF4-FFF2-40B4-BE49-F238E27FC236}">
                  <a16:creationId xmlns:a16="http://schemas.microsoft.com/office/drawing/2014/main" id="{68BDBB65-0D30-A59F-217A-3A28CC30BC34}"/>
                </a:ext>
              </a:extLst>
            </p:cNvPr>
            <p:cNvPicPr>
              <a:picLocks noChangeAspect="1"/>
            </p:cNvPicPr>
            <p:nvPr/>
          </p:nvPicPr>
          <p:blipFill rotWithShape="1">
            <a:blip r:embed="rId8"/>
            <a:srcRect l="19124" r="30562"/>
            <a:stretch/>
          </p:blipFill>
          <p:spPr>
            <a:xfrm>
              <a:off x="2448733" y="4754880"/>
              <a:ext cx="1725270" cy="2286000"/>
            </a:xfrm>
            <a:prstGeom prst="rect">
              <a:avLst/>
            </a:prstGeom>
          </p:spPr>
        </p:pic>
        <p:pic>
          <p:nvPicPr>
            <p:cNvPr id="12" name="Picture 11" descr="A group of people working in a field&#10;&#10;Description automatically generated">
              <a:extLst>
                <a:ext uri="{FF2B5EF4-FFF2-40B4-BE49-F238E27FC236}">
                  <a16:creationId xmlns:a16="http://schemas.microsoft.com/office/drawing/2014/main" id="{583290A9-5884-2163-D2CE-4FF116000560}"/>
                </a:ext>
              </a:extLst>
            </p:cNvPr>
            <p:cNvPicPr>
              <a:picLocks noChangeAspect="1"/>
            </p:cNvPicPr>
            <p:nvPr/>
          </p:nvPicPr>
          <p:blipFill rotWithShape="1">
            <a:blip r:embed="rId9"/>
            <a:srcRect l="28282" r="26292"/>
            <a:stretch/>
          </p:blipFill>
          <p:spPr>
            <a:xfrm>
              <a:off x="821410" y="4754880"/>
              <a:ext cx="1557668" cy="2286000"/>
            </a:xfrm>
            <a:prstGeom prst="rect">
              <a:avLst/>
            </a:prstGeom>
          </p:spPr>
        </p:pic>
        <p:pic>
          <p:nvPicPr>
            <p:cNvPr id="14" name="Picture 13" descr="Men working in a field with a mountain in the background&#10;&#10;Description automatically generated">
              <a:extLst>
                <a:ext uri="{FF2B5EF4-FFF2-40B4-BE49-F238E27FC236}">
                  <a16:creationId xmlns:a16="http://schemas.microsoft.com/office/drawing/2014/main" id="{F6E81BDC-26AA-75FD-50EE-89A9FF60A7CE}"/>
                </a:ext>
              </a:extLst>
            </p:cNvPr>
            <p:cNvPicPr>
              <a:picLocks noChangeAspect="1"/>
            </p:cNvPicPr>
            <p:nvPr/>
          </p:nvPicPr>
          <p:blipFill>
            <a:blip r:embed="rId10"/>
            <a:stretch>
              <a:fillRect/>
            </a:stretch>
          </p:blipFill>
          <p:spPr>
            <a:xfrm>
              <a:off x="821410" y="2449874"/>
              <a:ext cx="3339886" cy="2226591"/>
            </a:xfrm>
            <a:prstGeom prst="rect">
              <a:avLst/>
            </a:prstGeom>
          </p:spPr>
        </p:pic>
      </p:grpSp>
      <p:sp>
        <p:nvSpPr>
          <p:cNvPr id="4" name="TextBox 3">
            <a:extLst>
              <a:ext uri="{FF2B5EF4-FFF2-40B4-BE49-F238E27FC236}">
                <a16:creationId xmlns:a16="http://schemas.microsoft.com/office/drawing/2014/main" id="{2019E116-556E-9FAF-B0CD-8A362990774D}"/>
              </a:ext>
            </a:extLst>
          </p:cNvPr>
          <p:cNvSpPr txBox="1"/>
          <p:nvPr/>
        </p:nvSpPr>
        <p:spPr>
          <a:xfrm>
            <a:off x="1118384" y="3448763"/>
            <a:ext cx="6053277" cy="2319580"/>
          </a:xfrm>
          <a:prstGeom prst="rect">
            <a:avLst/>
          </a:prstGeom>
          <a:noFill/>
        </p:spPr>
        <p:txBody>
          <a:bodyPr wrap="square" rtlCol="0">
            <a:noAutofit/>
          </a:bodyPr>
          <a:lstStyle/>
          <a:p>
            <a:pPr marL="231775" indent="-231775">
              <a:spcAft>
                <a:spcPts val="1500"/>
              </a:spcAft>
              <a:buFont typeface="Arial" panose="020B0604020202020204" pitchFamily="34" charset="0"/>
              <a:buChar char="•"/>
            </a:pPr>
            <a:r>
              <a:rPr lang="en-US">
                <a:solidFill>
                  <a:schemeClr val="bg1"/>
                </a:solidFill>
                <a:latin typeface="PT Serif Caption" panose="02060603050505020204" pitchFamily="18" charset="77"/>
              </a:rPr>
              <a:t>Harvested in the Tequila Valley</a:t>
            </a:r>
          </a:p>
          <a:p>
            <a:pPr marL="231775" indent="-231775">
              <a:spcAft>
                <a:spcPts val="1500"/>
              </a:spcAft>
              <a:buFont typeface="Arial" panose="020B0604020202020204" pitchFamily="34" charset="0"/>
              <a:buChar char="•"/>
            </a:pPr>
            <a:r>
              <a:rPr lang="en-US">
                <a:solidFill>
                  <a:schemeClr val="bg1"/>
                </a:solidFill>
                <a:latin typeface="PT Serif Caption" panose="02060603050505020204" pitchFamily="18" charset="77"/>
              </a:rPr>
              <a:t>Prime Mature agave</a:t>
            </a:r>
          </a:p>
          <a:p>
            <a:pPr marL="231775" indent="-231775">
              <a:spcAft>
                <a:spcPts val="1500"/>
              </a:spcAft>
              <a:buFont typeface="Arial" panose="020B0604020202020204" pitchFamily="34" charset="0"/>
              <a:buChar char="•"/>
            </a:pPr>
            <a:r>
              <a:rPr lang="en-US">
                <a:solidFill>
                  <a:schemeClr val="bg1"/>
                </a:solidFill>
                <a:latin typeface="PT Serif Caption" panose="02060603050505020204" pitchFamily="18" charset="77"/>
              </a:rPr>
              <a:t>High in sugar content = Minimum 24% ART</a:t>
            </a:r>
          </a:p>
          <a:p>
            <a:pPr marL="231775" indent="-231775">
              <a:spcAft>
                <a:spcPts val="1500"/>
              </a:spcAft>
              <a:buFont typeface="Arial" panose="020B0604020202020204" pitchFamily="34" charset="0"/>
              <a:buChar char="•"/>
            </a:pPr>
            <a:r>
              <a:rPr lang="en-US">
                <a:solidFill>
                  <a:schemeClr val="bg1"/>
                </a:solidFill>
                <a:latin typeface="PT Serif Caption" panose="02060603050505020204" pitchFamily="18" charset="77"/>
              </a:rPr>
              <a:t>Close harvesting = No longer than 2 cm</a:t>
            </a:r>
          </a:p>
          <a:p>
            <a:pPr marL="231775" indent="-231775">
              <a:spcAft>
                <a:spcPts val="1500"/>
              </a:spcAft>
              <a:buFont typeface="Arial" panose="020B0604020202020204" pitchFamily="34" charset="0"/>
              <a:buChar char="•"/>
            </a:pPr>
            <a:r>
              <a:rPr lang="en-US">
                <a:solidFill>
                  <a:schemeClr val="bg1"/>
                </a:solidFill>
                <a:latin typeface="PT Serif Caption" panose="02060603050505020204" pitchFamily="18" charset="77"/>
              </a:rPr>
              <a:t>Fresh = Cooked within 24 hours after harvesting</a:t>
            </a:r>
          </a:p>
        </p:txBody>
      </p:sp>
      <p:sp>
        <p:nvSpPr>
          <p:cNvPr id="5" name="TextBox 4">
            <a:extLst>
              <a:ext uri="{FF2B5EF4-FFF2-40B4-BE49-F238E27FC236}">
                <a16:creationId xmlns:a16="http://schemas.microsoft.com/office/drawing/2014/main" id="{C38F252C-80CE-F11B-C13A-CCBC50894965}"/>
              </a:ext>
            </a:extLst>
          </p:cNvPr>
          <p:cNvSpPr txBox="1"/>
          <p:nvPr/>
        </p:nvSpPr>
        <p:spPr>
          <a:xfrm>
            <a:off x="1174381" y="2564375"/>
            <a:ext cx="4088736" cy="604434"/>
          </a:xfrm>
          <a:prstGeom prst="rect">
            <a:avLst/>
          </a:prstGeom>
          <a:noFill/>
        </p:spPr>
        <p:txBody>
          <a:bodyPr wrap="square" rtlCol="0">
            <a:noAutofit/>
          </a:bodyPr>
          <a:lstStyle/>
          <a:p>
            <a:pPr>
              <a:spcAft>
                <a:spcPts val="300"/>
              </a:spcAft>
            </a:pPr>
            <a:r>
              <a:rPr lang="en-US" sz="2400">
                <a:solidFill>
                  <a:schemeClr val="bg1"/>
                </a:solidFill>
                <a:latin typeface="Brothers" pitchFamily="2" charset="77"/>
              </a:rPr>
              <a:t>PRIME MATURE AGAVE</a:t>
            </a:r>
          </a:p>
          <a:p>
            <a:pPr>
              <a:spcAft>
                <a:spcPts val="300"/>
              </a:spcAft>
            </a:pPr>
            <a:r>
              <a:rPr lang="en-US" sz="1400">
                <a:solidFill>
                  <a:schemeClr val="bg1"/>
                </a:solidFill>
                <a:latin typeface="PT Serif Caption" panose="02060603050505020204" pitchFamily="18" charset="77"/>
              </a:rPr>
              <a:t>Produces ripe, full-flavored agave</a:t>
            </a:r>
          </a:p>
        </p:txBody>
      </p:sp>
      <p:pic>
        <p:nvPicPr>
          <p:cNvPr id="6" name="Graphic 5">
            <a:extLst>
              <a:ext uri="{FF2B5EF4-FFF2-40B4-BE49-F238E27FC236}">
                <a16:creationId xmlns:a16="http://schemas.microsoft.com/office/drawing/2014/main" id="{F8670AEC-DEC0-C020-8C2A-23601ABEF3FE}"/>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t="14898" b="35458"/>
          <a:stretch/>
        </p:blipFill>
        <p:spPr>
          <a:xfrm>
            <a:off x="4568298" y="2530549"/>
            <a:ext cx="1066921" cy="656785"/>
          </a:xfrm>
          <a:prstGeom prst="rect">
            <a:avLst/>
          </a:prstGeom>
        </p:spPr>
      </p:pic>
    </p:spTree>
    <p:extLst>
      <p:ext uri="{BB962C8B-B14F-4D97-AF65-F5344CB8AC3E}">
        <p14:creationId xmlns:p14="http://schemas.microsoft.com/office/powerpoint/2010/main" val="2877424290"/>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D77BF17-C77C-E8B0-B1D0-2410CB8ACE9E}"/>
              </a:ext>
            </a:extLst>
          </p:cNvPr>
          <p:cNvGrpSpPr/>
          <p:nvPr/>
        </p:nvGrpSpPr>
        <p:grpSpPr>
          <a:xfrm>
            <a:off x="7417730" y="2052084"/>
            <a:ext cx="3427479" cy="4449996"/>
            <a:chOff x="1096674" y="2780662"/>
            <a:chExt cx="2863955" cy="3718357"/>
          </a:xfrm>
        </p:grpSpPr>
        <p:pic>
          <p:nvPicPr>
            <p:cNvPr id="11" name="Picture 10" descr="A person sitting on a pile of pineapples&#10;&#10;Description automatically generated">
              <a:extLst>
                <a:ext uri="{FF2B5EF4-FFF2-40B4-BE49-F238E27FC236}">
                  <a16:creationId xmlns:a16="http://schemas.microsoft.com/office/drawing/2014/main" id="{0B0B9E2E-1E56-C6AF-2EAF-2CD04BBE3AC0}"/>
                </a:ext>
              </a:extLst>
            </p:cNvPr>
            <p:cNvPicPr>
              <a:picLocks noChangeAspect="1"/>
            </p:cNvPicPr>
            <p:nvPr/>
          </p:nvPicPr>
          <p:blipFill rotWithShape="1">
            <a:blip r:embed="rId5"/>
            <a:srcRect t="9901" b="9516"/>
            <a:stretch/>
          </p:blipFill>
          <p:spPr>
            <a:xfrm>
              <a:off x="1109077" y="2780662"/>
              <a:ext cx="2849527" cy="1530842"/>
            </a:xfrm>
            <a:prstGeom prst="rect">
              <a:avLst/>
            </a:prstGeom>
          </p:spPr>
        </p:pic>
        <p:sp>
          <p:nvSpPr>
            <p:cNvPr id="13" name="object 14">
              <a:extLst>
                <a:ext uri="{FF2B5EF4-FFF2-40B4-BE49-F238E27FC236}">
                  <a16:creationId xmlns:a16="http://schemas.microsoft.com/office/drawing/2014/main" id="{F1920861-DA3A-8191-1888-5E21A537EB42}"/>
                </a:ext>
              </a:extLst>
            </p:cNvPr>
            <p:cNvSpPr>
              <a:spLocks noChangeAspect="1"/>
            </p:cNvSpPr>
            <p:nvPr/>
          </p:nvSpPr>
          <p:spPr>
            <a:xfrm>
              <a:off x="1096674" y="5512983"/>
              <a:ext cx="1593363" cy="972879"/>
            </a:xfrm>
            <a:prstGeom prst="rect">
              <a:avLst/>
            </a:prstGeom>
            <a:blipFill>
              <a:blip r:embed="rId6" cstate="print"/>
              <a:stretch>
                <a:fillRect t="-18579" b="-11996"/>
              </a:stretch>
            </a:blipFill>
          </p:spPr>
          <p:txBody>
            <a:bodyPr wrap="square" lIns="0" tIns="0" rIns="0" bIns="0" rtlCol="0"/>
            <a:lstStyle/>
            <a:p>
              <a:endParaRPr/>
            </a:p>
          </p:txBody>
        </p:sp>
        <p:sp>
          <p:nvSpPr>
            <p:cNvPr id="15" name="object 20">
              <a:extLst>
                <a:ext uri="{FF2B5EF4-FFF2-40B4-BE49-F238E27FC236}">
                  <a16:creationId xmlns:a16="http://schemas.microsoft.com/office/drawing/2014/main" id="{335EDD8C-BB9A-BA8E-CCCC-DDC2966F7ED5}"/>
                </a:ext>
              </a:extLst>
            </p:cNvPr>
            <p:cNvSpPr>
              <a:spLocks noChangeAspect="1"/>
            </p:cNvSpPr>
            <p:nvPr/>
          </p:nvSpPr>
          <p:spPr>
            <a:xfrm>
              <a:off x="1101987" y="4377071"/>
              <a:ext cx="1572101" cy="1051404"/>
            </a:xfrm>
            <a:prstGeom prst="rect">
              <a:avLst/>
            </a:prstGeom>
            <a:blipFill>
              <a:blip r:embed="rId7" cstate="print"/>
              <a:stretch>
                <a:fillRect/>
              </a:stretch>
            </a:blipFill>
          </p:spPr>
          <p:txBody>
            <a:bodyPr wrap="square" lIns="0" tIns="0" rIns="0" bIns="0" rtlCol="0"/>
            <a:lstStyle/>
            <a:p>
              <a:endParaRPr/>
            </a:p>
          </p:txBody>
        </p:sp>
        <p:pic>
          <p:nvPicPr>
            <p:cNvPr id="16" name="Picture 15" descr="A group of pine cones on a conveyor belt&#10;&#10;Description automatically generated">
              <a:extLst>
                <a:ext uri="{FF2B5EF4-FFF2-40B4-BE49-F238E27FC236}">
                  <a16:creationId xmlns:a16="http://schemas.microsoft.com/office/drawing/2014/main" id="{0A0D370A-C2A3-3309-863E-739E078F3EDE}"/>
                </a:ext>
              </a:extLst>
            </p:cNvPr>
            <p:cNvPicPr>
              <a:picLocks noChangeAspect="1"/>
            </p:cNvPicPr>
            <p:nvPr/>
          </p:nvPicPr>
          <p:blipFill rotWithShape="1">
            <a:blip r:embed="rId8"/>
            <a:srcRect l="25572" r="36219"/>
            <a:stretch/>
          </p:blipFill>
          <p:spPr>
            <a:xfrm>
              <a:off x="2746489" y="4380616"/>
              <a:ext cx="1214140" cy="2118403"/>
            </a:xfrm>
            <a:prstGeom prst="rect">
              <a:avLst/>
            </a:prstGeom>
          </p:spPr>
        </p:pic>
      </p:grpSp>
      <p:pic>
        <p:nvPicPr>
          <p:cNvPr id="53" name="Picture 52">
            <a:extLst>
              <a:ext uri="{FF2B5EF4-FFF2-40B4-BE49-F238E27FC236}">
                <a16:creationId xmlns:a16="http://schemas.microsoft.com/office/drawing/2014/main" id="{C4CB6C63-2745-A4D6-DEE8-8F4B85CCFEB7}"/>
              </a:ext>
            </a:extLst>
          </p:cNvPr>
          <p:cNvPicPr>
            <a:picLocks noChangeAspect="1"/>
          </p:cNvPicPr>
          <p:nvPr/>
        </p:nvPicPr>
        <p:blipFill rotWithShape="1">
          <a:blip r:embed="rId9">
            <a:alphaModFix amt="7000"/>
          </a:blip>
          <a:srcRect t="8601" r="14836" b="6481"/>
          <a:stretch/>
        </p:blipFill>
        <p:spPr>
          <a:xfrm>
            <a:off x="9137355" y="0"/>
            <a:ext cx="3054645" cy="6858000"/>
          </a:xfrm>
          <a:prstGeom prst="rect">
            <a:avLst/>
          </a:prstGeom>
        </p:spPr>
      </p:pic>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PRODUCTION</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8059119" cy="441703"/>
          </a:xfrm>
          <a:prstGeom prst="rect">
            <a:avLst/>
          </a:prstGeom>
          <a:noFill/>
        </p:spPr>
        <p:txBody>
          <a:bodyPr wrap="square" rtlCol="0">
            <a:noAutofit/>
          </a:bodyPr>
          <a:lstStyle/>
          <a:p>
            <a:r>
              <a:rPr lang="en-US" sz="2000">
                <a:solidFill>
                  <a:srgbClr val="00BBFF"/>
                </a:solidFill>
                <a:latin typeface="PT Serif Caption" panose="02060603050505020204" pitchFamily="18" charset="77"/>
              </a:rPr>
              <a:t>WHAT MAKES US SPECIAL?</a:t>
            </a:r>
            <a:endParaRPr lang="en-US" sz="2000">
              <a:solidFill>
                <a:schemeClr val="bg1"/>
              </a:solidFill>
              <a:latin typeface="PT Serif Caption" panose="02060603050505020204" pitchFamily="18" charset="77"/>
            </a:endParaRPr>
          </a:p>
        </p:txBody>
      </p:sp>
      <p:sp>
        <p:nvSpPr>
          <p:cNvPr id="4" name="TextBox 3">
            <a:extLst>
              <a:ext uri="{FF2B5EF4-FFF2-40B4-BE49-F238E27FC236}">
                <a16:creationId xmlns:a16="http://schemas.microsoft.com/office/drawing/2014/main" id="{2019E116-556E-9FAF-B0CD-8A362990774D}"/>
              </a:ext>
            </a:extLst>
          </p:cNvPr>
          <p:cNvSpPr txBox="1"/>
          <p:nvPr/>
        </p:nvSpPr>
        <p:spPr>
          <a:xfrm>
            <a:off x="902289" y="4240888"/>
            <a:ext cx="6515857" cy="2319580"/>
          </a:xfrm>
          <a:prstGeom prst="rect">
            <a:avLst/>
          </a:prstGeom>
          <a:noFill/>
        </p:spPr>
        <p:txBody>
          <a:bodyPr wrap="square" rtlCol="0">
            <a:noAutofit/>
          </a:bodyPr>
          <a:lstStyle/>
          <a:p>
            <a:pPr marL="231775" indent="-231775">
              <a:spcAft>
                <a:spcPts val="1500"/>
              </a:spcAft>
              <a:buFont typeface="Arial" panose="020B0604020202020204" pitchFamily="34" charset="0"/>
              <a:buChar char="•"/>
            </a:pPr>
            <a:r>
              <a:rPr lang="en-US">
                <a:solidFill>
                  <a:schemeClr val="bg1"/>
                </a:solidFill>
                <a:latin typeface="PT Serif Caption" panose="02060603050505020204" pitchFamily="18" charset="77"/>
              </a:rPr>
              <a:t>Additive Free = 100% Natural</a:t>
            </a:r>
          </a:p>
          <a:p>
            <a:pPr marL="231775" indent="-231775">
              <a:spcAft>
                <a:spcPts val="1500"/>
              </a:spcAft>
              <a:buFont typeface="Arial" panose="020B0604020202020204" pitchFamily="34" charset="0"/>
              <a:buChar char="•"/>
            </a:pPr>
            <a:r>
              <a:rPr lang="en-US">
                <a:solidFill>
                  <a:schemeClr val="bg1"/>
                </a:solidFill>
                <a:latin typeface="PT Serif Caption" panose="02060603050505020204" pitchFamily="18" charset="77"/>
              </a:rPr>
              <a:t>Liquid produced in one distillery NOM 1502</a:t>
            </a:r>
          </a:p>
          <a:p>
            <a:pPr marL="231775" indent="-231775">
              <a:spcAft>
                <a:spcPts val="1500"/>
              </a:spcAft>
              <a:buFont typeface="Arial" panose="020B0604020202020204" pitchFamily="34" charset="0"/>
              <a:buChar char="•"/>
            </a:pPr>
            <a:r>
              <a:rPr lang="en-US">
                <a:solidFill>
                  <a:schemeClr val="bg1"/>
                </a:solidFill>
                <a:latin typeface="PT Serif Caption" panose="02060603050505020204" pitchFamily="18" charset="77"/>
              </a:rPr>
              <a:t>Clean and slow</a:t>
            </a:r>
          </a:p>
          <a:p>
            <a:pPr marL="231775" indent="-231775">
              <a:spcAft>
                <a:spcPts val="1500"/>
              </a:spcAft>
              <a:buFont typeface="Arial" panose="020B0604020202020204" pitchFamily="34" charset="0"/>
              <a:buChar char="•"/>
            </a:pPr>
            <a:r>
              <a:rPr lang="en-US">
                <a:solidFill>
                  <a:schemeClr val="bg1"/>
                </a:solidFill>
                <a:latin typeface="PT Serif Caption" panose="02060603050505020204" pitchFamily="18" charset="77"/>
              </a:rPr>
              <a:t>Artisanal with consistency</a:t>
            </a:r>
          </a:p>
          <a:p>
            <a:pPr marL="231775" indent="-231775">
              <a:spcAft>
                <a:spcPts val="1500"/>
              </a:spcAft>
              <a:buFont typeface="Arial" panose="020B0604020202020204" pitchFamily="34" charset="0"/>
              <a:buChar char="•"/>
            </a:pPr>
            <a:r>
              <a:rPr lang="en-US">
                <a:solidFill>
                  <a:schemeClr val="bg1"/>
                </a:solidFill>
                <a:latin typeface="PT Serif Caption" panose="02060603050505020204" pitchFamily="18" charset="77"/>
              </a:rPr>
              <a:t>Estate water, naturally filtered through volcanic soil </a:t>
            </a:r>
          </a:p>
        </p:txBody>
      </p:sp>
      <p:sp>
        <p:nvSpPr>
          <p:cNvPr id="8" name="TextBox 7">
            <a:extLst>
              <a:ext uri="{FF2B5EF4-FFF2-40B4-BE49-F238E27FC236}">
                <a16:creationId xmlns:a16="http://schemas.microsoft.com/office/drawing/2014/main" id="{E9622A35-F2BE-AFAE-3FFE-AC180223260F}"/>
              </a:ext>
            </a:extLst>
          </p:cNvPr>
          <p:cNvSpPr txBox="1"/>
          <p:nvPr/>
        </p:nvSpPr>
        <p:spPr>
          <a:xfrm>
            <a:off x="7204406" y="1350787"/>
            <a:ext cx="3760126" cy="604434"/>
          </a:xfrm>
          <a:prstGeom prst="rect">
            <a:avLst/>
          </a:prstGeom>
          <a:noFill/>
        </p:spPr>
        <p:txBody>
          <a:bodyPr wrap="square" rtlCol="0">
            <a:noAutofit/>
          </a:bodyPr>
          <a:lstStyle/>
          <a:p>
            <a:pPr algn="ctr">
              <a:spcAft>
                <a:spcPts val="300"/>
              </a:spcAft>
            </a:pPr>
            <a:r>
              <a:rPr lang="en-US" sz="2000">
                <a:solidFill>
                  <a:schemeClr val="bg1"/>
                </a:solidFill>
                <a:latin typeface="Brothers" pitchFamily="2" charset="77"/>
              </a:rPr>
              <a:t>THE PROCESS</a:t>
            </a:r>
          </a:p>
          <a:p>
            <a:pPr algn="ctr">
              <a:spcAft>
                <a:spcPts val="300"/>
              </a:spcAft>
            </a:pPr>
            <a:r>
              <a:rPr lang="en-US" sz="1200">
                <a:solidFill>
                  <a:schemeClr val="bg1"/>
                </a:solidFill>
                <a:latin typeface="PT Serif Caption" panose="02060603050505020204" pitchFamily="18" charset="77"/>
              </a:rPr>
              <a:t>Mix of Traditional &amp; Contemporary</a:t>
            </a:r>
          </a:p>
        </p:txBody>
      </p:sp>
      <p:pic>
        <p:nvPicPr>
          <p:cNvPr id="17" name="Graphic 16">
            <a:extLst>
              <a:ext uri="{FF2B5EF4-FFF2-40B4-BE49-F238E27FC236}">
                <a16:creationId xmlns:a16="http://schemas.microsoft.com/office/drawing/2014/main" id="{6117073E-40F0-98CB-9440-04BF5620DD7F}"/>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b="17562"/>
          <a:stretch/>
        </p:blipFill>
        <p:spPr>
          <a:xfrm>
            <a:off x="5741658" y="1965326"/>
            <a:ext cx="1004807" cy="1035429"/>
          </a:xfrm>
          <a:prstGeom prst="rect">
            <a:avLst/>
          </a:prstGeom>
        </p:spPr>
      </p:pic>
      <p:pic>
        <p:nvPicPr>
          <p:cNvPr id="19" name="Graphic 18">
            <a:extLst>
              <a:ext uri="{FF2B5EF4-FFF2-40B4-BE49-F238E27FC236}">
                <a16:creationId xmlns:a16="http://schemas.microsoft.com/office/drawing/2014/main" id="{060268A5-8933-AB51-A8AC-4B737D5FB0F7}"/>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b="20192"/>
          <a:stretch/>
        </p:blipFill>
        <p:spPr>
          <a:xfrm>
            <a:off x="818954" y="2221819"/>
            <a:ext cx="862222" cy="860157"/>
          </a:xfrm>
          <a:prstGeom prst="rect">
            <a:avLst/>
          </a:prstGeom>
        </p:spPr>
      </p:pic>
      <p:sp>
        <p:nvSpPr>
          <p:cNvPr id="20" name="TextBox 19">
            <a:extLst>
              <a:ext uri="{FF2B5EF4-FFF2-40B4-BE49-F238E27FC236}">
                <a16:creationId xmlns:a16="http://schemas.microsoft.com/office/drawing/2014/main" id="{23F65B8D-15A7-9819-18F5-91373B0A59E6}"/>
              </a:ext>
            </a:extLst>
          </p:cNvPr>
          <p:cNvSpPr txBox="1"/>
          <p:nvPr/>
        </p:nvSpPr>
        <p:spPr>
          <a:xfrm>
            <a:off x="-158223" y="3126783"/>
            <a:ext cx="2825038" cy="604434"/>
          </a:xfrm>
          <a:prstGeom prst="rect">
            <a:avLst/>
          </a:prstGeom>
          <a:noFill/>
        </p:spPr>
        <p:txBody>
          <a:bodyPr wrap="square" rtlCol="0">
            <a:noAutofit/>
          </a:bodyPr>
          <a:lstStyle/>
          <a:p>
            <a:pPr algn="ctr">
              <a:spcAft>
                <a:spcPts val="300"/>
              </a:spcAft>
            </a:pPr>
            <a:r>
              <a:rPr lang="en-US" sz="1600">
                <a:solidFill>
                  <a:schemeClr val="bg1"/>
                </a:solidFill>
                <a:latin typeface="Brothers" pitchFamily="2" charset="77"/>
              </a:rPr>
              <a:t>24 HOUR FIELD</a:t>
            </a:r>
            <a:br>
              <a:rPr lang="en-US" sz="1600">
                <a:solidFill>
                  <a:schemeClr val="bg1"/>
                </a:solidFill>
                <a:latin typeface="Brothers" pitchFamily="2" charset="77"/>
              </a:rPr>
            </a:br>
            <a:r>
              <a:rPr lang="en-US" sz="1600">
                <a:solidFill>
                  <a:schemeClr val="bg1"/>
                </a:solidFill>
                <a:latin typeface="Brothers" pitchFamily="2" charset="77"/>
              </a:rPr>
              <a:t>TO COOKING</a:t>
            </a:r>
          </a:p>
          <a:p>
            <a:pPr algn="ctr">
              <a:spcAft>
                <a:spcPts val="300"/>
              </a:spcAft>
            </a:pPr>
            <a:r>
              <a:rPr lang="en-US" sz="1050">
                <a:solidFill>
                  <a:schemeClr val="bg1"/>
                </a:solidFill>
                <a:latin typeface="PT Serif Caption" panose="02060603050505020204" pitchFamily="18" charset="77"/>
              </a:rPr>
              <a:t>Preserves fresh agave flavor</a:t>
            </a:r>
          </a:p>
        </p:txBody>
      </p:sp>
      <p:sp>
        <p:nvSpPr>
          <p:cNvPr id="21" name="TextBox 20">
            <a:extLst>
              <a:ext uri="{FF2B5EF4-FFF2-40B4-BE49-F238E27FC236}">
                <a16:creationId xmlns:a16="http://schemas.microsoft.com/office/drawing/2014/main" id="{59955C20-DD84-97F0-9ABE-BA32A8172DB0}"/>
              </a:ext>
            </a:extLst>
          </p:cNvPr>
          <p:cNvSpPr txBox="1"/>
          <p:nvPr/>
        </p:nvSpPr>
        <p:spPr>
          <a:xfrm>
            <a:off x="4821211" y="3120094"/>
            <a:ext cx="2825038" cy="604434"/>
          </a:xfrm>
          <a:prstGeom prst="rect">
            <a:avLst/>
          </a:prstGeom>
          <a:noFill/>
        </p:spPr>
        <p:txBody>
          <a:bodyPr wrap="square" rtlCol="0">
            <a:noAutofit/>
          </a:bodyPr>
          <a:lstStyle/>
          <a:p>
            <a:pPr algn="ctr">
              <a:spcAft>
                <a:spcPts val="300"/>
              </a:spcAft>
            </a:pPr>
            <a:r>
              <a:rPr lang="en-US" sz="1600">
                <a:solidFill>
                  <a:schemeClr val="bg1"/>
                </a:solidFill>
                <a:latin typeface="Brothers" pitchFamily="2" charset="77"/>
              </a:rPr>
              <a:t>STAINLESS STEEL</a:t>
            </a:r>
            <a:br>
              <a:rPr lang="en-US" sz="1600">
                <a:solidFill>
                  <a:schemeClr val="bg1"/>
                </a:solidFill>
                <a:latin typeface="Brothers" pitchFamily="2" charset="77"/>
              </a:rPr>
            </a:br>
            <a:r>
              <a:rPr lang="en-US" sz="1600">
                <a:solidFill>
                  <a:schemeClr val="bg1"/>
                </a:solidFill>
                <a:latin typeface="Brothers" pitchFamily="2" charset="77"/>
              </a:rPr>
              <a:t>DISTILLATION</a:t>
            </a:r>
          </a:p>
          <a:p>
            <a:pPr algn="ctr">
              <a:spcAft>
                <a:spcPts val="300"/>
              </a:spcAft>
            </a:pPr>
            <a:r>
              <a:rPr lang="en-US" sz="1050">
                <a:solidFill>
                  <a:schemeClr val="bg1"/>
                </a:solidFill>
                <a:latin typeface="PT Serif Caption" panose="02060603050505020204" pitchFamily="18" charset="77"/>
              </a:rPr>
              <a:t>Preserves agave purity</a:t>
            </a:r>
          </a:p>
        </p:txBody>
      </p:sp>
      <p:pic>
        <p:nvPicPr>
          <p:cNvPr id="5" name="object 9">
            <a:extLst>
              <a:ext uri="{FF2B5EF4-FFF2-40B4-BE49-F238E27FC236}">
                <a16:creationId xmlns:a16="http://schemas.microsoft.com/office/drawing/2014/main" id="{7BF6258B-C043-F8A6-A044-605049148A1C}"/>
              </a:ext>
            </a:extLst>
          </p:cNvPr>
          <p:cNvPicPr/>
          <p:nvPr/>
        </p:nvPicPr>
        <p:blipFill>
          <a:blip r:embed="rId16" cstate="print"/>
          <a:stretch>
            <a:fillRect/>
          </a:stretch>
        </p:blipFill>
        <p:spPr>
          <a:xfrm>
            <a:off x="3271221" y="2219129"/>
            <a:ext cx="965113" cy="754077"/>
          </a:xfrm>
          <a:prstGeom prst="rect">
            <a:avLst/>
          </a:prstGeom>
        </p:spPr>
      </p:pic>
      <p:sp>
        <p:nvSpPr>
          <p:cNvPr id="10" name="TextBox 9">
            <a:extLst>
              <a:ext uri="{FF2B5EF4-FFF2-40B4-BE49-F238E27FC236}">
                <a16:creationId xmlns:a16="http://schemas.microsoft.com/office/drawing/2014/main" id="{73AD7090-F344-38FD-224F-CCD6A053B6B2}"/>
              </a:ext>
            </a:extLst>
          </p:cNvPr>
          <p:cNvSpPr txBox="1"/>
          <p:nvPr/>
        </p:nvSpPr>
        <p:spPr>
          <a:xfrm>
            <a:off x="2688220" y="3138313"/>
            <a:ext cx="2184720" cy="604524"/>
          </a:xfrm>
          <a:prstGeom prst="rect">
            <a:avLst/>
          </a:prstGeom>
          <a:noFill/>
        </p:spPr>
        <p:txBody>
          <a:bodyPr wrap="square">
            <a:spAutoFit/>
          </a:bodyPr>
          <a:lstStyle/>
          <a:p>
            <a:pPr marL="12700" marR="5080" indent="-443865" algn="ctr">
              <a:lnSpc>
                <a:spcPct val="109400"/>
              </a:lnSpc>
              <a:spcBef>
                <a:spcPts val="100"/>
              </a:spcBef>
            </a:pPr>
            <a:r>
              <a:rPr lang="en-US" sz="1600">
                <a:solidFill>
                  <a:schemeClr val="bg1"/>
                </a:solidFill>
                <a:latin typeface="Brothers" pitchFamily="2" charset="77"/>
              </a:rPr>
              <a:t>NATURAL YEAST                                                            FERMENTATION</a:t>
            </a:r>
          </a:p>
        </p:txBody>
      </p:sp>
      <p:sp>
        <p:nvSpPr>
          <p:cNvPr id="14" name="TextBox 13">
            <a:extLst>
              <a:ext uri="{FF2B5EF4-FFF2-40B4-BE49-F238E27FC236}">
                <a16:creationId xmlns:a16="http://schemas.microsoft.com/office/drawing/2014/main" id="{22B92162-BDF5-8EAE-9E5B-11F8FEAFB696}"/>
              </a:ext>
            </a:extLst>
          </p:cNvPr>
          <p:cNvSpPr txBox="1"/>
          <p:nvPr/>
        </p:nvSpPr>
        <p:spPr>
          <a:xfrm>
            <a:off x="338559" y="3652341"/>
            <a:ext cx="6788552" cy="253916"/>
          </a:xfrm>
          <a:prstGeom prst="rect">
            <a:avLst/>
          </a:prstGeom>
          <a:noFill/>
        </p:spPr>
        <p:txBody>
          <a:bodyPr wrap="square">
            <a:spAutoFit/>
          </a:bodyPr>
          <a:lstStyle/>
          <a:p>
            <a:pPr algn="ctr">
              <a:spcAft>
                <a:spcPts val="300"/>
              </a:spcAft>
            </a:pPr>
            <a:r>
              <a:rPr lang="en-US" sz="1050">
                <a:solidFill>
                  <a:schemeClr val="bg1"/>
                </a:solidFill>
                <a:latin typeface="PT Serif Caption" panose="02060603050505020204" pitchFamily="18" charset="77"/>
              </a:rPr>
              <a:t>Slow and natural fermentation</a:t>
            </a:r>
          </a:p>
        </p:txBody>
      </p:sp>
    </p:spTree>
    <p:extLst>
      <p:ext uri="{BB962C8B-B14F-4D97-AF65-F5344CB8AC3E}">
        <p14:creationId xmlns:p14="http://schemas.microsoft.com/office/powerpoint/2010/main" val="111830593"/>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C4CB6C63-2745-A4D6-DEE8-8F4B85CCFEB7}"/>
              </a:ext>
            </a:extLst>
          </p:cNvPr>
          <p:cNvPicPr>
            <a:picLocks noChangeAspect="1"/>
          </p:cNvPicPr>
          <p:nvPr/>
        </p:nvPicPr>
        <p:blipFill rotWithShape="1">
          <a:blip r:embed="rId5">
            <a:alphaModFix amt="7000"/>
          </a:blip>
          <a:srcRect t="8601" r="14836" b="6481"/>
          <a:stretch/>
        </p:blipFill>
        <p:spPr>
          <a:xfrm>
            <a:off x="9137355" y="0"/>
            <a:ext cx="3054645" cy="6858000"/>
          </a:xfrm>
          <a:prstGeom prst="rect">
            <a:avLst/>
          </a:prstGeom>
        </p:spPr>
      </p:pic>
      <p:grpSp>
        <p:nvGrpSpPr>
          <p:cNvPr id="8" name="Group 7">
            <a:extLst>
              <a:ext uri="{FF2B5EF4-FFF2-40B4-BE49-F238E27FC236}">
                <a16:creationId xmlns:a16="http://schemas.microsoft.com/office/drawing/2014/main" id="{6F6CDC62-B8E7-7AF2-3CC4-3C061EB8E855}"/>
              </a:ext>
            </a:extLst>
          </p:cNvPr>
          <p:cNvGrpSpPr/>
          <p:nvPr/>
        </p:nvGrpSpPr>
        <p:grpSpPr>
          <a:xfrm>
            <a:off x="7428968" y="1803992"/>
            <a:ext cx="3437506" cy="4709630"/>
            <a:chOff x="8210461" y="2585485"/>
            <a:chExt cx="2852928" cy="3908716"/>
          </a:xfrm>
        </p:grpSpPr>
        <p:sp>
          <p:nvSpPr>
            <p:cNvPr id="9" name="object 7">
              <a:extLst>
                <a:ext uri="{FF2B5EF4-FFF2-40B4-BE49-F238E27FC236}">
                  <a16:creationId xmlns:a16="http://schemas.microsoft.com/office/drawing/2014/main" id="{D1858357-BFEF-E18C-40F9-E3B925243FAD}"/>
                </a:ext>
              </a:extLst>
            </p:cNvPr>
            <p:cNvSpPr/>
            <p:nvPr/>
          </p:nvSpPr>
          <p:spPr>
            <a:xfrm>
              <a:off x="8210461" y="2585485"/>
              <a:ext cx="2852928" cy="2002466"/>
            </a:xfrm>
            <a:prstGeom prst="rect">
              <a:avLst/>
            </a:prstGeom>
            <a:blipFill>
              <a:blip r:embed="rId6" cstate="print"/>
              <a:stretch>
                <a:fillRect b="-30042"/>
              </a:stretch>
            </a:blipFill>
          </p:spPr>
          <p:txBody>
            <a:bodyPr wrap="square" lIns="0" tIns="0" rIns="0" bIns="0" rtlCol="0"/>
            <a:lstStyle/>
            <a:p>
              <a:endParaRPr/>
            </a:p>
          </p:txBody>
        </p:sp>
        <p:pic>
          <p:nvPicPr>
            <p:cNvPr id="11" name="Picture 10" descr="A person standing in a room with barrels&#10;&#10;Description automatically generated">
              <a:extLst>
                <a:ext uri="{FF2B5EF4-FFF2-40B4-BE49-F238E27FC236}">
                  <a16:creationId xmlns:a16="http://schemas.microsoft.com/office/drawing/2014/main" id="{A814FFB5-D727-D6FD-19B0-1F84ABB01B58}"/>
                </a:ext>
              </a:extLst>
            </p:cNvPr>
            <p:cNvPicPr>
              <a:picLocks noChangeAspect="1"/>
            </p:cNvPicPr>
            <p:nvPr/>
          </p:nvPicPr>
          <p:blipFill rotWithShape="1">
            <a:blip r:embed="rId7"/>
            <a:srcRect t="22248" b="34574"/>
            <a:stretch/>
          </p:blipFill>
          <p:spPr>
            <a:xfrm>
              <a:off x="8210461" y="4646432"/>
              <a:ext cx="2852928" cy="1847769"/>
            </a:xfrm>
            <a:prstGeom prst="rect">
              <a:avLst/>
            </a:prstGeom>
          </p:spPr>
        </p:pic>
      </p:grpSp>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535183" y="635530"/>
            <a:ext cx="9964920" cy="658578"/>
          </a:xfrm>
        </p:spPr>
        <p:txBody>
          <a:bodyPr anchor="t" anchorCtr="0">
            <a:noAutofit/>
          </a:bodyPr>
          <a:lstStyle/>
          <a:p>
            <a:pPr algn="l"/>
            <a:r>
              <a:rPr lang="en-US" sz="4000">
                <a:solidFill>
                  <a:schemeClr val="bg1"/>
                </a:solidFill>
                <a:latin typeface="Brothers" pitchFamily="2" charset="77"/>
              </a:rPr>
              <a:t>TEQUILA PARTIDA PRODUCTION</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8692" t="11881" r="7906" b="16196"/>
          <a:stretch/>
        </p:blipFill>
        <p:spPr>
          <a:xfrm>
            <a:off x="11229015" y="240223"/>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573436" y="1233648"/>
            <a:ext cx="8059119" cy="441703"/>
          </a:xfrm>
          <a:prstGeom prst="rect">
            <a:avLst/>
          </a:prstGeom>
          <a:noFill/>
        </p:spPr>
        <p:txBody>
          <a:bodyPr wrap="square" rtlCol="0">
            <a:noAutofit/>
          </a:bodyPr>
          <a:lstStyle/>
          <a:p>
            <a:r>
              <a:rPr lang="en-US" sz="2000">
                <a:solidFill>
                  <a:srgbClr val="00BBFF"/>
                </a:solidFill>
                <a:latin typeface="PT Serif Caption" panose="02060603050505020204" pitchFamily="18" charset="77"/>
              </a:rPr>
              <a:t>WHAT MAKES US SPECIAL?</a:t>
            </a:r>
            <a:endParaRPr lang="en-US" sz="2000">
              <a:solidFill>
                <a:schemeClr val="bg1"/>
              </a:solidFill>
              <a:latin typeface="PT Serif Caption" panose="02060603050505020204" pitchFamily="18" charset="77"/>
            </a:endParaRPr>
          </a:p>
        </p:txBody>
      </p:sp>
      <p:sp>
        <p:nvSpPr>
          <p:cNvPr id="54" name="TextBox 53">
            <a:extLst>
              <a:ext uri="{FF2B5EF4-FFF2-40B4-BE49-F238E27FC236}">
                <a16:creationId xmlns:a16="http://schemas.microsoft.com/office/drawing/2014/main" id="{8A44F9F1-191F-ED80-03E5-350BFEF50E0F}"/>
              </a:ext>
            </a:extLst>
          </p:cNvPr>
          <p:cNvSpPr txBox="1"/>
          <p:nvPr/>
        </p:nvSpPr>
        <p:spPr>
          <a:xfrm>
            <a:off x="7723283" y="1290536"/>
            <a:ext cx="2825038" cy="604434"/>
          </a:xfrm>
          <a:prstGeom prst="rect">
            <a:avLst/>
          </a:prstGeom>
          <a:noFill/>
        </p:spPr>
        <p:txBody>
          <a:bodyPr wrap="square" rtlCol="0">
            <a:noAutofit/>
          </a:bodyPr>
          <a:lstStyle/>
          <a:p>
            <a:pPr algn="ctr">
              <a:spcAft>
                <a:spcPts val="300"/>
              </a:spcAft>
            </a:pPr>
            <a:r>
              <a:rPr lang="en-US" sz="2400">
                <a:solidFill>
                  <a:schemeClr val="bg1"/>
                </a:solidFill>
                <a:latin typeface="Brothers" pitchFamily="2" charset="77"/>
              </a:rPr>
              <a:t>THE AGING</a:t>
            </a:r>
            <a:endParaRPr lang="en-US" sz="1400">
              <a:solidFill>
                <a:schemeClr val="bg1"/>
              </a:solidFill>
              <a:latin typeface="PT Serif Caption" panose="02060603050505020204" pitchFamily="18" charset="77"/>
            </a:endParaRPr>
          </a:p>
        </p:txBody>
      </p:sp>
      <p:sp>
        <p:nvSpPr>
          <p:cNvPr id="4" name="TextBox 3">
            <a:extLst>
              <a:ext uri="{FF2B5EF4-FFF2-40B4-BE49-F238E27FC236}">
                <a16:creationId xmlns:a16="http://schemas.microsoft.com/office/drawing/2014/main" id="{2019E116-556E-9FAF-B0CD-8A362990774D}"/>
              </a:ext>
            </a:extLst>
          </p:cNvPr>
          <p:cNvSpPr txBox="1"/>
          <p:nvPr/>
        </p:nvSpPr>
        <p:spPr>
          <a:xfrm>
            <a:off x="1118384" y="3097888"/>
            <a:ext cx="6223397" cy="2319580"/>
          </a:xfrm>
          <a:prstGeom prst="rect">
            <a:avLst/>
          </a:prstGeom>
          <a:noFill/>
        </p:spPr>
        <p:txBody>
          <a:bodyPr wrap="square" lIns="91440" tIns="45720" rIns="91440" bIns="45720" rtlCol="0" anchor="t">
            <a:noAutofit/>
          </a:bodyPr>
          <a:lstStyle/>
          <a:p>
            <a:pPr marL="231775" indent="-231775">
              <a:spcAft>
                <a:spcPts val="1500"/>
              </a:spcAft>
              <a:buFont typeface="Arial" panose="020B0604020202020204" pitchFamily="34" charset="0"/>
              <a:buChar char="•"/>
            </a:pPr>
            <a:r>
              <a:rPr lang="en-US" sz="1400">
                <a:solidFill>
                  <a:schemeClr val="bg1"/>
                </a:solidFill>
                <a:latin typeface="PT Serif Caption"/>
              </a:rPr>
              <a:t>Ex-Bourbon white American Oak, medium toast</a:t>
            </a:r>
          </a:p>
          <a:p>
            <a:pPr marL="231775" indent="-231775">
              <a:spcAft>
                <a:spcPts val="1500"/>
              </a:spcAft>
              <a:buFont typeface="Arial" panose="020B0604020202020204" pitchFamily="34" charset="0"/>
              <a:buChar char="•"/>
            </a:pPr>
            <a:r>
              <a:rPr lang="en-US" sz="1400">
                <a:solidFill>
                  <a:schemeClr val="bg1"/>
                </a:solidFill>
                <a:latin typeface="PT Serif Caption"/>
              </a:rPr>
              <a:t>Fresh Barrels directly from the source</a:t>
            </a:r>
          </a:p>
          <a:p>
            <a:pPr marL="231775" indent="-231775">
              <a:spcAft>
                <a:spcPts val="1500"/>
              </a:spcAft>
              <a:buFont typeface="Arial" panose="020B0604020202020204" pitchFamily="34" charset="0"/>
              <a:buChar char="•"/>
            </a:pPr>
            <a:r>
              <a:rPr lang="en-US" sz="1400">
                <a:solidFill>
                  <a:schemeClr val="bg1"/>
                </a:solidFill>
                <a:latin typeface="PT Serif Caption"/>
              </a:rPr>
              <a:t>Aged beyond the minimum required</a:t>
            </a:r>
          </a:p>
          <a:p>
            <a:pPr marL="231775" indent="-231775">
              <a:spcAft>
                <a:spcPts val="1500"/>
              </a:spcAft>
              <a:buFont typeface="Arial" panose="020B0604020202020204" pitchFamily="34" charset="0"/>
              <a:buChar char="•"/>
            </a:pPr>
            <a:r>
              <a:rPr lang="en-US" sz="1400">
                <a:solidFill>
                  <a:schemeClr val="bg1"/>
                </a:solidFill>
                <a:latin typeface="PT Serif Caption"/>
              </a:rPr>
              <a:t>6 Months Vs 2 months (industry </a:t>
            </a:r>
            <a:r>
              <a:rPr lang="en-US" sz="1400" err="1">
                <a:solidFill>
                  <a:schemeClr val="bg1"/>
                </a:solidFill>
                <a:latin typeface="PT Serif Caption"/>
              </a:rPr>
              <a:t>standarsd</a:t>
            </a:r>
            <a:r>
              <a:rPr lang="en-US" sz="1400">
                <a:solidFill>
                  <a:schemeClr val="bg1"/>
                </a:solidFill>
                <a:latin typeface="PT Serif Caption"/>
              </a:rPr>
              <a:t> = Reposado</a:t>
            </a:r>
          </a:p>
          <a:p>
            <a:pPr marL="231775" indent="-231775">
              <a:spcAft>
                <a:spcPts val="1500"/>
              </a:spcAft>
              <a:buFont typeface="Arial" panose="020B0604020202020204" pitchFamily="34" charset="0"/>
              <a:buChar char="•"/>
            </a:pPr>
            <a:r>
              <a:rPr lang="en-US" sz="1400">
                <a:solidFill>
                  <a:schemeClr val="bg1"/>
                </a:solidFill>
                <a:latin typeface="PT Serif Caption" panose="02060603050505020204" pitchFamily="18" charset="77"/>
              </a:rPr>
              <a:t>18 Months instead of 12 months = </a:t>
            </a:r>
            <a:r>
              <a:rPr lang="en-US" sz="1400" err="1">
                <a:solidFill>
                  <a:schemeClr val="bg1"/>
                </a:solidFill>
                <a:latin typeface="PT Serif Caption" panose="02060603050505020204" pitchFamily="18" charset="77"/>
              </a:rPr>
              <a:t>Añejo</a:t>
            </a:r>
            <a:endParaRPr lang="en-US" sz="1400">
              <a:solidFill>
                <a:schemeClr val="bg1"/>
              </a:solidFill>
              <a:latin typeface="PT Serif Caption" panose="02060603050505020204" pitchFamily="18" charset="77"/>
            </a:endParaRPr>
          </a:p>
          <a:p>
            <a:pPr marL="231775" indent="-231775">
              <a:spcAft>
                <a:spcPts val="1500"/>
              </a:spcAft>
              <a:buFont typeface="Arial" panose="020B0604020202020204" pitchFamily="34" charset="0"/>
              <a:buChar char="•"/>
            </a:pPr>
            <a:r>
              <a:rPr lang="en-US" sz="1400">
                <a:solidFill>
                  <a:schemeClr val="bg1"/>
                </a:solidFill>
                <a:latin typeface="PT Serif Caption" panose="02060603050505020204" pitchFamily="18" charset="77"/>
              </a:rPr>
              <a:t>48 Months instead of 36 months = E. </a:t>
            </a:r>
            <a:r>
              <a:rPr lang="en-US" sz="1400" err="1">
                <a:solidFill>
                  <a:schemeClr val="bg1"/>
                </a:solidFill>
                <a:latin typeface="PT Serif Caption" panose="02060603050505020204" pitchFamily="18" charset="77"/>
              </a:rPr>
              <a:t>Añejo</a:t>
            </a:r>
            <a:endParaRPr lang="en-US" sz="1400">
              <a:solidFill>
                <a:schemeClr val="bg1"/>
              </a:solidFill>
              <a:latin typeface="PT Serif Caption" panose="02060603050505020204" pitchFamily="18" charset="77"/>
            </a:endParaRPr>
          </a:p>
          <a:p>
            <a:pPr marL="231775" indent="-231775">
              <a:spcAft>
                <a:spcPts val="1500"/>
              </a:spcAft>
              <a:buFont typeface="Arial" panose="020B0604020202020204" pitchFamily="34" charset="0"/>
              <a:buChar char="•"/>
            </a:pPr>
            <a:r>
              <a:rPr lang="en-US" sz="1400">
                <a:solidFill>
                  <a:schemeClr val="bg1"/>
                </a:solidFill>
                <a:latin typeface="PT Serif Caption"/>
              </a:rPr>
              <a:t>Aged in smaller containers than the Mexican Law states. Use the barrels only for 3 years</a:t>
            </a:r>
          </a:p>
        </p:txBody>
      </p:sp>
      <p:sp>
        <p:nvSpPr>
          <p:cNvPr id="5" name="TextBox 4">
            <a:extLst>
              <a:ext uri="{FF2B5EF4-FFF2-40B4-BE49-F238E27FC236}">
                <a16:creationId xmlns:a16="http://schemas.microsoft.com/office/drawing/2014/main" id="{C38F252C-80CE-F11B-C13A-CCBC50894965}"/>
              </a:ext>
            </a:extLst>
          </p:cNvPr>
          <p:cNvSpPr txBox="1"/>
          <p:nvPr/>
        </p:nvSpPr>
        <p:spPr>
          <a:xfrm>
            <a:off x="1174380" y="2128440"/>
            <a:ext cx="4843647" cy="604434"/>
          </a:xfrm>
          <a:prstGeom prst="rect">
            <a:avLst/>
          </a:prstGeom>
          <a:noFill/>
        </p:spPr>
        <p:txBody>
          <a:bodyPr wrap="square" lIns="91440" tIns="45720" rIns="91440" bIns="45720" rtlCol="0" anchor="t">
            <a:noAutofit/>
          </a:bodyPr>
          <a:lstStyle/>
          <a:p>
            <a:pPr>
              <a:spcAft>
                <a:spcPts val="300"/>
              </a:spcAft>
            </a:pPr>
            <a:r>
              <a:rPr lang="en-US" sz="2400">
                <a:solidFill>
                  <a:schemeClr val="bg1"/>
                </a:solidFill>
                <a:latin typeface="Brothers" pitchFamily="2" charset="77"/>
              </a:rPr>
              <a:t>AGED BEYOND EXPECTATIONS</a:t>
            </a:r>
          </a:p>
          <a:p>
            <a:pPr>
              <a:spcAft>
                <a:spcPts val="300"/>
              </a:spcAft>
            </a:pPr>
            <a:r>
              <a:rPr lang="en-US" sz="1400">
                <a:solidFill>
                  <a:schemeClr val="bg1"/>
                </a:solidFill>
                <a:latin typeface="PT Serif Caption"/>
              </a:rPr>
              <a:t>Enhances natural agave flavor &amp; color</a:t>
            </a:r>
          </a:p>
        </p:txBody>
      </p:sp>
      <p:pic>
        <p:nvPicPr>
          <p:cNvPr id="13" name="Graphic 12">
            <a:extLst>
              <a:ext uri="{FF2B5EF4-FFF2-40B4-BE49-F238E27FC236}">
                <a16:creationId xmlns:a16="http://schemas.microsoft.com/office/drawing/2014/main" id="{F299ED0F-85E2-0D65-2E4F-75C5092AD9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56451" y="2115878"/>
            <a:ext cx="732294" cy="732294"/>
          </a:xfrm>
          <a:prstGeom prst="rect">
            <a:avLst/>
          </a:prstGeom>
        </p:spPr>
      </p:pic>
    </p:spTree>
    <p:extLst>
      <p:ext uri="{BB962C8B-B14F-4D97-AF65-F5344CB8AC3E}">
        <p14:creationId xmlns:p14="http://schemas.microsoft.com/office/powerpoint/2010/main" val="3671356202"/>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C4CB6C63-2745-A4D6-DEE8-8F4B85CCFEB7}"/>
              </a:ext>
            </a:extLst>
          </p:cNvPr>
          <p:cNvPicPr>
            <a:picLocks noChangeAspect="1"/>
          </p:cNvPicPr>
          <p:nvPr/>
        </p:nvPicPr>
        <p:blipFill rotWithShape="1">
          <a:blip r:embed="rId5">
            <a:alphaModFix amt="7000"/>
          </a:blip>
          <a:srcRect t="8601" r="14836" b="6481"/>
          <a:stretch/>
        </p:blipFill>
        <p:spPr>
          <a:xfrm>
            <a:off x="9137355" y="0"/>
            <a:ext cx="3054645" cy="6858000"/>
          </a:xfrm>
          <a:prstGeom prst="rect">
            <a:avLst/>
          </a:prstGeom>
        </p:spPr>
      </p:pic>
      <p:sp>
        <p:nvSpPr>
          <p:cNvPr id="2" name="Title 1">
            <a:extLst>
              <a:ext uri="{FF2B5EF4-FFF2-40B4-BE49-F238E27FC236}">
                <a16:creationId xmlns:a16="http://schemas.microsoft.com/office/drawing/2014/main" id="{34C22D8E-9A3D-7D95-1685-62311F090540}"/>
              </a:ext>
            </a:extLst>
          </p:cNvPr>
          <p:cNvSpPr>
            <a:spLocks noGrp="1"/>
          </p:cNvSpPr>
          <p:nvPr>
            <p:ph type="ctrTitle"/>
          </p:nvPr>
        </p:nvSpPr>
        <p:spPr>
          <a:xfrm>
            <a:off x="627780" y="395307"/>
            <a:ext cx="9964920" cy="658578"/>
          </a:xfrm>
        </p:spPr>
        <p:txBody>
          <a:bodyPr anchor="t" anchorCtr="0">
            <a:noAutofit/>
          </a:bodyPr>
          <a:lstStyle/>
          <a:p>
            <a:pPr algn="l"/>
            <a:r>
              <a:rPr lang="en-US" sz="4000">
                <a:solidFill>
                  <a:schemeClr val="bg1"/>
                </a:solidFill>
                <a:latin typeface="Brothers" pitchFamily="2" charset="77"/>
              </a:rPr>
              <a:t>TEQUILA PARTIDA PRODUCTION</a:t>
            </a:r>
          </a:p>
        </p:txBody>
      </p:sp>
      <p:pic>
        <p:nvPicPr>
          <p:cNvPr id="7" name="Graphic 6">
            <a:extLst>
              <a:ext uri="{FF2B5EF4-FFF2-40B4-BE49-F238E27FC236}">
                <a16:creationId xmlns:a16="http://schemas.microsoft.com/office/drawing/2014/main" id="{15C6450C-8417-3522-7146-CA0E5D02509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8692" t="11881" r="7906" b="16196"/>
          <a:stretch/>
        </p:blipFill>
        <p:spPr>
          <a:xfrm>
            <a:off x="11286888" y="370389"/>
            <a:ext cx="640887" cy="552692"/>
          </a:xfrm>
          <a:prstGeom prst="rect">
            <a:avLst/>
          </a:prstGeom>
        </p:spPr>
      </p:pic>
      <p:sp>
        <p:nvSpPr>
          <p:cNvPr id="3" name="TextBox 2">
            <a:extLst>
              <a:ext uri="{FF2B5EF4-FFF2-40B4-BE49-F238E27FC236}">
                <a16:creationId xmlns:a16="http://schemas.microsoft.com/office/drawing/2014/main" id="{590B0200-BF14-CCD3-5D2E-1217705B510D}"/>
              </a:ext>
            </a:extLst>
          </p:cNvPr>
          <p:cNvSpPr txBox="1"/>
          <p:nvPr/>
        </p:nvSpPr>
        <p:spPr>
          <a:xfrm>
            <a:off x="666033" y="993425"/>
            <a:ext cx="8059119" cy="441703"/>
          </a:xfrm>
          <a:prstGeom prst="rect">
            <a:avLst/>
          </a:prstGeom>
          <a:noFill/>
        </p:spPr>
        <p:txBody>
          <a:bodyPr wrap="square" rtlCol="0">
            <a:noAutofit/>
          </a:bodyPr>
          <a:lstStyle/>
          <a:p>
            <a:r>
              <a:rPr lang="en-US" sz="2000">
                <a:solidFill>
                  <a:srgbClr val="00BBFF"/>
                </a:solidFill>
                <a:latin typeface="PT Serif Caption" panose="02060603050505020204" pitchFamily="18" charset="77"/>
              </a:rPr>
              <a:t>WHAT MAKES US SPECIAL?</a:t>
            </a:r>
            <a:endParaRPr lang="en-US" sz="2000">
              <a:solidFill>
                <a:schemeClr val="bg1"/>
              </a:solidFill>
              <a:latin typeface="PT Serif Caption" panose="02060603050505020204" pitchFamily="18" charset="77"/>
            </a:endParaRPr>
          </a:p>
        </p:txBody>
      </p:sp>
      <p:sp>
        <p:nvSpPr>
          <p:cNvPr id="54" name="TextBox 53">
            <a:extLst>
              <a:ext uri="{FF2B5EF4-FFF2-40B4-BE49-F238E27FC236}">
                <a16:creationId xmlns:a16="http://schemas.microsoft.com/office/drawing/2014/main" id="{8A44F9F1-191F-ED80-03E5-350BFEF50E0F}"/>
              </a:ext>
            </a:extLst>
          </p:cNvPr>
          <p:cNvSpPr txBox="1"/>
          <p:nvPr/>
        </p:nvSpPr>
        <p:spPr>
          <a:xfrm>
            <a:off x="1109831" y="1933806"/>
            <a:ext cx="2825038" cy="604434"/>
          </a:xfrm>
          <a:prstGeom prst="rect">
            <a:avLst/>
          </a:prstGeom>
          <a:noFill/>
        </p:spPr>
        <p:txBody>
          <a:bodyPr wrap="square" rtlCol="0">
            <a:noAutofit/>
          </a:bodyPr>
          <a:lstStyle/>
          <a:p>
            <a:pPr algn="ctr">
              <a:spcAft>
                <a:spcPts val="300"/>
              </a:spcAft>
            </a:pPr>
            <a:r>
              <a:rPr lang="en-US" sz="2400">
                <a:solidFill>
                  <a:schemeClr val="bg1"/>
                </a:solidFill>
                <a:latin typeface="Brothers" pitchFamily="2" charset="77"/>
              </a:rPr>
              <a:t>THE AGAVE</a:t>
            </a:r>
            <a:endParaRPr lang="en-US" sz="1400">
              <a:solidFill>
                <a:schemeClr val="bg1"/>
              </a:solidFill>
              <a:latin typeface="PT Serif Caption" panose="02060603050505020204" pitchFamily="18" charset="77"/>
            </a:endParaRPr>
          </a:p>
        </p:txBody>
      </p:sp>
      <p:sp>
        <p:nvSpPr>
          <p:cNvPr id="65" name="TextBox 64">
            <a:extLst>
              <a:ext uri="{FF2B5EF4-FFF2-40B4-BE49-F238E27FC236}">
                <a16:creationId xmlns:a16="http://schemas.microsoft.com/office/drawing/2014/main" id="{B7CCA966-5E5D-65A1-96AA-37CD28EEBCD3}"/>
              </a:ext>
            </a:extLst>
          </p:cNvPr>
          <p:cNvSpPr txBox="1"/>
          <p:nvPr/>
        </p:nvSpPr>
        <p:spPr>
          <a:xfrm>
            <a:off x="4328300" y="1770774"/>
            <a:ext cx="3760126" cy="604434"/>
          </a:xfrm>
          <a:prstGeom prst="rect">
            <a:avLst/>
          </a:prstGeom>
          <a:noFill/>
        </p:spPr>
        <p:txBody>
          <a:bodyPr wrap="square" rtlCol="0">
            <a:noAutofit/>
          </a:bodyPr>
          <a:lstStyle/>
          <a:p>
            <a:pPr algn="ctr">
              <a:spcAft>
                <a:spcPts val="300"/>
              </a:spcAft>
            </a:pPr>
            <a:r>
              <a:rPr lang="en-US" sz="2400">
                <a:solidFill>
                  <a:schemeClr val="bg1"/>
                </a:solidFill>
                <a:latin typeface="Brothers" pitchFamily="2" charset="77"/>
              </a:rPr>
              <a:t>THE PROCESS</a:t>
            </a:r>
          </a:p>
          <a:p>
            <a:pPr algn="ctr">
              <a:spcAft>
                <a:spcPts val="300"/>
              </a:spcAft>
            </a:pPr>
            <a:r>
              <a:rPr lang="en-US" sz="1400">
                <a:solidFill>
                  <a:schemeClr val="bg1"/>
                </a:solidFill>
                <a:latin typeface="PT Serif Caption" panose="02060603050505020204" pitchFamily="18" charset="77"/>
              </a:rPr>
              <a:t>Mix of Traditional &amp; Contemporary</a:t>
            </a:r>
          </a:p>
        </p:txBody>
      </p:sp>
      <p:sp>
        <p:nvSpPr>
          <p:cNvPr id="66" name="TextBox 65">
            <a:extLst>
              <a:ext uri="{FF2B5EF4-FFF2-40B4-BE49-F238E27FC236}">
                <a16:creationId xmlns:a16="http://schemas.microsoft.com/office/drawing/2014/main" id="{FBAAFB3D-9E78-1300-47DB-1BFE6ADE04BA}"/>
              </a:ext>
            </a:extLst>
          </p:cNvPr>
          <p:cNvSpPr txBox="1"/>
          <p:nvPr/>
        </p:nvSpPr>
        <p:spPr>
          <a:xfrm>
            <a:off x="8137651" y="1933806"/>
            <a:ext cx="2825038" cy="604434"/>
          </a:xfrm>
          <a:prstGeom prst="rect">
            <a:avLst/>
          </a:prstGeom>
          <a:noFill/>
        </p:spPr>
        <p:txBody>
          <a:bodyPr wrap="square" rtlCol="0">
            <a:noAutofit/>
          </a:bodyPr>
          <a:lstStyle/>
          <a:p>
            <a:pPr algn="ctr">
              <a:spcAft>
                <a:spcPts val="300"/>
              </a:spcAft>
            </a:pPr>
            <a:r>
              <a:rPr lang="en-US" sz="2400">
                <a:solidFill>
                  <a:schemeClr val="bg1"/>
                </a:solidFill>
                <a:latin typeface="Brothers" pitchFamily="2" charset="77"/>
              </a:rPr>
              <a:t>THE AGING</a:t>
            </a:r>
          </a:p>
        </p:txBody>
      </p:sp>
      <p:grpSp>
        <p:nvGrpSpPr>
          <p:cNvPr id="18" name="Group 17">
            <a:extLst>
              <a:ext uri="{FF2B5EF4-FFF2-40B4-BE49-F238E27FC236}">
                <a16:creationId xmlns:a16="http://schemas.microsoft.com/office/drawing/2014/main" id="{DB14CDFC-A121-7315-7CA2-2FE475E7E192}"/>
              </a:ext>
            </a:extLst>
          </p:cNvPr>
          <p:cNvGrpSpPr/>
          <p:nvPr/>
        </p:nvGrpSpPr>
        <p:grpSpPr>
          <a:xfrm>
            <a:off x="1112035" y="2589869"/>
            <a:ext cx="2850365" cy="3903260"/>
            <a:chOff x="821410" y="2449874"/>
            <a:chExt cx="3352593" cy="4591006"/>
          </a:xfrm>
        </p:grpSpPr>
        <p:pic>
          <p:nvPicPr>
            <p:cNvPr id="10" name="Picture 9" descr="A tractor carrying a large pile of fruits&#10;&#10;Description automatically generated">
              <a:extLst>
                <a:ext uri="{FF2B5EF4-FFF2-40B4-BE49-F238E27FC236}">
                  <a16:creationId xmlns:a16="http://schemas.microsoft.com/office/drawing/2014/main" id="{68BDBB65-0D30-A59F-217A-3A28CC30BC34}"/>
                </a:ext>
              </a:extLst>
            </p:cNvPr>
            <p:cNvPicPr>
              <a:picLocks noChangeAspect="1"/>
            </p:cNvPicPr>
            <p:nvPr/>
          </p:nvPicPr>
          <p:blipFill rotWithShape="1">
            <a:blip r:embed="rId8"/>
            <a:srcRect l="19124" r="30562"/>
            <a:stretch/>
          </p:blipFill>
          <p:spPr>
            <a:xfrm>
              <a:off x="2448733" y="4754880"/>
              <a:ext cx="1725270" cy="2286000"/>
            </a:xfrm>
            <a:prstGeom prst="rect">
              <a:avLst/>
            </a:prstGeom>
          </p:spPr>
        </p:pic>
        <p:pic>
          <p:nvPicPr>
            <p:cNvPr id="12" name="Picture 11" descr="A group of people working in a field&#10;&#10;Description automatically generated">
              <a:extLst>
                <a:ext uri="{FF2B5EF4-FFF2-40B4-BE49-F238E27FC236}">
                  <a16:creationId xmlns:a16="http://schemas.microsoft.com/office/drawing/2014/main" id="{583290A9-5884-2163-D2CE-4FF116000560}"/>
                </a:ext>
              </a:extLst>
            </p:cNvPr>
            <p:cNvPicPr>
              <a:picLocks noChangeAspect="1"/>
            </p:cNvPicPr>
            <p:nvPr/>
          </p:nvPicPr>
          <p:blipFill rotWithShape="1">
            <a:blip r:embed="rId9"/>
            <a:srcRect l="28282" r="26292"/>
            <a:stretch/>
          </p:blipFill>
          <p:spPr>
            <a:xfrm>
              <a:off x="821410" y="4754880"/>
              <a:ext cx="1557668" cy="2286000"/>
            </a:xfrm>
            <a:prstGeom prst="rect">
              <a:avLst/>
            </a:prstGeom>
          </p:spPr>
        </p:pic>
        <p:pic>
          <p:nvPicPr>
            <p:cNvPr id="14" name="Picture 13" descr="Men working in a field with a mountain in the background&#10;&#10;Description automatically generated">
              <a:extLst>
                <a:ext uri="{FF2B5EF4-FFF2-40B4-BE49-F238E27FC236}">
                  <a16:creationId xmlns:a16="http://schemas.microsoft.com/office/drawing/2014/main" id="{F6E81BDC-26AA-75FD-50EE-89A9FF60A7CE}"/>
                </a:ext>
              </a:extLst>
            </p:cNvPr>
            <p:cNvPicPr>
              <a:picLocks noChangeAspect="1"/>
            </p:cNvPicPr>
            <p:nvPr/>
          </p:nvPicPr>
          <p:blipFill>
            <a:blip r:embed="rId10"/>
            <a:stretch>
              <a:fillRect/>
            </a:stretch>
          </p:blipFill>
          <p:spPr>
            <a:xfrm>
              <a:off x="821410" y="2449874"/>
              <a:ext cx="3339886" cy="2226591"/>
            </a:xfrm>
            <a:prstGeom prst="rect">
              <a:avLst/>
            </a:prstGeom>
          </p:spPr>
        </p:pic>
      </p:grpSp>
      <p:pic>
        <p:nvPicPr>
          <p:cNvPr id="20" name="Picture 19" descr="A person sitting on a pile of pineapples&#10;&#10;Description automatically generated">
            <a:extLst>
              <a:ext uri="{FF2B5EF4-FFF2-40B4-BE49-F238E27FC236}">
                <a16:creationId xmlns:a16="http://schemas.microsoft.com/office/drawing/2014/main" id="{51DA45C3-43AB-2A03-72DA-6A12723827D1}"/>
              </a:ext>
            </a:extLst>
          </p:cNvPr>
          <p:cNvPicPr>
            <a:picLocks noChangeAspect="1"/>
          </p:cNvPicPr>
          <p:nvPr/>
        </p:nvPicPr>
        <p:blipFill rotWithShape="1">
          <a:blip r:embed="rId11"/>
          <a:srcRect b="9515"/>
          <a:stretch/>
        </p:blipFill>
        <p:spPr>
          <a:xfrm>
            <a:off x="4734780" y="2592571"/>
            <a:ext cx="2849527" cy="1718933"/>
          </a:xfrm>
          <a:prstGeom prst="rect">
            <a:avLst/>
          </a:prstGeom>
        </p:spPr>
      </p:pic>
      <p:sp>
        <p:nvSpPr>
          <p:cNvPr id="21" name="object 14">
            <a:extLst>
              <a:ext uri="{FF2B5EF4-FFF2-40B4-BE49-F238E27FC236}">
                <a16:creationId xmlns:a16="http://schemas.microsoft.com/office/drawing/2014/main" id="{0A4259E5-4508-919D-4F2E-C755AA00877E}"/>
              </a:ext>
            </a:extLst>
          </p:cNvPr>
          <p:cNvSpPr>
            <a:spLocks noChangeAspect="1"/>
          </p:cNvSpPr>
          <p:nvPr/>
        </p:nvSpPr>
        <p:spPr>
          <a:xfrm>
            <a:off x="4722377" y="5512983"/>
            <a:ext cx="1593363" cy="972879"/>
          </a:xfrm>
          <a:prstGeom prst="rect">
            <a:avLst/>
          </a:prstGeom>
          <a:blipFill>
            <a:blip r:embed="rId12" cstate="print"/>
            <a:stretch>
              <a:fillRect t="-18579" b="-11996"/>
            </a:stretch>
          </a:blipFill>
        </p:spPr>
        <p:txBody>
          <a:bodyPr wrap="square" lIns="0" tIns="0" rIns="0" bIns="0" rtlCol="0"/>
          <a:lstStyle/>
          <a:p>
            <a:endParaRPr/>
          </a:p>
        </p:txBody>
      </p:sp>
      <p:sp>
        <p:nvSpPr>
          <p:cNvPr id="22" name="object 20">
            <a:extLst>
              <a:ext uri="{FF2B5EF4-FFF2-40B4-BE49-F238E27FC236}">
                <a16:creationId xmlns:a16="http://schemas.microsoft.com/office/drawing/2014/main" id="{D673E494-1943-DB34-5B6E-49B2527D63E9}"/>
              </a:ext>
            </a:extLst>
          </p:cNvPr>
          <p:cNvSpPr>
            <a:spLocks noChangeAspect="1"/>
          </p:cNvSpPr>
          <p:nvPr/>
        </p:nvSpPr>
        <p:spPr>
          <a:xfrm>
            <a:off x="4727690" y="4377071"/>
            <a:ext cx="1572101" cy="1051404"/>
          </a:xfrm>
          <a:prstGeom prst="rect">
            <a:avLst/>
          </a:prstGeom>
          <a:blipFill>
            <a:blip r:embed="rId13" cstate="print"/>
            <a:stretch>
              <a:fillRect/>
            </a:stretch>
          </a:blipFill>
        </p:spPr>
        <p:txBody>
          <a:bodyPr wrap="square" lIns="0" tIns="0" rIns="0" bIns="0" rtlCol="0"/>
          <a:lstStyle/>
          <a:p>
            <a:endParaRPr/>
          </a:p>
        </p:txBody>
      </p:sp>
      <p:pic>
        <p:nvPicPr>
          <p:cNvPr id="29" name="Picture 28" descr="A group of pine cones on a conveyor belt&#10;&#10;Description automatically generated">
            <a:extLst>
              <a:ext uri="{FF2B5EF4-FFF2-40B4-BE49-F238E27FC236}">
                <a16:creationId xmlns:a16="http://schemas.microsoft.com/office/drawing/2014/main" id="{EADC0179-39C6-97F2-5E75-A6ECB01ED6D0}"/>
              </a:ext>
            </a:extLst>
          </p:cNvPr>
          <p:cNvPicPr>
            <a:picLocks noChangeAspect="1"/>
          </p:cNvPicPr>
          <p:nvPr/>
        </p:nvPicPr>
        <p:blipFill rotWithShape="1">
          <a:blip r:embed="rId14"/>
          <a:srcRect l="25572" r="36219"/>
          <a:stretch/>
        </p:blipFill>
        <p:spPr>
          <a:xfrm>
            <a:off x="6372192" y="4380616"/>
            <a:ext cx="1214140" cy="2118403"/>
          </a:xfrm>
          <a:prstGeom prst="rect">
            <a:avLst/>
          </a:prstGeom>
        </p:spPr>
      </p:pic>
      <p:grpSp>
        <p:nvGrpSpPr>
          <p:cNvPr id="39" name="Group 38">
            <a:extLst>
              <a:ext uri="{FF2B5EF4-FFF2-40B4-BE49-F238E27FC236}">
                <a16:creationId xmlns:a16="http://schemas.microsoft.com/office/drawing/2014/main" id="{69AAFA2B-DF63-C912-41E5-1E7415599C14}"/>
              </a:ext>
            </a:extLst>
          </p:cNvPr>
          <p:cNvGrpSpPr/>
          <p:nvPr/>
        </p:nvGrpSpPr>
        <p:grpSpPr>
          <a:xfrm>
            <a:off x="8210461" y="2585485"/>
            <a:ext cx="2852928" cy="3908716"/>
            <a:chOff x="8210461" y="2585485"/>
            <a:chExt cx="2852928" cy="3908716"/>
          </a:xfrm>
        </p:grpSpPr>
        <p:sp>
          <p:nvSpPr>
            <p:cNvPr id="34" name="object 7">
              <a:extLst>
                <a:ext uri="{FF2B5EF4-FFF2-40B4-BE49-F238E27FC236}">
                  <a16:creationId xmlns:a16="http://schemas.microsoft.com/office/drawing/2014/main" id="{9CCE55A2-CD71-F2DF-5B24-43590101431E}"/>
                </a:ext>
              </a:extLst>
            </p:cNvPr>
            <p:cNvSpPr/>
            <p:nvPr/>
          </p:nvSpPr>
          <p:spPr>
            <a:xfrm>
              <a:off x="8210461" y="2585485"/>
              <a:ext cx="2852928" cy="2002466"/>
            </a:xfrm>
            <a:prstGeom prst="rect">
              <a:avLst/>
            </a:prstGeom>
            <a:blipFill>
              <a:blip r:embed="rId15" cstate="print"/>
              <a:stretch>
                <a:fillRect b="-30042"/>
              </a:stretch>
            </a:blipFill>
          </p:spPr>
          <p:txBody>
            <a:bodyPr wrap="square" lIns="0" tIns="0" rIns="0" bIns="0" rtlCol="0"/>
            <a:lstStyle/>
            <a:p>
              <a:endParaRPr/>
            </a:p>
          </p:txBody>
        </p:sp>
        <p:pic>
          <p:nvPicPr>
            <p:cNvPr id="38" name="Picture 37" descr="A person standing in a room with barrels&#10;&#10;Description automatically generated">
              <a:extLst>
                <a:ext uri="{FF2B5EF4-FFF2-40B4-BE49-F238E27FC236}">
                  <a16:creationId xmlns:a16="http://schemas.microsoft.com/office/drawing/2014/main" id="{EBE421A9-F800-FA71-8930-B76EFC904163}"/>
                </a:ext>
              </a:extLst>
            </p:cNvPr>
            <p:cNvPicPr>
              <a:picLocks noChangeAspect="1"/>
            </p:cNvPicPr>
            <p:nvPr/>
          </p:nvPicPr>
          <p:blipFill rotWithShape="1">
            <a:blip r:embed="rId16"/>
            <a:srcRect t="22248" b="34574"/>
            <a:stretch/>
          </p:blipFill>
          <p:spPr>
            <a:xfrm>
              <a:off x="8210461" y="4646432"/>
              <a:ext cx="2852928" cy="1847769"/>
            </a:xfrm>
            <a:prstGeom prst="rect">
              <a:avLst/>
            </a:prstGeom>
          </p:spPr>
        </p:pic>
      </p:grpSp>
    </p:spTree>
    <p:extLst>
      <p:ext uri="{BB962C8B-B14F-4D97-AF65-F5344CB8AC3E}">
        <p14:creationId xmlns:p14="http://schemas.microsoft.com/office/powerpoint/2010/main" val="4081866836"/>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1908</Words>
  <Application>Microsoft Office PowerPoint</Application>
  <PresentationFormat>Widescreen</PresentationFormat>
  <Paragraphs>214</Paragraphs>
  <Slides>31</Slides>
  <Notes>6</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THE ORIGINAL ADDITIVE FREE TEQUILA since 2005</vt:lpstr>
      <vt:lpstr>TEQUILA PARTIDA MAESTRO TEQUILERO JOSÉ VALDEZ  </vt:lpstr>
      <vt:lpstr>TEQUILA PARTIDA VISION</vt:lpstr>
      <vt:lpstr>THE SPIRIT BIRD</vt:lpstr>
      <vt:lpstr>TEQUILA PARTIDA PRODUCTION</vt:lpstr>
      <vt:lpstr>TEQUILA PARTIDA PRODUCTION</vt:lpstr>
      <vt:lpstr>TEQUILA PARTIDA PRODUCTION</vt:lpstr>
      <vt:lpstr>TEQUILA PARTIDA PRODUCTION</vt:lpstr>
      <vt:lpstr>TEQUILA PARTIDA PRODUCTION</vt:lpstr>
      <vt:lpstr>TEQUILA PARTIDA PRODUCTION</vt:lpstr>
      <vt:lpstr>PowerPoint Presentation</vt:lpstr>
      <vt:lpstr>TEQUILA PARTIDA PRODUCTION</vt:lpstr>
      <vt:lpstr>TEQUILA PARTIDA PRODUCTION</vt:lpstr>
      <vt:lpstr>TEQUILA PARTIDA PRODUCTION</vt:lpstr>
      <vt:lpstr>TEQUILA PARTIDA PRODUCTION</vt:lpstr>
      <vt:lpstr>TEQUILA PARTIDA PRODUCTION</vt:lpstr>
      <vt:lpstr>TEQUILA PARTIDA PRODUCTION</vt:lpstr>
      <vt:lpstr>TEQUILA PARTIDA PRODUCTION</vt:lpstr>
      <vt:lpstr>TEQUILA PARTIDA – BLANCO</vt:lpstr>
      <vt:lpstr>TEQUILA PARTIDA – BLANCO</vt:lpstr>
      <vt:lpstr>TEQUILA PARTIDA – REPOSADO</vt:lpstr>
      <vt:lpstr>TEQUILA PARTIDA – REPOSADO</vt:lpstr>
      <vt:lpstr>TEQUILA PARTIDA – AÑEJO</vt:lpstr>
      <vt:lpstr>TEQUILA PARTIDA – AÑEJO</vt:lpstr>
      <vt:lpstr>TEQUILA PARTIDA – AÑEJO CRISTALINO</vt:lpstr>
      <vt:lpstr>TEQUILA PARTIDA – AÑEJO CRISTALINO</vt:lpstr>
      <vt:lpstr>TEQUILA PARTIDA – ELEGANTE</vt:lpstr>
      <vt:lpstr>TEQUILA PARTIDA – ELEGANTE</vt:lpstr>
      <vt:lpstr>TEQUILA PARTIDA ACCLAIMS</vt:lpstr>
      <vt:lpstr>TEQUILA PARTIDA PRODUCTION</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ORIGINAL ADDITIVE FREE TEQUILA</dc:title>
  <dc:creator>Rob Maffeo</dc:creator>
  <cp:lastModifiedBy>Gilles Bensabeur</cp:lastModifiedBy>
  <cp:revision>4</cp:revision>
  <dcterms:created xsi:type="dcterms:W3CDTF">2024-10-02T23:46:50Z</dcterms:created>
  <dcterms:modified xsi:type="dcterms:W3CDTF">2025-04-09T19:51:25Z</dcterms:modified>
</cp:coreProperties>
</file>