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15.jpg" ContentType="image/jpeg"/>
  <Override PartName="/ppt/notesSlides/notesSlide4.xml" ContentType="application/vnd.openxmlformats-officedocument.presentationml.notesSlide+xml"/>
  <Override PartName="/ppt/media/image21.jpg" ContentType="image/jpe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media/image32.jpg" ContentType="image/jpeg"/>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media/image40.jpg" ContentType="image/jpeg"/>
  <Override PartName="/ppt/notesSlides/notesSlide13.xml" ContentType="application/vnd.openxmlformats-officedocument.presentationml.notesSlide+xml"/>
  <Override PartName="/ppt/media/image42.jpg" ContentType="image/jpeg"/>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47.jpg" ContentType="image/jpeg"/>
  <Override PartName="/ppt/media/image51.jp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9.xml" ContentType="application/vnd.openxmlformats-officedocument.presentationml.notesSlide+xml"/>
  <Override PartName="/ppt/charts/chart1.xml" ContentType="application/vnd.openxmlformats-officedocument.drawingml.chart+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media/image86.jpg" ContentType="image/jpeg"/>
  <Override PartName="/ppt/notesSlides/notesSlide26.xml" ContentType="application/vnd.openxmlformats-officedocument.presentationml.notesSlide+xml"/>
  <Override PartName="/ppt/media/image87.jpg" ContentType="image/jpeg"/>
  <Override PartName="/ppt/media/image88.jpg" ContentType="image/jpeg"/>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91.jpg" ContentType="image/jpeg"/>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6" r:id="rId1"/>
    <p:sldMasterId id="2147483683" r:id="rId2"/>
  </p:sldMasterIdLst>
  <p:notesMasterIdLst>
    <p:notesMasterId r:id="rId33"/>
  </p:notesMasterIdLst>
  <p:sldIdLst>
    <p:sldId id="258" r:id="rId3"/>
    <p:sldId id="708" r:id="rId4"/>
    <p:sldId id="1593" r:id="rId5"/>
    <p:sldId id="1594" r:id="rId6"/>
    <p:sldId id="1595" r:id="rId7"/>
    <p:sldId id="1596" r:id="rId8"/>
    <p:sldId id="659" r:id="rId9"/>
    <p:sldId id="1597" r:id="rId10"/>
    <p:sldId id="1598" r:id="rId11"/>
    <p:sldId id="1599" r:id="rId12"/>
    <p:sldId id="1600" r:id="rId13"/>
    <p:sldId id="826" r:id="rId14"/>
    <p:sldId id="1601" r:id="rId15"/>
    <p:sldId id="767" r:id="rId16"/>
    <p:sldId id="716" r:id="rId17"/>
    <p:sldId id="849" r:id="rId18"/>
    <p:sldId id="669" r:id="rId19"/>
    <p:sldId id="1602" r:id="rId20"/>
    <p:sldId id="1603" r:id="rId21"/>
    <p:sldId id="765" r:id="rId22"/>
    <p:sldId id="829" r:id="rId23"/>
    <p:sldId id="1604" r:id="rId24"/>
    <p:sldId id="1605" r:id="rId25"/>
    <p:sldId id="1606" r:id="rId26"/>
    <p:sldId id="840" r:id="rId27"/>
    <p:sldId id="1607" r:id="rId28"/>
    <p:sldId id="1665" r:id="rId29"/>
    <p:sldId id="1666" r:id="rId30"/>
    <p:sldId id="1668" r:id="rId31"/>
    <p:sldId id="1667"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7544" autoAdjust="0"/>
  </p:normalViewPr>
  <p:slideViewPr>
    <p:cSldViewPr snapToGrid="0">
      <p:cViewPr varScale="1">
        <p:scale>
          <a:sx n="77" d="100"/>
          <a:sy n="77" d="100"/>
        </p:scale>
        <p:origin x="633" y="5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Users\Sophie\Downloads\flavourwheel%20Ristretto.Mr.%20Black%20(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7204724409448816"/>
          <c:y val="0.17758801049059192"/>
          <c:w val="0.63023129053312787"/>
          <c:h val="0.69228944545315529"/>
        </c:manualLayout>
      </c:layout>
      <c:radarChart>
        <c:radarStyle val="filled"/>
        <c:varyColors val="0"/>
        <c:ser>
          <c:idx val="1"/>
          <c:order val="0"/>
          <c:tx>
            <c:strRef>
              <c:f>Ristretto!$B$2</c:f>
              <c:strCache>
                <c:ptCount val="1"/>
                <c:pt idx="0">
                  <c:v>Tia Maria</c:v>
                </c:pt>
              </c:strCache>
            </c:strRef>
          </c:tx>
          <c:spPr>
            <a:solidFill>
              <a:schemeClr val="accent6">
                <a:lumMod val="60000"/>
                <a:lumOff val="40000"/>
              </a:schemeClr>
            </a:solidFill>
            <a:ln w="9525">
              <a:solidFill>
                <a:schemeClr val="tx1">
                  <a:lumMod val="75000"/>
                  <a:lumOff val="25000"/>
                </a:schemeClr>
              </a:solidFill>
            </a:ln>
          </c:spPr>
          <c:cat>
            <c:strRef>
              <c:f>Ristretto!$A$3:$A$12</c:f>
              <c:strCache>
                <c:ptCount val="10"/>
                <c:pt idx="0">
                  <c:v>aroma</c:v>
                </c:pt>
                <c:pt idx="1">
                  <c:v>rich</c:v>
                </c:pt>
                <c:pt idx="2">
                  <c:v>viscosity</c:v>
                </c:pt>
                <c:pt idx="3">
                  <c:v>powerful</c:v>
                </c:pt>
                <c:pt idx="4">
                  <c:v>bitter</c:v>
                </c:pt>
                <c:pt idx="5">
                  <c:v>length</c:v>
                </c:pt>
                <c:pt idx="6">
                  <c:v>acidic</c:v>
                </c:pt>
                <c:pt idx="7">
                  <c:v>delicate</c:v>
                </c:pt>
                <c:pt idx="8">
                  <c:v>sweet</c:v>
                </c:pt>
                <c:pt idx="9">
                  <c:v>intense coffee taste</c:v>
                </c:pt>
              </c:strCache>
            </c:strRef>
          </c:cat>
          <c:val>
            <c:numRef>
              <c:f>Ristretto!$B$3:$B$12</c:f>
            </c:numRef>
          </c:val>
          <c:extLst>
            <c:ext xmlns:c16="http://schemas.microsoft.com/office/drawing/2014/chart" uri="{C3380CC4-5D6E-409C-BE32-E72D297353CC}">
              <c16:uniqueId val="{00000000-37AC-654D-8F96-D08661DE3644}"/>
            </c:ext>
          </c:extLst>
        </c:ser>
        <c:ser>
          <c:idx val="0"/>
          <c:order val="1"/>
          <c:tx>
            <c:strRef>
              <c:f>Ristretto!$D$2</c:f>
              <c:strCache>
                <c:ptCount val="1"/>
                <c:pt idx="0">
                  <c:v>Galliano Ristretto</c:v>
                </c:pt>
              </c:strCache>
            </c:strRef>
          </c:tx>
          <c:spPr>
            <a:solidFill>
              <a:srgbClr val="574A00">
                <a:alpha val="40000"/>
              </a:srgbClr>
            </a:solidFill>
            <a:ln w="9525">
              <a:solidFill>
                <a:srgbClr val="423712"/>
              </a:solidFill>
            </a:ln>
          </c:spPr>
          <c:cat>
            <c:strRef>
              <c:f>Ristretto!$A$3:$A$12</c:f>
              <c:strCache>
                <c:ptCount val="10"/>
                <c:pt idx="0">
                  <c:v>aroma</c:v>
                </c:pt>
                <c:pt idx="1">
                  <c:v>rich</c:v>
                </c:pt>
                <c:pt idx="2">
                  <c:v>viscosity</c:v>
                </c:pt>
                <c:pt idx="3">
                  <c:v>powerful</c:v>
                </c:pt>
                <c:pt idx="4">
                  <c:v>bitter</c:v>
                </c:pt>
                <c:pt idx="5">
                  <c:v>length</c:v>
                </c:pt>
                <c:pt idx="6">
                  <c:v>acidic</c:v>
                </c:pt>
                <c:pt idx="7">
                  <c:v>delicate</c:v>
                </c:pt>
                <c:pt idx="8">
                  <c:v>sweet</c:v>
                </c:pt>
                <c:pt idx="9">
                  <c:v>intense coffee taste</c:v>
                </c:pt>
              </c:strCache>
            </c:strRef>
          </c:cat>
          <c:val>
            <c:numRef>
              <c:f>Ristretto!$D$3:$D$12</c:f>
              <c:numCache>
                <c:formatCode>###0</c:formatCode>
                <c:ptCount val="10"/>
                <c:pt idx="0">
                  <c:v>72</c:v>
                </c:pt>
                <c:pt idx="1">
                  <c:v>75</c:v>
                </c:pt>
                <c:pt idx="2">
                  <c:v>65</c:v>
                </c:pt>
                <c:pt idx="3">
                  <c:v>75</c:v>
                </c:pt>
                <c:pt idx="4">
                  <c:v>55</c:v>
                </c:pt>
                <c:pt idx="5">
                  <c:v>70</c:v>
                </c:pt>
                <c:pt idx="6">
                  <c:v>30</c:v>
                </c:pt>
                <c:pt idx="7">
                  <c:v>49</c:v>
                </c:pt>
                <c:pt idx="8">
                  <c:v>55</c:v>
                </c:pt>
                <c:pt idx="9">
                  <c:v>75</c:v>
                </c:pt>
              </c:numCache>
            </c:numRef>
          </c:val>
          <c:extLst>
            <c:ext xmlns:c16="http://schemas.microsoft.com/office/drawing/2014/chart" uri="{C3380CC4-5D6E-409C-BE32-E72D297353CC}">
              <c16:uniqueId val="{00000001-37AC-654D-8F96-D08661DE3644}"/>
            </c:ext>
          </c:extLst>
        </c:ser>
        <c:ser>
          <c:idx val="2"/>
          <c:order val="2"/>
          <c:tx>
            <c:strRef>
              <c:f>Ristretto!$C$2</c:f>
              <c:strCache>
                <c:ptCount val="1"/>
                <c:pt idx="0">
                  <c:v>Mr. Black</c:v>
                </c:pt>
              </c:strCache>
            </c:strRef>
          </c:tx>
          <c:spPr>
            <a:solidFill>
              <a:srgbClr val="FF0000">
                <a:alpha val="22000"/>
              </a:srgbClr>
            </a:solidFill>
            <a:ln>
              <a:solidFill>
                <a:srgbClr val="C00000"/>
              </a:solidFill>
            </a:ln>
            <a:effectLst>
              <a:glow rad="127000">
                <a:schemeClr val="accent1">
                  <a:alpha val="0"/>
                </a:schemeClr>
              </a:glow>
              <a:outerShdw blurRad="50800" dist="50800" dir="5400000" algn="ctr" rotWithShape="0">
                <a:srgbClr val="000000">
                  <a:alpha val="0"/>
                </a:srgbClr>
              </a:outerShdw>
            </a:effectLst>
          </c:spPr>
          <c:val>
            <c:numRef>
              <c:f>Ristretto!$C$3:$C$12</c:f>
              <c:numCache>
                <c:formatCode>General</c:formatCode>
                <c:ptCount val="10"/>
                <c:pt idx="0">
                  <c:v>50</c:v>
                </c:pt>
                <c:pt idx="1">
                  <c:v>65</c:v>
                </c:pt>
                <c:pt idx="2">
                  <c:v>55</c:v>
                </c:pt>
                <c:pt idx="3">
                  <c:v>50</c:v>
                </c:pt>
                <c:pt idx="4">
                  <c:v>57</c:v>
                </c:pt>
                <c:pt idx="5">
                  <c:v>68</c:v>
                </c:pt>
                <c:pt idx="6">
                  <c:v>60</c:v>
                </c:pt>
                <c:pt idx="7">
                  <c:v>60</c:v>
                </c:pt>
                <c:pt idx="8">
                  <c:v>50</c:v>
                </c:pt>
                <c:pt idx="9">
                  <c:v>60</c:v>
                </c:pt>
              </c:numCache>
            </c:numRef>
          </c:val>
          <c:extLst>
            <c:ext xmlns:c16="http://schemas.microsoft.com/office/drawing/2014/chart" uri="{C3380CC4-5D6E-409C-BE32-E72D297353CC}">
              <c16:uniqueId val="{00000002-37AC-654D-8F96-D08661DE3644}"/>
            </c:ext>
          </c:extLst>
        </c:ser>
        <c:dLbls>
          <c:showLegendKey val="0"/>
          <c:showVal val="0"/>
          <c:showCatName val="0"/>
          <c:showSerName val="0"/>
          <c:showPercent val="0"/>
          <c:showBubbleSize val="0"/>
        </c:dLbls>
        <c:axId val="57832192"/>
        <c:axId val="57833728"/>
      </c:radarChart>
      <c:catAx>
        <c:axId val="57832192"/>
        <c:scaling>
          <c:orientation val="minMax"/>
        </c:scaling>
        <c:delete val="0"/>
        <c:axPos val="b"/>
        <c:majorGridlines/>
        <c:numFmt formatCode="General" sourceLinked="0"/>
        <c:majorTickMark val="out"/>
        <c:minorTickMark val="none"/>
        <c:tickLblPos val="nextTo"/>
        <c:spPr>
          <a:noFill/>
        </c:spPr>
        <c:txPr>
          <a:bodyPr/>
          <a:lstStyle/>
          <a:p>
            <a:pPr>
              <a:defRPr sz="900" i="1" baseline="0">
                <a:solidFill>
                  <a:schemeClr val="bg2">
                    <a:lumMod val="50000"/>
                  </a:schemeClr>
                </a:solidFill>
                <a:latin typeface="Garamond" panose="02020404030301010803" pitchFamily="18" charset="0"/>
                <a:cs typeface="Arial" panose="020B0604020202020204" pitchFamily="34" charset="0"/>
              </a:defRPr>
            </a:pPr>
            <a:endParaRPr lang="en-US"/>
          </a:p>
        </c:txPr>
        <c:crossAx val="57833728"/>
        <c:crosses val="autoZero"/>
        <c:auto val="1"/>
        <c:lblAlgn val="ctr"/>
        <c:lblOffset val="100"/>
        <c:noMultiLvlLbl val="0"/>
      </c:catAx>
      <c:valAx>
        <c:axId val="57833728"/>
        <c:scaling>
          <c:orientation val="minMax"/>
          <c:max val="80"/>
          <c:min val="0"/>
        </c:scaling>
        <c:delete val="0"/>
        <c:axPos val="l"/>
        <c:numFmt formatCode="General" sourceLinked="0"/>
        <c:majorTickMark val="cross"/>
        <c:minorTickMark val="none"/>
        <c:tickLblPos val="nextTo"/>
        <c:spPr>
          <a:solidFill>
            <a:schemeClr val="tx2">
              <a:lumMod val="40000"/>
              <a:lumOff val="60000"/>
              <a:alpha val="0"/>
            </a:schemeClr>
          </a:solidFill>
          <a:ln w="9525">
            <a:solidFill>
              <a:schemeClr val="bg2">
                <a:lumMod val="50000"/>
              </a:schemeClr>
            </a:solidFill>
          </a:ln>
        </c:spPr>
        <c:txPr>
          <a:bodyPr/>
          <a:lstStyle/>
          <a:p>
            <a:pPr>
              <a:defRPr sz="900" baseline="0">
                <a:solidFill>
                  <a:schemeClr val="bg2">
                    <a:lumMod val="50000"/>
                  </a:schemeClr>
                </a:solidFill>
              </a:defRPr>
            </a:pPr>
            <a:endParaRPr lang="en-US"/>
          </a:p>
        </c:txPr>
        <c:crossAx val="57832192"/>
        <c:crosses val="autoZero"/>
        <c:crossBetween val="between"/>
        <c:majorUnit val="10"/>
        <c:minorUnit val="2"/>
      </c:valAx>
    </c:plotArea>
    <c:legend>
      <c:legendPos val="b"/>
      <c:legendEntry>
        <c:idx val="1"/>
        <c:txPr>
          <a:bodyPr/>
          <a:lstStyle/>
          <a:p>
            <a:pPr>
              <a:defRPr sz="1000" baseline="0">
                <a:solidFill>
                  <a:schemeClr val="bg2">
                    <a:lumMod val="50000"/>
                  </a:schemeClr>
                </a:solidFill>
                <a:latin typeface="Arial" panose="020B0604020202020204" pitchFamily="34" charset="0"/>
                <a:cs typeface="Arial" panose="020B0604020202020204" pitchFamily="34" charset="0"/>
              </a:defRPr>
            </a:pPr>
            <a:endParaRPr lang="en-US"/>
          </a:p>
        </c:txPr>
      </c:legendEntry>
      <c:layout>
        <c:manualLayout>
          <c:xMode val="edge"/>
          <c:yMode val="edge"/>
          <c:x val="0.32427874082438313"/>
          <c:y val="0.95285395285124064"/>
          <c:w val="0.33906540842701399"/>
          <c:h val="4.4114689275657822E-2"/>
        </c:manualLayout>
      </c:layout>
      <c:overlay val="0"/>
      <c:txPr>
        <a:bodyPr/>
        <a:lstStyle/>
        <a:p>
          <a:pPr>
            <a:defRPr sz="1000" baseline="0">
              <a:solidFill>
                <a:schemeClr val="bg2">
                  <a:lumMod val="50000"/>
                </a:schemeClr>
              </a:solidFill>
              <a:latin typeface="Arial" panose="020B0604020202020204" pitchFamily="34" charset="0"/>
              <a:cs typeface="Arial" panose="020B0604020202020204" pitchFamily="34" charset="0"/>
            </a:defRPr>
          </a:pPr>
          <a:endParaRPr lang="en-US"/>
        </a:p>
      </c:txPr>
    </c:legend>
    <c:plotVisOnly val="1"/>
    <c:dispBlanksAs val="gap"/>
    <c:showDLblsOverMax val="0"/>
  </c:chart>
  <c:spPr>
    <a:ln>
      <a:no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3">
  <dgm:title val=""/>
  <dgm:desc val=""/>
  <dgm:catLst>
    <dgm:cat type="accent2" pri="11300"/>
  </dgm:catLst>
  <dgm:styleLbl name="node0">
    <dgm:fillClrLst meth="repeat">
      <a:schemeClr val="accent2">
        <a:shade val="80000"/>
      </a:schemeClr>
    </dgm:fillClrLst>
    <dgm:linClrLst meth="repeat">
      <a:schemeClr val="lt1"/>
    </dgm:linClrLst>
    <dgm:effectClrLst/>
    <dgm:txLinClrLst/>
    <dgm:txFillClrLst/>
    <dgm:txEffectClrLst/>
  </dgm:styleLbl>
  <dgm:styleLbl name="node1">
    <dgm:fillClrLst>
      <a:schemeClr val="accent2">
        <a:shade val="80000"/>
      </a:schemeClr>
      <a:schemeClr val="accent2">
        <a:tint val="70000"/>
      </a:schemeClr>
    </dgm:fillClrLst>
    <dgm:linClrLst meth="repeat">
      <a:schemeClr val="lt1"/>
    </dgm:linClrLst>
    <dgm:effectClrLst/>
    <dgm:txLinClrLst/>
    <dgm:txFillClrLst/>
    <dgm:txEffectClrLst/>
  </dgm:styleLbl>
  <dgm:styleLbl name="alignNode1">
    <dgm:fillClrLst>
      <a:schemeClr val="accent2">
        <a:shade val="80000"/>
      </a:schemeClr>
      <a:schemeClr val="accent2">
        <a:tint val="70000"/>
      </a:schemeClr>
    </dgm:fillClrLst>
    <dgm:linClrLst>
      <a:schemeClr val="accent2">
        <a:shade val="80000"/>
      </a:schemeClr>
      <a:schemeClr val="accent2">
        <a:tint val="70000"/>
      </a:schemeClr>
    </dgm:linClrLst>
    <dgm:effectClrLst/>
    <dgm:txLinClrLst/>
    <dgm:txFillClrLst/>
    <dgm:txEffectClrLst/>
  </dgm:styleLbl>
  <dgm:styleLbl name="lnNode1">
    <dgm:fillClrLst>
      <a:schemeClr val="accent2">
        <a:shade val="80000"/>
      </a:schemeClr>
      <a:schemeClr val="accent2">
        <a:tint val="7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tint val="70000"/>
        <a:alpha val="50000"/>
      </a:schemeClr>
    </dgm:fillClrLst>
    <dgm:linClrLst meth="repeat">
      <a:schemeClr val="lt1"/>
    </dgm:linClrLst>
    <dgm:effectClrLst/>
    <dgm:txLinClrLst/>
    <dgm:txFillClrLst/>
    <dgm:txEffectClrLst/>
  </dgm:styleLbl>
  <dgm:styleLbl name="node2">
    <dgm:fillClrLst>
      <a:schemeClr val="accent2">
        <a:tint val="99000"/>
      </a:schemeClr>
    </dgm:fillClrLst>
    <dgm:linClrLst meth="repeat">
      <a:schemeClr val="lt1"/>
    </dgm:linClrLst>
    <dgm:effectClrLst/>
    <dgm:txLinClrLst/>
    <dgm:txFillClrLst/>
    <dgm:txEffectClrLst/>
  </dgm:styleLbl>
  <dgm:styleLbl name="node3">
    <dgm:fillClrLst>
      <a:schemeClr val="accent2">
        <a:tint val="80000"/>
      </a:schemeClr>
    </dgm:fillClrLst>
    <dgm:linClrLst meth="repeat">
      <a:schemeClr val="lt1"/>
    </dgm:linClrLst>
    <dgm:effectClrLst/>
    <dgm:txLinClrLst/>
    <dgm:txFillClrLst/>
    <dgm:txEffectClrLst/>
  </dgm:styleLbl>
  <dgm:styleLbl name="node4">
    <dgm:fillClrLst>
      <a:schemeClr val="accent2">
        <a:tint val="70000"/>
      </a:schemeClr>
    </dgm:fillClrLst>
    <dgm:linClrLst meth="repeat">
      <a:schemeClr val="lt1"/>
    </dgm:linClrLst>
    <dgm:effectClrLst/>
    <dgm:txLinClrLst/>
    <dgm:txFillClrLst/>
    <dgm:txEffectClrLst/>
  </dgm:styleLbl>
  <dgm:styleLbl name="f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dgm:txEffectClrLst/>
  </dgm:styleLbl>
  <dgm:styleLbl name="f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bgSibTrans2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lt1"/>
    </dgm:txFillClrLst>
    <dgm:txEffectClrLst/>
  </dgm:styleLbl>
  <dgm:styleLbl name="sibTrans1D1">
    <dgm:fillClrLst>
      <a:schemeClr val="accent2">
        <a:shade val="90000"/>
      </a:schemeClr>
      <a:schemeClr val="accent2">
        <a:tint val="70000"/>
      </a:schemeClr>
    </dgm:fillClrLst>
    <dgm:linClrLst>
      <a:schemeClr val="accent2">
        <a:shade val="90000"/>
      </a:schemeClr>
      <a:schemeClr val="accent2">
        <a:tint val="7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shade val="80000"/>
      </a:schemeClr>
    </dgm:fillClrLst>
    <dgm:linClrLst meth="repeat">
      <a:schemeClr val="lt1"/>
    </dgm:linClrLst>
    <dgm:effectClrLst/>
    <dgm:txLinClrLst/>
    <dgm:txFillClrLst/>
    <dgm:txEffectClrLst/>
  </dgm:styleLbl>
  <dgm:styleLbl name="asst1">
    <dgm:fillClrLst meth="repeat">
      <a:schemeClr val="accent2">
        <a:shade val="80000"/>
      </a:schemeClr>
    </dgm:fillClrLst>
    <dgm:linClrLst meth="repeat">
      <a:schemeClr val="lt1"/>
    </dgm:linClrLst>
    <dgm:effectClrLst/>
    <dgm:txLinClrLst/>
    <dgm:txFillClrLst/>
    <dgm:txEffectClrLst/>
  </dgm:styleLbl>
  <dgm:styleLbl name="asst2">
    <dgm:fillClrLst>
      <a:schemeClr val="accent2">
        <a:tint val="99000"/>
      </a:schemeClr>
    </dgm:fillClrLst>
    <dgm:linClrLst meth="repeat">
      <a:schemeClr val="lt1"/>
    </dgm:linClrLst>
    <dgm:effectClrLst/>
    <dgm:txLinClrLst/>
    <dgm:txFillClrLst/>
    <dgm:txEffectClrLst/>
  </dgm:styleLbl>
  <dgm:styleLbl name="asst3">
    <dgm:fillClrLst>
      <a:schemeClr val="accent2">
        <a:tint val="80000"/>
      </a:schemeClr>
    </dgm:fillClrLst>
    <dgm:linClrLst meth="repeat">
      <a:schemeClr val="lt1"/>
    </dgm:linClrLst>
    <dgm:effectClrLst/>
    <dgm:txLinClrLst/>
    <dgm:txFillClrLst/>
    <dgm:txEffectClrLst/>
  </dgm:styleLbl>
  <dgm:styleLbl name="asst4">
    <dgm:fillClrLst>
      <a:schemeClr val="accent2">
        <a:tint val="70000"/>
      </a:schemeClr>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lt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9000"/>
      </a:schemeClr>
    </dgm:fillClrLst>
    <dgm:linClrLst meth="repeat">
      <a:schemeClr val="accent2">
        <a:tint val="99000"/>
      </a:schemeClr>
    </dgm:linClrLst>
    <dgm:effectClrLst/>
    <dgm:txLinClrLst/>
    <dgm:txFillClrLst meth="repeat">
      <a:schemeClr val="tx1"/>
    </dgm:txFillClrLst>
    <dgm:txEffectClrLst/>
  </dgm:styleLbl>
  <dgm:styleLbl name="parChTrans1D3">
    <dgm:fillClrLst meth="repeat">
      <a:schemeClr val="accent2">
        <a:tint val="80000"/>
      </a:schemeClr>
    </dgm:fillClrLst>
    <dgm:linClrLst meth="repeat">
      <a:schemeClr val="accent2">
        <a:tint val="80000"/>
      </a:schemeClr>
    </dgm:linClrLst>
    <dgm:effectClrLst/>
    <dgm:txLinClrLst/>
    <dgm:txFillClrLst meth="repeat">
      <a:schemeClr val="tx1"/>
    </dgm:txFillClrLst>
    <dgm:txEffectClrLst/>
  </dgm:styleLbl>
  <dgm:styleLbl name="parChTrans1D4">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2">
        <a:shade val="80000"/>
      </a:schemeClr>
      <a:schemeClr val="accent2">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7B6E24F-DB1D-4DF1-AE89-C068D147B102}" type="doc">
      <dgm:prSet loTypeId="urn:microsoft.com/office/officeart/2005/8/layout/hProcess7" loCatId="list" qsTypeId="urn:microsoft.com/office/officeart/2005/8/quickstyle/simple1" qsCatId="simple" csTypeId="urn:microsoft.com/office/officeart/2005/8/colors/accent2_3" csCatId="accent2" phldr="1"/>
      <dgm:spPr/>
      <dgm:t>
        <a:bodyPr/>
        <a:lstStyle/>
        <a:p>
          <a:endParaRPr lang="en-US"/>
        </a:p>
      </dgm:t>
    </dgm:pt>
    <dgm:pt modelId="{173346DC-179D-4BFB-AF38-E147198BA468}">
      <dgm:prSet phldrT="[Text]"/>
      <dgm:spPr/>
      <dgm:t>
        <a:bodyPr/>
        <a:lstStyle/>
        <a:p>
          <a:r>
            <a:rPr lang="en-US" dirty="0">
              <a:solidFill>
                <a:schemeClr val="bg2">
                  <a:lumMod val="75000"/>
                </a:schemeClr>
              </a:solidFill>
            </a:rPr>
            <a:t>Stage 1</a:t>
          </a:r>
        </a:p>
      </dgm:t>
    </dgm:pt>
    <dgm:pt modelId="{DBD49668-8D73-4E83-8560-5897CC464490}" type="parTrans" cxnId="{85A56B58-D250-4219-8023-3F162A644F99}">
      <dgm:prSet/>
      <dgm:spPr/>
      <dgm:t>
        <a:bodyPr/>
        <a:lstStyle/>
        <a:p>
          <a:endParaRPr lang="en-US"/>
        </a:p>
      </dgm:t>
    </dgm:pt>
    <dgm:pt modelId="{7EB0168C-4DB7-430E-926C-57C06107B36C}" type="sibTrans" cxnId="{85A56B58-D250-4219-8023-3F162A644F99}">
      <dgm:prSet/>
      <dgm:spPr/>
      <dgm:t>
        <a:bodyPr/>
        <a:lstStyle/>
        <a:p>
          <a:endParaRPr lang="en-US"/>
        </a:p>
      </dgm:t>
    </dgm:pt>
    <dgm:pt modelId="{A55724DE-E6A7-42A3-98F5-F6D11569731B}">
      <dgm:prSet phldrT="[Text]"/>
      <dgm:spPr/>
      <dgm:t>
        <a:bodyPr/>
        <a:lstStyle/>
        <a:p>
          <a:r>
            <a:rPr lang="en-US" dirty="0"/>
            <a:t>Coffee beans are macerated* in alcohol and</a:t>
          </a:r>
        </a:p>
      </dgm:t>
    </dgm:pt>
    <dgm:pt modelId="{6369A8B8-2E8D-40A3-AB64-FDF906D97796}" type="parTrans" cxnId="{68210543-C93F-49EA-95DC-234C05511ACB}">
      <dgm:prSet/>
      <dgm:spPr/>
      <dgm:t>
        <a:bodyPr/>
        <a:lstStyle/>
        <a:p>
          <a:endParaRPr lang="en-US"/>
        </a:p>
      </dgm:t>
    </dgm:pt>
    <dgm:pt modelId="{B2DDA3BC-ADAD-45AA-A2F1-1393DFDED7F5}" type="sibTrans" cxnId="{68210543-C93F-49EA-95DC-234C05511ACB}">
      <dgm:prSet/>
      <dgm:spPr/>
      <dgm:t>
        <a:bodyPr/>
        <a:lstStyle/>
        <a:p>
          <a:endParaRPr lang="en-US"/>
        </a:p>
      </dgm:t>
    </dgm:pt>
    <dgm:pt modelId="{3FC1E9C7-A572-41E2-A950-0C2FF2FCF2F6}">
      <dgm:prSet phldrT="[Text]"/>
      <dgm:spPr/>
      <dgm:t>
        <a:bodyPr/>
        <a:lstStyle/>
        <a:p>
          <a:r>
            <a:rPr lang="en-US" dirty="0">
              <a:solidFill>
                <a:schemeClr val="bg2">
                  <a:lumMod val="75000"/>
                </a:schemeClr>
              </a:solidFill>
            </a:rPr>
            <a:t>Stage 2</a:t>
          </a:r>
        </a:p>
      </dgm:t>
    </dgm:pt>
    <dgm:pt modelId="{EFD5D77E-DF16-4F30-A89F-C154F8AD2EEC}" type="parTrans" cxnId="{B2BBE086-2B1A-497A-B8FF-BB79CA7600EF}">
      <dgm:prSet/>
      <dgm:spPr/>
      <dgm:t>
        <a:bodyPr/>
        <a:lstStyle/>
        <a:p>
          <a:endParaRPr lang="en-US"/>
        </a:p>
      </dgm:t>
    </dgm:pt>
    <dgm:pt modelId="{31FA5CC8-32FE-405B-9D7A-01152466D874}" type="sibTrans" cxnId="{B2BBE086-2B1A-497A-B8FF-BB79CA7600EF}">
      <dgm:prSet/>
      <dgm:spPr/>
      <dgm:t>
        <a:bodyPr/>
        <a:lstStyle/>
        <a:p>
          <a:endParaRPr lang="en-US"/>
        </a:p>
      </dgm:t>
    </dgm:pt>
    <dgm:pt modelId="{A9B4EA9D-03BD-46B2-82FF-D83035E5B001}">
      <dgm:prSet phldrT="[Text]"/>
      <dgm:spPr/>
      <dgm:t>
        <a:bodyPr/>
        <a:lstStyle/>
        <a:p>
          <a:r>
            <a:rPr lang="en-US" dirty="0"/>
            <a:t>Rested for 15 days</a:t>
          </a:r>
        </a:p>
      </dgm:t>
    </dgm:pt>
    <dgm:pt modelId="{2A4D488C-3637-4115-ADA2-8562628FEF1B}" type="parTrans" cxnId="{F223E27D-3192-4DFE-9B94-37FA957D0F56}">
      <dgm:prSet/>
      <dgm:spPr/>
      <dgm:t>
        <a:bodyPr/>
        <a:lstStyle/>
        <a:p>
          <a:endParaRPr lang="en-US"/>
        </a:p>
      </dgm:t>
    </dgm:pt>
    <dgm:pt modelId="{AF466A80-B939-4CF8-BCDE-CF857CDF4971}" type="sibTrans" cxnId="{F223E27D-3192-4DFE-9B94-37FA957D0F56}">
      <dgm:prSet/>
      <dgm:spPr/>
      <dgm:t>
        <a:bodyPr/>
        <a:lstStyle/>
        <a:p>
          <a:endParaRPr lang="en-US"/>
        </a:p>
      </dgm:t>
    </dgm:pt>
    <dgm:pt modelId="{5162BC9D-6AAB-4667-9AD6-05017999D29D}">
      <dgm:prSet phldrT="[Text]"/>
      <dgm:spPr/>
      <dgm:t>
        <a:bodyPr/>
        <a:lstStyle/>
        <a:p>
          <a:r>
            <a:rPr lang="en-US" dirty="0">
              <a:solidFill>
                <a:schemeClr val="bg2">
                  <a:lumMod val="75000"/>
                </a:schemeClr>
              </a:solidFill>
            </a:rPr>
            <a:t>Stage 3</a:t>
          </a:r>
        </a:p>
      </dgm:t>
    </dgm:pt>
    <dgm:pt modelId="{EF46F797-0441-48E3-8447-FDA6F225006E}" type="parTrans" cxnId="{9C614799-EEE3-47CA-A682-F04F0D54C73C}">
      <dgm:prSet/>
      <dgm:spPr/>
      <dgm:t>
        <a:bodyPr/>
        <a:lstStyle/>
        <a:p>
          <a:endParaRPr lang="en-US"/>
        </a:p>
      </dgm:t>
    </dgm:pt>
    <dgm:pt modelId="{46326B6F-0F14-4619-9D49-34FFEB3D1491}" type="sibTrans" cxnId="{9C614799-EEE3-47CA-A682-F04F0D54C73C}">
      <dgm:prSet/>
      <dgm:spPr/>
      <dgm:t>
        <a:bodyPr/>
        <a:lstStyle/>
        <a:p>
          <a:endParaRPr lang="en-US"/>
        </a:p>
      </dgm:t>
    </dgm:pt>
    <dgm:pt modelId="{DA1DB266-B167-42E4-A82B-45EDCDE0EB42}">
      <dgm:prSet phldrT="[Text]"/>
      <dgm:spPr/>
      <dgm:t>
        <a:bodyPr/>
        <a:lstStyle/>
        <a:p>
          <a:r>
            <a:rPr lang="en-US" dirty="0"/>
            <a:t>Blended with water and sugar.</a:t>
          </a:r>
        </a:p>
        <a:p>
          <a:r>
            <a:rPr lang="en-US" dirty="0"/>
            <a:t>There’s no added coloring or any artificial ingredients.</a:t>
          </a:r>
        </a:p>
      </dgm:t>
    </dgm:pt>
    <dgm:pt modelId="{1E5AC6CC-41BD-4BA0-BB3D-D4EE504AD081}" type="parTrans" cxnId="{DB36B9FE-4424-4AFC-A2CD-BBAE75D40478}">
      <dgm:prSet/>
      <dgm:spPr/>
      <dgm:t>
        <a:bodyPr/>
        <a:lstStyle/>
        <a:p>
          <a:endParaRPr lang="en-US"/>
        </a:p>
      </dgm:t>
    </dgm:pt>
    <dgm:pt modelId="{30BCF451-4ED1-4643-AB84-3BD63DD581F5}" type="sibTrans" cxnId="{DB36B9FE-4424-4AFC-A2CD-BBAE75D40478}">
      <dgm:prSet/>
      <dgm:spPr/>
      <dgm:t>
        <a:bodyPr/>
        <a:lstStyle/>
        <a:p>
          <a:endParaRPr lang="en-US"/>
        </a:p>
      </dgm:t>
    </dgm:pt>
    <dgm:pt modelId="{7AB63C35-2273-4670-A943-EEAED4AC3DAE}">
      <dgm:prSet/>
      <dgm:spPr/>
      <dgm:t>
        <a:bodyPr/>
        <a:lstStyle/>
        <a:p>
          <a:r>
            <a:rPr lang="en-US" dirty="0"/>
            <a:t>water, pressed, re-macerated and pressed</a:t>
          </a:r>
        </a:p>
      </dgm:t>
    </dgm:pt>
    <dgm:pt modelId="{DA1DBA0C-2640-4BCA-A4DE-916F50B0E30E}" type="parTrans" cxnId="{31ACCA17-5840-471A-AA92-78054A26E8DD}">
      <dgm:prSet/>
      <dgm:spPr/>
      <dgm:t>
        <a:bodyPr/>
        <a:lstStyle/>
        <a:p>
          <a:endParaRPr lang="en-US"/>
        </a:p>
      </dgm:t>
    </dgm:pt>
    <dgm:pt modelId="{ACA79F4B-F454-44B1-AF2F-736D1C124799}" type="sibTrans" cxnId="{31ACCA17-5840-471A-AA92-78054A26E8DD}">
      <dgm:prSet/>
      <dgm:spPr/>
      <dgm:t>
        <a:bodyPr/>
        <a:lstStyle/>
        <a:p>
          <a:endParaRPr lang="en-US"/>
        </a:p>
      </dgm:t>
    </dgm:pt>
    <dgm:pt modelId="{D02E4CC2-5ABE-46A7-96D3-EFABBA2E6669}" type="pres">
      <dgm:prSet presAssocID="{67B6E24F-DB1D-4DF1-AE89-C068D147B102}" presName="Name0" presStyleCnt="0">
        <dgm:presLayoutVars>
          <dgm:dir/>
          <dgm:animLvl val="lvl"/>
          <dgm:resizeHandles val="exact"/>
        </dgm:presLayoutVars>
      </dgm:prSet>
      <dgm:spPr/>
    </dgm:pt>
    <dgm:pt modelId="{5A6CE890-F394-47B5-9EDD-2CBEDE19FD8E}" type="pres">
      <dgm:prSet presAssocID="{173346DC-179D-4BFB-AF38-E147198BA468}" presName="compositeNode" presStyleCnt="0">
        <dgm:presLayoutVars>
          <dgm:bulletEnabled val="1"/>
        </dgm:presLayoutVars>
      </dgm:prSet>
      <dgm:spPr/>
    </dgm:pt>
    <dgm:pt modelId="{992B22D5-2055-48DC-9D6B-0E7848EA9B80}" type="pres">
      <dgm:prSet presAssocID="{173346DC-179D-4BFB-AF38-E147198BA468}" presName="bgRect" presStyleLbl="node1" presStyleIdx="0" presStyleCnt="3"/>
      <dgm:spPr/>
    </dgm:pt>
    <dgm:pt modelId="{927C45D5-DED9-4213-BA7D-F15B8B722857}" type="pres">
      <dgm:prSet presAssocID="{173346DC-179D-4BFB-AF38-E147198BA468}" presName="parentNode" presStyleLbl="node1" presStyleIdx="0" presStyleCnt="3">
        <dgm:presLayoutVars>
          <dgm:chMax val="0"/>
          <dgm:bulletEnabled val="1"/>
        </dgm:presLayoutVars>
      </dgm:prSet>
      <dgm:spPr/>
    </dgm:pt>
    <dgm:pt modelId="{B31865C3-C3AD-4D97-A2DB-94074CBF7B35}" type="pres">
      <dgm:prSet presAssocID="{173346DC-179D-4BFB-AF38-E147198BA468}" presName="childNode" presStyleLbl="node1" presStyleIdx="0" presStyleCnt="3">
        <dgm:presLayoutVars>
          <dgm:bulletEnabled val="1"/>
        </dgm:presLayoutVars>
      </dgm:prSet>
      <dgm:spPr/>
    </dgm:pt>
    <dgm:pt modelId="{E8C7FC29-6A36-45BA-9AF7-19E8DFC3920B}" type="pres">
      <dgm:prSet presAssocID="{7EB0168C-4DB7-430E-926C-57C06107B36C}" presName="hSp" presStyleCnt="0"/>
      <dgm:spPr/>
    </dgm:pt>
    <dgm:pt modelId="{71D0308E-A473-4E05-966E-0DAFC1767C8A}" type="pres">
      <dgm:prSet presAssocID="{7EB0168C-4DB7-430E-926C-57C06107B36C}" presName="vProcSp" presStyleCnt="0"/>
      <dgm:spPr/>
    </dgm:pt>
    <dgm:pt modelId="{876CB360-E5FE-4110-9470-3204466CD1DD}" type="pres">
      <dgm:prSet presAssocID="{7EB0168C-4DB7-430E-926C-57C06107B36C}" presName="vSp1" presStyleCnt="0"/>
      <dgm:spPr/>
    </dgm:pt>
    <dgm:pt modelId="{49F970A8-AE4C-464C-AB81-055232EFEA83}" type="pres">
      <dgm:prSet presAssocID="{7EB0168C-4DB7-430E-926C-57C06107B36C}" presName="simulatedConn" presStyleLbl="solidFgAcc1" presStyleIdx="0" presStyleCnt="2"/>
      <dgm:spPr/>
    </dgm:pt>
    <dgm:pt modelId="{3D4FD793-177E-4308-8050-1A8C83552F56}" type="pres">
      <dgm:prSet presAssocID="{7EB0168C-4DB7-430E-926C-57C06107B36C}" presName="vSp2" presStyleCnt="0"/>
      <dgm:spPr/>
    </dgm:pt>
    <dgm:pt modelId="{38AB3A73-001D-4BB2-9166-58F774217273}" type="pres">
      <dgm:prSet presAssocID="{7EB0168C-4DB7-430E-926C-57C06107B36C}" presName="sibTrans" presStyleCnt="0"/>
      <dgm:spPr/>
    </dgm:pt>
    <dgm:pt modelId="{84C70B8E-4B21-459B-AB4C-82AADABBAF9A}" type="pres">
      <dgm:prSet presAssocID="{3FC1E9C7-A572-41E2-A950-0C2FF2FCF2F6}" presName="compositeNode" presStyleCnt="0">
        <dgm:presLayoutVars>
          <dgm:bulletEnabled val="1"/>
        </dgm:presLayoutVars>
      </dgm:prSet>
      <dgm:spPr/>
    </dgm:pt>
    <dgm:pt modelId="{CA83682B-FC8D-49C5-BA28-99E06D42C486}" type="pres">
      <dgm:prSet presAssocID="{3FC1E9C7-A572-41E2-A950-0C2FF2FCF2F6}" presName="bgRect" presStyleLbl="node1" presStyleIdx="1" presStyleCnt="3"/>
      <dgm:spPr/>
    </dgm:pt>
    <dgm:pt modelId="{D78D31A6-0109-48D2-A5BC-FA54F22A323D}" type="pres">
      <dgm:prSet presAssocID="{3FC1E9C7-A572-41E2-A950-0C2FF2FCF2F6}" presName="parentNode" presStyleLbl="node1" presStyleIdx="1" presStyleCnt="3">
        <dgm:presLayoutVars>
          <dgm:chMax val="0"/>
          <dgm:bulletEnabled val="1"/>
        </dgm:presLayoutVars>
      </dgm:prSet>
      <dgm:spPr/>
    </dgm:pt>
    <dgm:pt modelId="{BC607CB6-8B89-4F53-870D-1118DA1CB112}" type="pres">
      <dgm:prSet presAssocID="{3FC1E9C7-A572-41E2-A950-0C2FF2FCF2F6}" presName="childNode" presStyleLbl="node1" presStyleIdx="1" presStyleCnt="3">
        <dgm:presLayoutVars>
          <dgm:bulletEnabled val="1"/>
        </dgm:presLayoutVars>
      </dgm:prSet>
      <dgm:spPr/>
    </dgm:pt>
    <dgm:pt modelId="{C6F9D4C3-C8EF-4476-A5A8-836297CD8842}" type="pres">
      <dgm:prSet presAssocID="{31FA5CC8-32FE-405B-9D7A-01152466D874}" presName="hSp" presStyleCnt="0"/>
      <dgm:spPr/>
    </dgm:pt>
    <dgm:pt modelId="{B8ED2C66-6732-425A-B53A-D0FD0A41DD51}" type="pres">
      <dgm:prSet presAssocID="{31FA5CC8-32FE-405B-9D7A-01152466D874}" presName="vProcSp" presStyleCnt="0"/>
      <dgm:spPr/>
    </dgm:pt>
    <dgm:pt modelId="{3A32A038-3016-4848-AF10-D1FB5F27F6F4}" type="pres">
      <dgm:prSet presAssocID="{31FA5CC8-32FE-405B-9D7A-01152466D874}" presName="vSp1" presStyleCnt="0"/>
      <dgm:spPr/>
    </dgm:pt>
    <dgm:pt modelId="{7668C03F-EC38-4F68-99E0-6EFD13726D1D}" type="pres">
      <dgm:prSet presAssocID="{31FA5CC8-32FE-405B-9D7A-01152466D874}" presName="simulatedConn" presStyleLbl="solidFgAcc1" presStyleIdx="1" presStyleCnt="2"/>
      <dgm:spPr/>
    </dgm:pt>
    <dgm:pt modelId="{6B2E24BE-3D86-428F-B5B5-27AC4F21BA2A}" type="pres">
      <dgm:prSet presAssocID="{31FA5CC8-32FE-405B-9D7A-01152466D874}" presName="vSp2" presStyleCnt="0"/>
      <dgm:spPr/>
    </dgm:pt>
    <dgm:pt modelId="{751E5347-ACEC-40F7-B722-C119ED66A769}" type="pres">
      <dgm:prSet presAssocID="{31FA5CC8-32FE-405B-9D7A-01152466D874}" presName="sibTrans" presStyleCnt="0"/>
      <dgm:spPr/>
    </dgm:pt>
    <dgm:pt modelId="{CE23BB42-B998-4A56-8AC3-FA6220D34308}" type="pres">
      <dgm:prSet presAssocID="{5162BC9D-6AAB-4667-9AD6-05017999D29D}" presName="compositeNode" presStyleCnt="0">
        <dgm:presLayoutVars>
          <dgm:bulletEnabled val="1"/>
        </dgm:presLayoutVars>
      </dgm:prSet>
      <dgm:spPr/>
    </dgm:pt>
    <dgm:pt modelId="{F3B521F0-A860-416D-99DD-E099DDB572D2}" type="pres">
      <dgm:prSet presAssocID="{5162BC9D-6AAB-4667-9AD6-05017999D29D}" presName="bgRect" presStyleLbl="node1" presStyleIdx="2" presStyleCnt="3"/>
      <dgm:spPr/>
    </dgm:pt>
    <dgm:pt modelId="{46DC1877-D167-4A5F-B927-950276967DE2}" type="pres">
      <dgm:prSet presAssocID="{5162BC9D-6AAB-4667-9AD6-05017999D29D}" presName="parentNode" presStyleLbl="node1" presStyleIdx="2" presStyleCnt="3">
        <dgm:presLayoutVars>
          <dgm:chMax val="0"/>
          <dgm:bulletEnabled val="1"/>
        </dgm:presLayoutVars>
      </dgm:prSet>
      <dgm:spPr/>
    </dgm:pt>
    <dgm:pt modelId="{FADFC481-8C81-4A42-9A28-BAA919BD9414}" type="pres">
      <dgm:prSet presAssocID="{5162BC9D-6AAB-4667-9AD6-05017999D29D}" presName="childNode" presStyleLbl="node1" presStyleIdx="2" presStyleCnt="3">
        <dgm:presLayoutVars>
          <dgm:bulletEnabled val="1"/>
        </dgm:presLayoutVars>
      </dgm:prSet>
      <dgm:spPr/>
    </dgm:pt>
  </dgm:ptLst>
  <dgm:cxnLst>
    <dgm:cxn modelId="{3CD9F80D-8939-4E58-9F02-1BA82F4A3582}" type="presOf" srcId="{5162BC9D-6AAB-4667-9AD6-05017999D29D}" destId="{F3B521F0-A860-416D-99DD-E099DDB572D2}" srcOrd="0" destOrd="0" presId="urn:microsoft.com/office/officeart/2005/8/layout/hProcess7"/>
    <dgm:cxn modelId="{31ACCA17-5840-471A-AA92-78054A26E8DD}" srcId="{173346DC-179D-4BFB-AF38-E147198BA468}" destId="{7AB63C35-2273-4670-A943-EEAED4AC3DAE}" srcOrd="1" destOrd="0" parTransId="{DA1DBA0C-2640-4BCA-A4DE-916F50B0E30E}" sibTransId="{ACA79F4B-F454-44B1-AF2F-736D1C124799}"/>
    <dgm:cxn modelId="{5FECC219-1705-49B8-89AB-D3E9F2F1123B}" type="presOf" srcId="{173346DC-179D-4BFB-AF38-E147198BA468}" destId="{992B22D5-2055-48DC-9D6B-0E7848EA9B80}" srcOrd="0" destOrd="0" presId="urn:microsoft.com/office/officeart/2005/8/layout/hProcess7"/>
    <dgm:cxn modelId="{DEA65B23-72B0-43F2-81E1-DC76F47A98AA}" type="presOf" srcId="{A55724DE-E6A7-42A3-98F5-F6D11569731B}" destId="{B31865C3-C3AD-4D97-A2DB-94074CBF7B35}" srcOrd="0" destOrd="0" presId="urn:microsoft.com/office/officeart/2005/8/layout/hProcess7"/>
    <dgm:cxn modelId="{DDB54723-1485-4EB2-A3BE-2F7BF1E083C8}" type="presOf" srcId="{5162BC9D-6AAB-4667-9AD6-05017999D29D}" destId="{46DC1877-D167-4A5F-B927-950276967DE2}" srcOrd="1" destOrd="0" presId="urn:microsoft.com/office/officeart/2005/8/layout/hProcess7"/>
    <dgm:cxn modelId="{660E423E-7C09-4135-A920-2D21A4359E89}" type="presOf" srcId="{7AB63C35-2273-4670-A943-EEAED4AC3DAE}" destId="{B31865C3-C3AD-4D97-A2DB-94074CBF7B35}" srcOrd="0" destOrd="1" presId="urn:microsoft.com/office/officeart/2005/8/layout/hProcess7"/>
    <dgm:cxn modelId="{68210543-C93F-49EA-95DC-234C05511ACB}" srcId="{173346DC-179D-4BFB-AF38-E147198BA468}" destId="{A55724DE-E6A7-42A3-98F5-F6D11569731B}" srcOrd="0" destOrd="0" parTransId="{6369A8B8-2E8D-40A3-AB64-FDF906D97796}" sibTransId="{B2DDA3BC-ADAD-45AA-A2F1-1393DFDED7F5}"/>
    <dgm:cxn modelId="{DFB9E768-5905-4A96-8E8D-59187A7B5213}" type="presOf" srcId="{3FC1E9C7-A572-41E2-A950-0C2FF2FCF2F6}" destId="{D78D31A6-0109-48D2-A5BC-FA54F22A323D}" srcOrd="1" destOrd="0" presId="urn:microsoft.com/office/officeart/2005/8/layout/hProcess7"/>
    <dgm:cxn modelId="{85A56B58-D250-4219-8023-3F162A644F99}" srcId="{67B6E24F-DB1D-4DF1-AE89-C068D147B102}" destId="{173346DC-179D-4BFB-AF38-E147198BA468}" srcOrd="0" destOrd="0" parTransId="{DBD49668-8D73-4E83-8560-5897CC464490}" sibTransId="{7EB0168C-4DB7-430E-926C-57C06107B36C}"/>
    <dgm:cxn modelId="{F223E27D-3192-4DFE-9B94-37FA957D0F56}" srcId="{3FC1E9C7-A572-41E2-A950-0C2FF2FCF2F6}" destId="{A9B4EA9D-03BD-46B2-82FF-D83035E5B001}" srcOrd="0" destOrd="0" parTransId="{2A4D488C-3637-4115-ADA2-8562628FEF1B}" sibTransId="{AF466A80-B939-4CF8-BCDE-CF857CDF4971}"/>
    <dgm:cxn modelId="{B2BBE086-2B1A-497A-B8FF-BB79CA7600EF}" srcId="{67B6E24F-DB1D-4DF1-AE89-C068D147B102}" destId="{3FC1E9C7-A572-41E2-A950-0C2FF2FCF2F6}" srcOrd="1" destOrd="0" parTransId="{EFD5D77E-DF16-4F30-A89F-C154F8AD2EEC}" sibTransId="{31FA5CC8-32FE-405B-9D7A-01152466D874}"/>
    <dgm:cxn modelId="{9C614799-EEE3-47CA-A682-F04F0D54C73C}" srcId="{67B6E24F-DB1D-4DF1-AE89-C068D147B102}" destId="{5162BC9D-6AAB-4667-9AD6-05017999D29D}" srcOrd="2" destOrd="0" parTransId="{EF46F797-0441-48E3-8447-FDA6F225006E}" sibTransId="{46326B6F-0F14-4619-9D49-34FFEB3D1491}"/>
    <dgm:cxn modelId="{F409EFCD-A96D-40B0-8ABF-C7AF5552E1FB}" type="presOf" srcId="{DA1DB266-B167-42E4-A82B-45EDCDE0EB42}" destId="{FADFC481-8C81-4A42-9A28-BAA919BD9414}" srcOrd="0" destOrd="0" presId="urn:microsoft.com/office/officeart/2005/8/layout/hProcess7"/>
    <dgm:cxn modelId="{4BB49DD8-1EC3-42C8-B3A1-3389C3A1A54D}" type="presOf" srcId="{A9B4EA9D-03BD-46B2-82FF-D83035E5B001}" destId="{BC607CB6-8B89-4F53-870D-1118DA1CB112}" srcOrd="0" destOrd="0" presId="urn:microsoft.com/office/officeart/2005/8/layout/hProcess7"/>
    <dgm:cxn modelId="{C241F9DD-5F88-430E-8802-B2277762EC47}" type="presOf" srcId="{67B6E24F-DB1D-4DF1-AE89-C068D147B102}" destId="{D02E4CC2-5ABE-46A7-96D3-EFABBA2E6669}" srcOrd="0" destOrd="0" presId="urn:microsoft.com/office/officeart/2005/8/layout/hProcess7"/>
    <dgm:cxn modelId="{E633D2DE-BF85-4334-A3BC-D4589A701512}" type="presOf" srcId="{3FC1E9C7-A572-41E2-A950-0C2FF2FCF2F6}" destId="{CA83682B-FC8D-49C5-BA28-99E06D42C486}" srcOrd="0" destOrd="0" presId="urn:microsoft.com/office/officeart/2005/8/layout/hProcess7"/>
    <dgm:cxn modelId="{450D35E0-A04D-42C3-BE1C-BD4685D0DF23}" type="presOf" srcId="{173346DC-179D-4BFB-AF38-E147198BA468}" destId="{927C45D5-DED9-4213-BA7D-F15B8B722857}" srcOrd="1" destOrd="0" presId="urn:microsoft.com/office/officeart/2005/8/layout/hProcess7"/>
    <dgm:cxn modelId="{DB36B9FE-4424-4AFC-A2CD-BBAE75D40478}" srcId="{5162BC9D-6AAB-4667-9AD6-05017999D29D}" destId="{DA1DB266-B167-42E4-A82B-45EDCDE0EB42}" srcOrd="0" destOrd="0" parTransId="{1E5AC6CC-41BD-4BA0-BB3D-D4EE504AD081}" sibTransId="{30BCF451-4ED1-4643-AB84-3BD63DD581F5}"/>
    <dgm:cxn modelId="{817F4671-7031-4536-8725-FA6ECF02C94C}" type="presParOf" srcId="{D02E4CC2-5ABE-46A7-96D3-EFABBA2E6669}" destId="{5A6CE890-F394-47B5-9EDD-2CBEDE19FD8E}" srcOrd="0" destOrd="0" presId="urn:microsoft.com/office/officeart/2005/8/layout/hProcess7"/>
    <dgm:cxn modelId="{7B8FE543-7FB0-4B8E-8933-9F30A832E57E}" type="presParOf" srcId="{5A6CE890-F394-47B5-9EDD-2CBEDE19FD8E}" destId="{992B22D5-2055-48DC-9D6B-0E7848EA9B80}" srcOrd="0" destOrd="0" presId="urn:microsoft.com/office/officeart/2005/8/layout/hProcess7"/>
    <dgm:cxn modelId="{7B26F573-6A74-47A0-B762-1F487242A052}" type="presParOf" srcId="{5A6CE890-F394-47B5-9EDD-2CBEDE19FD8E}" destId="{927C45D5-DED9-4213-BA7D-F15B8B722857}" srcOrd="1" destOrd="0" presId="urn:microsoft.com/office/officeart/2005/8/layout/hProcess7"/>
    <dgm:cxn modelId="{7FB7DC6F-B633-43A4-A1F5-8D8CCE768F68}" type="presParOf" srcId="{5A6CE890-F394-47B5-9EDD-2CBEDE19FD8E}" destId="{B31865C3-C3AD-4D97-A2DB-94074CBF7B35}" srcOrd="2" destOrd="0" presId="urn:microsoft.com/office/officeart/2005/8/layout/hProcess7"/>
    <dgm:cxn modelId="{15343AB3-5D97-4D44-B8EE-EE3816DE067D}" type="presParOf" srcId="{D02E4CC2-5ABE-46A7-96D3-EFABBA2E6669}" destId="{E8C7FC29-6A36-45BA-9AF7-19E8DFC3920B}" srcOrd="1" destOrd="0" presId="urn:microsoft.com/office/officeart/2005/8/layout/hProcess7"/>
    <dgm:cxn modelId="{687226FA-CA50-40E6-954B-DF133A2B3AC9}" type="presParOf" srcId="{D02E4CC2-5ABE-46A7-96D3-EFABBA2E6669}" destId="{71D0308E-A473-4E05-966E-0DAFC1767C8A}" srcOrd="2" destOrd="0" presId="urn:microsoft.com/office/officeart/2005/8/layout/hProcess7"/>
    <dgm:cxn modelId="{32697F65-4928-439F-89D2-AF1F4153886C}" type="presParOf" srcId="{71D0308E-A473-4E05-966E-0DAFC1767C8A}" destId="{876CB360-E5FE-4110-9470-3204466CD1DD}" srcOrd="0" destOrd="0" presId="urn:microsoft.com/office/officeart/2005/8/layout/hProcess7"/>
    <dgm:cxn modelId="{1ABF93BE-E318-4E41-B758-A77BF20FDE6B}" type="presParOf" srcId="{71D0308E-A473-4E05-966E-0DAFC1767C8A}" destId="{49F970A8-AE4C-464C-AB81-055232EFEA83}" srcOrd="1" destOrd="0" presId="urn:microsoft.com/office/officeart/2005/8/layout/hProcess7"/>
    <dgm:cxn modelId="{31331FED-9634-44D8-AAE5-16648475DEA6}" type="presParOf" srcId="{71D0308E-A473-4E05-966E-0DAFC1767C8A}" destId="{3D4FD793-177E-4308-8050-1A8C83552F56}" srcOrd="2" destOrd="0" presId="urn:microsoft.com/office/officeart/2005/8/layout/hProcess7"/>
    <dgm:cxn modelId="{7EA255B1-BD46-420F-B834-51CEE452F1B7}" type="presParOf" srcId="{D02E4CC2-5ABE-46A7-96D3-EFABBA2E6669}" destId="{38AB3A73-001D-4BB2-9166-58F774217273}" srcOrd="3" destOrd="0" presId="urn:microsoft.com/office/officeart/2005/8/layout/hProcess7"/>
    <dgm:cxn modelId="{3346143B-8DB4-496E-8472-5C5B44610F46}" type="presParOf" srcId="{D02E4CC2-5ABE-46A7-96D3-EFABBA2E6669}" destId="{84C70B8E-4B21-459B-AB4C-82AADABBAF9A}" srcOrd="4" destOrd="0" presId="urn:microsoft.com/office/officeart/2005/8/layout/hProcess7"/>
    <dgm:cxn modelId="{9755BDDB-B0DE-48FD-BDAD-3B623EC8EF30}" type="presParOf" srcId="{84C70B8E-4B21-459B-AB4C-82AADABBAF9A}" destId="{CA83682B-FC8D-49C5-BA28-99E06D42C486}" srcOrd="0" destOrd="0" presId="urn:microsoft.com/office/officeart/2005/8/layout/hProcess7"/>
    <dgm:cxn modelId="{A723DCB9-D801-4BAA-B146-47B8C5B31FB0}" type="presParOf" srcId="{84C70B8E-4B21-459B-AB4C-82AADABBAF9A}" destId="{D78D31A6-0109-48D2-A5BC-FA54F22A323D}" srcOrd="1" destOrd="0" presId="urn:microsoft.com/office/officeart/2005/8/layout/hProcess7"/>
    <dgm:cxn modelId="{0FCBDF67-D337-460F-B729-D2F76F3B0D00}" type="presParOf" srcId="{84C70B8E-4B21-459B-AB4C-82AADABBAF9A}" destId="{BC607CB6-8B89-4F53-870D-1118DA1CB112}" srcOrd="2" destOrd="0" presId="urn:microsoft.com/office/officeart/2005/8/layout/hProcess7"/>
    <dgm:cxn modelId="{04CAF967-0807-414C-BAA6-758EA46FBF03}" type="presParOf" srcId="{D02E4CC2-5ABE-46A7-96D3-EFABBA2E6669}" destId="{C6F9D4C3-C8EF-4476-A5A8-836297CD8842}" srcOrd="5" destOrd="0" presId="urn:microsoft.com/office/officeart/2005/8/layout/hProcess7"/>
    <dgm:cxn modelId="{B5B5D8A7-BC67-431D-9802-2CF1EBAD1282}" type="presParOf" srcId="{D02E4CC2-5ABE-46A7-96D3-EFABBA2E6669}" destId="{B8ED2C66-6732-425A-B53A-D0FD0A41DD51}" srcOrd="6" destOrd="0" presId="urn:microsoft.com/office/officeart/2005/8/layout/hProcess7"/>
    <dgm:cxn modelId="{78CCFB12-8C8B-4130-A81A-E2770458A622}" type="presParOf" srcId="{B8ED2C66-6732-425A-B53A-D0FD0A41DD51}" destId="{3A32A038-3016-4848-AF10-D1FB5F27F6F4}" srcOrd="0" destOrd="0" presId="urn:microsoft.com/office/officeart/2005/8/layout/hProcess7"/>
    <dgm:cxn modelId="{54F8875A-1940-44E9-A688-1C5D7968F76E}" type="presParOf" srcId="{B8ED2C66-6732-425A-B53A-D0FD0A41DD51}" destId="{7668C03F-EC38-4F68-99E0-6EFD13726D1D}" srcOrd="1" destOrd="0" presId="urn:microsoft.com/office/officeart/2005/8/layout/hProcess7"/>
    <dgm:cxn modelId="{E012E4F8-E343-4C62-B580-92CD5D33F5D9}" type="presParOf" srcId="{B8ED2C66-6732-425A-B53A-D0FD0A41DD51}" destId="{6B2E24BE-3D86-428F-B5B5-27AC4F21BA2A}" srcOrd="2" destOrd="0" presId="urn:microsoft.com/office/officeart/2005/8/layout/hProcess7"/>
    <dgm:cxn modelId="{0E1644E2-1E60-4830-8A4F-9FF9B0B48A35}" type="presParOf" srcId="{D02E4CC2-5ABE-46A7-96D3-EFABBA2E6669}" destId="{751E5347-ACEC-40F7-B722-C119ED66A769}" srcOrd="7" destOrd="0" presId="urn:microsoft.com/office/officeart/2005/8/layout/hProcess7"/>
    <dgm:cxn modelId="{8BBC6FC7-2963-478F-9451-38CE02D2524A}" type="presParOf" srcId="{D02E4CC2-5ABE-46A7-96D3-EFABBA2E6669}" destId="{CE23BB42-B998-4A56-8AC3-FA6220D34308}" srcOrd="8" destOrd="0" presId="urn:microsoft.com/office/officeart/2005/8/layout/hProcess7"/>
    <dgm:cxn modelId="{28450035-FC03-4C59-B1B6-4748EF383AE2}" type="presParOf" srcId="{CE23BB42-B998-4A56-8AC3-FA6220D34308}" destId="{F3B521F0-A860-416D-99DD-E099DDB572D2}" srcOrd="0" destOrd="0" presId="urn:microsoft.com/office/officeart/2005/8/layout/hProcess7"/>
    <dgm:cxn modelId="{A888672F-0247-43D5-8EB7-02B4C1AA8A8E}" type="presParOf" srcId="{CE23BB42-B998-4A56-8AC3-FA6220D34308}" destId="{46DC1877-D167-4A5F-B927-950276967DE2}" srcOrd="1" destOrd="0" presId="urn:microsoft.com/office/officeart/2005/8/layout/hProcess7"/>
    <dgm:cxn modelId="{9519695C-AF8E-4C01-A330-E27D9CC74BAE}" type="presParOf" srcId="{CE23BB42-B998-4A56-8AC3-FA6220D34308}" destId="{FADFC481-8C81-4A42-9A28-BAA919BD9414}" srcOrd="2" destOrd="0" presId="urn:microsoft.com/office/officeart/2005/8/layout/hProcess7"/>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2B22D5-2055-48DC-9D6B-0E7848EA9B80}">
      <dsp:nvSpPr>
        <dsp:cNvPr id="0" name=""/>
        <dsp:cNvSpPr/>
      </dsp:nvSpPr>
      <dsp:spPr>
        <a:xfrm>
          <a:off x="482" y="878944"/>
          <a:ext cx="2075486" cy="2490583"/>
        </a:xfrm>
        <a:prstGeom prst="roundRect">
          <a:avLst>
            <a:gd name="adj" fmla="val 5000"/>
          </a:avLst>
        </a:prstGeom>
        <a:solidFill>
          <a:schemeClr val="accent2">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en-US" sz="2300" kern="1200" dirty="0">
              <a:solidFill>
                <a:schemeClr val="bg2">
                  <a:lumMod val="75000"/>
                </a:schemeClr>
              </a:solidFill>
            </a:rPr>
            <a:t>Stage 1</a:t>
          </a:r>
        </a:p>
      </dsp:txBody>
      <dsp:txXfrm rot="16200000">
        <a:off x="-813108" y="1692534"/>
        <a:ext cx="2042278" cy="415097"/>
      </dsp:txXfrm>
    </dsp:sp>
    <dsp:sp modelId="{B31865C3-C3AD-4D97-A2DB-94074CBF7B35}">
      <dsp:nvSpPr>
        <dsp:cNvPr id="0" name=""/>
        <dsp:cNvSpPr/>
      </dsp:nvSpPr>
      <dsp:spPr>
        <a:xfrm>
          <a:off x="415579" y="878944"/>
          <a:ext cx="1546237" cy="249058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US" sz="2000" kern="1200" dirty="0"/>
            <a:t>Coffee beans are macerated* in alcohol and</a:t>
          </a:r>
        </a:p>
        <a:p>
          <a:pPr marL="0" lvl="0" indent="0" algn="l" defTabSz="889000">
            <a:lnSpc>
              <a:spcPct val="90000"/>
            </a:lnSpc>
            <a:spcBef>
              <a:spcPct val="0"/>
            </a:spcBef>
            <a:spcAft>
              <a:spcPct val="35000"/>
            </a:spcAft>
            <a:buNone/>
          </a:pPr>
          <a:r>
            <a:rPr lang="en-US" sz="2000" kern="1200" dirty="0"/>
            <a:t>water, pressed, re-macerated and pressed</a:t>
          </a:r>
        </a:p>
      </dsp:txBody>
      <dsp:txXfrm>
        <a:off x="415579" y="878944"/>
        <a:ext cx="1546237" cy="2490583"/>
      </dsp:txXfrm>
    </dsp:sp>
    <dsp:sp modelId="{CA83682B-FC8D-49C5-BA28-99E06D42C486}">
      <dsp:nvSpPr>
        <dsp:cNvPr id="0" name=""/>
        <dsp:cNvSpPr/>
      </dsp:nvSpPr>
      <dsp:spPr>
        <a:xfrm>
          <a:off x="2148610" y="878944"/>
          <a:ext cx="2075486" cy="2490583"/>
        </a:xfrm>
        <a:prstGeom prst="roundRect">
          <a:avLst>
            <a:gd name="adj" fmla="val 5000"/>
          </a:avLst>
        </a:prstGeom>
        <a:solidFill>
          <a:schemeClr val="accent2">
            <a:shade val="80000"/>
            <a:hueOff val="-17936"/>
            <a:satOff val="-2012"/>
            <a:lumOff val="1284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en-US" sz="2300" kern="1200" dirty="0">
              <a:solidFill>
                <a:schemeClr val="bg2">
                  <a:lumMod val="75000"/>
                </a:schemeClr>
              </a:solidFill>
            </a:rPr>
            <a:t>Stage 2</a:t>
          </a:r>
        </a:p>
      </dsp:txBody>
      <dsp:txXfrm rot="16200000">
        <a:off x="1335020" y="1692534"/>
        <a:ext cx="2042278" cy="415097"/>
      </dsp:txXfrm>
    </dsp:sp>
    <dsp:sp modelId="{49F970A8-AE4C-464C-AB81-055232EFEA83}">
      <dsp:nvSpPr>
        <dsp:cNvPr id="0" name=""/>
        <dsp:cNvSpPr/>
      </dsp:nvSpPr>
      <dsp:spPr>
        <a:xfrm rot="5400000">
          <a:off x="1976025" y="2857848"/>
          <a:ext cx="365925" cy="311322"/>
        </a:xfrm>
        <a:prstGeom prst="flowChartExtra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C607CB6-8B89-4F53-870D-1118DA1CB112}">
      <dsp:nvSpPr>
        <dsp:cNvPr id="0" name=""/>
        <dsp:cNvSpPr/>
      </dsp:nvSpPr>
      <dsp:spPr>
        <a:xfrm>
          <a:off x="2563708" y="878944"/>
          <a:ext cx="1546237" cy="249058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US" sz="2000" kern="1200" dirty="0"/>
            <a:t>Rested for 15 days</a:t>
          </a:r>
        </a:p>
      </dsp:txBody>
      <dsp:txXfrm>
        <a:off x="2563708" y="878944"/>
        <a:ext cx="1546237" cy="2490583"/>
      </dsp:txXfrm>
    </dsp:sp>
    <dsp:sp modelId="{F3B521F0-A860-416D-99DD-E099DDB572D2}">
      <dsp:nvSpPr>
        <dsp:cNvPr id="0" name=""/>
        <dsp:cNvSpPr/>
      </dsp:nvSpPr>
      <dsp:spPr>
        <a:xfrm>
          <a:off x="4296739" y="878944"/>
          <a:ext cx="2075486" cy="2490583"/>
        </a:xfrm>
        <a:prstGeom prst="roundRect">
          <a:avLst>
            <a:gd name="adj" fmla="val 5000"/>
          </a:avLst>
        </a:prstGeom>
        <a:solidFill>
          <a:schemeClr val="accent2">
            <a:shade val="80000"/>
            <a:hueOff val="-35872"/>
            <a:satOff val="-4024"/>
            <a:lumOff val="2568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0" tIns="78867" rIns="102235" bIns="0" numCol="1" spcCol="1270" anchor="t" anchorCtr="0">
          <a:noAutofit/>
        </a:bodyPr>
        <a:lstStyle/>
        <a:p>
          <a:pPr marL="0" lvl="0" indent="0" algn="r" defTabSz="1022350">
            <a:lnSpc>
              <a:spcPct val="90000"/>
            </a:lnSpc>
            <a:spcBef>
              <a:spcPct val="0"/>
            </a:spcBef>
            <a:spcAft>
              <a:spcPct val="35000"/>
            </a:spcAft>
            <a:buNone/>
          </a:pPr>
          <a:r>
            <a:rPr lang="en-US" sz="2300" kern="1200" dirty="0">
              <a:solidFill>
                <a:schemeClr val="bg2">
                  <a:lumMod val="75000"/>
                </a:schemeClr>
              </a:solidFill>
            </a:rPr>
            <a:t>Stage 3</a:t>
          </a:r>
        </a:p>
      </dsp:txBody>
      <dsp:txXfrm rot="16200000">
        <a:off x="3483148" y="1692534"/>
        <a:ext cx="2042278" cy="415097"/>
      </dsp:txXfrm>
    </dsp:sp>
    <dsp:sp modelId="{7668C03F-EC38-4F68-99E0-6EFD13726D1D}">
      <dsp:nvSpPr>
        <dsp:cNvPr id="0" name=""/>
        <dsp:cNvSpPr/>
      </dsp:nvSpPr>
      <dsp:spPr>
        <a:xfrm rot="5400000">
          <a:off x="4124153" y="2857848"/>
          <a:ext cx="365925" cy="311322"/>
        </a:xfrm>
        <a:prstGeom prst="flowChartExtract">
          <a:avLst/>
        </a:prstGeom>
        <a:solidFill>
          <a:schemeClr val="lt1">
            <a:hueOff val="0"/>
            <a:satOff val="0"/>
            <a:lumOff val="0"/>
            <a:alphaOff val="0"/>
          </a:schemeClr>
        </a:solidFill>
        <a:ln w="25400" cap="flat" cmpd="sng" algn="ctr">
          <a:solidFill>
            <a:schemeClr val="accent2">
              <a:shade val="80000"/>
              <a:hueOff val="-35872"/>
              <a:satOff val="-4024"/>
              <a:lumOff val="25680"/>
              <a:alphaOff val="0"/>
            </a:schemeClr>
          </a:solidFill>
          <a:prstDash val="solid"/>
        </a:ln>
        <a:effectLst/>
      </dsp:spPr>
      <dsp:style>
        <a:lnRef idx="2">
          <a:scrgbClr r="0" g="0" b="0"/>
        </a:lnRef>
        <a:fillRef idx="1">
          <a:scrgbClr r="0" g="0" b="0"/>
        </a:fillRef>
        <a:effectRef idx="0">
          <a:scrgbClr r="0" g="0" b="0"/>
        </a:effectRef>
        <a:fontRef idx="minor"/>
      </dsp:style>
    </dsp:sp>
    <dsp:sp modelId="{FADFC481-8C81-4A42-9A28-BAA919BD9414}">
      <dsp:nvSpPr>
        <dsp:cNvPr id="0" name=""/>
        <dsp:cNvSpPr/>
      </dsp:nvSpPr>
      <dsp:spPr>
        <a:xfrm>
          <a:off x="4711836" y="878944"/>
          <a:ext cx="1546237" cy="2490583"/>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68580" rIns="0" bIns="0" numCol="1" spcCol="1270" anchor="t" anchorCtr="0">
          <a:noAutofit/>
        </a:bodyPr>
        <a:lstStyle/>
        <a:p>
          <a:pPr marL="0" lvl="0" indent="0" algn="l" defTabSz="889000">
            <a:lnSpc>
              <a:spcPct val="90000"/>
            </a:lnSpc>
            <a:spcBef>
              <a:spcPct val="0"/>
            </a:spcBef>
            <a:spcAft>
              <a:spcPct val="35000"/>
            </a:spcAft>
            <a:buNone/>
          </a:pPr>
          <a:r>
            <a:rPr lang="en-US" sz="2000" kern="1200" dirty="0"/>
            <a:t>Blended with water and sugar.</a:t>
          </a:r>
        </a:p>
        <a:p>
          <a:pPr marL="0" lvl="0" indent="0" algn="l" defTabSz="889000">
            <a:lnSpc>
              <a:spcPct val="90000"/>
            </a:lnSpc>
            <a:spcBef>
              <a:spcPct val="0"/>
            </a:spcBef>
            <a:spcAft>
              <a:spcPct val="35000"/>
            </a:spcAft>
            <a:buNone/>
          </a:pPr>
          <a:r>
            <a:rPr lang="en-US" sz="2000" kern="1200" dirty="0"/>
            <a:t>There’s no added coloring or any artificial ingredients.</a:t>
          </a:r>
        </a:p>
      </dsp:txBody>
      <dsp:txXfrm>
        <a:off x="4711836" y="878944"/>
        <a:ext cx="1546237" cy="249058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826815-1377-4220-B886-FB9391743BF4}" type="datetimeFigureOut">
              <a:rPr lang="en-US" smtClean="0"/>
              <a:t>2/6/2025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FDB7FCC-D604-46D3-998C-57DF5034EC53}" type="slidenum">
              <a:rPr lang="en-US" smtClean="0"/>
              <a:t>‹#›</a:t>
            </a:fld>
            <a:endParaRPr lang="en-US"/>
          </a:p>
        </p:txBody>
      </p:sp>
    </p:spTree>
    <p:extLst>
      <p:ext uri="{BB962C8B-B14F-4D97-AF65-F5344CB8AC3E}">
        <p14:creationId xmlns:p14="http://schemas.microsoft.com/office/powerpoint/2010/main" val="28161121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26535-8ECD-4758-B7C6-6ECDBB2B03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733576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400050" marR="0" lvl="1" indent="0" algn="l" defTabSz="914400" rtl="0" eaLnBrk="1" fontAlgn="auto" latinLnBrk="0" hangingPunct="1">
              <a:lnSpc>
                <a:spcPct val="100000"/>
              </a:lnSpc>
              <a:spcBef>
                <a:spcPts val="0"/>
              </a:spcBef>
              <a:spcAft>
                <a:spcPts val="0"/>
              </a:spcAft>
              <a:buClrTx/>
              <a:buSzTx/>
              <a:buFontTx/>
              <a:buNone/>
              <a:tabLst/>
              <a:defRPr/>
            </a:pPr>
            <a:r>
              <a:rPr lang="en-US" dirty="0"/>
              <a:t>each ingredients is treated differently, which makes the creation of Galliano very labor intensive:</a:t>
            </a:r>
          </a:p>
          <a:p>
            <a:pPr marL="400050" lvl="1" indent="0">
              <a:buNone/>
            </a:pPr>
            <a:r>
              <a:rPr lang="en-US" dirty="0"/>
              <a:t>• Vanilla: double infused for 3 days then</a:t>
            </a:r>
          </a:p>
          <a:p>
            <a:pPr marL="400050" lvl="1" indent="0">
              <a:buNone/>
            </a:pPr>
            <a:r>
              <a:rPr lang="en-US" dirty="0"/>
              <a:t>rested for several months</a:t>
            </a:r>
          </a:p>
          <a:p>
            <a:pPr marL="400050" lvl="1" indent="0">
              <a:buNone/>
            </a:pPr>
            <a:r>
              <a:rPr lang="en-US" dirty="0"/>
              <a:t>• Juniper: 2 distillations</a:t>
            </a:r>
          </a:p>
          <a:p>
            <a:pPr marL="400050" lvl="1" indent="0">
              <a:buNone/>
            </a:pPr>
            <a:r>
              <a:rPr lang="en-US" dirty="0"/>
              <a:t>• Anise and marrow musk: 1 infusion and 1 distillation each</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EC005F-A7E6-4B2A-8C79-B538FEB9B47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110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26535-8ECD-4758-B7C6-6ECDBB2B03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979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26535-8ECD-4758-B7C6-6ECDBB2B03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74359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F26535-8ECD-4758-B7C6-6ECDBB2B030B}" type="slidenum">
              <a:rPr lang="nl-NL" smtClean="0"/>
              <a:t>14</a:t>
            </a:fld>
            <a:endParaRPr lang="nl-NL"/>
          </a:p>
        </p:txBody>
      </p:sp>
    </p:spTree>
    <p:extLst>
      <p:ext uri="{BB962C8B-B14F-4D97-AF65-F5344CB8AC3E}">
        <p14:creationId xmlns:p14="http://schemas.microsoft.com/office/powerpoint/2010/main" val="627180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10"/>
          </p:nvPr>
        </p:nvSpPr>
        <p:spPr/>
        <p:txBody>
          <a:bodyPr/>
          <a:lstStyle/>
          <a:p>
            <a:fld id="{8F4A298A-404A-442C-BBDC-0537A50F393E}" type="slidenum">
              <a:rPr lang="nl-NL" smtClean="0"/>
              <a:t>15</a:t>
            </a:fld>
            <a:endParaRPr lang="nl-NL"/>
          </a:p>
        </p:txBody>
      </p:sp>
    </p:spTree>
    <p:extLst>
      <p:ext uri="{BB962C8B-B14F-4D97-AF65-F5344CB8AC3E}">
        <p14:creationId xmlns:p14="http://schemas.microsoft.com/office/powerpoint/2010/main" val="36202184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EC005F-A7E6-4B2A-8C79-B538FEB9B47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603416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Arabica beans from Colombia. They give a chocolatey, creamy and delicate top note. Robusta beans from India and Kenya, contributes to body and bitter flavours</a:t>
            </a:r>
          </a:p>
          <a:p>
            <a:r>
              <a:rPr lang="en-US" dirty="0"/>
              <a:t>Taste notes: </a:t>
            </a:r>
            <a:r>
              <a:rPr lang="nl-NL" sz="1200" kern="1200" dirty="0">
                <a:solidFill>
                  <a:schemeClr val="tx1"/>
                </a:solidFill>
                <a:effectLst/>
                <a:latin typeface="+mn-lt"/>
                <a:ea typeface="+mn-ea"/>
                <a:cs typeface="+mn-cs"/>
              </a:rPr>
              <a:t>The full-</a:t>
            </a:r>
            <a:r>
              <a:rPr lang="nl-NL" sz="1200" kern="1200" dirty="0" err="1">
                <a:solidFill>
                  <a:schemeClr val="tx1"/>
                </a:solidFill>
                <a:effectLst/>
                <a:latin typeface="+mn-lt"/>
                <a:ea typeface="+mn-ea"/>
                <a:cs typeface="+mn-cs"/>
              </a:rPr>
              <a:t>flavoured</a:t>
            </a:r>
            <a:r>
              <a:rPr lang="nl-NL" sz="1200" kern="1200" dirty="0">
                <a:solidFill>
                  <a:schemeClr val="tx1"/>
                </a:solidFill>
                <a:effectLst/>
                <a:latin typeface="+mn-lt"/>
                <a:ea typeface="+mn-ea"/>
                <a:cs typeface="+mn-cs"/>
              </a:rPr>
              <a:t> </a:t>
            </a:r>
            <a:r>
              <a:rPr lang="nl-NL" sz="1200" kern="1200" dirty="0" err="1">
                <a:solidFill>
                  <a:schemeClr val="tx1"/>
                </a:solidFill>
                <a:effectLst/>
                <a:latin typeface="+mn-lt"/>
                <a:ea typeface="+mn-ea"/>
                <a:cs typeface="+mn-cs"/>
              </a:rPr>
              <a:t>palate</a:t>
            </a:r>
            <a:r>
              <a:rPr lang="nl-NL" sz="1200" kern="1200" dirty="0">
                <a:solidFill>
                  <a:schemeClr val="tx1"/>
                </a:solidFill>
                <a:effectLst/>
                <a:latin typeface="+mn-lt"/>
                <a:ea typeface="+mn-ea"/>
                <a:cs typeface="+mn-cs"/>
              </a:rPr>
              <a:t> </a:t>
            </a:r>
            <a:r>
              <a:rPr lang="en-US" sz="1200" kern="1200" dirty="0">
                <a:solidFill>
                  <a:schemeClr val="tx1"/>
                </a:solidFill>
                <a:effectLst/>
                <a:latin typeface="+mn-lt"/>
                <a:ea typeface="+mn-ea"/>
                <a:cs typeface="+mn-cs"/>
              </a:rPr>
              <a:t>is very close to that of a strong </a:t>
            </a:r>
            <a:r>
              <a:rPr lang="en-US" sz="1200" kern="1200" dirty="0" err="1">
                <a:solidFill>
                  <a:schemeClr val="tx1"/>
                </a:solidFill>
                <a:effectLst/>
                <a:latin typeface="+mn-lt"/>
                <a:ea typeface="+mn-ea"/>
                <a:cs typeface="+mn-cs"/>
              </a:rPr>
              <a:t>caffè</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corretto</a:t>
            </a:r>
            <a:r>
              <a:rPr lang="en-US" sz="1200" kern="1200" dirty="0">
                <a:solidFill>
                  <a:schemeClr val="tx1"/>
                </a:solidFill>
                <a:effectLst/>
                <a:latin typeface="+mn-lt"/>
                <a:ea typeface="+mn-ea"/>
                <a:cs typeface="+mn-cs"/>
              </a:rPr>
              <a:t> with dark chocolate covered and heavily roasted coffee beans</a:t>
            </a:r>
            <a:endParaRPr lang="nl-NL" dirty="0"/>
          </a:p>
          <a:p>
            <a:endParaRPr lang="nl-NL" dirty="0"/>
          </a:p>
        </p:txBody>
      </p:sp>
      <p:sp>
        <p:nvSpPr>
          <p:cNvPr id="4" name="Tijdelijke aanduiding voor dianummer 3"/>
          <p:cNvSpPr>
            <a:spLocks noGrp="1"/>
          </p:cNvSpPr>
          <p:nvPr>
            <p:ph type="sldNum" sz="quarter" idx="10"/>
          </p:nvPr>
        </p:nvSpPr>
        <p:spPr/>
        <p:txBody>
          <a:bodyPr/>
          <a:lstStyle/>
          <a:p>
            <a:fld id="{CAF26535-8ECD-4758-B7C6-6ECDBB2B030B}" type="slidenum">
              <a:rPr lang="nl-NL" smtClean="0"/>
              <a:t>17</a:t>
            </a:fld>
            <a:endParaRPr lang="nl-NL"/>
          </a:p>
        </p:txBody>
      </p:sp>
    </p:spTree>
    <p:extLst>
      <p:ext uri="{BB962C8B-B14F-4D97-AF65-F5344CB8AC3E}">
        <p14:creationId xmlns:p14="http://schemas.microsoft.com/office/powerpoint/2010/main" val="12865285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F26535-8ECD-4758-B7C6-6ECDBB2B030B}" type="slidenum">
              <a:rPr lang="nl-NL" smtClean="0"/>
              <a:t>18</a:t>
            </a:fld>
            <a:endParaRPr lang="nl-NL"/>
          </a:p>
        </p:txBody>
      </p:sp>
    </p:spTree>
    <p:extLst>
      <p:ext uri="{BB962C8B-B14F-4D97-AF65-F5344CB8AC3E}">
        <p14:creationId xmlns:p14="http://schemas.microsoft.com/office/powerpoint/2010/main" val="36770832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EC005F-A7E6-4B2A-8C79-B538FEB9B47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79809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F26535-8ECD-4758-B7C6-6ECDBB2B030B}" type="slidenum">
              <a:rPr lang="nl-NL" smtClean="0"/>
              <a:t>20</a:t>
            </a:fld>
            <a:endParaRPr lang="nl-NL"/>
          </a:p>
        </p:txBody>
      </p:sp>
    </p:spTree>
    <p:extLst>
      <p:ext uri="{BB962C8B-B14F-4D97-AF65-F5344CB8AC3E}">
        <p14:creationId xmlns:p14="http://schemas.microsoft.com/office/powerpoint/2010/main" val="26636726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Galliano: Led 2,300 Italian troops against 80,000 Abyssinians and won. Shortly after was defeated and killed at the Battle of </a:t>
            </a:r>
            <a:r>
              <a:rPr lang="en-US" sz="1200" b="0" i="0" u="none" strike="noStrike" kern="1200" baseline="0" dirty="0" err="1">
                <a:solidFill>
                  <a:schemeClr val="tx1"/>
                </a:solidFill>
                <a:latin typeface="+mn-lt"/>
                <a:ea typeface="+mn-ea"/>
                <a:cs typeface="+mn-cs"/>
              </a:rPr>
              <a:t>Adua</a:t>
            </a:r>
            <a:r>
              <a:rPr lang="en-US" sz="1200" b="0" i="0" u="none" strike="noStrike" kern="1200" baseline="0" dirty="0">
                <a:solidFill>
                  <a:schemeClr val="tx1"/>
                </a:solidFill>
                <a:latin typeface="+mn-lt"/>
                <a:ea typeface="+mn-ea"/>
                <a:cs typeface="+mn-cs"/>
              </a:rPr>
              <a:t> (20,000 Italians were killed in this battle and his body was never recovered)</a:t>
            </a:r>
            <a:endParaRPr lang="en-US" dirty="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26535-8ECD-4758-B7C6-6ECDBB2B03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10250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FEC005F-A7E6-4B2A-8C79-B538FEB9B472}" type="slidenum">
              <a:rPr lang="nl-NL" smtClean="0"/>
              <a:t>21</a:t>
            </a:fld>
            <a:endParaRPr lang="nl-NL"/>
          </a:p>
        </p:txBody>
      </p:sp>
    </p:spTree>
    <p:extLst>
      <p:ext uri="{BB962C8B-B14F-4D97-AF65-F5344CB8AC3E}">
        <p14:creationId xmlns:p14="http://schemas.microsoft.com/office/powerpoint/2010/main" val="10612505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F26535-8ECD-4758-B7C6-6ECDBB2B030B}" type="slidenum">
              <a:rPr lang="nl-NL" smtClean="0"/>
              <a:t>22</a:t>
            </a:fld>
            <a:endParaRPr lang="nl-NL"/>
          </a:p>
        </p:txBody>
      </p:sp>
    </p:spTree>
    <p:extLst>
      <p:ext uri="{BB962C8B-B14F-4D97-AF65-F5344CB8AC3E}">
        <p14:creationId xmlns:p14="http://schemas.microsoft.com/office/powerpoint/2010/main" val="12128687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FEC005F-A7E6-4B2A-8C79-B538FEB9B472}" type="slidenum">
              <a:rPr lang="nl-NL" smtClean="0"/>
              <a:t>23</a:t>
            </a:fld>
            <a:endParaRPr lang="nl-NL"/>
          </a:p>
        </p:txBody>
      </p:sp>
    </p:spTree>
    <p:extLst>
      <p:ext uri="{BB962C8B-B14F-4D97-AF65-F5344CB8AC3E}">
        <p14:creationId xmlns:p14="http://schemas.microsoft.com/office/powerpoint/2010/main" val="33932754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AF26535-8ECD-4758-B7C6-6ECDBB2B030B}" type="slidenum">
              <a:rPr lang="nl-NL" smtClean="0"/>
              <a:t>24</a:t>
            </a:fld>
            <a:endParaRPr lang="nl-NL"/>
          </a:p>
        </p:txBody>
      </p:sp>
    </p:spTree>
    <p:extLst>
      <p:ext uri="{BB962C8B-B14F-4D97-AF65-F5344CB8AC3E}">
        <p14:creationId xmlns:p14="http://schemas.microsoft.com/office/powerpoint/2010/main" val="425115968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AGO: explain key drinks </a:t>
            </a:r>
            <a:r>
              <a:rPr lang="en-US" dirty="0">
                <a:sym typeface="Wingdings" panose="05000000000000000000" pitchFamily="2" charset="2"/>
              </a:rPr>
              <a:t> sparkling </a:t>
            </a:r>
            <a:r>
              <a:rPr lang="en-US" dirty="0" err="1">
                <a:sym typeface="Wingdings" panose="05000000000000000000" pitchFamily="2" charset="2"/>
              </a:rPr>
              <a:t>negroni</a:t>
            </a:r>
            <a:r>
              <a:rPr lang="en-US" dirty="0">
                <a:sym typeface="Wingdings" panose="05000000000000000000" pitchFamily="2" charset="2"/>
              </a:rPr>
              <a:t> = </a:t>
            </a:r>
            <a:r>
              <a:rPr lang="en-US" dirty="0" err="1">
                <a:sym typeface="Wingdings" panose="05000000000000000000" pitchFamily="2" charset="2"/>
              </a:rPr>
              <a:t>sbagliato</a:t>
            </a:r>
            <a:r>
              <a:rPr lang="en-US" dirty="0">
                <a:sym typeface="Wingdings" panose="05000000000000000000" pitchFamily="2" charset="2"/>
              </a:rPr>
              <a:t>. Change gin into prosecco</a:t>
            </a:r>
            <a:endParaRPr lang="en-US" dirty="0"/>
          </a:p>
        </p:txBody>
      </p:sp>
      <p:sp>
        <p:nvSpPr>
          <p:cNvPr id="4" name="Slide Number Placeholder 3"/>
          <p:cNvSpPr>
            <a:spLocks noGrp="1"/>
          </p:cNvSpPr>
          <p:nvPr>
            <p:ph type="sldNum" sz="quarter" idx="5"/>
          </p:nvPr>
        </p:nvSpPr>
        <p:spPr/>
        <p:txBody>
          <a:bodyPr/>
          <a:lstStyle/>
          <a:p>
            <a:fld id="{CAF26535-8ECD-4758-B7C6-6ECDBB2B030B}" type="slidenum">
              <a:rPr lang="nl-NL" smtClean="0"/>
              <a:t>25</a:t>
            </a:fld>
            <a:endParaRPr lang="nl-NL"/>
          </a:p>
        </p:txBody>
      </p:sp>
    </p:spTree>
    <p:extLst>
      <p:ext uri="{BB962C8B-B14F-4D97-AF65-F5344CB8AC3E}">
        <p14:creationId xmlns:p14="http://schemas.microsoft.com/office/powerpoint/2010/main" val="6095453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AGO: explain key drinks </a:t>
            </a:r>
            <a:r>
              <a:rPr lang="en-US" dirty="0">
                <a:sym typeface="Wingdings" panose="05000000000000000000" pitchFamily="2" charset="2"/>
              </a:rPr>
              <a:t> sparkling </a:t>
            </a:r>
            <a:r>
              <a:rPr lang="en-US" dirty="0" err="1">
                <a:sym typeface="Wingdings" panose="05000000000000000000" pitchFamily="2" charset="2"/>
              </a:rPr>
              <a:t>negroni</a:t>
            </a:r>
            <a:r>
              <a:rPr lang="en-US" dirty="0">
                <a:sym typeface="Wingdings" panose="05000000000000000000" pitchFamily="2" charset="2"/>
              </a:rPr>
              <a:t> = </a:t>
            </a:r>
            <a:r>
              <a:rPr lang="en-US" dirty="0" err="1">
                <a:sym typeface="Wingdings" panose="05000000000000000000" pitchFamily="2" charset="2"/>
              </a:rPr>
              <a:t>sbagliato</a:t>
            </a:r>
            <a:r>
              <a:rPr lang="en-US" dirty="0">
                <a:sym typeface="Wingdings" panose="05000000000000000000" pitchFamily="2" charset="2"/>
              </a:rPr>
              <a:t>. Change gin into prosecco</a:t>
            </a:r>
            <a:endParaRPr lang="en-US" dirty="0"/>
          </a:p>
        </p:txBody>
      </p:sp>
      <p:sp>
        <p:nvSpPr>
          <p:cNvPr id="4" name="Slide Number Placeholder 3"/>
          <p:cNvSpPr>
            <a:spLocks noGrp="1"/>
          </p:cNvSpPr>
          <p:nvPr>
            <p:ph type="sldNum" sz="quarter" idx="5"/>
          </p:nvPr>
        </p:nvSpPr>
        <p:spPr/>
        <p:txBody>
          <a:bodyPr/>
          <a:lstStyle/>
          <a:p>
            <a:fld id="{CAF26535-8ECD-4758-B7C6-6ECDBB2B030B}" type="slidenum">
              <a:rPr lang="nl-NL" smtClean="0"/>
              <a:t>26</a:t>
            </a:fld>
            <a:endParaRPr lang="nl-NL"/>
          </a:p>
        </p:txBody>
      </p:sp>
    </p:spTree>
    <p:extLst>
      <p:ext uri="{BB962C8B-B14F-4D97-AF65-F5344CB8AC3E}">
        <p14:creationId xmlns:p14="http://schemas.microsoft.com/office/powerpoint/2010/main" val="28408849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AGO: explain key drinks </a:t>
            </a:r>
            <a:r>
              <a:rPr lang="en-US" dirty="0">
                <a:sym typeface="Wingdings" panose="05000000000000000000" pitchFamily="2" charset="2"/>
              </a:rPr>
              <a:t> sparkling </a:t>
            </a:r>
            <a:r>
              <a:rPr lang="en-US" dirty="0" err="1">
                <a:sym typeface="Wingdings" panose="05000000000000000000" pitchFamily="2" charset="2"/>
              </a:rPr>
              <a:t>negroni</a:t>
            </a:r>
            <a:r>
              <a:rPr lang="en-US" dirty="0">
                <a:sym typeface="Wingdings" panose="05000000000000000000" pitchFamily="2" charset="2"/>
              </a:rPr>
              <a:t> = </a:t>
            </a:r>
            <a:r>
              <a:rPr lang="en-US" dirty="0" err="1">
                <a:sym typeface="Wingdings" panose="05000000000000000000" pitchFamily="2" charset="2"/>
              </a:rPr>
              <a:t>sbagliato</a:t>
            </a:r>
            <a:r>
              <a:rPr lang="en-US" dirty="0">
                <a:sym typeface="Wingdings" panose="05000000000000000000" pitchFamily="2" charset="2"/>
              </a:rPr>
              <a:t>. Change gin into prosecco</a:t>
            </a:r>
            <a:endParaRPr lang="en-US" dirty="0"/>
          </a:p>
        </p:txBody>
      </p:sp>
      <p:sp>
        <p:nvSpPr>
          <p:cNvPr id="4" name="Slide Number Placeholder 3"/>
          <p:cNvSpPr>
            <a:spLocks noGrp="1"/>
          </p:cNvSpPr>
          <p:nvPr>
            <p:ph type="sldNum" sz="quarter" idx="5"/>
          </p:nvPr>
        </p:nvSpPr>
        <p:spPr/>
        <p:txBody>
          <a:bodyPr/>
          <a:lstStyle/>
          <a:p>
            <a:fld id="{CAF26535-8ECD-4758-B7C6-6ECDBB2B030B}" type="slidenum">
              <a:rPr lang="nl-NL" smtClean="0"/>
              <a:t>27</a:t>
            </a:fld>
            <a:endParaRPr lang="nl-NL"/>
          </a:p>
        </p:txBody>
      </p:sp>
    </p:spTree>
    <p:extLst>
      <p:ext uri="{BB962C8B-B14F-4D97-AF65-F5344CB8AC3E}">
        <p14:creationId xmlns:p14="http://schemas.microsoft.com/office/powerpoint/2010/main" val="345808945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AGO: explain key drinks </a:t>
            </a:r>
            <a:r>
              <a:rPr lang="en-US" dirty="0">
                <a:sym typeface="Wingdings" panose="05000000000000000000" pitchFamily="2" charset="2"/>
              </a:rPr>
              <a:t> sparkling </a:t>
            </a:r>
            <a:r>
              <a:rPr lang="en-US" dirty="0" err="1">
                <a:sym typeface="Wingdings" panose="05000000000000000000" pitchFamily="2" charset="2"/>
              </a:rPr>
              <a:t>negroni</a:t>
            </a:r>
            <a:r>
              <a:rPr lang="en-US" dirty="0">
                <a:sym typeface="Wingdings" panose="05000000000000000000" pitchFamily="2" charset="2"/>
              </a:rPr>
              <a:t> = </a:t>
            </a:r>
            <a:r>
              <a:rPr lang="en-US" dirty="0" err="1">
                <a:sym typeface="Wingdings" panose="05000000000000000000" pitchFamily="2" charset="2"/>
              </a:rPr>
              <a:t>sbagliato</a:t>
            </a:r>
            <a:r>
              <a:rPr lang="en-US" dirty="0">
                <a:sym typeface="Wingdings" panose="05000000000000000000" pitchFamily="2" charset="2"/>
              </a:rPr>
              <a:t>. Change gin into prosecco</a:t>
            </a:r>
            <a:endParaRPr lang="en-US" dirty="0"/>
          </a:p>
        </p:txBody>
      </p:sp>
      <p:sp>
        <p:nvSpPr>
          <p:cNvPr id="4" name="Slide Number Placeholder 3"/>
          <p:cNvSpPr>
            <a:spLocks noGrp="1"/>
          </p:cNvSpPr>
          <p:nvPr>
            <p:ph type="sldNum" sz="quarter" idx="5"/>
          </p:nvPr>
        </p:nvSpPr>
        <p:spPr/>
        <p:txBody>
          <a:bodyPr/>
          <a:lstStyle/>
          <a:p>
            <a:fld id="{CAF26535-8ECD-4758-B7C6-6ECDBB2B030B}" type="slidenum">
              <a:rPr lang="nl-NL" smtClean="0"/>
              <a:t>28</a:t>
            </a:fld>
            <a:endParaRPr lang="nl-NL"/>
          </a:p>
        </p:txBody>
      </p:sp>
    </p:spTree>
    <p:extLst>
      <p:ext uri="{BB962C8B-B14F-4D97-AF65-F5344CB8AC3E}">
        <p14:creationId xmlns:p14="http://schemas.microsoft.com/office/powerpoint/2010/main" val="19160151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AGO: explain key drinks </a:t>
            </a:r>
            <a:r>
              <a:rPr lang="en-US" dirty="0">
                <a:sym typeface="Wingdings" panose="05000000000000000000" pitchFamily="2" charset="2"/>
              </a:rPr>
              <a:t> sparkling </a:t>
            </a:r>
            <a:r>
              <a:rPr lang="en-US" dirty="0" err="1">
                <a:sym typeface="Wingdings" panose="05000000000000000000" pitchFamily="2" charset="2"/>
              </a:rPr>
              <a:t>negroni</a:t>
            </a:r>
            <a:r>
              <a:rPr lang="en-US" dirty="0">
                <a:sym typeface="Wingdings" panose="05000000000000000000" pitchFamily="2" charset="2"/>
              </a:rPr>
              <a:t> = </a:t>
            </a:r>
            <a:r>
              <a:rPr lang="en-US" dirty="0" err="1">
                <a:sym typeface="Wingdings" panose="05000000000000000000" pitchFamily="2" charset="2"/>
              </a:rPr>
              <a:t>sbagliato</a:t>
            </a:r>
            <a:r>
              <a:rPr lang="en-US" dirty="0">
                <a:sym typeface="Wingdings" panose="05000000000000000000" pitchFamily="2" charset="2"/>
              </a:rPr>
              <a:t>. Change gin into prosecco</a:t>
            </a:r>
            <a:endParaRPr lang="en-US" dirty="0"/>
          </a:p>
        </p:txBody>
      </p:sp>
      <p:sp>
        <p:nvSpPr>
          <p:cNvPr id="4" name="Slide Number Placeholder 3"/>
          <p:cNvSpPr>
            <a:spLocks noGrp="1"/>
          </p:cNvSpPr>
          <p:nvPr>
            <p:ph type="sldNum" sz="quarter" idx="5"/>
          </p:nvPr>
        </p:nvSpPr>
        <p:spPr/>
        <p:txBody>
          <a:bodyPr/>
          <a:lstStyle/>
          <a:p>
            <a:fld id="{CAF26535-8ECD-4758-B7C6-6ECDBB2B030B}" type="slidenum">
              <a:rPr lang="nl-NL" smtClean="0"/>
              <a:t>29</a:t>
            </a:fld>
            <a:endParaRPr lang="nl-NL"/>
          </a:p>
        </p:txBody>
      </p:sp>
    </p:spTree>
    <p:extLst>
      <p:ext uri="{BB962C8B-B14F-4D97-AF65-F5344CB8AC3E}">
        <p14:creationId xmlns:p14="http://schemas.microsoft.com/office/powerpoint/2010/main" val="22137583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fld id="{3FEC005F-A7E6-4B2A-8C79-B538FEB9B472}" type="slidenum">
              <a:rPr lang="nl-NL" smtClean="0"/>
              <a:t>30</a:t>
            </a:fld>
            <a:endParaRPr lang="nl-NL"/>
          </a:p>
        </p:txBody>
      </p:sp>
    </p:spTree>
    <p:extLst>
      <p:ext uri="{BB962C8B-B14F-4D97-AF65-F5344CB8AC3E}">
        <p14:creationId xmlns:p14="http://schemas.microsoft.com/office/powerpoint/2010/main" val="7916396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26535-8ECD-4758-B7C6-6ECDBB2B03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935019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26535-8ECD-4758-B7C6-6ECDBB2B03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300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Famous for producing Prosecco, Vermouth and Aromatic Wine</a:t>
            </a:r>
            <a:br>
              <a:rPr lang="en-US" sz="1200" b="0" i="0" u="none" strike="noStrike" kern="1200" baseline="0" dirty="0">
                <a:solidFill>
                  <a:schemeClr val="tx1"/>
                </a:solidFill>
                <a:latin typeface="+mn-lt"/>
                <a:ea typeface="+mn-ea"/>
                <a:cs typeface="+mn-cs"/>
              </a:rPr>
            </a:br>
            <a:r>
              <a:rPr lang="en-US" sz="1200" b="0" i="0" u="none" strike="noStrike" kern="1200" baseline="0" dirty="0">
                <a:solidFill>
                  <a:schemeClr val="tx1"/>
                </a:solidFill>
                <a:latin typeface="+mn-lt"/>
                <a:ea typeface="+mn-ea"/>
                <a:cs typeface="+mn-cs"/>
              </a:rPr>
              <a:t>Piedmont – alpine region</a:t>
            </a:r>
            <a:endParaRPr lang="en-US" dirty="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26535-8ECD-4758-B7C6-6ECDBB2B03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05145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Q: Galliano is the </a:t>
            </a:r>
            <a:r>
              <a:rPr lang="en-US" b="1" dirty="0"/>
              <a:t>true Italian liqueur</a:t>
            </a:r>
            <a:r>
              <a:rPr lang="en-US" dirty="0"/>
              <a:t>. We make Galliano in the Torino area / North of Italy. Ago, can you explain a bit of the area?</a:t>
            </a:r>
          </a:p>
          <a:p>
            <a:r>
              <a:rPr lang="en-US" dirty="0"/>
              <a:t>AGO: Well, I’m from the North as well (lake Como)The area of Torino is famous for prosecco, vermouth and aromatic wines. Many of the herbs and spices used in the Galliano liqueurs grow here. </a:t>
            </a:r>
          </a:p>
          <a:p>
            <a:r>
              <a:rPr lang="en-US" dirty="0"/>
              <a:t>Ago: All the Galliano distillates are produced by Maraschi &amp; </a:t>
            </a:r>
            <a:r>
              <a:rPr lang="en-US" dirty="0" err="1"/>
              <a:t>Quirici</a:t>
            </a:r>
            <a:r>
              <a:rPr lang="en-US" dirty="0"/>
              <a:t>, since the start of Galliano in 1896. </a:t>
            </a:r>
            <a:endParaRPr lang="nl-NL" dirty="0"/>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EC005F-A7E6-4B2A-8C79-B538FEB9B47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49371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AF26535-8ECD-4758-B7C6-6ECDBB2B030B}"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4813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Note re recipe change in the 70s</a:t>
            </a: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EC005F-A7E6-4B2A-8C79-B538FEB9B47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64107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Q: SO it all started with Galliano </a:t>
            </a:r>
            <a:r>
              <a:rPr lang="en-US" dirty="0" err="1"/>
              <a:t>L’autentico</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Q: explain the different herbs (lavender, aniseed, vanilla, cinnamon, gloves)</a:t>
            </a:r>
            <a:endParaRPr lang="nl-NL" sz="1200" kern="1200" dirty="0">
              <a:solidFill>
                <a:schemeClr val="tx1"/>
              </a:solidFill>
              <a:effectLst/>
              <a:latin typeface="+mn-lt"/>
              <a:ea typeface="+mn-ea"/>
              <a:cs typeface="+mn-cs"/>
            </a:endParaRPr>
          </a:p>
          <a:p>
            <a:endParaRPr lang="nl-NL" dirty="0"/>
          </a:p>
        </p:txBody>
      </p:sp>
      <p:sp>
        <p:nvSpPr>
          <p:cNvPr id="4" name="Tijdelijke aanduiding voor dianumm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FEC005F-A7E6-4B2A-8C79-B538FEB9B472}"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6635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1"/>
            <a:ext cx="10363200" cy="553998"/>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3090538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wa elementy zawartości">
    <p:spTree>
      <p:nvGrpSpPr>
        <p:cNvPr id="1" name=""/>
        <p:cNvGrpSpPr/>
        <p:nvPr/>
      </p:nvGrpSpPr>
      <p:grpSpPr>
        <a:xfrm>
          <a:off x="0" y="0"/>
          <a:ext cx="0" cy="0"/>
          <a:chOff x="0" y="0"/>
          <a:chExt cx="0" cy="0"/>
        </a:xfrm>
      </p:grpSpPr>
    </p:spTree>
    <p:extLst>
      <p:ext uri="{BB962C8B-B14F-4D97-AF65-F5344CB8AC3E}">
        <p14:creationId xmlns:p14="http://schemas.microsoft.com/office/powerpoint/2010/main" val="2916375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orównani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7984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ylko tytuł">
    <p:spTree>
      <p:nvGrpSpPr>
        <p:cNvPr id="1" name=""/>
        <p:cNvGrpSpPr/>
        <p:nvPr/>
      </p:nvGrpSpPr>
      <p:grpSpPr>
        <a:xfrm>
          <a:off x="0" y="0"/>
          <a:ext cx="0" cy="0"/>
          <a:chOff x="0" y="0"/>
          <a:chExt cx="0" cy="0"/>
        </a:xfrm>
      </p:grpSpPr>
    </p:spTree>
    <p:extLst>
      <p:ext uri="{BB962C8B-B14F-4D97-AF65-F5344CB8AC3E}">
        <p14:creationId xmlns:p14="http://schemas.microsoft.com/office/powerpoint/2010/main" val="17076350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317620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Zawartość z podpisem">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71795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Obraz z podpisem">
    <p:spTree>
      <p:nvGrpSpPr>
        <p:cNvPr id="1" name=""/>
        <p:cNvGrpSpPr/>
        <p:nvPr/>
      </p:nvGrpSpPr>
      <p:grpSpPr>
        <a:xfrm>
          <a:off x="0" y="0"/>
          <a:ext cx="0" cy="0"/>
          <a:chOff x="0" y="0"/>
          <a:chExt cx="0" cy="0"/>
        </a:xfrm>
      </p:grpSpPr>
    </p:spTree>
    <p:extLst>
      <p:ext uri="{BB962C8B-B14F-4D97-AF65-F5344CB8AC3E}">
        <p14:creationId xmlns:p14="http://schemas.microsoft.com/office/powerpoint/2010/main" val="41591254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ytuł i tekst pionow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00861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ytuł pionowy i teks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63514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a:xfrm>
            <a:off x="1857375" y="3107531"/>
            <a:ext cx="8253413" cy="389466"/>
          </a:xfrm>
        </p:spPr>
        <p:txBody>
          <a:bodyPr lIns="0" tIns="0" rIns="0" bIns="0"/>
          <a:lstStyle>
            <a:lvl1pPr>
              <a:defRPr sz="2531" b="0" i="1">
                <a:solidFill>
                  <a:schemeClr val="bg1"/>
                </a:solidFill>
                <a:latin typeface="Trebuchet MS"/>
                <a:cs typeface="Trebuchet MS"/>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2/6/2025</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0099603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857375" y="3107531"/>
            <a:ext cx="8253413" cy="389466"/>
          </a:xfrm>
        </p:spPr>
        <p:txBody>
          <a:bodyPr lIns="0" tIns="0" rIns="0" bIns="0"/>
          <a:lstStyle>
            <a:lvl1pPr>
              <a:defRPr sz="2531" b="0" i="1">
                <a:solidFill>
                  <a:schemeClr val="bg1"/>
                </a:solidFill>
                <a:latin typeface="Trebuchet MS"/>
                <a:cs typeface="Trebuchet MS"/>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2/6/2025</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2064320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sz="1266"/>
          </a:p>
        </p:txBody>
      </p:sp>
      <p:sp>
        <p:nvSpPr>
          <p:cNvPr id="2" name="Holder 2"/>
          <p:cNvSpPr>
            <a:spLocks noGrp="1"/>
          </p:cNvSpPr>
          <p:nvPr>
            <p:ph type="title"/>
          </p:nvPr>
        </p:nvSpPr>
        <p:spPr>
          <a:xfrm>
            <a:off x="1857375" y="3107531"/>
            <a:ext cx="8253413" cy="389466"/>
          </a:xfrm>
        </p:spPr>
        <p:txBody>
          <a:bodyPr lIns="0" tIns="0" rIns="0" bIns="0"/>
          <a:lstStyle>
            <a:lvl1pPr>
              <a:defRPr sz="2531" b="0" i="1">
                <a:solidFill>
                  <a:schemeClr val="bg1"/>
                </a:solidFill>
                <a:latin typeface="Trebuchet MS"/>
                <a:cs typeface="Trebuchet MS"/>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2/6/2025</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1743406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0"/>
            <a:ext cx="12192000" cy="6858000"/>
          </a:xfrm>
          <a:prstGeom prst="rect">
            <a:avLst/>
          </a:prstGeom>
          <a:blipFill>
            <a:blip r:embed="rId2" cstate="print"/>
            <a:stretch>
              <a:fillRect/>
            </a:stretch>
          </a:blipFill>
        </p:spPr>
        <p:txBody>
          <a:bodyPr wrap="square" lIns="0" tIns="0" rIns="0" bIns="0" rtlCol="0"/>
          <a:lstStyle/>
          <a:p>
            <a:endParaRPr sz="1266"/>
          </a:p>
        </p:txBody>
      </p:sp>
      <p:sp>
        <p:nvSpPr>
          <p:cNvPr id="17" name="bk object 17"/>
          <p:cNvSpPr/>
          <p:nvPr/>
        </p:nvSpPr>
        <p:spPr>
          <a:xfrm>
            <a:off x="928254" y="2667824"/>
            <a:ext cx="10335816" cy="0"/>
          </a:xfrm>
          <a:custGeom>
            <a:avLst/>
            <a:gdLst/>
            <a:ahLst/>
            <a:cxnLst/>
            <a:rect l="l" t="t" r="r" b="b"/>
            <a:pathLst>
              <a:path w="11024870">
                <a:moveTo>
                  <a:pt x="0" y="0"/>
                </a:moveTo>
                <a:lnTo>
                  <a:pt x="11024527" y="0"/>
                </a:lnTo>
              </a:path>
            </a:pathLst>
          </a:custGeom>
          <a:ln w="25400">
            <a:solidFill>
              <a:srgbClr val="FFFFFF"/>
            </a:solidFill>
          </a:ln>
        </p:spPr>
        <p:txBody>
          <a:bodyPr wrap="square" lIns="0" tIns="0" rIns="0" bIns="0" rtlCol="0"/>
          <a:lstStyle/>
          <a:p>
            <a:endParaRPr sz="1266"/>
          </a:p>
        </p:txBody>
      </p:sp>
      <p:sp>
        <p:nvSpPr>
          <p:cNvPr id="18" name="bk object 18"/>
          <p:cNvSpPr/>
          <p:nvPr/>
        </p:nvSpPr>
        <p:spPr>
          <a:xfrm>
            <a:off x="928254" y="4185871"/>
            <a:ext cx="10335816" cy="0"/>
          </a:xfrm>
          <a:custGeom>
            <a:avLst/>
            <a:gdLst/>
            <a:ahLst/>
            <a:cxnLst/>
            <a:rect l="l" t="t" r="r" b="b"/>
            <a:pathLst>
              <a:path w="11024870">
                <a:moveTo>
                  <a:pt x="0" y="0"/>
                </a:moveTo>
                <a:lnTo>
                  <a:pt x="11024527" y="0"/>
                </a:lnTo>
              </a:path>
            </a:pathLst>
          </a:custGeom>
          <a:ln w="25400">
            <a:solidFill>
              <a:srgbClr val="FFFFFF"/>
            </a:solidFill>
          </a:ln>
        </p:spPr>
        <p:txBody>
          <a:bodyPr wrap="square" lIns="0" tIns="0" rIns="0" bIns="0" rtlCol="0"/>
          <a:lstStyle/>
          <a:p>
            <a:endParaRPr sz="1266"/>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2/6/2025</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7116375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Picture + Topic">
    <p:bg>
      <p:bgRef idx="1001">
        <a:schemeClr val="bg1"/>
      </p:bgRef>
    </p:bg>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860800" y="275167"/>
            <a:ext cx="7823200" cy="1143000"/>
          </a:xfrm>
          <a:prstGeom prst="rect">
            <a:avLst/>
          </a:prstGeom>
        </p:spPr>
        <p:txBody>
          <a:bodyPr vert="horz"/>
          <a:lstStyle>
            <a:lvl1pPr algn="r">
              <a:defRPr sz="4267" b="1" i="0" spc="0" baseline="0">
                <a:solidFill>
                  <a:schemeClr val="tx1"/>
                </a:solidFill>
                <a:latin typeface="Fakt Pro SemiBold"/>
              </a:defRPr>
            </a:lvl1pPr>
          </a:lstStyle>
          <a:p>
            <a:r>
              <a:rPr lang="en-US" dirty="0"/>
              <a:t>Click to edit </a:t>
            </a:r>
            <a:br>
              <a:rPr lang="en-US" dirty="0"/>
            </a:br>
            <a:r>
              <a:rPr lang="en-US" dirty="0"/>
              <a:t>Master title style</a:t>
            </a:r>
          </a:p>
        </p:txBody>
      </p:sp>
      <p:cxnSp>
        <p:nvCxnSpPr>
          <p:cNvPr id="7" name="Straight Connector 6"/>
          <p:cNvCxnSpPr/>
          <p:nvPr userDrawn="1"/>
        </p:nvCxnSpPr>
        <p:spPr>
          <a:xfrm>
            <a:off x="10058400" y="1600200"/>
            <a:ext cx="1524000" cy="0"/>
          </a:xfrm>
          <a:prstGeom prst="line">
            <a:avLst/>
          </a:prstGeom>
          <a:ln w="19050" cmpd="sng">
            <a:solidFill>
              <a:srgbClr val="FFFFFF"/>
            </a:solidFill>
          </a:ln>
        </p:spPr>
        <p:style>
          <a:lnRef idx="1">
            <a:schemeClr val="dk1"/>
          </a:lnRef>
          <a:fillRef idx="0">
            <a:schemeClr val="dk1"/>
          </a:fillRef>
          <a:effectRef idx="0">
            <a:schemeClr val="dk1"/>
          </a:effectRef>
          <a:fontRef idx="minor">
            <a:schemeClr val="tx1"/>
          </a:fontRef>
        </p:style>
      </p:cxnSp>
      <p:pic>
        <p:nvPicPr>
          <p:cNvPr id="5" name="Picture 4" descr="BBA_Crest_White_Small_100px.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972803" y="5562601"/>
            <a:ext cx="767103" cy="859155"/>
          </a:xfrm>
          <a:prstGeom prst="rect">
            <a:avLst/>
          </a:prstGeom>
        </p:spPr>
      </p:pic>
    </p:spTree>
    <p:extLst>
      <p:ext uri="{BB962C8B-B14F-4D97-AF65-F5344CB8AC3E}">
        <p14:creationId xmlns:p14="http://schemas.microsoft.com/office/powerpoint/2010/main" val="4110184819"/>
      </p:ext>
    </p:extLst>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lajd tytułowy">
    <p:bg>
      <p:bgRef idx="1001">
        <a:schemeClr val="bg1"/>
      </p:bgRef>
    </p:bg>
    <p:spTree>
      <p:nvGrpSpPr>
        <p:cNvPr id="1" name=""/>
        <p:cNvGrpSpPr/>
        <p:nvPr/>
      </p:nvGrpSpPr>
      <p:grpSpPr>
        <a:xfrm>
          <a:off x="0" y="0"/>
          <a:ext cx="0" cy="0"/>
          <a:chOff x="0" y="0"/>
          <a:chExt cx="0" cy="0"/>
        </a:xfrm>
      </p:grpSpPr>
      <p:sp>
        <p:nvSpPr>
          <p:cNvPr id="10" name="Symbol zastępczy tekstu 9">
            <a:extLst>
              <a:ext uri="{FF2B5EF4-FFF2-40B4-BE49-F238E27FC236}">
                <a16:creationId xmlns:a16="http://schemas.microsoft.com/office/drawing/2014/main" id="{83E62690-3C1D-DD7A-1BB6-631C5F7B2AD5}"/>
              </a:ext>
            </a:extLst>
          </p:cNvPr>
          <p:cNvSpPr>
            <a:spLocks noGrp="1"/>
          </p:cNvSpPr>
          <p:nvPr>
            <p:ph type="body" sz="quarter" idx="11"/>
          </p:nvPr>
        </p:nvSpPr>
        <p:spPr>
          <a:xfrm>
            <a:off x="377825" y="1600200"/>
            <a:ext cx="5718175" cy="1828800"/>
          </a:xfrm>
          <a:prstGeom prst="rect">
            <a:avLst/>
          </a:prstGeom>
        </p:spPr>
        <p:txBody>
          <a:bodyPr/>
          <a:lstStyle>
            <a:lvl1pPr marL="0" indent="0">
              <a:buNone/>
              <a:defRPr sz="1200" b="0" i="0">
                <a:latin typeface="Helvetica Light" panose="020B0403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pl-PL" dirty="0"/>
              <a:t>Kliknij, aby edytować style wzorca tekstu</a:t>
            </a:r>
          </a:p>
        </p:txBody>
      </p:sp>
      <p:sp>
        <p:nvSpPr>
          <p:cNvPr id="11" name="Symbol zastępczy tekstu 9">
            <a:extLst>
              <a:ext uri="{FF2B5EF4-FFF2-40B4-BE49-F238E27FC236}">
                <a16:creationId xmlns:a16="http://schemas.microsoft.com/office/drawing/2014/main" id="{1E4087AC-75C0-958B-C094-F45E6D882C66}"/>
              </a:ext>
            </a:extLst>
          </p:cNvPr>
          <p:cNvSpPr>
            <a:spLocks noGrp="1"/>
          </p:cNvSpPr>
          <p:nvPr>
            <p:ph type="body" sz="quarter" idx="12"/>
          </p:nvPr>
        </p:nvSpPr>
        <p:spPr>
          <a:xfrm>
            <a:off x="377825" y="3826565"/>
            <a:ext cx="5718175" cy="1828800"/>
          </a:xfrm>
          <a:prstGeom prst="rect">
            <a:avLst/>
          </a:prstGeom>
        </p:spPr>
        <p:txBody>
          <a:bodyPr/>
          <a:lstStyle>
            <a:lvl1pPr marL="0" indent="0">
              <a:buNone/>
              <a:defRPr sz="1200" b="0" i="0">
                <a:solidFill>
                  <a:schemeClr val="bg2">
                    <a:lumMod val="10000"/>
                  </a:schemeClr>
                </a:solidFill>
                <a:latin typeface="Helvetica Light" panose="020B0403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pl-PL" dirty="0"/>
              <a:t>Kliknij, aby edytować style wzorca tekstu</a:t>
            </a:r>
          </a:p>
        </p:txBody>
      </p:sp>
      <p:sp>
        <p:nvSpPr>
          <p:cNvPr id="14" name="Symbol zastępczy tytułu pionowego 13">
            <a:extLst>
              <a:ext uri="{FF2B5EF4-FFF2-40B4-BE49-F238E27FC236}">
                <a16:creationId xmlns:a16="http://schemas.microsoft.com/office/drawing/2014/main" id="{AD9005EF-D865-1E9C-01F9-3B1B97127DD6}"/>
              </a:ext>
            </a:extLst>
          </p:cNvPr>
          <p:cNvSpPr>
            <a:spLocks noGrp="1"/>
          </p:cNvSpPr>
          <p:nvPr>
            <p:ph type="body" orient="vert" sz="quarter" idx="13" hasCustomPrompt="1"/>
          </p:nvPr>
        </p:nvSpPr>
        <p:spPr>
          <a:xfrm>
            <a:off x="11814175" y="2117725"/>
            <a:ext cx="152400" cy="3348038"/>
          </a:xfrm>
          <a:prstGeom prst="rect">
            <a:avLst/>
          </a:prstGeom>
          <a:ln>
            <a:noFill/>
          </a:ln>
        </p:spPr>
        <p:txBody>
          <a:bodyPr vert="eaVert" anchor="ctr" anchorCtr="1"/>
          <a:lstStyle>
            <a:lvl1pPr marL="0" indent="0" algn="ctr">
              <a:buNone/>
              <a:defRPr sz="900"/>
            </a:lvl1pPr>
          </a:lstStyle>
          <a:p>
            <a:pPr lvl="0"/>
            <a:r>
              <a:rPr lang="pl-PL" sz="900" dirty="0" err="1"/>
              <a:t>Galliano</a:t>
            </a:r>
            <a:r>
              <a:rPr lang="pl-PL" sz="900" dirty="0"/>
              <a:t> </a:t>
            </a:r>
            <a:r>
              <a:rPr lang="pl-PL" sz="900" dirty="0" err="1"/>
              <a:t>brand</a:t>
            </a:r>
            <a:r>
              <a:rPr lang="pl-PL" sz="900" dirty="0"/>
              <a:t> </a:t>
            </a:r>
            <a:r>
              <a:rPr lang="pl-PL" sz="900" dirty="0" err="1"/>
              <a:t>guidance</a:t>
            </a:r>
            <a:r>
              <a:rPr lang="pl-PL" sz="900" dirty="0"/>
              <a:t> | </a:t>
            </a:r>
            <a:fld id="{D2917BA1-D20C-774E-97C9-C4218EF40638}" type="slidenum">
              <a:rPr lang="pl-PL" sz="900" smtClean="0"/>
              <a:t>‹#›</a:t>
            </a:fld>
            <a:endParaRPr lang="pl-PL" dirty="0"/>
          </a:p>
        </p:txBody>
      </p:sp>
      <p:sp>
        <p:nvSpPr>
          <p:cNvPr id="15" name="Tytuł 14">
            <a:extLst>
              <a:ext uri="{FF2B5EF4-FFF2-40B4-BE49-F238E27FC236}">
                <a16:creationId xmlns:a16="http://schemas.microsoft.com/office/drawing/2014/main" id="{15626041-1D21-5FE3-DF7C-00B622CEEDA2}"/>
              </a:ext>
            </a:extLst>
          </p:cNvPr>
          <p:cNvSpPr>
            <a:spLocks noGrp="1"/>
          </p:cNvSpPr>
          <p:nvPr>
            <p:ph type="title" hasCustomPrompt="1"/>
          </p:nvPr>
        </p:nvSpPr>
        <p:spPr>
          <a:xfrm>
            <a:off x="377824" y="365126"/>
            <a:ext cx="5718175" cy="837510"/>
          </a:xfrm>
          <a:prstGeom prst="rect">
            <a:avLst/>
          </a:prstGeom>
        </p:spPr>
        <p:txBody>
          <a:bodyPr/>
          <a:lstStyle/>
          <a:p>
            <a:r>
              <a:rPr lang="pl-PL" dirty="0"/>
              <a:t>KLIKNIJ, ABY EDYTOWAĆ STYL</a:t>
            </a:r>
          </a:p>
        </p:txBody>
      </p:sp>
    </p:spTree>
    <p:extLst>
      <p:ext uri="{BB962C8B-B14F-4D97-AF65-F5344CB8AC3E}">
        <p14:creationId xmlns:p14="http://schemas.microsoft.com/office/powerpoint/2010/main" val="2069650917"/>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ytuł i zawartość">
    <p:spTree>
      <p:nvGrpSpPr>
        <p:cNvPr id="1" name=""/>
        <p:cNvGrpSpPr/>
        <p:nvPr/>
      </p:nvGrpSpPr>
      <p:grpSpPr>
        <a:xfrm>
          <a:off x="0" y="0"/>
          <a:ext cx="0" cy="0"/>
          <a:chOff x="0" y="0"/>
          <a:chExt cx="0" cy="0"/>
        </a:xfrm>
      </p:grpSpPr>
      <p:sp>
        <p:nvSpPr>
          <p:cNvPr id="7" name="Tytuł 14">
            <a:extLst>
              <a:ext uri="{FF2B5EF4-FFF2-40B4-BE49-F238E27FC236}">
                <a16:creationId xmlns:a16="http://schemas.microsoft.com/office/drawing/2014/main" id="{4720D7DE-5040-5C9B-6924-E911CA282961}"/>
              </a:ext>
            </a:extLst>
          </p:cNvPr>
          <p:cNvSpPr>
            <a:spLocks noGrp="1"/>
          </p:cNvSpPr>
          <p:nvPr>
            <p:ph type="title" hasCustomPrompt="1"/>
          </p:nvPr>
        </p:nvSpPr>
        <p:spPr>
          <a:xfrm>
            <a:off x="377824" y="365126"/>
            <a:ext cx="5718175" cy="837510"/>
          </a:xfrm>
          <a:prstGeom prst="rect">
            <a:avLst/>
          </a:prstGeom>
        </p:spPr>
        <p:txBody>
          <a:bodyPr/>
          <a:lstStyle/>
          <a:p>
            <a:r>
              <a:rPr lang="pl-PL" dirty="0"/>
              <a:t>KLIKNIJ, ABY EDYTOWAĆ STYL</a:t>
            </a:r>
          </a:p>
        </p:txBody>
      </p:sp>
      <p:graphicFrame>
        <p:nvGraphicFramePr>
          <p:cNvPr id="8" name="Tabela 8">
            <a:extLst>
              <a:ext uri="{FF2B5EF4-FFF2-40B4-BE49-F238E27FC236}">
                <a16:creationId xmlns:a16="http://schemas.microsoft.com/office/drawing/2014/main" id="{A97B8B5A-2915-1ECD-615B-F659BB4228DE}"/>
              </a:ext>
            </a:extLst>
          </p:cNvPr>
          <p:cNvGraphicFramePr>
            <a:graphicFrameLocks noGrp="1"/>
          </p:cNvGraphicFramePr>
          <p:nvPr userDrawn="1">
            <p:extLst>
              <p:ext uri="{D42A27DB-BD31-4B8C-83A1-F6EECF244321}">
                <p14:modId xmlns:p14="http://schemas.microsoft.com/office/powerpoint/2010/main" val="230794162"/>
              </p:ext>
            </p:extLst>
          </p:nvPr>
        </p:nvGraphicFramePr>
        <p:xfrm>
          <a:off x="377824" y="3999810"/>
          <a:ext cx="11398060" cy="2512308"/>
        </p:xfrm>
        <a:graphic>
          <a:graphicData uri="http://schemas.openxmlformats.org/drawingml/2006/table">
            <a:tbl>
              <a:tblPr firstRow="1" bandRow="1">
                <a:tableStyleId>{5C22544A-7EE6-4342-B048-85BDC9FD1C3A}</a:tableStyleId>
              </a:tblPr>
              <a:tblGrid>
                <a:gridCol w="2849515">
                  <a:extLst>
                    <a:ext uri="{9D8B030D-6E8A-4147-A177-3AD203B41FA5}">
                      <a16:colId xmlns:a16="http://schemas.microsoft.com/office/drawing/2014/main" val="1708079351"/>
                    </a:ext>
                  </a:extLst>
                </a:gridCol>
                <a:gridCol w="2849515">
                  <a:extLst>
                    <a:ext uri="{9D8B030D-6E8A-4147-A177-3AD203B41FA5}">
                      <a16:colId xmlns:a16="http://schemas.microsoft.com/office/drawing/2014/main" val="1889275951"/>
                    </a:ext>
                  </a:extLst>
                </a:gridCol>
                <a:gridCol w="2849515">
                  <a:extLst>
                    <a:ext uri="{9D8B030D-6E8A-4147-A177-3AD203B41FA5}">
                      <a16:colId xmlns:a16="http://schemas.microsoft.com/office/drawing/2014/main" val="225717598"/>
                    </a:ext>
                  </a:extLst>
                </a:gridCol>
                <a:gridCol w="2849515">
                  <a:extLst>
                    <a:ext uri="{9D8B030D-6E8A-4147-A177-3AD203B41FA5}">
                      <a16:colId xmlns:a16="http://schemas.microsoft.com/office/drawing/2014/main" val="1629405145"/>
                    </a:ext>
                  </a:extLst>
                </a:gridCol>
              </a:tblGrid>
              <a:tr h="628077">
                <a:tc>
                  <a:txBody>
                    <a:bodyPr/>
                    <a:lstStyle/>
                    <a:p>
                      <a:pPr algn="l"/>
                      <a:endParaRPr lang="pl-PL" sz="1100" b="0" i="0" dirty="0">
                        <a:solidFill>
                          <a:schemeClr val="tx1"/>
                        </a:solidFill>
                        <a:latin typeface="Helvetica Light" panose="020B0403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100" b="0" i="0" dirty="0">
                        <a:solidFill>
                          <a:schemeClr val="tx1"/>
                        </a:solidFill>
                        <a:latin typeface="Helvetica Light" panose="020B0403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100" b="0" i="0" dirty="0">
                        <a:solidFill>
                          <a:schemeClr val="tx1"/>
                        </a:solidFill>
                        <a:latin typeface="Helvetica Light" panose="020B0403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100" b="0" i="0" dirty="0">
                        <a:solidFill>
                          <a:schemeClr val="tx1"/>
                        </a:solidFill>
                        <a:latin typeface="Helvetica Light" panose="020B040302020202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43987775"/>
                  </a:ext>
                </a:extLst>
              </a:tr>
              <a:tr h="6280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100" b="0" i="0" dirty="0">
                        <a:solidFill>
                          <a:schemeClr val="tx1"/>
                        </a:solidFill>
                        <a:latin typeface="Helvetica Light" panose="020B0403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100" b="0" i="0" dirty="0">
                        <a:solidFill>
                          <a:schemeClr val="tx1"/>
                        </a:solidFill>
                        <a:latin typeface="Helvetica Light" panose="020B0403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100" b="0" i="0" dirty="0">
                        <a:solidFill>
                          <a:schemeClr val="tx1"/>
                        </a:solidFill>
                        <a:latin typeface="Helvetica Light" panose="020B0403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100" b="0" i="0" dirty="0">
                        <a:solidFill>
                          <a:schemeClr val="tx1"/>
                        </a:solidFill>
                        <a:latin typeface="Helvetica Light" panose="020B0403020202020204" pitchFamily="34"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234077818"/>
                  </a:ext>
                </a:extLst>
              </a:tr>
              <a:tr h="6280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100" b="0" i="0" dirty="0">
                        <a:solidFill>
                          <a:schemeClr val="tx1"/>
                        </a:solidFill>
                        <a:latin typeface="Helvetica Light" panose="020B04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100" b="0" i="0" dirty="0">
                        <a:solidFill>
                          <a:schemeClr val="tx1"/>
                        </a:solidFill>
                        <a:latin typeface="Helvetica Light" panose="020B04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100" b="0" i="0" dirty="0">
                        <a:solidFill>
                          <a:schemeClr val="tx1"/>
                        </a:solidFill>
                        <a:latin typeface="Helvetica Light" panose="020B04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100" b="0" i="0" dirty="0">
                        <a:solidFill>
                          <a:schemeClr val="tx1"/>
                        </a:solidFill>
                        <a:latin typeface="Helvetica Light" panose="020B04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960433455"/>
                  </a:ext>
                </a:extLst>
              </a:tr>
              <a:tr h="6280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100" b="0" i="0" dirty="0">
                        <a:solidFill>
                          <a:schemeClr val="tx1"/>
                        </a:solidFill>
                        <a:latin typeface="Helvetica Light" panose="020B04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100" b="0" i="0" dirty="0">
                        <a:solidFill>
                          <a:schemeClr val="tx1"/>
                        </a:solidFill>
                        <a:latin typeface="Helvetica Light" panose="020B04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100" b="0" i="0" dirty="0">
                        <a:solidFill>
                          <a:schemeClr val="tx1"/>
                        </a:solidFill>
                        <a:latin typeface="Helvetica Light" panose="020B04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pl-PL" sz="1100" b="0" i="0" dirty="0">
                        <a:solidFill>
                          <a:schemeClr val="tx1"/>
                        </a:solidFill>
                        <a:latin typeface="Helvetica Light" panose="020B0403020202020204" pitchFamily="34" charset="0"/>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350249450"/>
                  </a:ext>
                </a:extLst>
              </a:tr>
            </a:tbl>
          </a:graphicData>
        </a:graphic>
      </p:graphicFrame>
      <p:sp>
        <p:nvSpPr>
          <p:cNvPr id="10" name="Symbol zastępczy obrazu 9">
            <a:extLst>
              <a:ext uri="{FF2B5EF4-FFF2-40B4-BE49-F238E27FC236}">
                <a16:creationId xmlns:a16="http://schemas.microsoft.com/office/drawing/2014/main" id="{2F7B4695-A36D-F26C-EB24-6F0C62DFC4BC}"/>
              </a:ext>
            </a:extLst>
          </p:cNvPr>
          <p:cNvSpPr>
            <a:spLocks noGrp="1"/>
          </p:cNvSpPr>
          <p:nvPr>
            <p:ph type="pic" sz="quarter" idx="10"/>
          </p:nvPr>
        </p:nvSpPr>
        <p:spPr>
          <a:xfrm>
            <a:off x="452438" y="1319917"/>
            <a:ext cx="2687637" cy="2512308"/>
          </a:xfrm>
          <a:prstGeom prst="rect">
            <a:avLst/>
          </a:prstGeom>
        </p:spPr>
        <p:txBody>
          <a:bodyPr/>
          <a:lstStyle/>
          <a:p>
            <a:endParaRPr lang="pl-PL" dirty="0"/>
          </a:p>
        </p:txBody>
      </p:sp>
      <p:sp>
        <p:nvSpPr>
          <p:cNvPr id="11" name="Symbol zastępczy obrazu 9">
            <a:extLst>
              <a:ext uri="{FF2B5EF4-FFF2-40B4-BE49-F238E27FC236}">
                <a16:creationId xmlns:a16="http://schemas.microsoft.com/office/drawing/2014/main" id="{4F9252F9-8A52-2C8C-3A74-B43A0B76A5B0}"/>
              </a:ext>
            </a:extLst>
          </p:cNvPr>
          <p:cNvSpPr>
            <a:spLocks noGrp="1"/>
          </p:cNvSpPr>
          <p:nvPr>
            <p:ph type="pic" sz="quarter" idx="11"/>
          </p:nvPr>
        </p:nvSpPr>
        <p:spPr>
          <a:xfrm>
            <a:off x="3285753" y="1319917"/>
            <a:ext cx="2687637" cy="2512308"/>
          </a:xfrm>
          <a:prstGeom prst="rect">
            <a:avLst/>
          </a:prstGeom>
        </p:spPr>
        <p:txBody>
          <a:bodyPr/>
          <a:lstStyle/>
          <a:p>
            <a:endParaRPr lang="pl-PL" dirty="0"/>
          </a:p>
        </p:txBody>
      </p:sp>
      <p:sp>
        <p:nvSpPr>
          <p:cNvPr id="12" name="Symbol zastępczy obrazu 9">
            <a:extLst>
              <a:ext uri="{FF2B5EF4-FFF2-40B4-BE49-F238E27FC236}">
                <a16:creationId xmlns:a16="http://schemas.microsoft.com/office/drawing/2014/main" id="{2D5AF677-1332-3CDB-8CC9-C9D5C27DF4F1}"/>
              </a:ext>
            </a:extLst>
          </p:cNvPr>
          <p:cNvSpPr>
            <a:spLocks noGrp="1"/>
          </p:cNvSpPr>
          <p:nvPr>
            <p:ph type="pic" sz="quarter" idx="12"/>
          </p:nvPr>
        </p:nvSpPr>
        <p:spPr>
          <a:xfrm>
            <a:off x="6119068" y="1319917"/>
            <a:ext cx="2687637" cy="2512308"/>
          </a:xfrm>
          <a:prstGeom prst="rect">
            <a:avLst/>
          </a:prstGeom>
        </p:spPr>
        <p:txBody>
          <a:bodyPr/>
          <a:lstStyle/>
          <a:p>
            <a:endParaRPr lang="pl-PL" dirty="0"/>
          </a:p>
        </p:txBody>
      </p:sp>
      <p:sp>
        <p:nvSpPr>
          <p:cNvPr id="13" name="Symbol zastępczy obrazu 9">
            <a:extLst>
              <a:ext uri="{FF2B5EF4-FFF2-40B4-BE49-F238E27FC236}">
                <a16:creationId xmlns:a16="http://schemas.microsoft.com/office/drawing/2014/main" id="{76B6477E-6385-AA3A-D642-E177957A5F46}"/>
              </a:ext>
            </a:extLst>
          </p:cNvPr>
          <p:cNvSpPr>
            <a:spLocks noGrp="1"/>
          </p:cNvSpPr>
          <p:nvPr>
            <p:ph type="pic" sz="quarter" idx="13"/>
          </p:nvPr>
        </p:nvSpPr>
        <p:spPr>
          <a:xfrm>
            <a:off x="8952382" y="1319917"/>
            <a:ext cx="2687637" cy="2512308"/>
          </a:xfrm>
          <a:prstGeom prst="rect">
            <a:avLst/>
          </a:prstGeom>
        </p:spPr>
        <p:txBody>
          <a:bodyPr/>
          <a:lstStyle/>
          <a:p>
            <a:endParaRPr lang="pl-PL" dirty="0"/>
          </a:p>
        </p:txBody>
      </p:sp>
    </p:spTree>
    <p:extLst>
      <p:ext uri="{BB962C8B-B14F-4D97-AF65-F5344CB8AC3E}">
        <p14:creationId xmlns:p14="http://schemas.microsoft.com/office/powerpoint/2010/main" val="1355490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Nagłówek sekcji">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573839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857375" y="3107531"/>
            <a:ext cx="8253413" cy="553998"/>
          </a:xfrm>
          <a:prstGeom prst="rect">
            <a:avLst/>
          </a:prstGeom>
        </p:spPr>
        <p:txBody>
          <a:bodyPr wrap="square" lIns="0" tIns="0" rIns="0" bIns="0">
            <a:spAutoFit/>
          </a:bodyPr>
          <a:lstStyle>
            <a:lvl1pPr>
              <a:defRPr sz="3600" b="0" i="1">
                <a:solidFill>
                  <a:schemeClr val="bg1"/>
                </a:solidFill>
                <a:latin typeface="Trebuchet MS"/>
                <a:cs typeface="Trebuchet MS"/>
              </a:defRPr>
            </a:lvl1pPr>
          </a:lstStyle>
          <a:p>
            <a:endParaRPr/>
          </a:p>
        </p:txBody>
      </p:sp>
      <p:sp>
        <p:nvSpPr>
          <p:cNvPr id="3" name="Holder 3"/>
          <p:cNvSpPr>
            <a:spLocks noGrp="1"/>
          </p:cNvSpPr>
          <p:nvPr>
            <p:ph type="body" idx="1"/>
          </p:nvPr>
        </p:nvSpPr>
        <p:spPr>
          <a:xfrm>
            <a:off x="1285875" y="2187774"/>
            <a:ext cx="9620250"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2/6/2025</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extLst>
      <p:ext uri="{BB962C8B-B14F-4D97-AF65-F5344CB8AC3E}">
        <p14:creationId xmlns:p14="http://schemas.microsoft.com/office/powerpoint/2010/main" val="273180641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Lst>
  <p:txStyles>
    <p:titleStyle>
      <a:lvl1pPr>
        <a:defRPr>
          <a:latin typeface="+mj-lt"/>
          <a:ea typeface="+mj-ea"/>
          <a:cs typeface="+mj-cs"/>
        </a:defRPr>
      </a:lvl1pPr>
    </p:titleStyle>
    <p:body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bodyStyle>
    <p:other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168975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p:txStyles>
    <p:titleStyle>
      <a:lvl1pPr algn="l" defTabSz="914400" rtl="0" eaLnBrk="1" latinLnBrk="0" hangingPunct="1">
        <a:lnSpc>
          <a:spcPct val="90000"/>
        </a:lnSpc>
        <a:spcBef>
          <a:spcPct val="0"/>
        </a:spcBef>
        <a:buNone/>
        <a:defRPr sz="2000" b="1" i="0" kern="1200">
          <a:solidFill>
            <a:schemeClr val="tx1"/>
          </a:solidFill>
          <a:latin typeface="Helvetica" panose="020B0500000000000000"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32.jp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40.jpg"/><Relationship Id="rId5" Type="http://schemas.openxmlformats.org/officeDocument/2006/relationships/image" Target="../media/image39.jpeg"/><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jpg"/></Relationships>
</file>

<file path=ppt/slides/_rels/slide1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3" Type="http://schemas.openxmlformats.org/officeDocument/2006/relationships/image" Target="../media/image47.jpg"/><Relationship Id="rId7" Type="http://schemas.openxmlformats.org/officeDocument/2006/relationships/image" Target="../media/image51.jpg"/><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jpeg"/><Relationship Id="rId10" Type="http://schemas.openxmlformats.org/officeDocument/2006/relationships/image" Target="../media/image59.emf"/><Relationship Id="rId4" Type="http://schemas.openxmlformats.org/officeDocument/2006/relationships/image" Target="../media/image53.jpeg"/><Relationship Id="rId9" Type="http://schemas.openxmlformats.org/officeDocument/2006/relationships/image" Target="../media/image58.png"/></Relationships>
</file>

<file path=ppt/slides/_rels/slide1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19.xml.rels><?xml version="1.0" encoding="UTF-8" standalone="yes"?>
<Relationships xmlns="http://schemas.openxmlformats.org/package/2006/relationships"><Relationship Id="rId8" Type="http://schemas.openxmlformats.org/officeDocument/2006/relationships/image" Target="../media/image62.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63.png"/></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7"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chart" Target="../charts/chart1.xml"/><Relationship Id="rId5" Type="http://schemas.openxmlformats.org/officeDocument/2006/relationships/image" Target="../media/image66.png"/><Relationship Id="rId4" Type="http://schemas.openxmlformats.org/officeDocument/2006/relationships/image" Target="../media/image65.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73.jpeg"/><Relationship Id="rId13" Type="http://schemas.openxmlformats.org/officeDocument/2006/relationships/image" Target="../media/image78.png"/><Relationship Id="rId3" Type="http://schemas.openxmlformats.org/officeDocument/2006/relationships/image" Target="../media/image68.jpeg"/><Relationship Id="rId7" Type="http://schemas.openxmlformats.org/officeDocument/2006/relationships/image" Target="../media/image72.png"/><Relationship Id="rId12" Type="http://schemas.openxmlformats.org/officeDocument/2006/relationships/image" Target="../media/image77.jpe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1.jpeg"/><Relationship Id="rId11" Type="http://schemas.openxmlformats.org/officeDocument/2006/relationships/image" Target="../media/image76.png"/><Relationship Id="rId5" Type="http://schemas.openxmlformats.org/officeDocument/2006/relationships/image" Target="../media/image70.jpeg"/><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jpeg"/><Relationship Id="rId14" Type="http://schemas.openxmlformats.org/officeDocument/2006/relationships/image" Target="../media/image79.jpe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81.jpeg"/></Relationships>
</file>

<file path=ppt/slides/_rels/slide25.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7.jpg"/><Relationship Id="rId5" Type="http://schemas.openxmlformats.org/officeDocument/2006/relationships/image" Target="../media/image84.png"/><Relationship Id="rId4" Type="http://schemas.openxmlformats.org/officeDocument/2006/relationships/image" Target="../media/image83.png"/></Relationships>
</file>

<file path=ppt/slides/_rels/slide26.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86.jpg"/></Relationships>
</file>

<file path=ppt/slides/_rels/slide27.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89.jpeg"/><Relationship Id="rId4" Type="http://schemas.openxmlformats.org/officeDocument/2006/relationships/image" Target="../media/image88.jpg"/></Relationships>
</file>

<file path=ppt/slides/_rels/slide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gif"/></Relationships>
</file>

<file path=ppt/slides/_rels/slide3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4.xml"/><Relationship Id="rId5" Type="http://schemas.openxmlformats.org/officeDocument/2006/relationships/image" Target="../media/image94.png"/><Relationship Id="rId4" Type="http://schemas.openxmlformats.org/officeDocument/2006/relationships/image" Target="../media/image93.png"/></Relationships>
</file>

<file path=ppt/slides/_rels/slide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jpe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1.jpg"/><Relationship Id="rId5" Type="http://schemas.openxmlformats.org/officeDocument/2006/relationships/image" Target="../media/image20.jpeg"/><Relationship Id="rId4" Type="http://schemas.openxmlformats.org/officeDocument/2006/relationships/image" Target="../media/image19.jpeg"/></Relationships>
</file>

<file path=ppt/slides/_rel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sv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emf"/><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Prostokąt 12">
            <a:extLst>
              <a:ext uri="{FF2B5EF4-FFF2-40B4-BE49-F238E27FC236}">
                <a16:creationId xmlns:a16="http://schemas.microsoft.com/office/drawing/2014/main" id="{23F3C486-EAEE-EA29-EE57-802897844D06}"/>
              </a:ext>
            </a:extLst>
          </p:cNvPr>
          <p:cNvSpPr/>
          <p:nvPr/>
        </p:nvSpPr>
        <p:spPr>
          <a:xfrm>
            <a:off x="0" y="0"/>
            <a:ext cx="12192000" cy="6857999"/>
          </a:xfrm>
          <a:prstGeom prst="rect">
            <a:avLst/>
          </a:prstGeom>
          <a:solidFill>
            <a:schemeClr val="tx1"/>
          </a:solid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5" name="Grupa 4">
            <a:extLst>
              <a:ext uri="{FF2B5EF4-FFF2-40B4-BE49-F238E27FC236}">
                <a16:creationId xmlns:a16="http://schemas.microsoft.com/office/drawing/2014/main" id="{0DFB8660-D749-9884-B056-BF09ED61A9E3}"/>
              </a:ext>
            </a:extLst>
          </p:cNvPr>
          <p:cNvGrpSpPr/>
          <p:nvPr/>
        </p:nvGrpSpPr>
        <p:grpSpPr>
          <a:xfrm>
            <a:off x="4841157" y="1617785"/>
            <a:ext cx="2509686" cy="2835911"/>
            <a:chOff x="3825219" y="2317748"/>
            <a:chExt cx="2509686" cy="2835911"/>
          </a:xfrm>
        </p:grpSpPr>
        <p:sp>
          <p:nvSpPr>
            <p:cNvPr id="6" name="object 3">
              <a:extLst>
                <a:ext uri="{FF2B5EF4-FFF2-40B4-BE49-F238E27FC236}">
                  <a16:creationId xmlns:a16="http://schemas.microsoft.com/office/drawing/2014/main" id="{D2886766-053D-1BB0-04E4-FB31731A350D}"/>
                </a:ext>
              </a:extLst>
            </p:cNvPr>
            <p:cNvSpPr/>
            <p:nvPr/>
          </p:nvSpPr>
          <p:spPr>
            <a:xfrm>
              <a:off x="4380458" y="5064759"/>
              <a:ext cx="207010" cy="88900"/>
            </a:xfrm>
            <a:custGeom>
              <a:avLst/>
              <a:gdLst/>
              <a:ahLst/>
              <a:cxnLst/>
              <a:rect l="l" t="t" r="r" b="b"/>
              <a:pathLst>
                <a:path w="207010" h="88900">
                  <a:moveTo>
                    <a:pt x="55372" y="64211"/>
                  </a:moveTo>
                  <a:lnTo>
                    <a:pt x="48907" y="48666"/>
                  </a:lnTo>
                  <a:lnTo>
                    <a:pt x="34696" y="40132"/>
                  </a:lnTo>
                  <a:lnTo>
                    <a:pt x="20472" y="33477"/>
                  </a:lnTo>
                  <a:lnTo>
                    <a:pt x="14020" y="23571"/>
                  </a:lnTo>
                  <a:lnTo>
                    <a:pt x="14020" y="16802"/>
                  </a:lnTo>
                  <a:lnTo>
                    <a:pt x="20434" y="11112"/>
                  </a:lnTo>
                  <a:lnTo>
                    <a:pt x="40386" y="11112"/>
                  </a:lnTo>
                  <a:lnTo>
                    <a:pt x="48247" y="18491"/>
                  </a:lnTo>
                  <a:lnTo>
                    <a:pt x="52298" y="11112"/>
                  </a:lnTo>
                  <a:lnTo>
                    <a:pt x="29502" y="0"/>
                  </a:lnTo>
                  <a:lnTo>
                    <a:pt x="18402" y="1854"/>
                  </a:lnTo>
                  <a:lnTo>
                    <a:pt x="9690" y="6921"/>
                  </a:lnTo>
                  <a:lnTo>
                    <a:pt x="3987" y="14490"/>
                  </a:lnTo>
                  <a:lnTo>
                    <a:pt x="1943" y="23812"/>
                  </a:lnTo>
                  <a:lnTo>
                    <a:pt x="8394" y="38646"/>
                  </a:lnTo>
                  <a:lnTo>
                    <a:pt x="22618" y="47091"/>
                  </a:lnTo>
                  <a:lnTo>
                    <a:pt x="36830" y="54089"/>
                  </a:lnTo>
                  <a:lnTo>
                    <a:pt x="43294" y="64566"/>
                  </a:lnTo>
                  <a:lnTo>
                    <a:pt x="43294" y="72669"/>
                  </a:lnTo>
                  <a:lnTo>
                    <a:pt x="36525" y="77139"/>
                  </a:lnTo>
                  <a:lnTo>
                    <a:pt x="15836" y="77139"/>
                  </a:lnTo>
                  <a:lnTo>
                    <a:pt x="6769" y="67945"/>
                  </a:lnTo>
                  <a:lnTo>
                    <a:pt x="0" y="77038"/>
                  </a:lnTo>
                  <a:lnTo>
                    <a:pt x="1866" y="78790"/>
                  </a:lnTo>
                  <a:lnTo>
                    <a:pt x="7340" y="82651"/>
                  </a:lnTo>
                  <a:lnTo>
                    <a:pt x="16217" y="86525"/>
                  </a:lnTo>
                  <a:lnTo>
                    <a:pt x="28295" y="88277"/>
                  </a:lnTo>
                  <a:lnTo>
                    <a:pt x="39662" y="86372"/>
                  </a:lnTo>
                  <a:lnTo>
                    <a:pt x="48171" y="81191"/>
                  </a:lnTo>
                  <a:lnTo>
                    <a:pt x="51003" y="77139"/>
                  </a:lnTo>
                  <a:lnTo>
                    <a:pt x="53517" y="73533"/>
                  </a:lnTo>
                  <a:lnTo>
                    <a:pt x="55372" y="64211"/>
                  </a:lnTo>
                  <a:close/>
                </a:path>
                <a:path w="207010" h="88900">
                  <a:moveTo>
                    <a:pt x="154787" y="28168"/>
                  </a:moveTo>
                  <a:lnTo>
                    <a:pt x="152781" y="17157"/>
                  </a:lnTo>
                  <a:lnTo>
                    <a:pt x="149275" y="11849"/>
                  </a:lnTo>
                  <a:lnTo>
                    <a:pt x="147218" y="8737"/>
                  </a:lnTo>
                  <a:lnTo>
                    <a:pt x="142570" y="5803"/>
                  </a:lnTo>
                  <a:lnTo>
                    <a:pt x="142570" y="17868"/>
                  </a:lnTo>
                  <a:lnTo>
                    <a:pt x="142570" y="38430"/>
                  </a:lnTo>
                  <a:lnTo>
                    <a:pt x="136283" y="44843"/>
                  </a:lnTo>
                  <a:lnTo>
                    <a:pt x="108712" y="44843"/>
                  </a:lnTo>
                  <a:lnTo>
                    <a:pt x="108712" y="11849"/>
                  </a:lnTo>
                  <a:lnTo>
                    <a:pt x="136283" y="11849"/>
                  </a:lnTo>
                  <a:lnTo>
                    <a:pt x="142570" y="17868"/>
                  </a:lnTo>
                  <a:lnTo>
                    <a:pt x="142570" y="5803"/>
                  </a:lnTo>
                  <a:lnTo>
                    <a:pt x="138722" y="3352"/>
                  </a:lnTo>
                  <a:lnTo>
                    <a:pt x="127939" y="1447"/>
                  </a:lnTo>
                  <a:lnTo>
                    <a:pt x="96748" y="1447"/>
                  </a:lnTo>
                  <a:lnTo>
                    <a:pt x="96748" y="86804"/>
                  </a:lnTo>
                  <a:lnTo>
                    <a:pt x="108712" y="86804"/>
                  </a:lnTo>
                  <a:lnTo>
                    <a:pt x="108712" y="55245"/>
                  </a:lnTo>
                  <a:lnTo>
                    <a:pt x="127939" y="55245"/>
                  </a:lnTo>
                  <a:lnTo>
                    <a:pt x="138722" y="53301"/>
                  </a:lnTo>
                  <a:lnTo>
                    <a:pt x="147218" y="47790"/>
                  </a:lnTo>
                  <a:lnTo>
                    <a:pt x="149123" y="44843"/>
                  </a:lnTo>
                  <a:lnTo>
                    <a:pt x="152781" y="39230"/>
                  </a:lnTo>
                  <a:lnTo>
                    <a:pt x="154787" y="28168"/>
                  </a:lnTo>
                  <a:close/>
                </a:path>
                <a:path w="207010" h="88900">
                  <a:moveTo>
                    <a:pt x="206641" y="1447"/>
                  </a:moveTo>
                  <a:lnTo>
                    <a:pt x="194678" y="1447"/>
                  </a:lnTo>
                  <a:lnTo>
                    <a:pt x="194678" y="86804"/>
                  </a:lnTo>
                  <a:lnTo>
                    <a:pt x="206641" y="86804"/>
                  </a:lnTo>
                  <a:lnTo>
                    <a:pt x="206641" y="1447"/>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8E7548"/>
                </a:solidFill>
                <a:effectLst/>
                <a:uLnTx/>
                <a:uFillTx/>
                <a:latin typeface="Arial" panose="020B0604020202020204"/>
                <a:ea typeface="+mn-ea"/>
                <a:cs typeface="+mn-cs"/>
              </a:endParaRPr>
            </a:p>
          </p:txBody>
        </p:sp>
        <p:grpSp>
          <p:nvGrpSpPr>
            <p:cNvPr id="9" name="object 4">
              <a:extLst>
                <a:ext uri="{FF2B5EF4-FFF2-40B4-BE49-F238E27FC236}">
                  <a16:creationId xmlns:a16="http://schemas.microsoft.com/office/drawing/2014/main" id="{0FC32BAB-877A-2D23-F8E3-D2423E162268}"/>
                </a:ext>
              </a:extLst>
            </p:cNvPr>
            <p:cNvGrpSpPr/>
            <p:nvPr/>
          </p:nvGrpSpPr>
          <p:grpSpPr>
            <a:xfrm>
              <a:off x="4636027" y="5064749"/>
              <a:ext cx="340360" cy="88900"/>
              <a:chOff x="4636027" y="5064749"/>
              <a:chExt cx="340360" cy="88900"/>
            </a:xfrm>
          </p:grpSpPr>
          <p:sp>
            <p:nvSpPr>
              <p:cNvPr id="25" name="object 5">
                <a:extLst>
                  <a:ext uri="{FF2B5EF4-FFF2-40B4-BE49-F238E27FC236}">
                    <a16:creationId xmlns:a16="http://schemas.microsoft.com/office/drawing/2014/main" id="{7D17B559-15CF-FD6A-2DAE-F2D1CCA093BA}"/>
                  </a:ext>
                </a:extLst>
              </p:cNvPr>
              <p:cNvSpPr/>
              <p:nvPr/>
            </p:nvSpPr>
            <p:spPr>
              <a:xfrm>
                <a:off x="4636020" y="5066207"/>
                <a:ext cx="115570" cy="85725"/>
              </a:xfrm>
              <a:custGeom>
                <a:avLst/>
                <a:gdLst/>
                <a:ahLst/>
                <a:cxnLst/>
                <a:rect l="l" t="t" r="r" b="b"/>
                <a:pathLst>
                  <a:path w="115570" h="85725">
                    <a:moveTo>
                      <a:pt x="61810" y="85356"/>
                    </a:moveTo>
                    <a:lnTo>
                      <a:pt x="43675" y="52235"/>
                    </a:lnTo>
                    <a:lnTo>
                      <a:pt x="43192" y="51384"/>
                    </a:lnTo>
                    <a:lnTo>
                      <a:pt x="42087" y="49453"/>
                    </a:lnTo>
                    <a:lnTo>
                      <a:pt x="41122" y="48348"/>
                    </a:lnTo>
                    <a:lnTo>
                      <a:pt x="41122" y="48120"/>
                    </a:lnTo>
                    <a:lnTo>
                      <a:pt x="47459" y="44767"/>
                    </a:lnTo>
                    <a:lnTo>
                      <a:pt x="50952" y="40970"/>
                    </a:lnTo>
                    <a:lnTo>
                      <a:pt x="52298" y="39522"/>
                    </a:lnTo>
                    <a:lnTo>
                      <a:pt x="55384" y="32804"/>
                    </a:lnTo>
                    <a:lnTo>
                      <a:pt x="56476" y="25031"/>
                    </a:lnTo>
                    <a:lnTo>
                      <a:pt x="55448" y="17132"/>
                    </a:lnTo>
                    <a:lnTo>
                      <a:pt x="52552" y="10477"/>
                    </a:lnTo>
                    <a:lnTo>
                      <a:pt x="48006" y="5321"/>
                    </a:lnTo>
                    <a:lnTo>
                      <a:pt x="44259" y="3175"/>
                    </a:lnTo>
                    <a:lnTo>
                      <a:pt x="44259" y="19215"/>
                    </a:lnTo>
                    <a:lnTo>
                      <a:pt x="44259" y="35064"/>
                    </a:lnTo>
                    <a:lnTo>
                      <a:pt x="38468" y="40970"/>
                    </a:lnTo>
                    <a:lnTo>
                      <a:pt x="11976" y="40970"/>
                    </a:lnTo>
                    <a:lnTo>
                      <a:pt x="11976" y="10401"/>
                    </a:lnTo>
                    <a:lnTo>
                      <a:pt x="32410" y="10401"/>
                    </a:lnTo>
                    <a:lnTo>
                      <a:pt x="35191" y="11112"/>
                    </a:lnTo>
                    <a:lnTo>
                      <a:pt x="37490" y="12319"/>
                    </a:lnTo>
                    <a:lnTo>
                      <a:pt x="41859" y="14744"/>
                    </a:lnTo>
                    <a:lnTo>
                      <a:pt x="44259" y="19215"/>
                    </a:lnTo>
                    <a:lnTo>
                      <a:pt x="44259" y="3175"/>
                    </a:lnTo>
                    <a:lnTo>
                      <a:pt x="42087" y="1917"/>
                    </a:lnTo>
                    <a:lnTo>
                      <a:pt x="38823" y="711"/>
                    </a:lnTo>
                    <a:lnTo>
                      <a:pt x="35064" y="0"/>
                    </a:lnTo>
                    <a:lnTo>
                      <a:pt x="0" y="0"/>
                    </a:lnTo>
                    <a:lnTo>
                      <a:pt x="0" y="85356"/>
                    </a:lnTo>
                    <a:lnTo>
                      <a:pt x="11976" y="85356"/>
                    </a:lnTo>
                    <a:lnTo>
                      <a:pt x="11976" y="51384"/>
                    </a:lnTo>
                    <a:lnTo>
                      <a:pt x="30238" y="51384"/>
                    </a:lnTo>
                    <a:lnTo>
                      <a:pt x="48272" y="85356"/>
                    </a:lnTo>
                    <a:lnTo>
                      <a:pt x="61810" y="85356"/>
                    </a:lnTo>
                    <a:close/>
                  </a:path>
                  <a:path w="115570" h="85725">
                    <a:moveTo>
                      <a:pt x="115189" y="0"/>
                    </a:moveTo>
                    <a:lnTo>
                      <a:pt x="103238" y="0"/>
                    </a:lnTo>
                    <a:lnTo>
                      <a:pt x="103238" y="85356"/>
                    </a:lnTo>
                    <a:lnTo>
                      <a:pt x="115189" y="85356"/>
                    </a:lnTo>
                    <a:lnTo>
                      <a:pt x="11518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8E7548"/>
                  </a:solidFill>
                  <a:effectLst/>
                  <a:uLnTx/>
                  <a:uFillTx/>
                  <a:latin typeface="Arial" panose="020B0604020202020204"/>
                  <a:ea typeface="+mn-ea"/>
                  <a:cs typeface="+mn-cs"/>
                </a:endParaRPr>
              </a:p>
            </p:txBody>
          </p:sp>
          <p:pic>
            <p:nvPicPr>
              <p:cNvPr id="26" name="object 6">
                <a:extLst>
                  <a:ext uri="{FF2B5EF4-FFF2-40B4-BE49-F238E27FC236}">
                    <a16:creationId xmlns:a16="http://schemas.microsoft.com/office/drawing/2014/main" id="{FD991E58-D445-6721-52FD-36490B1EB7AE}"/>
                  </a:ext>
                </a:extLst>
              </p:cNvPr>
              <p:cNvPicPr/>
              <p:nvPr/>
            </p:nvPicPr>
            <p:blipFill>
              <a:blip r:embed="rId2" cstate="print"/>
              <a:stretch>
                <a:fillRect/>
              </a:stretch>
            </p:blipFill>
            <p:spPr>
              <a:xfrm>
                <a:off x="4788554" y="5066201"/>
                <a:ext cx="70497" cy="85369"/>
              </a:xfrm>
              <a:prstGeom prst="rect">
                <a:avLst/>
              </a:prstGeom>
            </p:spPr>
          </p:pic>
          <p:pic>
            <p:nvPicPr>
              <p:cNvPr id="27" name="object 7">
                <a:extLst>
                  <a:ext uri="{FF2B5EF4-FFF2-40B4-BE49-F238E27FC236}">
                    <a16:creationId xmlns:a16="http://schemas.microsoft.com/office/drawing/2014/main" id="{2AF6288C-8ECD-E6CE-CAB9-11A93F942ECD}"/>
                  </a:ext>
                </a:extLst>
              </p:cNvPr>
              <p:cNvPicPr/>
              <p:nvPr/>
            </p:nvPicPr>
            <p:blipFill>
              <a:blip r:embed="rId3" cstate="print"/>
              <a:stretch>
                <a:fillRect/>
              </a:stretch>
            </p:blipFill>
            <p:spPr>
              <a:xfrm>
                <a:off x="4888424" y="5064749"/>
                <a:ext cx="87680" cy="88277"/>
              </a:xfrm>
              <a:prstGeom prst="rect">
                <a:avLst/>
              </a:prstGeom>
            </p:spPr>
          </p:pic>
        </p:grpSp>
        <p:grpSp>
          <p:nvGrpSpPr>
            <p:cNvPr id="11" name="object 8">
              <a:extLst>
                <a:ext uri="{FF2B5EF4-FFF2-40B4-BE49-F238E27FC236}">
                  <a16:creationId xmlns:a16="http://schemas.microsoft.com/office/drawing/2014/main" id="{E76E2476-8E00-FFB6-4E21-BD20AEFC5E63}"/>
                </a:ext>
              </a:extLst>
            </p:cNvPr>
            <p:cNvGrpSpPr/>
            <p:nvPr/>
          </p:nvGrpSpPr>
          <p:grpSpPr>
            <a:xfrm>
              <a:off x="5092293" y="5066201"/>
              <a:ext cx="461645" cy="85725"/>
              <a:chOff x="5092293" y="5066201"/>
              <a:chExt cx="461645" cy="85725"/>
            </a:xfrm>
          </p:grpSpPr>
          <p:sp>
            <p:nvSpPr>
              <p:cNvPr id="20" name="object 9">
                <a:extLst>
                  <a:ext uri="{FF2B5EF4-FFF2-40B4-BE49-F238E27FC236}">
                    <a16:creationId xmlns:a16="http://schemas.microsoft.com/office/drawing/2014/main" id="{2E40B296-BCF2-F9C1-0FE6-9D04AB01EDB1}"/>
                  </a:ext>
                </a:extLst>
              </p:cNvPr>
              <p:cNvSpPr/>
              <p:nvPr/>
            </p:nvSpPr>
            <p:spPr>
              <a:xfrm>
                <a:off x="5092293" y="5066207"/>
                <a:ext cx="12065" cy="85725"/>
              </a:xfrm>
              <a:custGeom>
                <a:avLst/>
                <a:gdLst/>
                <a:ahLst/>
                <a:cxnLst/>
                <a:rect l="l" t="t" r="r" b="b"/>
                <a:pathLst>
                  <a:path w="12064" h="85725">
                    <a:moveTo>
                      <a:pt x="11976" y="0"/>
                    </a:moveTo>
                    <a:lnTo>
                      <a:pt x="0" y="0"/>
                    </a:lnTo>
                    <a:lnTo>
                      <a:pt x="0" y="85356"/>
                    </a:lnTo>
                    <a:lnTo>
                      <a:pt x="11976" y="85356"/>
                    </a:lnTo>
                    <a:lnTo>
                      <a:pt x="11976"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8E7548"/>
                  </a:solidFill>
                  <a:effectLst/>
                  <a:uLnTx/>
                  <a:uFillTx/>
                  <a:latin typeface="Arial" panose="020B0604020202020204"/>
                  <a:ea typeface="+mn-ea"/>
                  <a:cs typeface="+mn-cs"/>
                </a:endParaRPr>
              </a:p>
            </p:txBody>
          </p:sp>
          <p:pic>
            <p:nvPicPr>
              <p:cNvPr id="21" name="object 10">
                <a:extLst>
                  <a:ext uri="{FF2B5EF4-FFF2-40B4-BE49-F238E27FC236}">
                    <a16:creationId xmlns:a16="http://schemas.microsoft.com/office/drawing/2014/main" id="{F4C6D17D-12B3-E543-D691-B89B1BB92281}"/>
                  </a:ext>
                </a:extLst>
              </p:cNvPr>
              <p:cNvPicPr/>
              <p:nvPr/>
            </p:nvPicPr>
            <p:blipFill>
              <a:blip r:embed="rId2" cstate="print"/>
              <a:stretch>
                <a:fillRect/>
              </a:stretch>
            </p:blipFill>
            <p:spPr>
              <a:xfrm>
                <a:off x="5140693" y="5066201"/>
                <a:ext cx="70497" cy="85369"/>
              </a:xfrm>
              <a:prstGeom prst="rect">
                <a:avLst/>
              </a:prstGeom>
            </p:spPr>
          </p:pic>
          <p:pic>
            <p:nvPicPr>
              <p:cNvPr id="22" name="object 11">
                <a:extLst>
                  <a:ext uri="{FF2B5EF4-FFF2-40B4-BE49-F238E27FC236}">
                    <a16:creationId xmlns:a16="http://schemas.microsoft.com/office/drawing/2014/main" id="{596C6F08-7B7D-01AC-153F-83FF2BA500DF}"/>
                  </a:ext>
                </a:extLst>
              </p:cNvPr>
              <p:cNvPicPr/>
              <p:nvPr/>
            </p:nvPicPr>
            <p:blipFill>
              <a:blip r:embed="rId4" cstate="print"/>
              <a:stretch>
                <a:fillRect/>
              </a:stretch>
            </p:blipFill>
            <p:spPr>
              <a:xfrm>
                <a:off x="5231750" y="5066201"/>
                <a:ext cx="73990" cy="85369"/>
              </a:xfrm>
              <a:prstGeom prst="rect">
                <a:avLst/>
              </a:prstGeom>
            </p:spPr>
          </p:pic>
          <p:sp>
            <p:nvSpPr>
              <p:cNvPr id="23" name="object 12">
                <a:extLst>
                  <a:ext uri="{FF2B5EF4-FFF2-40B4-BE49-F238E27FC236}">
                    <a16:creationId xmlns:a16="http://schemas.microsoft.com/office/drawing/2014/main" id="{20CCDFAE-7DB1-51C3-B21E-8B33AE76EE6D}"/>
                  </a:ext>
                </a:extLst>
              </p:cNvPr>
              <p:cNvSpPr/>
              <p:nvPr/>
            </p:nvSpPr>
            <p:spPr>
              <a:xfrm>
                <a:off x="5342521" y="5066207"/>
                <a:ext cx="100330" cy="85725"/>
              </a:xfrm>
              <a:custGeom>
                <a:avLst/>
                <a:gdLst/>
                <a:ahLst/>
                <a:cxnLst/>
                <a:rect l="l" t="t" r="r" b="b"/>
                <a:pathLst>
                  <a:path w="100329" h="85725">
                    <a:moveTo>
                      <a:pt x="50165" y="74968"/>
                    </a:moveTo>
                    <a:lnTo>
                      <a:pt x="11950" y="74968"/>
                    </a:lnTo>
                    <a:lnTo>
                      <a:pt x="11950" y="0"/>
                    </a:lnTo>
                    <a:lnTo>
                      <a:pt x="0" y="0"/>
                    </a:lnTo>
                    <a:lnTo>
                      <a:pt x="0" y="85356"/>
                    </a:lnTo>
                    <a:lnTo>
                      <a:pt x="50165" y="85356"/>
                    </a:lnTo>
                    <a:lnTo>
                      <a:pt x="50165" y="74968"/>
                    </a:lnTo>
                    <a:close/>
                  </a:path>
                  <a:path w="100329" h="85725">
                    <a:moveTo>
                      <a:pt x="100101" y="0"/>
                    </a:moveTo>
                    <a:lnTo>
                      <a:pt x="88150" y="0"/>
                    </a:lnTo>
                    <a:lnTo>
                      <a:pt x="88150" y="85356"/>
                    </a:lnTo>
                    <a:lnTo>
                      <a:pt x="100101" y="85356"/>
                    </a:lnTo>
                    <a:lnTo>
                      <a:pt x="100101"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8E7548"/>
                  </a:solidFill>
                  <a:effectLst/>
                  <a:uLnTx/>
                  <a:uFillTx/>
                  <a:latin typeface="Arial" panose="020B0604020202020204"/>
                  <a:ea typeface="+mn-ea"/>
                  <a:cs typeface="+mn-cs"/>
                </a:endParaRPr>
              </a:p>
            </p:txBody>
          </p:sp>
          <p:pic>
            <p:nvPicPr>
              <p:cNvPr id="24" name="object 13">
                <a:extLst>
                  <a:ext uri="{FF2B5EF4-FFF2-40B4-BE49-F238E27FC236}">
                    <a16:creationId xmlns:a16="http://schemas.microsoft.com/office/drawing/2014/main" id="{1FD4D4B0-7DF5-FA2F-E9E5-78283ECB05B9}"/>
                  </a:ext>
                </a:extLst>
              </p:cNvPr>
              <p:cNvPicPr/>
              <p:nvPr/>
            </p:nvPicPr>
            <p:blipFill>
              <a:blip r:embed="rId4" cstate="print"/>
              <a:stretch>
                <a:fillRect/>
              </a:stretch>
            </p:blipFill>
            <p:spPr>
              <a:xfrm>
                <a:off x="5479400" y="5066201"/>
                <a:ext cx="74002" cy="85369"/>
              </a:xfrm>
              <a:prstGeom prst="rect">
                <a:avLst/>
              </a:prstGeom>
            </p:spPr>
          </p:pic>
        </p:grpSp>
        <p:grpSp>
          <p:nvGrpSpPr>
            <p:cNvPr id="14" name="object 14">
              <a:extLst>
                <a:ext uri="{FF2B5EF4-FFF2-40B4-BE49-F238E27FC236}">
                  <a16:creationId xmlns:a16="http://schemas.microsoft.com/office/drawing/2014/main" id="{51F8E49F-4E05-724E-306D-695C4DC54219}"/>
                </a:ext>
              </a:extLst>
            </p:cNvPr>
            <p:cNvGrpSpPr/>
            <p:nvPr/>
          </p:nvGrpSpPr>
          <p:grpSpPr>
            <a:xfrm>
              <a:off x="5590174" y="5064749"/>
              <a:ext cx="198120" cy="88900"/>
              <a:chOff x="5590174" y="5064749"/>
              <a:chExt cx="198120" cy="88900"/>
            </a:xfrm>
          </p:grpSpPr>
          <p:pic>
            <p:nvPicPr>
              <p:cNvPr id="18" name="object 15">
                <a:extLst>
                  <a:ext uri="{FF2B5EF4-FFF2-40B4-BE49-F238E27FC236}">
                    <a16:creationId xmlns:a16="http://schemas.microsoft.com/office/drawing/2014/main" id="{5788700F-D91F-A0B7-A773-AB9AFC01A852}"/>
                  </a:ext>
                </a:extLst>
              </p:cNvPr>
              <p:cNvPicPr/>
              <p:nvPr/>
            </p:nvPicPr>
            <p:blipFill>
              <a:blip r:embed="rId5" cstate="print"/>
              <a:stretch>
                <a:fillRect/>
              </a:stretch>
            </p:blipFill>
            <p:spPr>
              <a:xfrm>
                <a:off x="5700063" y="5064749"/>
                <a:ext cx="87680" cy="88277"/>
              </a:xfrm>
              <a:prstGeom prst="rect">
                <a:avLst/>
              </a:prstGeom>
            </p:spPr>
          </p:pic>
          <p:pic>
            <p:nvPicPr>
              <p:cNvPr id="19" name="object 16">
                <a:extLst>
                  <a:ext uri="{FF2B5EF4-FFF2-40B4-BE49-F238E27FC236}">
                    <a16:creationId xmlns:a16="http://schemas.microsoft.com/office/drawing/2014/main" id="{BE629506-1962-5962-E094-6A39FD2CDEF9}"/>
                  </a:ext>
                </a:extLst>
              </p:cNvPr>
              <p:cNvPicPr/>
              <p:nvPr/>
            </p:nvPicPr>
            <p:blipFill>
              <a:blip r:embed="rId6" cstate="print"/>
              <a:stretch>
                <a:fillRect/>
              </a:stretch>
            </p:blipFill>
            <p:spPr>
              <a:xfrm>
                <a:off x="5590174" y="5066206"/>
                <a:ext cx="68300" cy="85356"/>
              </a:xfrm>
              <a:prstGeom prst="rect">
                <a:avLst/>
              </a:prstGeom>
            </p:spPr>
          </p:pic>
        </p:grpSp>
        <p:pic>
          <p:nvPicPr>
            <p:cNvPr id="15" name="object 17">
              <a:extLst>
                <a:ext uri="{FF2B5EF4-FFF2-40B4-BE49-F238E27FC236}">
                  <a16:creationId xmlns:a16="http://schemas.microsoft.com/office/drawing/2014/main" id="{270843E4-F2E8-3390-1729-509BB0F3F249}"/>
                </a:ext>
              </a:extLst>
            </p:cNvPr>
            <p:cNvPicPr/>
            <p:nvPr/>
          </p:nvPicPr>
          <p:blipFill>
            <a:blip r:embed="rId7" cstate="print"/>
            <a:stretch>
              <a:fillRect/>
            </a:stretch>
          </p:blipFill>
          <p:spPr>
            <a:xfrm>
              <a:off x="3825219" y="3790947"/>
              <a:ext cx="2509686" cy="1111735"/>
            </a:xfrm>
            <a:prstGeom prst="rect">
              <a:avLst/>
            </a:prstGeom>
          </p:spPr>
        </p:pic>
        <p:pic>
          <p:nvPicPr>
            <p:cNvPr id="16" name="object 18">
              <a:extLst>
                <a:ext uri="{FF2B5EF4-FFF2-40B4-BE49-F238E27FC236}">
                  <a16:creationId xmlns:a16="http://schemas.microsoft.com/office/drawing/2014/main" id="{744EA051-2B78-266F-8B98-CF6573D808A2}"/>
                </a:ext>
              </a:extLst>
            </p:cNvPr>
            <p:cNvPicPr/>
            <p:nvPr/>
          </p:nvPicPr>
          <p:blipFill>
            <a:blip r:embed="rId8" cstate="print"/>
            <a:stretch>
              <a:fillRect/>
            </a:stretch>
          </p:blipFill>
          <p:spPr>
            <a:xfrm>
              <a:off x="4529641" y="2317748"/>
              <a:ext cx="1105151" cy="984886"/>
            </a:xfrm>
            <a:prstGeom prst="rect">
              <a:avLst/>
            </a:prstGeom>
          </p:spPr>
        </p:pic>
        <p:sp>
          <p:nvSpPr>
            <p:cNvPr id="17" name="object 19">
              <a:extLst>
                <a:ext uri="{FF2B5EF4-FFF2-40B4-BE49-F238E27FC236}">
                  <a16:creationId xmlns:a16="http://schemas.microsoft.com/office/drawing/2014/main" id="{047DF8C6-1DE1-B1E9-6164-C80760318273}"/>
                </a:ext>
              </a:extLst>
            </p:cNvPr>
            <p:cNvSpPr/>
            <p:nvPr/>
          </p:nvSpPr>
          <p:spPr>
            <a:xfrm>
              <a:off x="4132592" y="3414471"/>
              <a:ext cx="1895475" cy="241300"/>
            </a:xfrm>
            <a:custGeom>
              <a:avLst/>
              <a:gdLst/>
              <a:ahLst/>
              <a:cxnLst/>
              <a:rect l="l" t="t" r="r" b="b"/>
              <a:pathLst>
                <a:path w="1895475" h="241300">
                  <a:moveTo>
                    <a:pt x="1297698" y="55880"/>
                  </a:moveTo>
                  <a:lnTo>
                    <a:pt x="1295501" y="54610"/>
                  </a:lnTo>
                  <a:lnTo>
                    <a:pt x="1288503" y="49530"/>
                  </a:lnTo>
                  <a:lnTo>
                    <a:pt x="1285011" y="46990"/>
                  </a:lnTo>
                  <a:lnTo>
                    <a:pt x="1272400" y="44450"/>
                  </a:lnTo>
                  <a:lnTo>
                    <a:pt x="1204607" y="73660"/>
                  </a:lnTo>
                  <a:lnTo>
                    <a:pt x="1166444" y="104140"/>
                  </a:lnTo>
                  <a:lnTo>
                    <a:pt x="1130503" y="137160"/>
                  </a:lnTo>
                  <a:lnTo>
                    <a:pt x="1095273" y="172720"/>
                  </a:lnTo>
                  <a:lnTo>
                    <a:pt x="1091031" y="167640"/>
                  </a:lnTo>
                  <a:lnTo>
                    <a:pt x="1088923" y="161290"/>
                  </a:lnTo>
                  <a:lnTo>
                    <a:pt x="1087653" y="153670"/>
                  </a:lnTo>
                  <a:lnTo>
                    <a:pt x="1085964" y="146050"/>
                  </a:lnTo>
                  <a:lnTo>
                    <a:pt x="1063104" y="111760"/>
                  </a:lnTo>
                  <a:lnTo>
                    <a:pt x="1030389" y="90170"/>
                  </a:lnTo>
                  <a:lnTo>
                    <a:pt x="992200" y="76200"/>
                  </a:lnTo>
                  <a:lnTo>
                    <a:pt x="952969" y="67310"/>
                  </a:lnTo>
                  <a:lnTo>
                    <a:pt x="905116" y="60960"/>
                  </a:lnTo>
                  <a:lnTo>
                    <a:pt x="892911" y="59690"/>
                  </a:lnTo>
                  <a:lnTo>
                    <a:pt x="856297" y="55880"/>
                  </a:lnTo>
                  <a:lnTo>
                    <a:pt x="831507" y="54610"/>
                  </a:lnTo>
                  <a:lnTo>
                    <a:pt x="806729" y="53340"/>
                  </a:lnTo>
                  <a:lnTo>
                    <a:pt x="706272" y="53340"/>
                  </a:lnTo>
                  <a:lnTo>
                    <a:pt x="655866" y="54610"/>
                  </a:lnTo>
                  <a:lnTo>
                    <a:pt x="649084" y="52070"/>
                  </a:lnTo>
                  <a:lnTo>
                    <a:pt x="646734" y="45720"/>
                  </a:lnTo>
                  <a:lnTo>
                    <a:pt x="645464" y="38100"/>
                  </a:lnTo>
                  <a:lnTo>
                    <a:pt x="641921" y="31750"/>
                  </a:lnTo>
                  <a:lnTo>
                    <a:pt x="629221" y="31750"/>
                  </a:lnTo>
                  <a:lnTo>
                    <a:pt x="622884" y="33020"/>
                  </a:lnTo>
                  <a:lnTo>
                    <a:pt x="617258" y="35560"/>
                  </a:lnTo>
                  <a:lnTo>
                    <a:pt x="605993" y="44450"/>
                  </a:lnTo>
                  <a:lnTo>
                    <a:pt x="594106" y="52070"/>
                  </a:lnTo>
                  <a:lnTo>
                    <a:pt x="581037" y="58420"/>
                  </a:lnTo>
                  <a:lnTo>
                    <a:pt x="570445" y="58420"/>
                  </a:lnTo>
                  <a:lnTo>
                    <a:pt x="570445" y="69850"/>
                  </a:lnTo>
                  <a:lnTo>
                    <a:pt x="558152" y="88900"/>
                  </a:lnTo>
                  <a:lnTo>
                    <a:pt x="541159" y="105410"/>
                  </a:lnTo>
                  <a:lnTo>
                    <a:pt x="522109" y="120650"/>
                  </a:lnTo>
                  <a:lnTo>
                    <a:pt x="503682" y="135890"/>
                  </a:lnTo>
                  <a:lnTo>
                    <a:pt x="493268" y="149860"/>
                  </a:lnTo>
                  <a:lnTo>
                    <a:pt x="481647" y="162560"/>
                  </a:lnTo>
                  <a:lnTo>
                    <a:pt x="469226" y="173990"/>
                  </a:lnTo>
                  <a:lnTo>
                    <a:pt x="456438" y="182880"/>
                  </a:lnTo>
                  <a:lnTo>
                    <a:pt x="450926" y="181610"/>
                  </a:lnTo>
                  <a:lnTo>
                    <a:pt x="447725" y="175260"/>
                  </a:lnTo>
                  <a:lnTo>
                    <a:pt x="446773" y="170180"/>
                  </a:lnTo>
                  <a:lnTo>
                    <a:pt x="451383" y="163830"/>
                  </a:lnTo>
                  <a:lnTo>
                    <a:pt x="456806" y="170180"/>
                  </a:lnTo>
                  <a:lnTo>
                    <a:pt x="461264" y="170180"/>
                  </a:lnTo>
                  <a:lnTo>
                    <a:pt x="467982" y="163830"/>
                  </a:lnTo>
                  <a:lnTo>
                    <a:pt x="478739" y="153670"/>
                  </a:lnTo>
                  <a:lnTo>
                    <a:pt x="494068" y="134620"/>
                  </a:lnTo>
                  <a:lnTo>
                    <a:pt x="522757" y="93980"/>
                  </a:lnTo>
                  <a:lnTo>
                    <a:pt x="523659" y="86360"/>
                  </a:lnTo>
                  <a:lnTo>
                    <a:pt x="525310" y="78740"/>
                  </a:lnTo>
                  <a:lnTo>
                    <a:pt x="529209" y="72390"/>
                  </a:lnTo>
                  <a:lnTo>
                    <a:pt x="534352" y="69850"/>
                  </a:lnTo>
                  <a:lnTo>
                    <a:pt x="536930" y="68580"/>
                  </a:lnTo>
                  <a:lnTo>
                    <a:pt x="562635" y="64770"/>
                  </a:lnTo>
                  <a:lnTo>
                    <a:pt x="570445" y="69850"/>
                  </a:lnTo>
                  <a:lnTo>
                    <a:pt x="570445" y="58420"/>
                  </a:lnTo>
                  <a:lnTo>
                    <a:pt x="555205" y="58420"/>
                  </a:lnTo>
                  <a:lnTo>
                    <a:pt x="544106" y="60960"/>
                  </a:lnTo>
                  <a:lnTo>
                    <a:pt x="533450" y="60960"/>
                  </a:lnTo>
                  <a:lnTo>
                    <a:pt x="523786" y="58420"/>
                  </a:lnTo>
                  <a:lnTo>
                    <a:pt x="521690" y="46990"/>
                  </a:lnTo>
                  <a:lnTo>
                    <a:pt x="519379" y="35560"/>
                  </a:lnTo>
                  <a:lnTo>
                    <a:pt x="516216" y="24130"/>
                  </a:lnTo>
                  <a:lnTo>
                    <a:pt x="511594" y="15240"/>
                  </a:lnTo>
                  <a:lnTo>
                    <a:pt x="502272" y="7620"/>
                  </a:lnTo>
                  <a:lnTo>
                    <a:pt x="501294" y="6819"/>
                  </a:lnTo>
                  <a:lnTo>
                    <a:pt x="501294" y="54610"/>
                  </a:lnTo>
                  <a:lnTo>
                    <a:pt x="494626" y="62230"/>
                  </a:lnTo>
                  <a:lnTo>
                    <a:pt x="454596" y="64770"/>
                  </a:lnTo>
                  <a:lnTo>
                    <a:pt x="415099" y="69850"/>
                  </a:lnTo>
                  <a:lnTo>
                    <a:pt x="375843" y="73660"/>
                  </a:lnTo>
                  <a:lnTo>
                    <a:pt x="336537" y="76200"/>
                  </a:lnTo>
                  <a:lnTo>
                    <a:pt x="334314" y="73660"/>
                  </a:lnTo>
                  <a:lnTo>
                    <a:pt x="338975" y="68580"/>
                  </a:lnTo>
                  <a:lnTo>
                    <a:pt x="339051" y="64770"/>
                  </a:lnTo>
                  <a:lnTo>
                    <a:pt x="346938" y="63500"/>
                  </a:lnTo>
                  <a:lnTo>
                    <a:pt x="349389" y="55880"/>
                  </a:lnTo>
                  <a:lnTo>
                    <a:pt x="355155" y="50800"/>
                  </a:lnTo>
                  <a:lnTo>
                    <a:pt x="377075" y="40640"/>
                  </a:lnTo>
                  <a:lnTo>
                    <a:pt x="398907" y="29210"/>
                  </a:lnTo>
                  <a:lnTo>
                    <a:pt x="420941" y="20320"/>
                  </a:lnTo>
                  <a:lnTo>
                    <a:pt x="443458" y="12700"/>
                  </a:lnTo>
                  <a:lnTo>
                    <a:pt x="453186" y="12700"/>
                  </a:lnTo>
                  <a:lnTo>
                    <a:pt x="462686" y="8890"/>
                  </a:lnTo>
                  <a:lnTo>
                    <a:pt x="472363" y="7620"/>
                  </a:lnTo>
                  <a:lnTo>
                    <a:pt x="482663" y="8890"/>
                  </a:lnTo>
                  <a:lnTo>
                    <a:pt x="495604" y="25400"/>
                  </a:lnTo>
                  <a:lnTo>
                    <a:pt x="497078" y="35560"/>
                  </a:lnTo>
                  <a:lnTo>
                    <a:pt x="500545" y="45720"/>
                  </a:lnTo>
                  <a:lnTo>
                    <a:pt x="501294" y="54610"/>
                  </a:lnTo>
                  <a:lnTo>
                    <a:pt x="501294" y="6819"/>
                  </a:lnTo>
                  <a:lnTo>
                    <a:pt x="492963" y="0"/>
                  </a:lnTo>
                  <a:lnTo>
                    <a:pt x="450456" y="0"/>
                  </a:lnTo>
                  <a:lnTo>
                    <a:pt x="410743" y="11430"/>
                  </a:lnTo>
                  <a:lnTo>
                    <a:pt x="372897" y="31750"/>
                  </a:lnTo>
                  <a:lnTo>
                    <a:pt x="336016" y="54610"/>
                  </a:lnTo>
                  <a:lnTo>
                    <a:pt x="329323" y="62230"/>
                  </a:lnTo>
                  <a:lnTo>
                    <a:pt x="321716" y="69850"/>
                  </a:lnTo>
                  <a:lnTo>
                    <a:pt x="313524" y="76200"/>
                  </a:lnTo>
                  <a:lnTo>
                    <a:pt x="305028" y="82550"/>
                  </a:lnTo>
                  <a:lnTo>
                    <a:pt x="288950" y="83947"/>
                  </a:lnTo>
                  <a:lnTo>
                    <a:pt x="288950" y="96520"/>
                  </a:lnTo>
                  <a:lnTo>
                    <a:pt x="265061" y="121920"/>
                  </a:lnTo>
                  <a:lnTo>
                    <a:pt x="238150" y="142240"/>
                  </a:lnTo>
                  <a:lnTo>
                    <a:pt x="210045" y="161290"/>
                  </a:lnTo>
                  <a:lnTo>
                    <a:pt x="182562" y="180340"/>
                  </a:lnTo>
                  <a:lnTo>
                    <a:pt x="155181" y="195580"/>
                  </a:lnTo>
                  <a:lnTo>
                    <a:pt x="127228" y="208280"/>
                  </a:lnTo>
                  <a:lnTo>
                    <a:pt x="98094" y="219710"/>
                  </a:lnTo>
                  <a:lnTo>
                    <a:pt x="67183" y="226060"/>
                  </a:lnTo>
                  <a:lnTo>
                    <a:pt x="55016" y="229870"/>
                  </a:lnTo>
                  <a:lnTo>
                    <a:pt x="42532" y="229870"/>
                  </a:lnTo>
                  <a:lnTo>
                    <a:pt x="30111" y="226060"/>
                  </a:lnTo>
                  <a:lnTo>
                    <a:pt x="18110" y="222250"/>
                  </a:lnTo>
                  <a:lnTo>
                    <a:pt x="14122" y="217170"/>
                  </a:lnTo>
                  <a:lnTo>
                    <a:pt x="13119" y="210820"/>
                  </a:lnTo>
                  <a:lnTo>
                    <a:pt x="14224" y="203200"/>
                  </a:lnTo>
                  <a:lnTo>
                    <a:pt x="36118" y="170180"/>
                  </a:lnTo>
                  <a:lnTo>
                    <a:pt x="86601" y="128270"/>
                  </a:lnTo>
                  <a:lnTo>
                    <a:pt x="130352" y="110490"/>
                  </a:lnTo>
                  <a:lnTo>
                    <a:pt x="163385" y="107950"/>
                  </a:lnTo>
                  <a:lnTo>
                    <a:pt x="179095" y="104140"/>
                  </a:lnTo>
                  <a:lnTo>
                    <a:pt x="192493" y="104140"/>
                  </a:lnTo>
                  <a:lnTo>
                    <a:pt x="205714" y="102870"/>
                  </a:lnTo>
                  <a:lnTo>
                    <a:pt x="218528" y="101600"/>
                  </a:lnTo>
                  <a:lnTo>
                    <a:pt x="230759" y="97790"/>
                  </a:lnTo>
                  <a:lnTo>
                    <a:pt x="288010" y="92710"/>
                  </a:lnTo>
                  <a:lnTo>
                    <a:pt x="288950" y="96520"/>
                  </a:lnTo>
                  <a:lnTo>
                    <a:pt x="288950" y="83947"/>
                  </a:lnTo>
                  <a:lnTo>
                    <a:pt x="261162" y="86360"/>
                  </a:lnTo>
                  <a:lnTo>
                    <a:pt x="218046" y="93980"/>
                  </a:lnTo>
                  <a:lnTo>
                    <a:pt x="174942" y="100330"/>
                  </a:lnTo>
                  <a:lnTo>
                    <a:pt x="131102" y="102870"/>
                  </a:lnTo>
                  <a:lnTo>
                    <a:pt x="149694" y="85090"/>
                  </a:lnTo>
                  <a:lnTo>
                    <a:pt x="171107" y="71120"/>
                  </a:lnTo>
                  <a:lnTo>
                    <a:pt x="193294" y="60960"/>
                  </a:lnTo>
                  <a:lnTo>
                    <a:pt x="214261" y="49530"/>
                  </a:lnTo>
                  <a:lnTo>
                    <a:pt x="177990" y="66040"/>
                  </a:lnTo>
                  <a:lnTo>
                    <a:pt x="108597" y="104140"/>
                  </a:lnTo>
                  <a:lnTo>
                    <a:pt x="73520" y="121920"/>
                  </a:lnTo>
                  <a:lnTo>
                    <a:pt x="69977" y="130810"/>
                  </a:lnTo>
                  <a:lnTo>
                    <a:pt x="51689" y="146050"/>
                  </a:lnTo>
                  <a:lnTo>
                    <a:pt x="33731" y="161290"/>
                  </a:lnTo>
                  <a:lnTo>
                    <a:pt x="17195" y="177800"/>
                  </a:lnTo>
                  <a:lnTo>
                    <a:pt x="3238" y="196850"/>
                  </a:lnTo>
                  <a:lnTo>
                    <a:pt x="1447" y="205740"/>
                  </a:lnTo>
                  <a:lnTo>
                    <a:pt x="0" y="214630"/>
                  </a:lnTo>
                  <a:lnTo>
                    <a:pt x="1308" y="222250"/>
                  </a:lnTo>
                  <a:lnTo>
                    <a:pt x="7835" y="228600"/>
                  </a:lnTo>
                  <a:lnTo>
                    <a:pt x="35953" y="236220"/>
                  </a:lnTo>
                  <a:lnTo>
                    <a:pt x="65112" y="233680"/>
                  </a:lnTo>
                  <a:lnTo>
                    <a:pt x="82575" y="229870"/>
                  </a:lnTo>
                  <a:lnTo>
                    <a:pt x="94208" y="227330"/>
                  </a:lnTo>
                  <a:lnTo>
                    <a:pt x="122199" y="218440"/>
                  </a:lnTo>
                  <a:lnTo>
                    <a:pt x="132664" y="215900"/>
                  </a:lnTo>
                  <a:lnTo>
                    <a:pt x="142455" y="209550"/>
                  </a:lnTo>
                  <a:lnTo>
                    <a:pt x="152057" y="204470"/>
                  </a:lnTo>
                  <a:lnTo>
                    <a:pt x="161925" y="199390"/>
                  </a:lnTo>
                  <a:lnTo>
                    <a:pt x="183769" y="189230"/>
                  </a:lnTo>
                  <a:lnTo>
                    <a:pt x="204381" y="175260"/>
                  </a:lnTo>
                  <a:lnTo>
                    <a:pt x="224840" y="160020"/>
                  </a:lnTo>
                  <a:lnTo>
                    <a:pt x="246227" y="146050"/>
                  </a:lnTo>
                  <a:lnTo>
                    <a:pt x="264058" y="133350"/>
                  </a:lnTo>
                  <a:lnTo>
                    <a:pt x="281432" y="119380"/>
                  </a:lnTo>
                  <a:lnTo>
                    <a:pt x="297802" y="105410"/>
                  </a:lnTo>
                  <a:lnTo>
                    <a:pt x="308419" y="92710"/>
                  </a:lnTo>
                  <a:lnTo>
                    <a:pt x="312674" y="87630"/>
                  </a:lnTo>
                  <a:lnTo>
                    <a:pt x="319252" y="86360"/>
                  </a:lnTo>
                  <a:lnTo>
                    <a:pt x="325628" y="83820"/>
                  </a:lnTo>
                  <a:lnTo>
                    <a:pt x="331965" y="83820"/>
                  </a:lnTo>
                  <a:lnTo>
                    <a:pt x="338442" y="85090"/>
                  </a:lnTo>
                  <a:lnTo>
                    <a:pt x="346214" y="83820"/>
                  </a:lnTo>
                  <a:lnTo>
                    <a:pt x="369925" y="80010"/>
                  </a:lnTo>
                  <a:lnTo>
                    <a:pt x="385851" y="78740"/>
                  </a:lnTo>
                  <a:lnTo>
                    <a:pt x="401358" y="76200"/>
                  </a:lnTo>
                  <a:lnTo>
                    <a:pt x="407670" y="78740"/>
                  </a:lnTo>
                  <a:lnTo>
                    <a:pt x="413651" y="76200"/>
                  </a:lnTo>
                  <a:lnTo>
                    <a:pt x="419620" y="74930"/>
                  </a:lnTo>
                  <a:lnTo>
                    <a:pt x="425932" y="74930"/>
                  </a:lnTo>
                  <a:lnTo>
                    <a:pt x="445630" y="73660"/>
                  </a:lnTo>
                  <a:lnTo>
                    <a:pt x="465556" y="71120"/>
                  </a:lnTo>
                  <a:lnTo>
                    <a:pt x="484974" y="69850"/>
                  </a:lnTo>
                  <a:lnTo>
                    <a:pt x="503148" y="76200"/>
                  </a:lnTo>
                  <a:lnTo>
                    <a:pt x="486156" y="123190"/>
                  </a:lnTo>
                  <a:lnTo>
                    <a:pt x="458266" y="151130"/>
                  </a:lnTo>
                  <a:lnTo>
                    <a:pt x="421576" y="166370"/>
                  </a:lnTo>
                  <a:lnTo>
                    <a:pt x="365861" y="172720"/>
                  </a:lnTo>
                  <a:lnTo>
                    <a:pt x="339166" y="177800"/>
                  </a:lnTo>
                  <a:lnTo>
                    <a:pt x="333578" y="180340"/>
                  </a:lnTo>
                  <a:lnTo>
                    <a:pt x="324573" y="180340"/>
                  </a:lnTo>
                  <a:lnTo>
                    <a:pt x="323240" y="189230"/>
                  </a:lnTo>
                  <a:lnTo>
                    <a:pt x="323024" y="194310"/>
                  </a:lnTo>
                  <a:lnTo>
                    <a:pt x="329755" y="195580"/>
                  </a:lnTo>
                  <a:lnTo>
                    <a:pt x="334124" y="196850"/>
                  </a:lnTo>
                  <a:lnTo>
                    <a:pt x="341985" y="196850"/>
                  </a:lnTo>
                  <a:lnTo>
                    <a:pt x="349948" y="194310"/>
                  </a:lnTo>
                  <a:lnTo>
                    <a:pt x="355587" y="190500"/>
                  </a:lnTo>
                  <a:lnTo>
                    <a:pt x="366585" y="187960"/>
                  </a:lnTo>
                  <a:lnTo>
                    <a:pt x="388835" y="187960"/>
                  </a:lnTo>
                  <a:lnTo>
                    <a:pt x="400431" y="186690"/>
                  </a:lnTo>
                  <a:lnTo>
                    <a:pt x="409295" y="182880"/>
                  </a:lnTo>
                  <a:lnTo>
                    <a:pt x="418515" y="180340"/>
                  </a:lnTo>
                  <a:lnTo>
                    <a:pt x="427647" y="181610"/>
                  </a:lnTo>
                  <a:lnTo>
                    <a:pt x="436245" y="186690"/>
                  </a:lnTo>
                  <a:lnTo>
                    <a:pt x="436029" y="193040"/>
                  </a:lnTo>
                  <a:lnTo>
                    <a:pt x="439191" y="200660"/>
                  </a:lnTo>
                  <a:lnTo>
                    <a:pt x="435737" y="207010"/>
                  </a:lnTo>
                  <a:lnTo>
                    <a:pt x="428434" y="214630"/>
                  </a:lnTo>
                  <a:lnTo>
                    <a:pt x="421055" y="223520"/>
                  </a:lnTo>
                  <a:lnTo>
                    <a:pt x="416826" y="232410"/>
                  </a:lnTo>
                  <a:lnTo>
                    <a:pt x="418998" y="241300"/>
                  </a:lnTo>
                  <a:lnTo>
                    <a:pt x="426504" y="238760"/>
                  </a:lnTo>
                  <a:lnTo>
                    <a:pt x="432523" y="232410"/>
                  </a:lnTo>
                  <a:lnTo>
                    <a:pt x="437540" y="224790"/>
                  </a:lnTo>
                  <a:lnTo>
                    <a:pt x="442048" y="217170"/>
                  </a:lnTo>
                  <a:lnTo>
                    <a:pt x="457593" y="198120"/>
                  </a:lnTo>
                  <a:lnTo>
                    <a:pt x="472859" y="182880"/>
                  </a:lnTo>
                  <a:lnTo>
                    <a:pt x="474129" y="181610"/>
                  </a:lnTo>
                  <a:lnTo>
                    <a:pt x="491032" y="166370"/>
                  </a:lnTo>
                  <a:lnTo>
                    <a:pt x="507758" y="149860"/>
                  </a:lnTo>
                  <a:lnTo>
                    <a:pt x="517766" y="135890"/>
                  </a:lnTo>
                  <a:lnTo>
                    <a:pt x="531520" y="124460"/>
                  </a:lnTo>
                  <a:lnTo>
                    <a:pt x="565289" y="97790"/>
                  </a:lnTo>
                  <a:lnTo>
                    <a:pt x="583730" y="74930"/>
                  </a:lnTo>
                  <a:lnTo>
                    <a:pt x="594004" y="72390"/>
                  </a:lnTo>
                  <a:lnTo>
                    <a:pt x="603618" y="67310"/>
                  </a:lnTo>
                  <a:lnTo>
                    <a:pt x="610146" y="64770"/>
                  </a:lnTo>
                  <a:lnTo>
                    <a:pt x="613410" y="63500"/>
                  </a:lnTo>
                  <a:lnTo>
                    <a:pt x="624205" y="66040"/>
                  </a:lnTo>
                  <a:lnTo>
                    <a:pt x="624255" y="72390"/>
                  </a:lnTo>
                  <a:lnTo>
                    <a:pt x="622312" y="80010"/>
                  </a:lnTo>
                  <a:lnTo>
                    <a:pt x="619721" y="86360"/>
                  </a:lnTo>
                  <a:lnTo>
                    <a:pt x="617855" y="92710"/>
                  </a:lnTo>
                  <a:lnTo>
                    <a:pt x="605726" y="110490"/>
                  </a:lnTo>
                  <a:lnTo>
                    <a:pt x="595274" y="128270"/>
                  </a:lnTo>
                  <a:lnTo>
                    <a:pt x="583603" y="146050"/>
                  </a:lnTo>
                  <a:lnTo>
                    <a:pt x="567804" y="162560"/>
                  </a:lnTo>
                  <a:lnTo>
                    <a:pt x="559066" y="168910"/>
                  </a:lnTo>
                  <a:lnTo>
                    <a:pt x="549402" y="173990"/>
                  </a:lnTo>
                  <a:lnTo>
                    <a:pt x="540346" y="180340"/>
                  </a:lnTo>
                  <a:lnTo>
                    <a:pt x="533463" y="187960"/>
                  </a:lnTo>
                  <a:lnTo>
                    <a:pt x="534327" y="196850"/>
                  </a:lnTo>
                  <a:lnTo>
                    <a:pt x="545642" y="193040"/>
                  </a:lnTo>
                  <a:lnTo>
                    <a:pt x="551230" y="193040"/>
                  </a:lnTo>
                  <a:lnTo>
                    <a:pt x="579780" y="180340"/>
                  </a:lnTo>
                  <a:lnTo>
                    <a:pt x="610628" y="165100"/>
                  </a:lnTo>
                  <a:lnTo>
                    <a:pt x="636511" y="152400"/>
                  </a:lnTo>
                  <a:lnTo>
                    <a:pt x="665670" y="140970"/>
                  </a:lnTo>
                  <a:lnTo>
                    <a:pt x="668972" y="143510"/>
                  </a:lnTo>
                  <a:lnTo>
                    <a:pt x="664552" y="157480"/>
                  </a:lnTo>
                  <a:lnTo>
                    <a:pt x="656513" y="171450"/>
                  </a:lnTo>
                  <a:lnTo>
                    <a:pt x="646214" y="185420"/>
                  </a:lnTo>
                  <a:lnTo>
                    <a:pt x="635012" y="196850"/>
                  </a:lnTo>
                  <a:lnTo>
                    <a:pt x="632587" y="204470"/>
                  </a:lnTo>
                  <a:lnTo>
                    <a:pt x="631304" y="208280"/>
                  </a:lnTo>
                  <a:lnTo>
                    <a:pt x="633412" y="213360"/>
                  </a:lnTo>
                  <a:lnTo>
                    <a:pt x="637819" y="214630"/>
                  </a:lnTo>
                  <a:lnTo>
                    <a:pt x="646874" y="210820"/>
                  </a:lnTo>
                  <a:lnTo>
                    <a:pt x="653770" y="204470"/>
                  </a:lnTo>
                  <a:lnTo>
                    <a:pt x="660679" y="196850"/>
                  </a:lnTo>
                  <a:lnTo>
                    <a:pt x="669785" y="194310"/>
                  </a:lnTo>
                  <a:lnTo>
                    <a:pt x="700989" y="173990"/>
                  </a:lnTo>
                  <a:lnTo>
                    <a:pt x="704430" y="182880"/>
                  </a:lnTo>
                  <a:lnTo>
                    <a:pt x="706513" y="194310"/>
                  </a:lnTo>
                  <a:lnTo>
                    <a:pt x="713105" y="201930"/>
                  </a:lnTo>
                  <a:lnTo>
                    <a:pt x="727608" y="201930"/>
                  </a:lnTo>
                  <a:lnTo>
                    <a:pt x="737857" y="196850"/>
                  </a:lnTo>
                  <a:lnTo>
                    <a:pt x="740422" y="195580"/>
                  </a:lnTo>
                  <a:lnTo>
                    <a:pt x="752868" y="186690"/>
                  </a:lnTo>
                  <a:lnTo>
                    <a:pt x="766305" y="180340"/>
                  </a:lnTo>
                  <a:lnTo>
                    <a:pt x="772502" y="175260"/>
                  </a:lnTo>
                  <a:lnTo>
                    <a:pt x="779132" y="171450"/>
                  </a:lnTo>
                  <a:lnTo>
                    <a:pt x="786155" y="167640"/>
                  </a:lnTo>
                  <a:lnTo>
                    <a:pt x="793521" y="168910"/>
                  </a:lnTo>
                  <a:lnTo>
                    <a:pt x="796709" y="172720"/>
                  </a:lnTo>
                  <a:lnTo>
                    <a:pt x="796531" y="179070"/>
                  </a:lnTo>
                  <a:lnTo>
                    <a:pt x="794143" y="184150"/>
                  </a:lnTo>
                  <a:lnTo>
                    <a:pt x="795502" y="190500"/>
                  </a:lnTo>
                  <a:lnTo>
                    <a:pt x="800290" y="193040"/>
                  </a:lnTo>
                  <a:lnTo>
                    <a:pt x="806361" y="195580"/>
                  </a:lnTo>
                  <a:lnTo>
                    <a:pt x="811517" y="199390"/>
                  </a:lnTo>
                  <a:lnTo>
                    <a:pt x="824826" y="195580"/>
                  </a:lnTo>
                  <a:lnTo>
                    <a:pt x="838746" y="193040"/>
                  </a:lnTo>
                  <a:lnTo>
                    <a:pt x="852855" y="191770"/>
                  </a:lnTo>
                  <a:lnTo>
                    <a:pt x="857465" y="190500"/>
                  </a:lnTo>
                  <a:lnTo>
                    <a:pt x="866711" y="187960"/>
                  </a:lnTo>
                  <a:lnTo>
                    <a:pt x="873429" y="187960"/>
                  </a:lnTo>
                  <a:lnTo>
                    <a:pt x="870953" y="198120"/>
                  </a:lnTo>
                  <a:lnTo>
                    <a:pt x="878776" y="199390"/>
                  </a:lnTo>
                  <a:lnTo>
                    <a:pt x="883132" y="199390"/>
                  </a:lnTo>
                  <a:lnTo>
                    <a:pt x="886650" y="196850"/>
                  </a:lnTo>
                  <a:lnTo>
                    <a:pt x="885634" y="191770"/>
                  </a:lnTo>
                  <a:lnTo>
                    <a:pt x="884199" y="187960"/>
                  </a:lnTo>
                  <a:lnTo>
                    <a:pt x="883729" y="186690"/>
                  </a:lnTo>
                  <a:lnTo>
                    <a:pt x="882891" y="180340"/>
                  </a:lnTo>
                  <a:lnTo>
                    <a:pt x="880757" y="176530"/>
                  </a:lnTo>
                  <a:lnTo>
                    <a:pt x="874928" y="173990"/>
                  </a:lnTo>
                  <a:lnTo>
                    <a:pt x="862799" y="180340"/>
                  </a:lnTo>
                  <a:lnTo>
                    <a:pt x="850188" y="184150"/>
                  </a:lnTo>
                  <a:lnTo>
                    <a:pt x="836968" y="187960"/>
                  </a:lnTo>
                  <a:lnTo>
                    <a:pt x="823061" y="190500"/>
                  </a:lnTo>
                  <a:lnTo>
                    <a:pt x="818642" y="187960"/>
                  </a:lnTo>
                  <a:lnTo>
                    <a:pt x="816254" y="182880"/>
                  </a:lnTo>
                  <a:lnTo>
                    <a:pt x="817245" y="177800"/>
                  </a:lnTo>
                  <a:lnTo>
                    <a:pt x="819086" y="171450"/>
                  </a:lnTo>
                  <a:lnTo>
                    <a:pt x="819200" y="167640"/>
                  </a:lnTo>
                  <a:lnTo>
                    <a:pt x="819238" y="166370"/>
                  </a:lnTo>
                  <a:lnTo>
                    <a:pt x="818375" y="160020"/>
                  </a:lnTo>
                  <a:lnTo>
                    <a:pt x="812914" y="153670"/>
                  </a:lnTo>
                  <a:lnTo>
                    <a:pt x="806221" y="152400"/>
                  </a:lnTo>
                  <a:lnTo>
                    <a:pt x="783628" y="160020"/>
                  </a:lnTo>
                  <a:lnTo>
                    <a:pt x="763282" y="172720"/>
                  </a:lnTo>
                  <a:lnTo>
                    <a:pt x="743153" y="187960"/>
                  </a:lnTo>
                  <a:lnTo>
                    <a:pt x="721169" y="196850"/>
                  </a:lnTo>
                  <a:lnTo>
                    <a:pt x="715505" y="191770"/>
                  </a:lnTo>
                  <a:lnTo>
                    <a:pt x="713905" y="185420"/>
                  </a:lnTo>
                  <a:lnTo>
                    <a:pt x="714425" y="176530"/>
                  </a:lnTo>
                  <a:lnTo>
                    <a:pt x="714679" y="173990"/>
                  </a:lnTo>
                  <a:lnTo>
                    <a:pt x="715048" y="170180"/>
                  </a:lnTo>
                  <a:lnTo>
                    <a:pt x="715048" y="167640"/>
                  </a:lnTo>
                  <a:lnTo>
                    <a:pt x="714298" y="160020"/>
                  </a:lnTo>
                  <a:lnTo>
                    <a:pt x="707682" y="158750"/>
                  </a:lnTo>
                  <a:lnTo>
                    <a:pt x="699795" y="160020"/>
                  </a:lnTo>
                  <a:lnTo>
                    <a:pt x="692162" y="151130"/>
                  </a:lnTo>
                  <a:lnTo>
                    <a:pt x="696010" y="140970"/>
                  </a:lnTo>
                  <a:lnTo>
                    <a:pt x="701763" y="129540"/>
                  </a:lnTo>
                  <a:lnTo>
                    <a:pt x="699897" y="116840"/>
                  </a:lnTo>
                  <a:lnTo>
                    <a:pt x="674077" y="128270"/>
                  </a:lnTo>
                  <a:lnTo>
                    <a:pt x="623671" y="153670"/>
                  </a:lnTo>
                  <a:lnTo>
                    <a:pt x="597877" y="165100"/>
                  </a:lnTo>
                  <a:lnTo>
                    <a:pt x="593420" y="163830"/>
                  </a:lnTo>
                  <a:lnTo>
                    <a:pt x="591286" y="161290"/>
                  </a:lnTo>
                  <a:lnTo>
                    <a:pt x="593623" y="158750"/>
                  </a:lnTo>
                  <a:lnTo>
                    <a:pt x="594702" y="157480"/>
                  </a:lnTo>
                  <a:lnTo>
                    <a:pt x="606717" y="148590"/>
                  </a:lnTo>
                  <a:lnTo>
                    <a:pt x="615226" y="135890"/>
                  </a:lnTo>
                  <a:lnTo>
                    <a:pt x="622490" y="123190"/>
                  </a:lnTo>
                  <a:lnTo>
                    <a:pt x="630796" y="110490"/>
                  </a:lnTo>
                  <a:lnTo>
                    <a:pt x="636854" y="97790"/>
                  </a:lnTo>
                  <a:lnTo>
                    <a:pt x="641286" y="83820"/>
                  </a:lnTo>
                  <a:lnTo>
                    <a:pt x="646938" y="71120"/>
                  </a:lnTo>
                  <a:lnTo>
                    <a:pt x="654278" y="63500"/>
                  </a:lnTo>
                  <a:lnTo>
                    <a:pt x="656729" y="60960"/>
                  </a:lnTo>
                  <a:lnTo>
                    <a:pt x="722820" y="58420"/>
                  </a:lnTo>
                  <a:lnTo>
                    <a:pt x="747369" y="60960"/>
                  </a:lnTo>
                  <a:lnTo>
                    <a:pt x="759536" y="60960"/>
                  </a:lnTo>
                  <a:lnTo>
                    <a:pt x="772033" y="59690"/>
                  </a:lnTo>
                  <a:lnTo>
                    <a:pt x="807669" y="64770"/>
                  </a:lnTo>
                  <a:lnTo>
                    <a:pt x="815340" y="66040"/>
                  </a:lnTo>
                  <a:lnTo>
                    <a:pt x="832942" y="66040"/>
                  </a:lnTo>
                  <a:lnTo>
                    <a:pt x="839952" y="71120"/>
                  </a:lnTo>
                  <a:lnTo>
                    <a:pt x="903274" y="73660"/>
                  </a:lnTo>
                  <a:lnTo>
                    <a:pt x="934402" y="76200"/>
                  </a:lnTo>
                  <a:lnTo>
                    <a:pt x="964780" y="82550"/>
                  </a:lnTo>
                  <a:lnTo>
                    <a:pt x="984859" y="88900"/>
                  </a:lnTo>
                  <a:lnTo>
                    <a:pt x="1004824" y="93980"/>
                  </a:lnTo>
                  <a:lnTo>
                    <a:pt x="1042212" y="114300"/>
                  </a:lnTo>
                  <a:lnTo>
                    <a:pt x="1067879" y="160020"/>
                  </a:lnTo>
                  <a:lnTo>
                    <a:pt x="1071638" y="190500"/>
                  </a:lnTo>
                  <a:lnTo>
                    <a:pt x="1070406" y="201930"/>
                  </a:lnTo>
                  <a:lnTo>
                    <a:pt x="1070013" y="213360"/>
                  </a:lnTo>
                  <a:lnTo>
                    <a:pt x="1072565" y="223520"/>
                  </a:lnTo>
                  <a:lnTo>
                    <a:pt x="1081519" y="223520"/>
                  </a:lnTo>
                  <a:lnTo>
                    <a:pt x="1085011" y="219710"/>
                  </a:lnTo>
                  <a:lnTo>
                    <a:pt x="1087221" y="205740"/>
                  </a:lnTo>
                  <a:lnTo>
                    <a:pt x="1092746" y="193040"/>
                  </a:lnTo>
                  <a:lnTo>
                    <a:pt x="1101153" y="181610"/>
                  </a:lnTo>
                  <a:lnTo>
                    <a:pt x="1112024" y="172720"/>
                  </a:lnTo>
                  <a:lnTo>
                    <a:pt x="1119390" y="163830"/>
                  </a:lnTo>
                  <a:lnTo>
                    <a:pt x="1127391" y="154940"/>
                  </a:lnTo>
                  <a:lnTo>
                    <a:pt x="1135799" y="146050"/>
                  </a:lnTo>
                  <a:lnTo>
                    <a:pt x="1144397" y="138430"/>
                  </a:lnTo>
                  <a:lnTo>
                    <a:pt x="1151089" y="134620"/>
                  </a:lnTo>
                  <a:lnTo>
                    <a:pt x="1156500" y="129540"/>
                  </a:lnTo>
                  <a:lnTo>
                    <a:pt x="1161313" y="123190"/>
                  </a:lnTo>
                  <a:lnTo>
                    <a:pt x="1166202" y="116840"/>
                  </a:lnTo>
                  <a:lnTo>
                    <a:pt x="1192136" y="97790"/>
                  </a:lnTo>
                  <a:lnTo>
                    <a:pt x="1216837" y="77470"/>
                  </a:lnTo>
                  <a:lnTo>
                    <a:pt x="1242669" y="59690"/>
                  </a:lnTo>
                  <a:lnTo>
                    <a:pt x="1272032" y="49530"/>
                  </a:lnTo>
                  <a:lnTo>
                    <a:pt x="1278509" y="52070"/>
                  </a:lnTo>
                  <a:lnTo>
                    <a:pt x="1284668" y="53340"/>
                  </a:lnTo>
                  <a:lnTo>
                    <a:pt x="1290624" y="55880"/>
                  </a:lnTo>
                  <a:lnTo>
                    <a:pt x="1296492" y="57150"/>
                  </a:lnTo>
                  <a:lnTo>
                    <a:pt x="1297698" y="55880"/>
                  </a:lnTo>
                  <a:close/>
                </a:path>
                <a:path w="1895475" h="241300">
                  <a:moveTo>
                    <a:pt x="1895322" y="195922"/>
                  </a:moveTo>
                  <a:lnTo>
                    <a:pt x="1860943" y="183070"/>
                  </a:lnTo>
                  <a:lnTo>
                    <a:pt x="1840382" y="175780"/>
                  </a:lnTo>
                  <a:lnTo>
                    <a:pt x="1825485" y="171335"/>
                  </a:lnTo>
                  <a:lnTo>
                    <a:pt x="1808035" y="167030"/>
                  </a:lnTo>
                  <a:lnTo>
                    <a:pt x="1796275" y="162356"/>
                  </a:lnTo>
                  <a:lnTo>
                    <a:pt x="1783765" y="159143"/>
                  </a:lnTo>
                  <a:lnTo>
                    <a:pt x="1770786" y="156794"/>
                  </a:lnTo>
                  <a:lnTo>
                    <a:pt x="1757629" y="154673"/>
                  </a:lnTo>
                  <a:lnTo>
                    <a:pt x="1738668" y="161010"/>
                  </a:lnTo>
                  <a:lnTo>
                    <a:pt x="1720697" y="169786"/>
                  </a:lnTo>
                  <a:lnTo>
                    <a:pt x="1702930" y="179019"/>
                  </a:lnTo>
                  <a:lnTo>
                    <a:pt x="1684566" y="186677"/>
                  </a:lnTo>
                  <a:lnTo>
                    <a:pt x="1661833" y="162598"/>
                  </a:lnTo>
                  <a:lnTo>
                    <a:pt x="1645119" y="161925"/>
                  </a:lnTo>
                  <a:lnTo>
                    <a:pt x="1631505" y="171246"/>
                  </a:lnTo>
                  <a:lnTo>
                    <a:pt x="1617027" y="179425"/>
                  </a:lnTo>
                  <a:lnTo>
                    <a:pt x="1601343" y="184073"/>
                  </a:lnTo>
                  <a:lnTo>
                    <a:pt x="1584134" y="182753"/>
                  </a:lnTo>
                  <a:lnTo>
                    <a:pt x="1577162" y="178523"/>
                  </a:lnTo>
                  <a:lnTo>
                    <a:pt x="1579511" y="172326"/>
                  </a:lnTo>
                  <a:lnTo>
                    <a:pt x="1583867" y="164693"/>
                  </a:lnTo>
                  <a:lnTo>
                    <a:pt x="1582953" y="156083"/>
                  </a:lnTo>
                  <a:lnTo>
                    <a:pt x="1576489" y="152336"/>
                  </a:lnTo>
                  <a:lnTo>
                    <a:pt x="1569440" y="156616"/>
                  </a:lnTo>
                  <a:lnTo>
                    <a:pt x="1561706" y="155219"/>
                  </a:lnTo>
                  <a:lnTo>
                    <a:pt x="1556118" y="158737"/>
                  </a:lnTo>
                  <a:lnTo>
                    <a:pt x="1552879" y="164490"/>
                  </a:lnTo>
                  <a:lnTo>
                    <a:pt x="1549260" y="169799"/>
                  </a:lnTo>
                  <a:lnTo>
                    <a:pt x="1542554" y="171958"/>
                  </a:lnTo>
                  <a:lnTo>
                    <a:pt x="1532331" y="178460"/>
                  </a:lnTo>
                  <a:lnTo>
                    <a:pt x="1521472" y="183007"/>
                  </a:lnTo>
                  <a:lnTo>
                    <a:pt x="1509979" y="185369"/>
                  </a:lnTo>
                  <a:lnTo>
                    <a:pt x="1497825" y="185305"/>
                  </a:lnTo>
                  <a:lnTo>
                    <a:pt x="1494409" y="186296"/>
                  </a:lnTo>
                  <a:lnTo>
                    <a:pt x="1491386" y="181597"/>
                  </a:lnTo>
                  <a:lnTo>
                    <a:pt x="1492758" y="178079"/>
                  </a:lnTo>
                  <a:lnTo>
                    <a:pt x="1497990" y="170218"/>
                  </a:lnTo>
                  <a:lnTo>
                    <a:pt x="1506118" y="165277"/>
                  </a:lnTo>
                  <a:lnTo>
                    <a:pt x="1513382" y="160286"/>
                  </a:lnTo>
                  <a:lnTo>
                    <a:pt x="1516037" y="152323"/>
                  </a:lnTo>
                  <a:lnTo>
                    <a:pt x="1502206" y="152082"/>
                  </a:lnTo>
                  <a:lnTo>
                    <a:pt x="1489989" y="158864"/>
                  </a:lnTo>
                  <a:lnTo>
                    <a:pt x="1479384" y="169189"/>
                  </a:lnTo>
                  <a:lnTo>
                    <a:pt x="1470367" y="179552"/>
                  </a:lnTo>
                  <a:lnTo>
                    <a:pt x="1454988" y="185394"/>
                  </a:lnTo>
                  <a:lnTo>
                    <a:pt x="1438922" y="188696"/>
                  </a:lnTo>
                  <a:lnTo>
                    <a:pt x="1422400" y="190030"/>
                  </a:lnTo>
                  <a:lnTo>
                    <a:pt x="1405648" y="189941"/>
                  </a:lnTo>
                  <a:lnTo>
                    <a:pt x="1394244" y="184518"/>
                  </a:lnTo>
                  <a:lnTo>
                    <a:pt x="1389926" y="180454"/>
                  </a:lnTo>
                  <a:lnTo>
                    <a:pt x="1389049" y="174117"/>
                  </a:lnTo>
                  <a:lnTo>
                    <a:pt x="1386522" y="167881"/>
                  </a:lnTo>
                  <a:lnTo>
                    <a:pt x="1380439" y="166408"/>
                  </a:lnTo>
                  <a:lnTo>
                    <a:pt x="1372958" y="166827"/>
                  </a:lnTo>
                  <a:lnTo>
                    <a:pt x="1366189" y="166319"/>
                  </a:lnTo>
                  <a:lnTo>
                    <a:pt x="1350899" y="179438"/>
                  </a:lnTo>
                  <a:lnTo>
                    <a:pt x="1334350" y="188722"/>
                  </a:lnTo>
                  <a:lnTo>
                    <a:pt x="1316634" y="194284"/>
                  </a:lnTo>
                  <a:lnTo>
                    <a:pt x="1297825" y="196227"/>
                  </a:lnTo>
                  <a:lnTo>
                    <a:pt x="1291958" y="191173"/>
                  </a:lnTo>
                  <a:lnTo>
                    <a:pt x="1294599" y="185724"/>
                  </a:lnTo>
                  <a:lnTo>
                    <a:pt x="1299578" y="179743"/>
                  </a:lnTo>
                  <a:lnTo>
                    <a:pt x="1300734" y="173088"/>
                  </a:lnTo>
                  <a:lnTo>
                    <a:pt x="1296289" y="169113"/>
                  </a:lnTo>
                  <a:lnTo>
                    <a:pt x="1290853" y="168363"/>
                  </a:lnTo>
                  <a:lnTo>
                    <a:pt x="1285138" y="168897"/>
                  </a:lnTo>
                  <a:lnTo>
                    <a:pt x="1279829" y="168808"/>
                  </a:lnTo>
                  <a:lnTo>
                    <a:pt x="1263662" y="180848"/>
                  </a:lnTo>
                  <a:lnTo>
                    <a:pt x="1246212" y="188849"/>
                  </a:lnTo>
                  <a:lnTo>
                    <a:pt x="1228013" y="193116"/>
                  </a:lnTo>
                  <a:lnTo>
                    <a:pt x="1209586" y="193992"/>
                  </a:lnTo>
                  <a:lnTo>
                    <a:pt x="1209205" y="188036"/>
                  </a:lnTo>
                  <a:lnTo>
                    <a:pt x="1211326" y="182537"/>
                  </a:lnTo>
                  <a:lnTo>
                    <a:pt x="1218006" y="172224"/>
                  </a:lnTo>
                  <a:lnTo>
                    <a:pt x="1214818" y="169748"/>
                  </a:lnTo>
                  <a:lnTo>
                    <a:pt x="1204772" y="169341"/>
                  </a:lnTo>
                  <a:lnTo>
                    <a:pt x="1176642" y="187591"/>
                  </a:lnTo>
                  <a:lnTo>
                    <a:pt x="1162062" y="194360"/>
                  </a:lnTo>
                  <a:lnTo>
                    <a:pt x="1146683" y="196227"/>
                  </a:lnTo>
                  <a:lnTo>
                    <a:pt x="1146073" y="190398"/>
                  </a:lnTo>
                  <a:lnTo>
                    <a:pt x="1149718" y="185813"/>
                  </a:lnTo>
                  <a:lnTo>
                    <a:pt x="1154633" y="181406"/>
                  </a:lnTo>
                  <a:lnTo>
                    <a:pt x="1160233" y="178155"/>
                  </a:lnTo>
                  <a:lnTo>
                    <a:pt x="1166075" y="177634"/>
                  </a:lnTo>
                  <a:lnTo>
                    <a:pt x="1171816" y="178638"/>
                  </a:lnTo>
                  <a:lnTo>
                    <a:pt x="1177099" y="179971"/>
                  </a:lnTo>
                  <a:lnTo>
                    <a:pt x="1185049" y="179082"/>
                  </a:lnTo>
                  <a:lnTo>
                    <a:pt x="1186776" y="171030"/>
                  </a:lnTo>
                  <a:lnTo>
                    <a:pt x="1190612" y="165354"/>
                  </a:lnTo>
                  <a:lnTo>
                    <a:pt x="1189748" y="161874"/>
                  </a:lnTo>
                  <a:lnTo>
                    <a:pt x="1190167" y="156121"/>
                  </a:lnTo>
                  <a:lnTo>
                    <a:pt x="1185773" y="154673"/>
                  </a:lnTo>
                  <a:lnTo>
                    <a:pt x="1168285" y="159524"/>
                  </a:lnTo>
                  <a:lnTo>
                    <a:pt x="1151077" y="166001"/>
                  </a:lnTo>
                  <a:lnTo>
                    <a:pt x="1135697" y="175818"/>
                  </a:lnTo>
                  <a:lnTo>
                    <a:pt x="1123696" y="190690"/>
                  </a:lnTo>
                  <a:lnTo>
                    <a:pt x="1123264" y="196456"/>
                  </a:lnTo>
                  <a:lnTo>
                    <a:pt x="1126032" y="202361"/>
                  </a:lnTo>
                  <a:lnTo>
                    <a:pt x="1131430" y="204927"/>
                  </a:lnTo>
                  <a:lnTo>
                    <a:pt x="1145578" y="208089"/>
                  </a:lnTo>
                  <a:lnTo>
                    <a:pt x="1159078" y="206095"/>
                  </a:lnTo>
                  <a:lnTo>
                    <a:pt x="1172337" y="201688"/>
                  </a:lnTo>
                  <a:lnTo>
                    <a:pt x="1185773" y="197637"/>
                  </a:lnTo>
                  <a:lnTo>
                    <a:pt x="1201343" y="205854"/>
                  </a:lnTo>
                  <a:lnTo>
                    <a:pt x="1220012" y="206692"/>
                  </a:lnTo>
                  <a:lnTo>
                    <a:pt x="1239507" y="202552"/>
                  </a:lnTo>
                  <a:lnTo>
                    <a:pt x="1257541" y="195846"/>
                  </a:lnTo>
                  <a:lnTo>
                    <a:pt x="1268603" y="198208"/>
                  </a:lnTo>
                  <a:lnTo>
                    <a:pt x="1289240" y="205549"/>
                  </a:lnTo>
                  <a:lnTo>
                    <a:pt x="1300226" y="207937"/>
                  </a:lnTo>
                  <a:lnTo>
                    <a:pt x="1307376" y="206629"/>
                  </a:lnTo>
                  <a:lnTo>
                    <a:pt x="1314043" y="204647"/>
                  </a:lnTo>
                  <a:lnTo>
                    <a:pt x="1320876" y="203149"/>
                  </a:lnTo>
                  <a:lnTo>
                    <a:pt x="1328547" y="203225"/>
                  </a:lnTo>
                  <a:lnTo>
                    <a:pt x="1339469" y="199085"/>
                  </a:lnTo>
                  <a:lnTo>
                    <a:pt x="1350149" y="193865"/>
                  </a:lnTo>
                  <a:lnTo>
                    <a:pt x="1361008" y="189103"/>
                  </a:lnTo>
                  <a:lnTo>
                    <a:pt x="1372438" y="186309"/>
                  </a:lnTo>
                  <a:lnTo>
                    <a:pt x="1395183" y="197142"/>
                  </a:lnTo>
                  <a:lnTo>
                    <a:pt x="1420850" y="200037"/>
                  </a:lnTo>
                  <a:lnTo>
                    <a:pt x="1447380" y="197332"/>
                  </a:lnTo>
                  <a:lnTo>
                    <a:pt x="1472730" y="191338"/>
                  </a:lnTo>
                  <a:lnTo>
                    <a:pt x="1479931" y="195592"/>
                  </a:lnTo>
                  <a:lnTo>
                    <a:pt x="1487093" y="200393"/>
                  </a:lnTo>
                  <a:lnTo>
                    <a:pt x="1494472" y="202361"/>
                  </a:lnTo>
                  <a:lnTo>
                    <a:pt x="1502321" y="198132"/>
                  </a:lnTo>
                  <a:lnTo>
                    <a:pt x="1513217" y="198297"/>
                  </a:lnTo>
                  <a:lnTo>
                    <a:pt x="1524038" y="196443"/>
                  </a:lnTo>
                  <a:lnTo>
                    <a:pt x="1534528" y="193243"/>
                  </a:lnTo>
                  <a:lnTo>
                    <a:pt x="1544459" y="189344"/>
                  </a:lnTo>
                  <a:lnTo>
                    <a:pt x="1556512" y="189534"/>
                  </a:lnTo>
                  <a:lnTo>
                    <a:pt x="1578660" y="193357"/>
                  </a:lnTo>
                  <a:lnTo>
                    <a:pt x="1590040" y="193535"/>
                  </a:lnTo>
                  <a:lnTo>
                    <a:pt x="1601520" y="195795"/>
                  </a:lnTo>
                  <a:lnTo>
                    <a:pt x="1612239" y="193484"/>
                  </a:lnTo>
                  <a:lnTo>
                    <a:pt x="1622844" y="189865"/>
                  </a:lnTo>
                  <a:lnTo>
                    <a:pt x="1634007" y="188188"/>
                  </a:lnTo>
                  <a:lnTo>
                    <a:pt x="1643443" y="188658"/>
                  </a:lnTo>
                  <a:lnTo>
                    <a:pt x="1651368" y="192227"/>
                  </a:lnTo>
                  <a:lnTo>
                    <a:pt x="1657819" y="198132"/>
                  </a:lnTo>
                  <a:lnTo>
                    <a:pt x="1662861" y="205587"/>
                  </a:lnTo>
                  <a:lnTo>
                    <a:pt x="1692529" y="199275"/>
                  </a:lnTo>
                  <a:lnTo>
                    <a:pt x="1747481" y="177342"/>
                  </a:lnTo>
                  <a:lnTo>
                    <a:pt x="1776412" y="171678"/>
                  </a:lnTo>
                  <a:lnTo>
                    <a:pt x="1798154" y="176479"/>
                  </a:lnTo>
                  <a:lnTo>
                    <a:pt x="1819224" y="181698"/>
                  </a:lnTo>
                  <a:lnTo>
                    <a:pt x="1840344" y="186512"/>
                  </a:lnTo>
                  <a:lnTo>
                    <a:pt x="1862175" y="190042"/>
                  </a:lnTo>
                  <a:lnTo>
                    <a:pt x="1871433" y="190944"/>
                  </a:lnTo>
                  <a:lnTo>
                    <a:pt x="1887232" y="195732"/>
                  </a:lnTo>
                  <a:lnTo>
                    <a:pt x="1895322" y="195922"/>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8E7548"/>
                </a:solidFill>
                <a:effectLst/>
                <a:uLnTx/>
                <a:uFillTx/>
                <a:latin typeface="Arial" panose="020B0604020202020204"/>
                <a:ea typeface="+mn-ea"/>
                <a:cs typeface="+mn-cs"/>
              </a:endParaRPr>
            </a:p>
          </p:txBody>
        </p:sp>
      </p:grpSp>
      <p:sp>
        <p:nvSpPr>
          <p:cNvPr id="2" name="object 7">
            <a:extLst>
              <a:ext uri="{FF2B5EF4-FFF2-40B4-BE49-F238E27FC236}">
                <a16:creationId xmlns:a16="http://schemas.microsoft.com/office/drawing/2014/main" id="{3E941A43-30AA-F533-C9CD-9F38770EF478}"/>
              </a:ext>
            </a:extLst>
          </p:cNvPr>
          <p:cNvSpPr txBox="1">
            <a:spLocks/>
          </p:cNvSpPr>
          <p:nvPr/>
        </p:nvSpPr>
        <p:spPr>
          <a:xfrm>
            <a:off x="4299825" y="5184918"/>
            <a:ext cx="4391025" cy="439904"/>
          </a:xfrm>
          <a:prstGeom prst="rect">
            <a:avLst/>
          </a:prstGeom>
          <a:effectLst>
            <a:outerShdw blurRad="50800" dist="38100" dir="2700000" algn="tl" rotWithShape="0">
              <a:prstClr val="black">
                <a:alpha val="40000"/>
              </a:prstClr>
            </a:outerShdw>
          </a:effectLst>
        </p:spPr>
        <p:txBody>
          <a:bodyPr vert="horz" wrap="square" lIns="0" tIns="8930" rIns="0" bIns="0" rtlCol="0">
            <a:spAutoFit/>
          </a:bodyPr>
          <a:lstStyle>
            <a:lvl1pPr>
              <a:defRPr sz="2531" b="0" i="1">
                <a:solidFill>
                  <a:schemeClr val="bg1"/>
                </a:solidFill>
                <a:latin typeface="Trebuchet MS"/>
                <a:ea typeface="+mj-ea"/>
                <a:cs typeface="Trebuchet MS"/>
              </a:defRPr>
            </a:lvl1pPr>
          </a:lstStyle>
          <a:p>
            <a:pPr marL="8929" lvl="0">
              <a:spcBef>
                <a:spcPts val="70"/>
              </a:spcBef>
            </a:pPr>
            <a:r>
              <a:rPr lang="nl-NL" sz="2800" b="1" i="0" cap="all" dirty="0">
                <a:latin typeface="ITC Avant Garde Std Md" panose="020B0602020202020204" pitchFamily="34" charset="0"/>
                <a:cs typeface="+mn-cs"/>
              </a:rPr>
              <a:t>Brand training deck</a:t>
            </a:r>
            <a:endParaRPr kumimoji="0" lang="nl-NL" sz="2800" b="1" i="0" u="none" strike="noStrike" kern="1200" cap="all" spc="0" normalizeH="0" noProof="0" dirty="0">
              <a:ln>
                <a:noFill/>
              </a:ln>
              <a:effectLst/>
              <a:uLnTx/>
              <a:uFillTx/>
              <a:latin typeface="ITC Avant Garde Std Md" panose="020B0602020202020204" pitchFamily="34" charset="0"/>
              <a:cs typeface="+mn-cs"/>
            </a:endParaRPr>
          </a:p>
        </p:txBody>
      </p:sp>
    </p:spTree>
    <p:extLst>
      <p:ext uri="{BB962C8B-B14F-4D97-AF65-F5344CB8AC3E}">
        <p14:creationId xmlns:p14="http://schemas.microsoft.com/office/powerpoint/2010/main" val="25643041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Afbeelding 39">
            <a:extLst>
              <a:ext uri="{FF2B5EF4-FFF2-40B4-BE49-F238E27FC236}">
                <a16:creationId xmlns:a16="http://schemas.microsoft.com/office/drawing/2014/main" id="{FCF7B8F7-3B8A-4935-8F72-A566C88BB2EC}"/>
              </a:ext>
            </a:extLst>
          </p:cNvPr>
          <p:cNvPicPr>
            <a:picLocks noChangeAspect="1"/>
          </p:cNvPicPr>
          <p:nvPr/>
        </p:nvPicPr>
        <p:blipFill>
          <a:blip r:embed="rId3"/>
          <a:stretch>
            <a:fillRect/>
          </a:stretch>
        </p:blipFill>
        <p:spPr>
          <a:xfrm rot="10800000">
            <a:off x="20076" y="0"/>
            <a:ext cx="1453770" cy="6858000"/>
          </a:xfrm>
          <a:prstGeom prst="rect">
            <a:avLst/>
          </a:prstGeom>
        </p:spPr>
      </p:pic>
      <p:sp>
        <p:nvSpPr>
          <p:cNvPr id="13" name="Text Placeholder 8">
            <a:extLst>
              <a:ext uri="{FF2B5EF4-FFF2-40B4-BE49-F238E27FC236}">
                <a16:creationId xmlns:a16="http://schemas.microsoft.com/office/drawing/2014/main" id="{90D1144C-0042-9B4B-AF46-9A0A39A785DA}"/>
              </a:ext>
            </a:extLst>
          </p:cNvPr>
          <p:cNvSpPr txBox="1">
            <a:spLocks/>
          </p:cNvSpPr>
          <p:nvPr/>
        </p:nvSpPr>
        <p:spPr>
          <a:xfrm>
            <a:off x="7737388" y="2959600"/>
            <a:ext cx="3661173" cy="1761182"/>
          </a:xfrm>
          <a:prstGeom prst="rect">
            <a:avLst/>
          </a:prstGeom>
        </p:spPr>
        <p:txBody>
          <a:bodyPr/>
          <a:lst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a:lstStyle>
          <a:p>
            <a:pPr>
              <a:lnSpc>
                <a:spcPct val="150000"/>
              </a:lnSpc>
            </a:pPr>
            <a:endParaRPr lang="en-US" sz="1200" spc="-4" dirty="0">
              <a:solidFill>
                <a:srgbClr val="87764E"/>
              </a:solidFill>
              <a:latin typeface="ITC Avant Garde Gothic Std Book" panose="020B0502020202020204" pitchFamily="34" charset="0"/>
              <a:cs typeface="Times New Roman"/>
            </a:endParaRPr>
          </a:p>
          <a:p>
            <a:pPr>
              <a:lnSpc>
                <a:spcPct val="150000"/>
              </a:lnSpc>
            </a:pPr>
            <a:endParaRPr lang="en-US" sz="1200" spc="-4" dirty="0">
              <a:solidFill>
                <a:srgbClr val="87764E"/>
              </a:solidFill>
              <a:latin typeface="ITC Avant Garde Gothic Std Book" panose="020B0502020202020204" pitchFamily="34" charset="0"/>
              <a:cs typeface="Times New Roman"/>
            </a:endParaRPr>
          </a:p>
          <a:p>
            <a:pPr marL="285750" indent="-285750">
              <a:lnSpc>
                <a:spcPct val="150000"/>
              </a:lnSpc>
              <a:buFont typeface="Courier New" panose="02070309020205020404" pitchFamily="49" charset="0"/>
              <a:buChar char="o"/>
            </a:pPr>
            <a:endParaRPr lang="en-US" sz="1200" spc="-4" dirty="0">
              <a:solidFill>
                <a:srgbClr val="87764E"/>
              </a:solidFill>
              <a:latin typeface="ITC Avant Garde Gothic Std Book" panose="020B0502020202020204" pitchFamily="34" charset="0"/>
              <a:cs typeface="Times New Roman"/>
            </a:endParaRPr>
          </a:p>
        </p:txBody>
      </p:sp>
      <p:sp>
        <p:nvSpPr>
          <p:cNvPr id="10" name="Title 5">
            <a:extLst>
              <a:ext uri="{FF2B5EF4-FFF2-40B4-BE49-F238E27FC236}">
                <a16:creationId xmlns:a16="http://schemas.microsoft.com/office/drawing/2014/main" id="{8734D2C9-EF64-8444-8C59-ABBB855032E1}"/>
              </a:ext>
            </a:extLst>
          </p:cNvPr>
          <p:cNvSpPr txBox="1">
            <a:spLocks/>
          </p:cNvSpPr>
          <p:nvPr/>
        </p:nvSpPr>
        <p:spPr>
          <a:xfrm>
            <a:off x="5202001" y="396989"/>
            <a:ext cx="6400800" cy="519373"/>
          </a:xfrm>
          <a:prstGeom prst="rect">
            <a:avLst/>
          </a:prstGeom>
        </p:spPr>
        <p:txBody>
          <a:bodyPr wrap="square" lIns="0" tIns="0" rIns="0" bIns="0">
            <a:spAutoFit/>
          </a:bodyPr>
          <a:lstStyle>
            <a:lvl1pPr>
              <a:defRPr sz="2531" b="0" i="1">
                <a:solidFill>
                  <a:schemeClr val="bg1"/>
                </a:solidFill>
                <a:latin typeface="Trebuchet MS"/>
                <a:ea typeface="+mj-ea"/>
                <a:cs typeface="Trebuchet MS"/>
              </a:defRPr>
            </a:lvl1pPr>
          </a:lstStyle>
          <a:p>
            <a:r>
              <a:rPr lang="en-US" sz="3375" b="1" i="0" dirty="0">
                <a:solidFill>
                  <a:srgbClr val="87764E"/>
                </a:solidFill>
                <a:latin typeface="ITC Avant Garde Std Md" panose="020B0602020202020204" pitchFamily="34" charset="0"/>
                <a:ea typeface="+mn-ea"/>
                <a:cs typeface="+mn-cs"/>
              </a:rPr>
              <a:t>GALLIANO L’AUTENTICO</a:t>
            </a:r>
          </a:p>
        </p:txBody>
      </p:sp>
      <p:sp>
        <p:nvSpPr>
          <p:cNvPr id="12" name="Rechthoek 7">
            <a:extLst>
              <a:ext uri="{FF2B5EF4-FFF2-40B4-BE49-F238E27FC236}">
                <a16:creationId xmlns:a16="http://schemas.microsoft.com/office/drawing/2014/main" id="{48CE97AE-C1F1-F844-8E61-F31DBA01CB27}"/>
              </a:ext>
            </a:extLst>
          </p:cNvPr>
          <p:cNvSpPr/>
          <p:nvPr/>
        </p:nvSpPr>
        <p:spPr>
          <a:xfrm>
            <a:off x="5128796" y="863340"/>
            <a:ext cx="2368212" cy="461665"/>
          </a:xfrm>
          <a:prstGeom prst="rect">
            <a:avLst/>
          </a:prstGeom>
        </p:spPr>
        <p:txBody>
          <a:bodyPr wrap="none">
            <a:spAutoFit/>
          </a:bodyPr>
          <a:lstStyle/>
          <a:p>
            <a:pPr>
              <a:tabLst>
                <a:tab pos="881063" algn="l"/>
              </a:tabLst>
            </a:pPr>
            <a:r>
              <a:rPr lang="en-US" sz="2400" dirty="0">
                <a:solidFill>
                  <a:srgbClr val="87764E"/>
                </a:solidFill>
                <a:latin typeface="ITC Avant Garde Std XLt" panose="020B0302020202020204" pitchFamily="34" charset="0"/>
              </a:rPr>
              <a:t>TASTING NOTES</a:t>
            </a:r>
          </a:p>
        </p:txBody>
      </p:sp>
      <p:sp>
        <p:nvSpPr>
          <p:cNvPr id="2" name="Rectangle 1">
            <a:extLst>
              <a:ext uri="{FF2B5EF4-FFF2-40B4-BE49-F238E27FC236}">
                <a16:creationId xmlns:a16="http://schemas.microsoft.com/office/drawing/2014/main" id="{7D27D907-FA84-40D4-A5FB-A12E8DABA2B4}"/>
              </a:ext>
            </a:extLst>
          </p:cNvPr>
          <p:cNvSpPr/>
          <p:nvPr/>
        </p:nvSpPr>
        <p:spPr>
          <a:xfrm>
            <a:off x="5202001" y="2343249"/>
            <a:ext cx="3661173" cy="2554545"/>
          </a:xfrm>
          <a:prstGeom prst="rect">
            <a:avLst/>
          </a:prstGeom>
        </p:spPr>
        <p:txBody>
          <a:bodyPr wrap="square">
            <a:spAutoFit/>
          </a:bodyPr>
          <a:lstStyle/>
          <a:p>
            <a:r>
              <a:rPr lang="en-US" sz="1600" i="1" dirty="0"/>
              <a:t>Tasting Notes: </a:t>
            </a:r>
          </a:p>
          <a:p>
            <a:r>
              <a:rPr lang="en-US" sz="1600" dirty="0"/>
              <a:t>Anise and peppermint are most prominent on the palate when drinking Galliano </a:t>
            </a:r>
            <a:r>
              <a:rPr lang="en-US" sz="1600" dirty="0" err="1"/>
              <a:t>L’Autentico</a:t>
            </a:r>
            <a:r>
              <a:rPr lang="en-US" sz="1600" dirty="0"/>
              <a:t>. </a:t>
            </a:r>
          </a:p>
          <a:p>
            <a:r>
              <a:rPr lang="en-US" sz="1600" dirty="0"/>
              <a:t>An explosion of fresh herbs, cinnamon, ginger, nutmeg and citrus follows. The lingering taste of smooth vanilla, refreshing peppermint and spice remains.</a:t>
            </a:r>
          </a:p>
          <a:p>
            <a:endParaRPr lang="en-US" sz="1600" dirty="0"/>
          </a:p>
          <a:p>
            <a:r>
              <a:rPr lang="en-US" sz="1600" dirty="0"/>
              <a:t>42,3% ABV</a:t>
            </a:r>
          </a:p>
        </p:txBody>
      </p:sp>
      <p:pic>
        <p:nvPicPr>
          <p:cNvPr id="4" name="Picture 3">
            <a:extLst>
              <a:ext uri="{FF2B5EF4-FFF2-40B4-BE49-F238E27FC236}">
                <a16:creationId xmlns:a16="http://schemas.microsoft.com/office/drawing/2014/main" id="{371A1767-C346-4C53-97DB-B73EB1DB81C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4592411" cy="6858000"/>
          </a:xfrm>
          <a:prstGeom prst="rect">
            <a:avLst/>
          </a:prstGeom>
        </p:spPr>
      </p:pic>
    </p:spTree>
    <p:extLst>
      <p:ext uri="{BB962C8B-B14F-4D97-AF65-F5344CB8AC3E}">
        <p14:creationId xmlns:p14="http://schemas.microsoft.com/office/powerpoint/2010/main" val="33499503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90D1144C-0042-9B4B-AF46-9A0A39A785DA}"/>
              </a:ext>
            </a:extLst>
          </p:cNvPr>
          <p:cNvSpPr txBox="1">
            <a:spLocks/>
          </p:cNvSpPr>
          <p:nvPr/>
        </p:nvSpPr>
        <p:spPr>
          <a:xfrm>
            <a:off x="7737388" y="2959600"/>
            <a:ext cx="3661173" cy="1761182"/>
          </a:xfrm>
          <a:prstGeom prst="rect">
            <a:avLst/>
          </a:prstGeom>
        </p:spPr>
        <p:txBody>
          <a:bodyPr/>
          <a:lst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a:lstStyle>
          <a:p>
            <a:pPr>
              <a:lnSpc>
                <a:spcPct val="150000"/>
              </a:lnSpc>
            </a:pPr>
            <a:endParaRPr lang="en-US" sz="1200" spc="-4" dirty="0">
              <a:solidFill>
                <a:srgbClr val="87764E"/>
              </a:solidFill>
              <a:latin typeface="ITC Avant Garde Gothic Std Book" panose="020B0502020202020204" pitchFamily="34" charset="0"/>
              <a:cs typeface="Times New Roman"/>
            </a:endParaRPr>
          </a:p>
          <a:p>
            <a:pPr>
              <a:lnSpc>
                <a:spcPct val="150000"/>
              </a:lnSpc>
            </a:pPr>
            <a:endParaRPr lang="en-US" sz="1200" spc="-4" dirty="0">
              <a:solidFill>
                <a:srgbClr val="87764E"/>
              </a:solidFill>
              <a:latin typeface="ITC Avant Garde Gothic Std Book" panose="020B0502020202020204" pitchFamily="34" charset="0"/>
              <a:cs typeface="Times New Roman"/>
            </a:endParaRPr>
          </a:p>
          <a:p>
            <a:pPr marL="285750" indent="-285750">
              <a:lnSpc>
                <a:spcPct val="150000"/>
              </a:lnSpc>
              <a:buFont typeface="Courier New" panose="02070309020205020404" pitchFamily="49" charset="0"/>
              <a:buChar char="o"/>
            </a:pPr>
            <a:endParaRPr lang="en-US" sz="1200" spc="-4" dirty="0">
              <a:solidFill>
                <a:srgbClr val="87764E"/>
              </a:solidFill>
              <a:latin typeface="ITC Avant Garde Gothic Std Book" panose="020B0502020202020204" pitchFamily="34" charset="0"/>
              <a:cs typeface="Times New Roman"/>
            </a:endParaRPr>
          </a:p>
        </p:txBody>
      </p:sp>
      <p:sp>
        <p:nvSpPr>
          <p:cNvPr id="10" name="Title 5">
            <a:extLst>
              <a:ext uri="{FF2B5EF4-FFF2-40B4-BE49-F238E27FC236}">
                <a16:creationId xmlns:a16="http://schemas.microsoft.com/office/drawing/2014/main" id="{8734D2C9-EF64-8444-8C59-ABBB855032E1}"/>
              </a:ext>
            </a:extLst>
          </p:cNvPr>
          <p:cNvSpPr txBox="1">
            <a:spLocks/>
          </p:cNvSpPr>
          <p:nvPr/>
        </p:nvSpPr>
        <p:spPr>
          <a:xfrm>
            <a:off x="901230" y="549529"/>
            <a:ext cx="6400800" cy="519373"/>
          </a:xfrm>
          <a:prstGeom prst="rect">
            <a:avLst/>
          </a:prstGeom>
        </p:spPr>
        <p:txBody>
          <a:bodyPr wrap="square" lIns="0" tIns="0" rIns="0" bIns="0">
            <a:spAutoFit/>
          </a:bodyPr>
          <a:lstStyle>
            <a:lvl1pPr>
              <a:defRPr sz="2531" b="0" i="1">
                <a:solidFill>
                  <a:schemeClr val="bg1"/>
                </a:solidFill>
                <a:latin typeface="Trebuchet MS"/>
                <a:ea typeface="+mj-ea"/>
                <a:cs typeface="Trebuchet MS"/>
              </a:defRPr>
            </a:lvl1pPr>
          </a:lstStyle>
          <a:p>
            <a:r>
              <a:rPr lang="en-US" sz="3375" b="1" i="0" dirty="0">
                <a:solidFill>
                  <a:srgbClr val="87764E"/>
                </a:solidFill>
                <a:latin typeface="ITC Avant Garde Std Md" panose="020B0602020202020204" pitchFamily="34" charset="0"/>
                <a:ea typeface="+mn-ea"/>
                <a:cs typeface="+mn-cs"/>
              </a:rPr>
              <a:t>GALLIANO L’AUTENTICO</a:t>
            </a:r>
          </a:p>
        </p:txBody>
      </p:sp>
      <p:sp>
        <p:nvSpPr>
          <p:cNvPr id="12" name="Rechthoek 7">
            <a:extLst>
              <a:ext uri="{FF2B5EF4-FFF2-40B4-BE49-F238E27FC236}">
                <a16:creationId xmlns:a16="http://schemas.microsoft.com/office/drawing/2014/main" id="{48CE97AE-C1F1-F844-8E61-F31DBA01CB27}"/>
              </a:ext>
            </a:extLst>
          </p:cNvPr>
          <p:cNvSpPr/>
          <p:nvPr/>
        </p:nvSpPr>
        <p:spPr>
          <a:xfrm>
            <a:off x="828025" y="1015880"/>
            <a:ext cx="3122009" cy="461665"/>
          </a:xfrm>
          <a:prstGeom prst="rect">
            <a:avLst/>
          </a:prstGeom>
        </p:spPr>
        <p:txBody>
          <a:bodyPr wrap="none">
            <a:spAutoFit/>
          </a:bodyPr>
          <a:lstStyle/>
          <a:p>
            <a:pPr>
              <a:tabLst>
                <a:tab pos="881063" algn="l"/>
              </a:tabLst>
            </a:pPr>
            <a:r>
              <a:rPr lang="en-US" sz="2400" dirty="0">
                <a:solidFill>
                  <a:srgbClr val="87764E"/>
                </a:solidFill>
                <a:latin typeface="ITC Avant Garde Std XLt" panose="020B0302020202020204" pitchFamily="34" charset="0"/>
              </a:rPr>
              <a:t>PRODUCTION NOTES</a:t>
            </a:r>
          </a:p>
        </p:txBody>
      </p:sp>
      <p:sp>
        <p:nvSpPr>
          <p:cNvPr id="2" name="Rectangle 1">
            <a:extLst>
              <a:ext uri="{FF2B5EF4-FFF2-40B4-BE49-F238E27FC236}">
                <a16:creationId xmlns:a16="http://schemas.microsoft.com/office/drawing/2014/main" id="{7D27D907-FA84-40D4-A5FB-A12E8DABA2B4}"/>
              </a:ext>
            </a:extLst>
          </p:cNvPr>
          <p:cNvSpPr/>
          <p:nvPr/>
        </p:nvSpPr>
        <p:spPr>
          <a:xfrm>
            <a:off x="901230" y="2166237"/>
            <a:ext cx="2977680" cy="2308324"/>
          </a:xfrm>
          <a:prstGeom prst="rect">
            <a:avLst/>
          </a:prstGeom>
        </p:spPr>
        <p:txBody>
          <a:bodyPr wrap="square">
            <a:spAutoFit/>
          </a:bodyPr>
          <a:lstStyle/>
          <a:p>
            <a:r>
              <a:rPr lang="en-US" sz="1600" dirty="0"/>
              <a:t>Galliano </a:t>
            </a:r>
            <a:r>
              <a:rPr lang="en-US" sz="1600" dirty="0" err="1"/>
              <a:t>L’Autentico</a:t>
            </a:r>
            <a:r>
              <a:rPr lang="en-US" sz="1600" dirty="0"/>
              <a:t> is created by using 7 infusions and distillations.</a:t>
            </a:r>
          </a:p>
          <a:p>
            <a:r>
              <a:rPr lang="en-US" sz="1600" dirty="0"/>
              <a:t>It’s blended from nine component parts, several being highly complex themselves.</a:t>
            </a:r>
          </a:p>
          <a:p>
            <a:endParaRPr lang="en-US" sz="1600" dirty="0"/>
          </a:p>
          <a:p>
            <a:r>
              <a:rPr lang="en-US" sz="1600" dirty="0"/>
              <a:t>The intricacy of the final recipe of Galliano </a:t>
            </a:r>
            <a:r>
              <a:rPr lang="en-US" sz="1600" dirty="0" err="1"/>
              <a:t>L’Authentico</a:t>
            </a:r>
            <a:r>
              <a:rPr lang="en-US" sz="1600" dirty="0"/>
              <a:t> remains a guarded secret to this day.</a:t>
            </a:r>
          </a:p>
        </p:txBody>
      </p:sp>
      <p:pic>
        <p:nvPicPr>
          <p:cNvPr id="8" name="Picture 7">
            <a:extLst>
              <a:ext uri="{FF2B5EF4-FFF2-40B4-BE49-F238E27FC236}">
                <a16:creationId xmlns:a16="http://schemas.microsoft.com/office/drawing/2014/main" id="{3E0A8DAF-AB97-4CAC-B4BD-2FA2DA59509B}"/>
              </a:ext>
            </a:extLst>
          </p:cNvPr>
          <p:cNvPicPr>
            <a:picLocks noChangeAspect="1"/>
          </p:cNvPicPr>
          <p:nvPr/>
        </p:nvPicPr>
        <p:blipFill rotWithShape="1">
          <a:blip r:embed="rId3"/>
          <a:srcRect l="15837" t="28350" r="65558" b="8651"/>
          <a:stretch/>
        </p:blipFill>
        <p:spPr>
          <a:xfrm>
            <a:off x="6240686" y="863340"/>
            <a:ext cx="2872933" cy="5472254"/>
          </a:xfrm>
          <a:prstGeom prst="rect">
            <a:avLst/>
          </a:prstGeom>
        </p:spPr>
      </p:pic>
      <p:pic>
        <p:nvPicPr>
          <p:cNvPr id="9" name="Picture 8">
            <a:extLst>
              <a:ext uri="{FF2B5EF4-FFF2-40B4-BE49-F238E27FC236}">
                <a16:creationId xmlns:a16="http://schemas.microsoft.com/office/drawing/2014/main" id="{24B1CD59-E10A-4AF4-B51C-6776686FF0F2}"/>
              </a:ext>
            </a:extLst>
          </p:cNvPr>
          <p:cNvPicPr>
            <a:picLocks noChangeAspect="1"/>
          </p:cNvPicPr>
          <p:nvPr/>
        </p:nvPicPr>
        <p:blipFill rotWithShape="1">
          <a:blip r:embed="rId3"/>
          <a:srcRect l="56047" t="28350" r="28521" b="8651"/>
          <a:stretch/>
        </p:blipFill>
        <p:spPr>
          <a:xfrm>
            <a:off x="9148833" y="863340"/>
            <a:ext cx="2383078" cy="5472253"/>
          </a:xfrm>
          <a:prstGeom prst="rect">
            <a:avLst/>
          </a:prstGeom>
        </p:spPr>
      </p:pic>
      <p:pic>
        <p:nvPicPr>
          <p:cNvPr id="11" name="Picture 10">
            <a:extLst>
              <a:ext uri="{FF2B5EF4-FFF2-40B4-BE49-F238E27FC236}">
                <a16:creationId xmlns:a16="http://schemas.microsoft.com/office/drawing/2014/main" id="{1A424F58-9B69-41B2-A871-4B008E872183}"/>
              </a:ext>
            </a:extLst>
          </p:cNvPr>
          <p:cNvPicPr>
            <a:picLocks noChangeAspect="1"/>
          </p:cNvPicPr>
          <p:nvPr/>
        </p:nvPicPr>
        <p:blipFill rotWithShape="1">
          <a:blip r:embed="rId4"/>
          <a:srcRect l="14300" t="22597" r="65840" b="13848"/>
          <a:stretch/>
        </p:blipFill>
        <p:spPr>
          <a:xfrm>
            <a:off x="4529579" y="1854292"/>
            <a:ext cx="2206554" cy="3971797"/>
          </a:xfrm>
          <a:prstGeom prst="rect">
            <a:avLst/>
          </a:prstGeom>
          <a:ln>
            <a:noFill/>
          </a:ln>
          <a:effectLst>
            <a:outerShdw blurRad="190500" algn="tl" rotWithShape="0">
              <a:srgbClr val="000000">
                <a:alpha val="70000"/>
              </a:srgbClr>
            </a:outerShdw>
          </a:effectLst>
        </p:spPr>
      </p:pic>
      <p:sp>
        <p:nvSpPr>
          <p:cNvPr id="14" name="object 5">
            <a:extLst>
              <a:ext uri="{FF2B5EF4-FFF2-40B4-BE49-F238E27FC236}">
                <a16:creationId xmlns:a16="http://schemas.microsoft.com/office/drawing/2014/main" id="{0A4F0F74-4F84-4C00-B34A-08E81655913E}"/>
              </a:ext>
            </a:extLst>
          </p:cNvPr>
          <p:cNvSpPr/>
          <p:nvPr/>
        </p:nvSpPr>
        <p:spPr>
          <a:xfrm>
            <a:off x="982663" y="477257"/>
            <a:ext cx="1856879" cy="41915"/>
          </a:xfrm>
          <a:custGeom>
            <a:avLst/>
            <a:gdLst/>
            <a:ahLst/>
            <a:cxnLst/>
            <a:rect l="l" t="t" r="r" b="b"/>
            <a:pathLst>
              <a:path w="2800350">
                <a:moveTo>
                  <a:pt x="0" y="0"/>
                </a:moveTo>
                <a:lnTo>
                  <a:pt x="2799778" y="0"/>
                </a:lnTo>
              </a:path>
            </a:pathLst>
          </a:custGeom>
          <a:ln w="28575">
            <a:solidFill>
              <a:srgbClr val="87764E"/>
            </a:solidFill>
          </a:ln>
        </p:spPr>
        <p:txBody>
          <a:bodyPr wrap="square" lIns="0" tIns="0" rIns="0" bIns="0" rtlCol="0"/>
          <a:lstStyle/>
          <a:p>
            <a:pPr defTabSz="642915"/>
            <a:endParaRPr sz="1266">
              <a:solidFill>
                <a:prstClr val="black"/>
              </a:solidFill>
              <a:latin typeface="Calibri"/>
            </a:endParaRPr>
          </a:p>
        </p:txBody>
      </p:sp>
      <p:sp>
        <p:nvSpPr>
          <p:cNvPr id="15" name="object 6">
            <a:extLst>
              <a:ext uri="{FF2B5EF4-FFF2-40B4-BE49-F238E27FC236}">
                <a16:creationId xmlns:a16="http://schemas.microsoft.com/office/drawing/2014/main" id="{A46E4953-2484-46E9-BCC1-17E938BBB199}"/>
              </a:ext>
            </a:extLst>
          </p:cNvPr>
          <p:cNvSpPr/>
          <p:nvPr/>
        </p:nvSpPr>
        <p:spPr>
          <a:xfrm flipV="1">
            <a:off x="982663" y="388818"/>
            <a:ext cx="1856879" cy="36000"/>
          </a:xfrm>
          <a:custGeom>
            <a:avLst/>
            <a:gdLst/>
            <a:ahLst/>
            <a:cxnLst/>
            <a:rect l="l" t="t" r="r" b="b"/>
            <a:pathLst>
              <a:path w="2800350">
                <a:moveTo>
                  <a:pt x="0" y="0"/>
                </a:moveTo>
                <a:lnTo>
                  <a:pt x="2799778" y="0"/>
                </a:lnTo>
              </a:path>
            </a:pathLst>
          </a:custGeom>
          <a:ln w="3175">
            <a:solidFill>
              <a:srgbClr val="87764E"/>
            </a:solidFill>
          </a:ln>
        </p:spPr>
        <p:txBody>
          <a:bodyPr wrap="square" lIns="0" tIns="0" rIns="0" bIns="0" rtlCol="0"/>
          <a:lstStyle/>
          <a:p>
            <a:pPr defTabSz="642915"/>
            <a:endParaRPr sz="1266">
              <a:solidFill>
                <a:prstClr val="black"/>
              </a:solidFill>
              <a:latin typeface="Calibri"/>
            </a:endParaRPr>
          </a:p>
        </p:txBody>
      </p:sp>
    </p:spTree>
    <p:extLst>
      <p:ext uri="{BB962C8B-B14F-4D97-AF65-F5344CB8AC3E}">
        <p14:creationId xmlns:p14="http://schemas.microsoft.com/office/powerpoint/2010/main" val="1968580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8">
            <a:extLst>
              <a:ext uri="{FF2B5EF4-FFF2-40B4-BE49-F238E27FC236}">
                <a16:creationId xmlns:a16="http://schemas.microsoft.com/office/drawing/2014/main" id="{FD470A11-2D8C-4A4A-A14A-5F4EC516F250}"/>
              </a:ext>
            </a:extLst>
          </p:cNvPr>
          <p:cNvSpPr txBox="1">
            <a:spLocks/>
          </p:cNvSpPr>
          <p:nvPr/>
        </p:nvSpPr>
        <p:spPr>
          <a:xfrm>
            <a:off x="7705260" y="1960575"/>
            <a:ext cx="3905193" cy="1751088"/>
          </a:xfrm>
          <a:prstGeom prst="rect">
            <a:avLst/>
          </a:prstGeom>
        </p:spPr>
        <p:txBody>
          <a:bodyPr/>
          <a:lst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a:lstStyle>
          <a:p>
            <a:pPr marL="285750" indent="-285750">
              <a:buFont typeface="Arial" panose="020B0604020202020204" pitchFamily="34" charset="0"/>
              <a:buChar char="•"/>
            </a:pPr>
            <a:r>
              <a:rPr lang="en-US" sz="1400" dirty="0"/>
              <a:t>Galliano </a:t>
            </a:r>
            <a:r>
              <a:rPr lang="en-US" sz="1400" dirty="0" err="1"/>
              <a:t>L’Aperitivo</a:t>
            </a:r>
            <a:r>
              <a:rPr lang="en-US" sz="1400" dirty="0"/>
              <a:t> is a bitter, or in Italian ‘Amaro’. </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The unique recipe of Galliano </a:t>
            </a:r>
            <a:r>
              <a:rPr lang="en-US" sz="1400" dirty="0" err="1"/>
              <a:t>L’Aperitivo</a:t>
            </a:r>
            <a:r>
              <a:rPr lang="en-US" sz="1400" dirty="0"/>
              <a:t> includes many extracts and infusions of </a:t>
            </a:r>
            <a:r>
              <a:rPr lang="en-US" sz="1400" b="1" dirty="0"/>
              <a:t>Mediterranean citruses </a:t>
            </a:r>
            <a:r>
              <a:rPr lang="en-US" sz="1400" dirty="0"/>
              <a:t>such as oranges, bergamots, bitter oranges, </a:t>
            </a:r>
            <a:r>
              <a:rPr lang="en-US" sz="1400" dirty="0" err="1"/>
              <a:t>chinotto</a:t>
            </a:r>
            <a:r>
              <a:rPr lang="en-US" sz="1400" dirty="0"/>
              <a:t>, tangerines and grapefruits. This fresh blend of fruits makes Galliano </a:t>
            </a:r>
            <a:r>
              <a:rPr lang="en-US" sz="1400" dirty="0" err="1"/>
              <a:t>L’Aperitivo</a:t>
            </a:r>
            <a:r>
              <a:rPr lang="en-US" sz="1400" dirty="0"/>
              <a:t> stand out in freshness.</a:t>
            </a:r>
          </a:p>
          <a:p>
            <a:pPr marL="285750" indent="-285750">
              <a:buFont typeface="Arial" panose="020B0604020202020204" pitchFamily="34" charset="0"/>
              <a:buChar char="•"/>
            </a:pPr>
            <a:endParaRPr lang="en-US" sz="1400" dirty="0"/>
          </a:p>
          <a:p>
            <a:pPr marL="285750" indent="-285750">
              <a:buFont typeface="Arial" panose="020B0604020202020204" pitchFamily="34" charset="0"/>
              <a:buChar char="•"/>
            </a:pPr>
            <a:r>
              <a:rPr lang="en-US" sz="1400" dirty="0"/>
              <a:t>The ingredients of </a:t>
            </a:r>
            <a:r>
              <a:rPr lang="en-US" sz="1400" dirty="0" err="1"/>
              <a:t>L’Aperitivo</a:t>
            </a:r>
            <a:r>
              <a:rPr lang="en-US" sz="1400" dirty="0"/>
              <a:t> are macerated and rested at least two weeks to obtain the ultimate </a:t>
            </a:r>
            <a:r>
              <a:rPr lang="en-US" sz="1400" b="1" dirty="0"/>
              <a:t>flavor composition of fruits, plants and herbs</a:t>
            </a:r>
            <a:r>
              <a:rPr lang="en-US" sz="1400" dirty="0"/>
              <a:t>.</a:t>
            </a:r>
            <a:br>
              <a:rPr lang="en-US" sz="1400" dirty="0"/>
            </a:br>
            <a:endParaRPr lang="en-US" sz="1400" dirty="0"/>
          </a:p>
          <a:p>
            <a:pPr marL="285750" indent="-285750">
              <a:buFont typeface="Arial" panose="020B0604020202020204" pitchFamily="34" charset="0"/>
              <a:buChar char="•"/>
            </a:pPr>
            <a:r>
              <a:rPr lang="en-US" sz="1400" dirty="0"/>
              <a:t>Overall – 50 ingredients, where 80% of them are sourced in the Northern Italy</a:t>
            </a:r>
          </a:p>
          <a:p>
            <a:pPr marL="285750" marR="0" lvl="0" indent="-285750" fontAlgn="auto">
              <a:lnSpc>
                <a:spcPct val="150000"/>
              </a:lnSpc>
              <a:spcBef>
                <a:spcPts val="0"/>
              </a:spcBef>
              <a:spcAft>
                <a:spcPts val="0"/>
              </a:spcAft>
              <a:buClrTx/>
              <a:buSzTx/>
              <a:buFont typeface="Arial" panose="020B0604020202020204" pitchFamily="34" charset="0"/>
              <a:buChar char="•"/>
              <a:tabLst/>
              <a:defRPr/>
            </a:pPr>
            <a:endParaRPr lang="en-US" sz="1200" spc="-4" dirty="0">
              <a:solidFill>
                <a:srgbClr val="87764E"/>
              </a:solidFill>
              <a:latin typeface="ITC Avant Garde Gothic Std Book" panose="020B0502020202020204" pitchFamily="34" charset="0"/>
              <a:cs typeface="Times New Roman"/>
            </a:endParaRPr>
          </a:p>
          <a:p>
            <a:pPr marL="285750" marR="0" lvl="0" indent="-285750" fontAlgn="auto">
              <a:lnSpc>
                <a:spcPct val="150000"/>
              </a:lnSpc>
              <a:spcBef>
                <a:spcPts val="0"/>
              </a:spcBef>
              <a:spcAft>
                <a:spcPts val="0"/>
              </a:spcAft>
              <a:buClrTx/>
              <a:buSzTx/>
              <a:buFont typeface="Arial" panose="020B0604020202020204" pitchFamily="34" charset="0"/>
              <a:buChar char="•"/>
              <a:tabLst/>
              <a:defRPr/>
            </a:pPr>
            <a:endParaRPr lang="en-US" sz="1200" spc="-4" dirty="0">
              <a:solidFill>
                <a:srgbClr val="87764E"/>
              </a:solidFill>
              <a:latin typeface="ITC Avant Garde Gothic Std Book" panose="020B0502020202020204" pitchFamily="34" charset="0"/>
              <a:cs typeface="Times New Roman"/>
            </a:endParaRPr>
          </a:p>
        </p:txBody>
      </p:sp>
      <p:pic>
        <p:nvPicPr>
          <p:cNvPr id="6" name="Picture Placeholder 4">
            <a:extLst>
              <a:ext uri="{FF2B5EF4-FFF2-40B4-BE49-F238E27FC236}">
                <a16:creationId xmlns:a16="http://schemas.microsoft.com/office/drawing/2014/main" id="{E9B37218-BA2E-41C5-9781-94FFCAD93B32}"/>
              </a:ext>
            </a:extLst>
          </p:cNvPr>
          <p:cNvPicPr>
            <a:picLocks noChangeAspect="1"/>
          </p:cNvPicPr>
          <p:nvPr/>
        </p:nvPicPr>
        <p:blipFill>
          <a:blip r:embed="rId3" cstate="print">
            <a:extLst>
              <a:ext uri="{28A0092B-C50C-407E-A947-70E740481C1C}">
                <a14:useLocalDpi xmlns:a14="http://schemas.microsoft.com/office/drawing/2010/main" val="0"/>
              </a:ext>
            </a:extLst>
          </a:blip>
          <a:srcRect l="5428" r="5428"/>
          <a:stretch>
            <a:fillRect/>
          </a:stretch>
        </p:blipFill>
        <p:spPr>
          <a:xfrm>
            <a:off x="-10544" y="0"/>
            <a:ext cx="6112933" cy="6858000"/>
          </a:xfrm>
          <a:prstGeom prst="rect">
            <a:avLst/>
          </a:prstGeom>
        </p:spPr>
      </p:pic>
      <p:sp>
        <p:nvSpPr>
          <p:cNvPr id="7" name="Rechthoek 7">
            <a:extLst>
              <a:ext uri="{FF2B5EF4-FFF2-40B4-BE49-F238E27FC236}">
                <a16:creationId xmlns:a16="http://schemas.microsoft.com/office/drawing/2014/main" id="{8057FAC4-E10C-4A81-8A22-9E6DA650B7C5}"/>
              </a:ext>
            </a:extLst>
          </p:cNvPr>
          <p:cNvSpPr/>
          <p:nvPr/>
        </p:nvSpPr>
        <p:spPr>
          <a:xfrm>
            <a:off x="6933401" y="749254"/>
            <a:ext cx="3884140" cy="461665"/>
          </a:xfrm>
          <a:prstGeom prst="rect">
            <a:avLst/>
          </a:prstGeom>
        </p:spPr>
        <p:txBody>
          <a:bodyPr wrap="none">
            <a:spAutoFit/>
          </a:bodyPr>
          <a:lstStyle/>
          <a:p>
            <a:r>
              <a:rPr lang="en-US" sz="2400" dirty="0">
                <a:solidFill>
                  <a:srgbClr val="87764E"/>
                </a:solidFill>
                <a:latin typeface="ITC Avant Garde Std XLt" panose="020B0302020202020204" pitchFamily="34" charset="0"/>
              </a:rPr>
              <a:t>FRESH • RICH • BITTERSWEET</a:t>
            </a:r>
          </a:p>
        </p:txBody>
      </p:sp>
      <p:sp>
        <p:nvSpPr>
          <p:cNvPr id="9" name="Title 5">
            <a:extLst>
              <a:ext uri="{FF2B5EF4-FFF2-40B4-BE49-F238E27FC236}">
                <a16:creationId xmlns:a16="http://schemas.microsoft.com/office/drawing/2014/main" id="{0D47CBFE-684D-4A64-AAB8-D9DCD6CC95EF}"/>
              </a:ext>
            </a:extLst>
          </p:cNvPr>
          <p:cNvSpPr txBox="1">
            <a:spLocks/>
          </p:cNvSpPr>
          <p:nvPr/>
        </p:nvSpPr>
        <p:spPr>
          <a:xfrm>
            <a:off x="6323569" y="229881"/>
            <a:ext cx="6400800" cy="519373"/>
          </a:xfrm>
          <a:prstGeom prst="rect">
            <a:avLst/>
          </a:prstGeom>
        </p:spPr>
        <p:txBody>
          <a:bodyPr wrap="square" lIns="0" tIns="0" rIns="0" bIns="0">
            <a:spAutoFit/>
          </a:bodyPr>
          <a:lstStyle>
            <a:lvl1pPr>
              <a:defRPr sz="2531" b="0" i="1">
                <a:solidFill>
                  <a:schemeClr val="bg1"/>
                </a:solidFill>
                <a:latin typeface="Trebuchet MS"/>
                <a:ea typeface="+mj-ea"/>
                <a:cs typeface="Trebuchet MS"/>
              </a:defRPr>
            </a:lvl1pPr>
          </a:lstStyle>
          <a:p>
            <a:r>
              <a:rPr lang="en-US" sz="3375" b="1" i="0" dirty="0">
                <a:solidFill>
                  <a:srgbClr val="87764E"/>
                </a:solidFill>
                <a:latin typeface="ITC Avant Garde Std Md" panose="020B0602020202020204" pitchFamily="34" charset="0"/>
                <a:ea typeface="+mn-ea"/>
                <a:cs typeface="+mn-cs"/>
              </a:rPr>
              <a:t>GALLIANO L’APERITIVO</a:t>
            </a:r>
          </a:p>
        </p:txBody>
      </p:sp>
      <p:pic>
        <p:nvPicPr>
          <p:cNvPr id="2" name="Picture 1">
            <a:extLst>
              <a:ext uri="{FF2B5EF4-FFF2-40B4-BE49-F238E27FC236}">
                <a16:creationId xmlns:a16="http://schemas.microsoft.com/office/drawing/2014/main" id="{838D8942-34B4-4CAE-922C-44C0D0DABE38}"/>
              </a:ext>
            </a:extLst>
          </p:cNvPr>
          <p:cNvPicPr>
            <a:picLocks noChangeAspect="1"/>
          </p:cNvPicPr>
          <p:nvPr/>
        </p:nvPicPr>
        <p:blipFill>
          <a:blip r:embed="rId4"/>
          <a:stretch>
            <a:fillRect/>
          </a:stretch>
        </p:blipFill>
        <p:spPr>
          <a:xfrm>
            <a:off x="6102389" y="1087094"/>
            <a:ext cx="1302850" cy="5770906"/>
          </a:xfrm>
          <a:prstGeom prst="rect">
            <a:avLst/>
          </a:prstGeom>
        </p:spPr>
      </p:pic>
    </p:spTree>
    <p:extLst>
      <p:ext uri="{BB962C8B-B14F-4D97-AF65-F5344CB8AC3E}">
        <p14:creationId xmlns:p14="http://schemas.microsoft.com/office/powerpoint/2010/main" val="40086055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 name="Title 5">
            <a:extLst>
              <a:ext uri="{FF2B5EF4-FFF2-40B4-BE49-F238E27FC236}">
                <a16:creationId xmlns:a16="http://schemas.microsoft.com/office/drawing/2014/main" id="{0D47CBFE-684D-4A64-AAB8-D9DCD6CC95EF}"/>
              </a:ext>
            </a:extLst>
          </p:cNvPr>
          <p:cNvSpPr txBox="1">
            <a:spLocks/>
          </p:cNvSpPr>
          <p:nvPr/>
        </p:nvSpPr>
        <p:spPr>
          <a:xfrm>
            <a:off x="713344" y="315606"/>
            <a:ext cx="6400800" cy="519373"/>
          </a:xfrm>
          <a:prstGeom prst="rect">
            <a:avLst/>
          </a:prstGeom>
        </p:spPr>
        <p:txBody>
          <a:bodyPr wrap="square" lIns="0" tIns="0" rIns="0" bIns="0">
            <a:spAutoFit/>
          </a:bodyPr>
          <a:lstStyle>
            <a:lvl1pPr>
              <a:defRPr sz="2531" b="0" i="1">
                <a:solidFill>
                  <a:schemeClr val="bg1"/>
                </a:solidFill>
                <a:latin typeface="Trebuchet MS"/>
                <a:ea typeface="+mj-ea"/>
                <a:cs typeface="Trebuchet MS"/>
              </a:defRPr>
            </a:lvl1pPr>
          </a:lstStyle>
          <a:p>
            <a:r>
              <a:rPr lang="en-US" sz="3375" b="1" i="0" dirty="0">
                <a:solidFill>
                  <a:srgbClr val="87764E"/>
                </a:solidFill>
                <a:latin typeface="ITC Avant Garde Std Md" panose="020B0602020202020204" pitchFamily="34" charset="0"/>
                <a:ea typeface="+mn-ea"/>
                <a:cs typeface="+mn-cs"/>
              </a:rPr>
              <a:t>APERITIVO MOMENT</a:t>
            </a:r>
          </a:p>
        </p:txBody>
      </p:sp>
      <p:pic>
        <p:nvPicPr>
          <p:cNvPr id="10" name="Picture 10">
            <a:extLst>
              <a:ext uri="{FF2B5EF4-FFF2-40B4-BE49-F238E27FC236}">
                <a16:creationId xmlns:a16="http://schemas.microsoft.com/office/drawing/2014/main" id="{C9BEEAE1-18E9-4AD8-B371-F7C42ADD8F2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0160" y="4014087"/>
            <a:ext cx="3603262" cy="2394134"/>
          </a:xfrm>
          <a:prstGeom prst="rect">
            <a:avLst/>
          </a:prstGeom>
          <a:noFill/>
          <a:ln w="9525">
            <a:solidFill>
              <a:schemeClr val="bg2">
                <a:lumMod val="50000"/>
              </a:schemeClr>
            </a:solidFill>
            <a:miter lim="800000"/>
            <a:headEnd/>
            <a:tailEnd/>
          </a:ln>
          <a:extLst>
            <a:ext uri="{909E8E84-426E-40DD-AFC4-6F175D3DCCD1}">
              <a14:hiddenFill xmlns:a14="http://schemas.microsoft.com/office/drawing/2010/main">
                <a:solidFill>
                  <a:schemeClr val="accent1"/>
                </a:solidFill>
              </a14:hiddenFill>
            </a:ext>
          </a:extLst>
        </p:spPr>
      </p:pic>
      <p:pic>
        <p:nvPicPr>
          <p:cNvPr id="11" name="Picture 10">
            <a:extLst>
              <a:ext uri="{FF2B5EF4-FFF2-40B4-BE49-F238E27FC236}">
                <a16:creationId xmlns:a16="http://schemas.microsoft.com/office/drawing/2014/main" id="{851BF551-2E8C-454A-8D2B-594A31485450}"/>
              </a:ext>
            </a:extLst>
          </p:cNvPr>
          <p:cNvPicPr>
            <a:picLocks noChangeAspect="1"/>
          </p:cNvPicPr>
          <p:nvPr/>
        </p:nvPicPr>
        <p:blipFill rotWithShape="1">
          <a:blip r:embed="rId4"/>
          <a:srcRect l="3322" t="17719" r="56258" b="9439"/>
          <a:stretch/>
        </p:blipFill>
        <p:spPr>
          <a:xfrm>
            <a:off x="8515130" y="1162368"/>
            <a:ext cx="2628292" cy="2664296"/>
          </a:xfrm>
          <a:prstGeom prst="rect">
            <a:avLst/>
          </a:prstGeom>
        </p:spPr>
      </p:pic>
      <p:pic>
        <p:nvPicPr>
          <p:cNvPr id="5" name="Picture 4">
            <a:extLst>
              <a:ext uri="{FF2B5EF4-FFF2-40B4-BE49-F238E27FC236}">
                <a16:creationId xmlns:a16="http://schemas.microsoft.com/office/drawing/2014/main" id="{3C27D385-5D57-4F92-8A32-434CDD7F5F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7771" y="1162368"/>
            <a:ext cx="3996445" cy="2664296"/>
          </a:xfrm>
          <a:prstGeom prst="rect">
            <a:avLst/>
          </a:prstGeom>
        </p:spPr>
      </p:pic>
      <p:pic>
        <p:nvPicPr>
          <p:cNvPr id="13" name="Picture 12">
            <a:extLst>
              <a:ext uri="{FF2B5EF4-FFF2-40B4-BE49-F238E27FC236}">
                <a16:creationId xmlns:a16="http://schemas.microsoft.com/office/drawing/2014/main" id="{4A66B967-4A96-4B4D-95DC-0B930DA6BE0F}"/>
              </a:ext>
            </a:extLst>
          </p:cNvPr>
          <p:cNvPicPr>
            <a:picLocks noChangeAspect="1"/>
          </p:cNvPicPr>
          <p:nvPr/>
        </p:nvPicPr>
        <p:blipFill rotWithShape="1">
          <a:blip r:embed="rId6">
            <a:extLst>
              <a:ext uri="{28A0092B-C50C-407E-A947-70E740481C1C}">
                <a14:useLocalDpi xmlns:a14="http://schemas.microsoft.com/office/drawing/2010/main" val="0"/>
              </a:ext>
            </a:extLst>
          </a:blip>
          <a:srcRect l="15833" t="24723" b="18055"/>
          <a:stretch/>
        </p:blipFill>
        <p:spPr>
          <a:xfrm>
            <a:off x="5029200" y="4005990"/>
            <a:ext cx="2365974" cy="2412825"/>
          </a:xfrm>
          <a:prstGeom prst="rect">
            <a:avLst/>
          </a:prstGeom>
        </p:spPr>
      </p:pic>
      <p:sp>
        <p:nvSpPr>
          <p:cNvPr id="14" name="Content Placeholder 2">
            <a:extLst>
              <a:ext uri="{FF2B5EF4-FFF2-40B4-BE49-F238E27FC236}">
                <a16:creationId xmlns:a16="http://schemas.microsoft.com/office/drawing/2014/main" id="{0630309A-8A04-4278-A4A9-C403E69EFB4B}"/>
              </a:ext>
            </a:extLst>
          </p:cNvPr>
          <p:cNvSpPr txBox="1">
            <a:spLocks/>
          </p:cNvSpPr>
          <p:nvPr/>
        </p:nvSpPr>
        <p:spPr>
          <a:xfrm>
            <a:off x="746961" y="1358677"/>
            <a:ext cx="3429000" cy="4499198"/>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a:lstStyle>
          <a:p>
            <a:pPr marL="285750" indent="-285750">
              <a:buFont typeface="Arial" panose="020B0604020202020204" pitchFamily="34" charset="0"/>
              <a:buChar char="•"/>
            </a:pPr>
            <a:r>
              <a:rPr lang="en-US" sz="1400" kern="0" dirty="0"/>
              <a:t>Key in brand presentation &amp; image</a:t>
            </a:r>
          </a:p>
          <a:p>
            <a:pPr marL="285750" indent="-285750">
              <a:buFont typeface="Arial" panose="020B0604020202020204" pitchFamily="34" charset="0"/>
              <a:buChar char="•"/>
            </a:pPr>
            <a:endParaRPr lang="en-US" sz="1400" kern="0" dirty="0"/>
          </a:p>
          <a:p>
            <a:pPr marL="285750" indent="-285750">
              <a:buFont typeface="Arial" panose="020B0604020202020204" pitchFamily="34" charset="0"/>
              <a:buChar char="•"/>
            </a:pPr>
            <a:r>
              <a:rPr lang="en-US" sz="1400" kern="0" dirty="0"/>
              <a:t>The legendary Italian ‘Aperitivo’ is rapidly growing in popularity worldwide. </a:t>
            </a:r>
          </a:p>
          <a:p>
            <a:pPr marL="285750" indent="-285750">
              <a:buFont typeface="Arial" panose="020B0604020202020204" pitchFamily="34" charset="0"/>
              <a:buChar char="•"/>
            </a:pPr>
            <a:endParaRPr lang="en-US" sz="1400" kern="0" dirty="0"/>
          </a:p>
          <a:p>
            <a:pPr marL="285750" indent="-285750">
              <a:buFont typeface="Arial" panose="020B0604020202020204" pitchFamily="34" charset="0"/>
              <a:buChar char="•"/>
            </a:pPr>
            <a:r>
              <a:rPr lang="en-US" sz="1400" kern="0" dirty="0"/>
              <a:t>Aperitivo literally means to </a:t>
            </a:r>
            <a:r>
              <a:rPr lang="en-US" sz="1400" b="1" kern="0" dirty="0"/>
              <a:t>open the appetite</a:t>
            </a:r>
            <a:r>
              <a:rPr lang="en-US" sz="1400" kern="0" dirty="0"/>
              <a:t>, and the word refers to both the drink itself, and the ritual of going out for a pre-dinner drink. </a:t>
            </a:r>
          </a:p>
          <a:p>
            <a:pPr marL="285750" indent="-285750">
              <a:buFont typeface="Arial" panose="020B0604020202020204" pitchFamily="34" charset="0"/>
              <a:buChar char="•"/>
            </a:pPr>
            <a:endParaRPr lang="en-US" sz="1400" kern="0" dirty="0"/>
          </a:p>
          <a:p>
            <a:pPr marL="285750" indent="-285750">
              <a:buFont typeface="Arial" panose="020B0604020202020204" pitchFamily="34" charset="0"/>
              <a:buChar char="•"/>
            </a:pPr>
            <a:r>
              <a:rPr lang="en-US" sz="1400" kern="0" dirty="0"/>
              <a:t>This tradition of pre-dinner drinks (5-7pm) is often combined with small bites. Bittersweet liqueurs (Amari) are traditionally from Italy and are the ideal thirst quencher, as well as appetite stimulator. The </a:t>
            </a:r>
            <a:r>
              <a:rPr lang="en-US" sz="1400" kern="0" dirty="0" err="1"/>
              <a:t>aperitivo</a:t>
            </a:r>
            <a:r>
              <a:rPr lang="en-US" sz="1400" kern="0" dirty="0"/>
              <a:t> hour is where you want to interact with friends in a good place, sharing beautiful moments.</a:t>
            </a:r>
          </a:p>
          <a:p>
            <a:pPr marL="285750" indent="-285750">
              <a:buFont typeface="Arial" panose="020B0604020202020204" pitchFamily="34" charset="0"/>
              <a:buChar char="•"/>
            </a:pPr>
            <a:endParaRPr lang="en-US" sz="1400" kern="0" dirty="0"/>
          </a:p>
          <a:p>
            <a:pPr marL="285750" indent="-285750">
              <a:buFont typeface="Arial" panose="020B0604020202020204" pitchFamily="34" charset="0"/>
              <a:buChar char="•"/>
            </a:pPr>
            <a:r>
              <a:rPr lang="en-US" sz="1400" b="1" kern="0" dirty="0"/>
              <a:t>Galliano </a:t>
            </a:r>
            <a:r>
              <a:rPr lang="en-US" sz="1400" b="1" kern="0" dirty="0" err="1"/>
              <a:t>L’Aperitivo</a:t>
            </a:r>
            <a:r>
              <a:rPr lang="en-US" sz="1400" b="1" kern="0" dirty="0"/>
              <a:t> is claiming the Italian </a:t>
            </a:r>
            <a:r>
              <a:rPr lang="en-US" sz="1400" b="1" kern="0" dirty="0" err="1"/>
              <a:t>aperitivo</a:t>
            </a:r>
            <a:r>
              <a:rPr lang="en-US" sz="1400" b="1" kern="0" dirty="0"/>
              <a:t> tradition</a:t>
            </a:r>
          </a:p>
          <a:p>
            <a:pPr marL="285750" indent="-285750">
              <a:buFont typeface="Arial" panose="020B0604020202020204" pitchFamily="34" charset="0"/>
              <a:buChar char="•"/>
            </a:pPr>
            <a:endParaRPr lang="en-US" sz="1400" kern="0" dirty="0"/>
          </a:p>
        </p:txBody>
      </p:sp>
    </p:spTree>
    <p:extLst>
      <p:ext uri="{BB962C8B-B14F-4D97-AF65-F5344CB8AC3E}">
        <p14:creationId xmlns:p14="http://schemas.microsoft.com/office/powerpoint/2010/main" val="109412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5CC42105-2580-4603-89A3-BC4F4979144A}"/>
              </a:ext>
            </a:extLst>
          </p:cNvPr>
          <p:cNvPicPr>
            <a:picLocks noChangeAspect="1"/>
          </p:cNvPicPr>
          <p:nvPr/>
        </p:nvPicPr>
        <p:blipFill>
          <a:blip r:embed="rId3"/>
          <a:stretch>
            <a:fillRect/>
          </a:stretch>
        </p:blipFill>
        <p:spPr>
          <a:xfrm>
            <a:off x="6706580" y="1315984"/>
            <a:ext cx="4826609" cy="4224850"/>
          </a:xfrm>
          <a:prstGeom prst="rect">
            <a:avLst/>
          </a:prstGeom>
        </p:spPr>
      </p:pic>
      <p:pic>
        <p:nvPicPr>
          <p:cNvPr id="11" name="Afbeelding 10">
            <a:extLst>
              <a:ext uri="{FF2B5EF4-FFF2-40B4-BE49-F238E27FC236}">
                <a16:creationId xmlns:a16="http://schemas.microsoft.com/office/drawing/2014/main" id="{3C1B9B5B-ACC0-49CF-AD3C-42B65FB3809A}"/>
              </a:ext>
            </a:extLst>
          </p:cNvPr>
          <p:cNvPicPr>
            <a:picLocks noChangeAspect="1"/>
          </p:cNvPicPr>
          <p:nvPr/>
        </p:nvPicPr>
        <p:blipFill rotWithShape="1">
          <a:blip r:embed="rId4">
            <a:extLst>
              <a:ext uri="{28A0092B-C50C-407E-A947-70E740481C1C}">
                <a14:useLocalDpi xmlns:a14="http://schemas.microsoft.com/office/drawing/2010/main" val="0"/>
              </a:ext>
            </a:extLst>
          </a:blip>
          <a:srcRect l="37633" r="30705"/>
          <a:stretch/>
        </p:blipFill>
        <p:spPr>
          <a:xfrm>
            <a:off x="2228781" y="1031785"/>
            <a:ext cx="610761" cy="2396624"/>
          </a:xfrm>
          <a:prstGeom prst="rect">
            <a:avLst/>
          </a:prstGeom>
        </p:spPr>
      </p:pic>
      <p:pic>
        <p:nvPicPr>
          <p:cNvPr id="3" name="Afbeelding 2">
            <a:extLst>
              <a:ext uri="{FF2B5EF4-FFF2-40B4-BE49-F238E27FC236}">
                <a16:creationId xmlns:a16="http://schemas.microsoft.com/office/drawing/2014/main" id="{F2AB39B0-C52A-4F3F-A8B7-41B2F7DFDDF8}"/>
              </a:ext>
            </a:extLst>
          </p:cNvPr>
          <p:cNvPicPr>
            <a:picLocks noChangeAspect="1"/>
          </p:cNvPicPr>
          <p:nvPr/>
        </p:nvPicPr>
        <p:blipFill>
          <a:blip r:embed="rId5"/>
          <a:stretch>
            <a:fillRect/>
          </a:stretch>
        </p:blipFill>
        <p:spPr>
          <a:xfrm>
            <a:off x="4654224" y="1141489"/>
            <a:ext cx="782672" cy="2434560"/>
          </a:xfrm>
          <a:prstGeom prst="rect">
            <a:avLst/>
          </a:prstGeom>
        </p:spPr>
      </p:pic>
      <p:sp>
        <p:nvSpPr>
          <p:cNvPr id="9" name="Rechthoek 13">
            <a:extLst>
              <a:ext uri="{FF2B5EF4-FFF2-40B4-BE49-F238E27FC236}">
                <a16:creationId xmlns:a16="http://schemas.microsoft.com/office/drawing/2014/main" id="{8796607B-2869-8D4B-A41B-252F0B33F3D2}"/>
              </a:ext>
            </a:extLst>
          </p:cNvPr>
          <p:cNvSpPr/>
          <p:nvPr/>
        </p:nvSpPr>
        <p:spPr>
          <a:xfrm>
            <a:off x="895971" y="3590343"/>
            <a:ext cx="5810609" cy="3108543"/>
          </a:xfrm>
          <a:prstGeom prst="rect">
            <a:avLst/>
          </a:prstGeom>
        </p:spPr>
        <p:txBody>
          <a:bodyPr wrap="square">
            <a:spAutoFit/>
          </a:bodyPr>
          <a:lstStyle/>
          <a:p>
            <a:endParaRPr lang="en-US" sz="1400" dirty="0"/>
          </a:p>
          <a:p>
            <a:r>
              <a:rPr lang="en-US" sz="1400" dirty="0"/>
              <a:t>FRESH: many extracts and infusions of Mediterranean citrus: oranges, bergamots, bitter oranges, </a:t>
            </a:r>
            <a:r>
              <a:rPr lang="en-US" sz="1400" dirty="0" err="1"/>
              <a:t>chinotto</a:t>
            </a:r>
            <a:r>
              <a:rPr lang="en-US" sz="1400" dirty="0"/>
              <a:t>, tangerines and grapefruits.</a:t>
            </a:r>
          </a:p>
          <a:p>
            <a:endParaRPr lang="en-US" sz="1400" dirty="0"/>
          </a:p>
          <a:p>
            <a:r>
              <a:rPr lang="en-US" sz="1400" dirty="0"/>
              <a:t>RICH: variety of herbs that create layers of flavor (rhubarb, sage, cardamom, </a:t>
            </a:r>
            <a:r>
              <a:rPr lang="en-US" sz="1400" dirty="0" err="1"/>
              <a:t>etc</a:t>
            </a:r>
            <a:r>
              <a:rPr lang="en-US" sz="1400" dirty="0"/>
              <a:t>).  </a:t>
            </a:r>
          </a:p>
          <a:p>
            <a:endParaRPr lang="en-US" sz="1400" dirty="0"/>
          </a:p>
          <a:p>
            <a:r>
              <a:rPr lang="en-US" sz="1400" dirty="0"/>
              <a:t>BITTERSWEET: A well balanced bitter, with a long gentle bitter finish.</a:t>
            </a:r>
            <a:br>
              <a:rPr lang="en-US" sz="1400" dirty="0"/>
            </a:br>
            <a:endParaRPr lang="en-US" sz="1400" dirty="0"/>
          </a:p>
          <a:p>
            <a:r>
              <a:rPr lang="en-US" sz="1400" dirty="0"/>
              <a:t>Higher drinkability = mixes better in cocktails, wider application range, versatility</a:t>
            </a:r>
          </a:p>
          <a:p>
            <a:endParaRPr lang="en-US" sz="1400" dirty="0"/>
          </a:p>
          <a:p>
            <a:r>
              <a:rPr lang="en-US" sz="1400" dirty="0"/>
              <a:t>24% ABV</a:t>
            </a:r>
          </a:p>
          <a:p>
            <a:pPr marL="285750" indent="-285750">
              <a:buFont typeface="Courier New" panose="02070309020205020404" pitchFamily="49" charset="0"/>
              <a:buChar char="o"/>
            </a:pPr>
            <a:endParaRPr lang="nl-NL" sz="1400" spc="-4" dirty="0">
              <a:solidFill>
                <a:srgbClr val="7F744F"/>
              </a:solidFill>
              <a:latin typeface="Garamond" panose="02020404030301010803" pitchFamily="18" charset="0"/>
              <a:cs typeface="Times New Roman"/>
            </a:endParaRPr>
          </a:p>
        </p:txBody>
      </p:sp>
      <p:sp>
        <p:nvSpPr>
          <p:cNvPr id="15" name="object 7">
            <a:extLst>
              <a:ext uri="{FF2B5EF4-FFF2-40B4-BE49-F238E27FC236}">
                <a16:creationId xmlns:a16="http://schemas.microsoft.com/office/drawing/2014/main" id="{197B5BBA-6C18-024C-8C86-7C20B892002D}"/>
              </a:ext>
            </a:extLst>
          </p:cNvPr>
          <p:cNvSpPr txBox="1">
            <a:spLocks/>
          </p:cNvSpPr>
          <p:nvPr/>
        </p:nvSpPr>
        <p:spPr>
          <a:xfrm>
            <a:off x="998135" y="491502"/>
            <a:ext cx="6029986" cy="378349"/>
          </a:xfrm>
          <a:prstGeom prst="rect">
            <a:avLst/>
          </a:prstGeom>
        </p:spPr>
        <p:txBody>
          <a:bodyPr vert="horz" wrap="square" lIns="0" tIns="8930" rIns="0" bIns="0" rtlCol="0">
            <a:spAutoFit/>
          </a:bodyPr>
          <a:lstStyle>
            <a:lvl1pPr>
              <a:defRPr sz="2531" b="0" i="1">
                <a:solidFill>
                  <a:schemeClr val="bg1"/>
                </a:solidFill>
                <a:latin typeface="Trebuchet MS"/>
                <a:ea typeface="+mj-ea"/>
                <a:cs typeface="Trebuchet MS"/>
              </a:defRPr>
            </a:lvl1pPr>
          </a:lstStyle>
          <a:p>
            <a:pPr marL="8929">
              <a:spcBef>
                <a:spcPts val="70"/>
              </a:spcBef>
            </a:pPr>
            <a:r>
              <a:rPr lang="nl-NL" sz="2400" b="1" i="0" dirty="0">
                <a:solidFill>
                  <a:srgbClr val="87764E"/>
                </a:solidFill>
                <a:latin typeface="ITC Avant Garde Std Md" panose="020B0602020202020204" pitchFamily="34" charset="0"/>
                <a:ea typeface="+mn-ea"/>
                <a:cs typeface="+mn-cs"/>
              </a:rPr>
              <a:t>GALLIANO L’APERITIVO VS CAMPARI</a:t>
            </a:r>
            <a:endParaRPr lang="nl-NL" sz="2400" b="1" i="0" kern="1200" dirty="0">
              <a:solidFill>
                <a:srgbClr val="87764E"/>
              </a:solidFill>
              <a:latin typeface="ITC Avant Garde Std Md" panose="020B0602020202020204" pitchFamily="34" charset="0"/>
              <a:ea typeface="+mn-ea"/>
              <a:cs typeface="+mn-cs"/>
            </a:endParaRPr>
          </a:p>
        </p:txBody>
      </p:sp>
      <p:sp>
        <p:nvSpPr>
          <p:cNvPr id="16" name="object 5">
            <a:extLst>
              <a:ext uri="{FF2B5EF4-FFF2-40B4-BE49-F238E27FC236}">
                <a16:creationId xmlns:a16="http://schemas.microsoft.com/office/drawing/2014/main" id="{0266CF54-8403-0B46-B7E5-6DEB48B4370E}"/>
              </a:ext>
            </a:extLst>
          </p:cNvPr>
          <p:cNvSpPr/>
          <p:nvPr/>
        </p:nvSpPr>
        <p:spPr>
          <a:xfrm>
            <a:off x="982663" y="382007"/>
            <a:ext cx="1856879" cy="41915"/>
          </a:xfrm>
          <a:custGeom>
            <a:avLst/>
            <a:gdLst/>
            <a:ahLst/>
            <a:cxnLst/>
            <a:rect l="l" t="t" r="r" b="b"/>
            <a:pathLst>
              <a:path w="2800350">
                <a:moveTo>
                  <a:pt x="0" y="0"/>
                </a:moveTo>
                <a:lnTo>
                  <a:pt x="2799778" y="0"/>
                </a:lnTo>
              </a:path>
            </a:pathLst>
          </a:custGeom>
          <a:ln w="28575">
            <a:solidFill>
              <a:srgbClr val="87764E"/>
            </a:solidFill>
          </a:ln>
        </p:spPr>
        <p:txBody>
          <a:bodyPr wrap="square" lIns="0" tIns="0" rIns="0" bIns="0" rtlCol="0"/>
          <a:lstStyle/>
          <a:p>
            <a:pPr defTabSz="642915"/>
            <a:endParaRPr sz="1266">
              <a:solidFill>
                <a:prstClr val="black"/>
              </a:solidFill>
              <a:latin typeface="Calibri"/>
            </a:endParaRPr>
          </a:p>
        </p:txBody>
      </p:sp>
      <p:sp>
        <p:nvSpPr>
          <p:cNvPr id="17" name="object 6">
            <a:extLst>
              <a:ext uri="{FF2B5EF4-FFF2-40B4-BE49-F238E27FC236}">
                <a16:creationId xmlns:a16="http://schemas.microsoft.com/office/drawing/2014/main" id="{295E54D0-FE64-D84A-BD0B-E3686641FDE3}"/>
              </a:ext>
            </a:extLst>
          </p:cNvPr>
          <p:cNvSpPr/>
          <p:nvPr/>
        </p:nvSpPr>
        <p:spPr>
          <a:xfrm flipV="1">
            <a:off x="982663" y="293568"/>
            <a:ext cx="1856879" cy="36000"/>
          </a:xfrm>
          <a:custGeom>
            <a:avLst/>
            <a:gdLst/>
            <a:ahLst/>
            <a:cxnLst/>
            <a:rect l="l" t="t" r="r" b="b"/>
            <a:pathLst>
              <a:path w="2800350">
                <a:moveTo>
                  <a:pt x="0" y="0"/>
                </a:moveTo>
                <a:lnTo>
                  <a:pt x="2799778" y="0"/>
                </a:lnTo>
              </a:path>
            </a:pathLst>
          </a:custGeom>
          <a:ln w="3175">
            <a:solidFill>
              <a:srgbClr val="87764E"/>
            </a:solidFill>
          </a:ln>
        </p:spPr>
        <p:txBody>
          <a:bodyPr wrap="square" lIns="0" tIns="0" rIns="0" bIns="0" rtlCol="0"/>
          <a:lstStyle/>
          <a:p>
            <a:pPr defTabSz="642915"/>
            <a:endParaRPr sz="1266">
              <a:solidFill>
                <a:prstClr val="black"/>
              </a:solidFill>
              <a:latin typeface="Calibri"/>
            </a:endParaRPr>
          </a:p>
        </p:txBody>
      </p:sp>
      <p:sp>
        <p:nvSpPr>
          <p:cNvPr id="18" name="Rechthoek 9">
            <a:extLst>
              <a:ext uri="{FF2B5EF4-FFF2-40B4-BE49-F238E27FC236}">
                <a16:creationId xmlns:a16="http://schemas.microsoft.com/office/drawing/2014/main" id="{9DDCDBCE-FF6A-9540-A120-E04707F35057}"/>
              </a:ext>
            </a:extLst>
          </p:cNvPr>
          <p:cNvSpPr/>
          <p:nvPr/>
        </p:nvSpPr>
        <p:spPr>
          <a:xfrm>
            <a:off x="3499764" y="1968487"/>
            <a:ext cx="609462" cy="523220"/>
          </a:xfrm>
          <a:prstGeom prst="rect">
            <a:avLst/>
          </a:prstGeom>
        </p:spPr>
        <p:txBody>
          <a:bodyPr wrap="none">
            <a:spAutoFit/>
          </a:bodyPr>
          <a:lstStyle/>
          <a:p>
            <a:r>
              <a:rPr lang="nl-NL" sz="2800" dirty="0">
                <a:solidFill>
                  <a:schemeClr val="bg2">
                    <a:lumMod val="50000"/>
                  </a:schemeClr>
                </a:solidFill>
                <a:latin typeface="ITC Avant Garde Gothic Std Extr" panose="020B0302020202020204" pitchFamily="34" charset="0"/>
              </a:rPr>
              <a:t>VS</a:t>
            </a:r>
            <a:endParaRPr lang="en-US" sz="2800" dirty="0">
              <a:solidFill>
                <a:schemeClr val="bg2">
                  <a:lumMod val="50000"/>
                </a:schemeClr>
              </a:solidFill>
              <a:latin typeface="ITC Avant Garde Gothic Std Extr" panose="020B0302020202020204" pitchFamily="34" charset="0"/>
            </a:endParaRPr>
          </a:p>
        </p:txBody>
      </p:sp>
    </p:spTree>
    <p:extLst>
      <p:ext uri="{BB962C8B-B14F-4D97-AF65-F5344CB8AC3E}">
        <p14:creationId xmlns:p14="http://schemas.microsoft.com/office/powerpoint/2010/main" val="28243016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4229094" y="4773159"/>
            <a:ext cx="334664" cy="112677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8" name="Ovaal 19">
            <a:extLst>
              <a:ext uri="{FF2B5EF4-FFF2-40B4-BE49-F238E27FC236}">
                <a16:creationId xmlns:a16="http://schemas.microsoft.com/office/drawing/2014/main" id="{0138A3AA-3E67-4548-A8C5-278E1EF9E8F4}"/>
              </a:ext>
            </a:extLst>
          </p:cNvPr>
          <p:cNvSpPr/>
          <p:nvPr/>
        </p:nvSpPr>
        <p:spPr>
          <a:xfrm>
            <a:off x="3009340" y="1842607"/>
            <a:ext cx="6152853" cy="3449640"/>
          </a:xfrm>
          <a:prstGeom prst="ellipse">
            <a:avLst/>
          </a:prstGeom>
          <a:solidFill>
            <a:srgbClr val="C9C29F">
              <a:alpha val="40000"/>
            </a:srgbClr>
          </a:solidFill>
          <a:ln>
            <a:noFill/>
          </a:ln>
          <a:effectLst>
            <a:softEdge rad="0"/>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GB" dirty="0"/>
          </a:p>
        </p:txBody>
      </p:sp>
      <p:pic>
        <p:nvPicPr>
          <p:cNvPr id="19" name="Picture 8" descr="http://www.beveragemedia.com/wp-content/uploads/2012/06/Apertif_Banner.jp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759410" y="1116431"/>
            <a:ext cx="318942" cy="10415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a:cxnSpLocks/>
          </p:cNvCxnSpPr>
          <p:nvPr/>
        </p:nvCxnSpPr>
        <p:spPr>
          <a:xfrm>
            <a:off x="6085767" y="1814826"/>
            <a:ext cx="0" cy="3545848"/>
          </a:xfrm>
          <a:prstGeom prst="line">
            <a:avLst/>
          </a:prstGeom>
          <a:ln cap="rnd">
            <a:solidFill>
              <a:schemeClr val="bg2">
                <a:lumMod val="50000"/>
              </a:schemeClr>
            </a:solidFill>
            <a:headEnd type="oval"/>
            <a:tailEnd type="oval"/>
          </a:ln>
          <a:effectLst/>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p:nvCxnSpPr>
        <p:spPr>
          <a:xfrm>
            <a:off x="2876373" y="3587750"/>
            <a:ext cx="6375458" cy="0"/>
          </a:xfrm>
          <a:prstGeom prst="line">
            <a:avLst/>
          </a:prstGeom>
          <a:ln>
            <a:solidFill>
              <a:schemeClr val="bg2">
                <a:lumMod val="50000"/>
              </a:schemeClr>
            </a:solidFill>
            <a:headEnd type="oval"/>
            <a:tailEnd type="oval"/>
          </a:ln>
          <a:effectLst/>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4915273" y="5588574"/>
            <a:ext cx="2318263" cy="307777"/>
          </a:xfrm>
          <a:prstGeom prst="rect">
            <a:avLst/>
          </a:prstGeom>
          <a:noFill/>
        </p:spPr>
        <p:txBody>
          <a:bodyPr wrap="none" rtlCol="0">
            <a:spAutoFit/>
          </a:bodyPr>
          <a:lstStyle/>
          <a:p>
            <a:pPr algn="ctr"/>
            <a:r>
              <a:rPr lang="nl-NL" sz="1400" dirty="0">
                <a:solidFill>
                  <a:srgbClr val="87764E"/>
                </a:solidFill>
                <a:latin typeface="ITC Avant Garde Gothic Std Book" panose="020B0502020202020204" pitchFamily="34" charset="0"/>
              </a:rPr>
              <a:t>STRONG BITTER FLAVOUR</a:t>
            </a:r>
          </a:p>
        </p:txBody>
      </p:sp>
      <p:sp>
        <p:nvSpPr>
          <p:cNvPr id="37" name="TextBox 36"/>
          <p:cNvSpPr txBox="1"/>
          <p:nvPr/>
        </p:nvSpPr>
        <p:spPr>
          <a:xfrm>
            <a:off x="4994943" y="1330124"/>
            <a:ext cx="2167581" cy="307777"/>
          </a:xfrm>
          <a:prstGeom prst="rect">
            <a:avLst/>
          </a:prstGeom>
          <a:noFill/>
        </p:spPr>
        <p:txBody>
          <a:bodyPr wrap="none" rtlCol="0">
            <a:spAutoFit/>
          </a:bodyPr>
          <a:lstStyle/>
          <a:p>
            <a:pPr algn="ctr"/>
            <a:r>
              <a:rPr lang="nl-NL" sz="1400" dirty="0">
                <a:solidFill>
                  <a:srgbClr val="87764E"/>
                </a:solidFill>
                <a:latin typeface="ITC Avant Garde Gothic Std Book" panose="020B0502020202020204" pitchFamily="34" charset="0"/>
              </a:rPr>
              <a:t>SUBTLE BITTER FLAVOUR</a:t>
            </a:r>
          </a:p>
        </p:txBody>
      </p:sp>
      <p:sp>
        <p:nvSpPr>
          <p:cNvPr id="24" name="TextBox 23"/>
          <p:cNvSpPr txBox="1"/>
          <p:nvPr/>
        </p:nvSpPr>
        <p:spPr>
          <a:xfrm flipH="1">
            <a:off x="8956847" y="3336773"/>
            <a:ext cx="1789902" cy="523220"/>
          </a:xfrm>
          <a:prstGeom prst="rect">
            <a:avLst/>
          </a:prstGeom>
          <a:noFill/>
        </p:spPr>
        <p:txBody>
          <a:bodyPr wrap="square" rtlCol="0">
            <a:spAutoFit/>
          </a:bodyPr>
          <a:lstStyle/>
          <a:p>
            <a:pPr algn="ctr"/>
            <a:r>
              <a:rPr lang="nl-NL" sz="1400" dirty="0">
                <a:solidFill>
                  <a:srgbClr val="87764E"/>
                </a:solidFill>
                <a:latin typeface="ITC Avant Garde Gothic Std Book" panose="020B0502020202020204" pitchFamily="34" charset="0"/>
              </a:rPr>
              <a:t>RICH</a:t>
            </a:r>
          </a:p>
          <a:p>
            <a:pPr algn="ctr"/>
            <a:r>
              <a:rPr lang="nl-NL" sz="1400" dirty="0">
                <a:solidFill>
                  <a:srgbClr val="87764E"/>
                </a:solidFill>
                <a:latin typeface="ITC Avant Garde Gothic Std Book" panose="020B0502020202020204" pitchFamily="34" charset="0"/>
              </a:rPr>
              <a:t>FLAVOUR</a:t>
            </a:r>
          </a:p>
        </p:txBody>
      </p:sp>
      <p:sp>
        <p:nvSpPr>
          <p:cNvPr id="22" name="object 7">
            <a:extLst>
              <a:ext uri="{FF2B5EF4-FFF2-40B4-BE49-F238E27FC236}">
                <a16:creationId xmlns:a16="http://schemas.microsoft.com/office/drawing/2014/main" id="{9DECE526-77D5-974D-BB0C-FD1D10B1719B}"/>
              </a:ext>
            </a:extLst>
          </p:cNvPr>
          <p:cNvSpPr txBox="1">
            <a:spLocks/>
          </p:cNvSpPr>
          <p:nvPr/>
        </p:nvSpPr>
        <p:spPr>
          <a:xfrm>
            <a:off x="998134" y="491502"/>
            <a:ext cx="7097353" cy="378349"/>
          </a:xfrm>
          <a:prstGeom prst="rect">
            <a:avLst/>
          </a:prstGeom>
        </p:spPr>
        <p:txBody>
          <a:bodyPr vert="horz" wrap="square" lIns="0" tIns="8930" rIns="0" bIns="0" rtlCol="0">
            <a:spAutoFit/>
          </a:bodyPr>
          <a:lstStyle>
            <a:lvl1pPr>
              <a:defRPr sz="2531" b="0" i="1">
                <a:solidFill>
                  <a:schemeClr val="bg1"/>
                </a:solidFill>
                <a:latin typeface="Trebuchet MS"/>
                <a:ea typeface="+mj-ea"/>
                <a:cs typeface="Trebuchet MS"/>
              </a:defRPr>
            </a:lvl1pPr>
          </a:lstStyle>
          <a:p>
            <a:pPr marL="8929">
              <a:spcBef>
                <a:spcPts val="70"/>
              </a:spcBef>
            </a:pPr>
            <a:r>
              <a:rPr lang="nl-NL" sz="2400" b="1" i="0" kern="1200" dirty="0">
                <a:solidFill>
                  <a:srgbClr val="87764E"/>
                </a:solidFill>
                <a:latin typeface="ITC Avant Garde Std Md" panose="020B0602020202020204" pitchFamily="34" charset="0"/>
                <a:ea typeface="+mn-ea"/>
                <a:cs typeface="+mn-cs"/>
              </a:rPr>
              <a:t>FLAVOUR GALLIANO VS KEY COMPETITION</a:t>
            </a:r>
          </a:p>
        </p:txBody>
      </p:sp>
      <p:sp>
        <p:nvSpPr>
          <p:cNvPr id="23" name="object 5">
            <a:extLst>
              <a:ext uri="{FF2B5EF4-FFF2-40B4-BE49-F238E27FC236}">
                <a16:creationId xmlns:a16="http://schemas.microsoft.com/office/drawing/2014/main" id="{6F120CDD-1D37-D24A-898B-E5A954573C60}"/>
              </a:ext>
            </a:extLst>
          </p:cNvPr>
          <p:cNvSpPr/>
          <p:nvPr/>
        </p:nvSpPr>
        <p:spPr>
          <a:xfrm>
            <a:off x="982663" y="382007"/>
            <a:ext cx="1856879" cy="41915"/>
          </a:xfrm>
          <a:custGeom>
            <a:avLst/>
            <a:gdLst/>
            <a:ahLst/>
            <a:cxnLst/>
            <a:rect l="l" t="t" r="r" b="b"/>
            <a:pathLst>
              <a:path w="2800350">
                <a:moveTo>
                  <a:pt x="0" y="0"/>
                </a:moveTo>
                <a:lnTo>
                  <a:pt x="2799778" y="0"/>
                </a:lnTo>
              </a:path>
            </a:pathLst>
          </a:custGeom>
          <a:ln w="28575">
            <a:solidFill>
              <a:srgbClr val="87764E"/>
            </a:solidFill>
          </a:ln>
        </p:spPr>
        <p:txBody>
          <a:bodyPr wrap="square" lIns="0" tIns="0" rIns="0" bIns="0" rtlCol="0"/>
          <a:lstStyle/>
          <a:p>
            <a:pPr defTabSz="642915"/>
            <a:endParaRPr sz="1266">
              <a:solidFill>
                <a:prstClr val="black"/>
              </a:solidFill>
              <a:latin typeface="Calibri"/>
            </a:endParaRPr>
          </a:p>
        </p:txBody>
      </p:sp>
      <p:sp>
        <p:nvSpPr>
          <p:cNvPr id="25" name="object 6">
            <a:extLst>
              <a:ext uri="{FF2B5EF4-FFF2-40B4-BE49-F238E27FC236}">
                <a16:creationId xmlns:a16="http://schemas.microsoft.com/office/drawing/2014/main" id="{1EB1C3D6-24F0-E144-9658-CD7B2D609E6D}"/>
              </a:ext>
            </a:extLst>
          </p:cNvPr>
          <p:cNvSpPr/>
          <p:nvPr/>
        </p:nvSpPr>
        <p:spPr>
          <a:xfrm flipV="1">
            <a:off x="982663" y="293568"/>
            <a:ext cx="1856879" cy="36000"/>
          </a:xfrm>
          <a:custGeom>
            <a:avLst/>
            <a:gdLst/>
            <a:ahLst/>
            <a:cxnLst/>
            <a:rect l="l" t="t" r="r" b="b"/>
            <a:pathLst>
              <a:path w="2800350">
                <a:moveTo>
                  <a:pt x="0" y="0"/>
                </a:moveTo>
                <a:lnTo>
                  <a:pt x="2799778" y="0"/>
                </a:lnTo>
              </a:path>
            </a:pathLst>
          </a:custGeom>
          <a:ln w="3175">
            <a:solidFill>
              <a:srgbClr val="87764E"/>
            </a:solidFill>
          </a:ln>
        </p:spPr>
        <p:txBody>
          <a:bodyPr wrap="square" lIns="0" tIns="0" rIns="0" bIns="0" rtlCol="0"/>
          <a:lstStyle/>
          <a:p>
            <a:pPr defTabSz="642915"/>
            <a:endParaRPr sz="1266">
              <a:solidFill>
                <a:prstClr val="black"/>
              </a:solidFill>
              <a:latin typeface="Calibri"/>
            </a:endParaRPr>
          </a:p>
        </p:txBody>
      </p:sp>
      <p:sp>
        <p:nvSpPr>
          <p:cNvPr id="21" name="TextBox 20"/>
          <p:cNvSpPr txBox="1"/>
          <p:nvPr/>
        </p:nvSpPr>
        <p:spPr>
          <a:xfrm>
            <a:off x="916901" y="3330072"/>
            <a:ext cx="1791433" cy="523220"/>
          </a:xfrm>
          <a:prstGeom prst="rect">
            <a:avLst/>
          </a:prstGeom>
          <a:noFill/>
        </p:spPr>
        <p:txBody>
          <a:bodyPr wrap="square" rtlCol="0">
            <a:spAutoFit/>
          </a:bodyPr>
          <a:lstStyle/>
          <a:p>
            <a:pPr algn="ctr"/>
            <a:r>
              <a:rPr lang="nl-NL" sz="1400" dirty="0">
                <a:solidFill>
                  <a:srgbClr val="87764E"/>
                </a:solidFill>
                <a:latin typeface="ITC Avant Garde Gothic Std Book" panose="020B0502020202020204" pitchFamily="34" charset="0"/>
              </a:rPr>
              <a:t>SIMPLE, LIGHT </a:t>
            </a:r>
          </a:p>
          <a:p>
            <a:pPr algn="ctr"/>
            <a:r>
              <a:rPr lang="nl-NL" sz="1400" dirty="0">
                <a:solidFill>
                  <a:srgbClr val="87764E"/>
                </a:solidFill>
                <a:latin typeface="ITC Avant Garde Gothic Std Book" panose="020B0502020202020204" pitchFamily="34" charset="0"/>
              </a:rPr>
              <a:t>FLAVOUR</a:t>
            </a:r>
          </a:p>
        </p:txBody>
      </p:sp>
      <p:sp>
        <p:nvSpPr>
          <p:cNvPr id="33" name="TextBox 32"/>
          <p:cNvSpPr txBox="1"/>
          <p:nvPr/>
        </p:nvSpPr>
        <p:spPr>
          <a:xfrm>
            <a:off x="9133333" y="4462322"/>
            <a:ext cx="1380575" cy="692497"/>
          </a:xfrm>
          <a:prstGeom prst="rect">
            <a:avLst/>
          </a:prstGeom>
          <a:noFill/>
        </p:spPr>
        <p:txBody>
          <a:bodyPr wrap="square" rtlCol="0">
            <a:spAutoFit/>
          </a:bodyPr>
          <a:lstStyle/>
          <a:p>
            <a:r>
              <a:rPr lang="nl-NL" sz="1300" dirty="0">
                <a:solidFill>
                  <a:srgbClr val="87764E"/>
                </a:solidFill>
                <a:latin typeface="Garamond" panose="02020404030301010803" pitchFamily="18" charset="0"/>
              </a:rPr>
              <a:t>More licorice heavy taste, </a:t>
            </a:r>
          </a:p>
          <a:p>
            <a:r>
              <a:rPr lang="nl-NL" sz="1300" dirty="0">
                <a:solidFill>
                  <a:srgbClr val="87764E"/>
                </a:solidFill>
                <a:latin typeface="Garamond" panose="02020404030301010803" pitchFamily="18" charset="0"/>
              </a:rPr>
              <a:t>30% ABV</a:t>
            </a:r>
          </a:p>
        </p:txBody>
      </p:sp>
      <p:sp>
        <p:nvSpPr>
          <p:cNvPr id="30" name="Rectangular Callout 29">
            <a:extLst>
              <a:ext uri="{FF2B5EF4-FFF2-40B4-BE49-F238E27FC236}">
                <a16:creationId xmlns:a16="http://schemas.microsoft.com/office/drawing/2014/main" id="{31EF291D-DC57-D84D-B30E-C482B44FA018}"/>
              </a:ext>
            </a:extLst>
          </p:cNvPr>
          <p:cNvSpPr/>
          <p:nvPr/>
        </p:nvSpPr>
        <p:spPr>
          <a:xfrm rot="5400000" flipH="1" flipV="1">
            <a:off x="2714082" y="4282527"/>
            <a:ext cx="897856" cy="1286167"/>
          </a:xfrm>
          <a:prstGeom prst="wedgeRectCallout">
            <a:avLst/>
          </a:prstGeom>
          <a:solidFill>
            <a:schemeClr val="bg2"/>
          </a:solidFill>
          <a:ln w="3175">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6" name="TextBox 25"/>
          <p:cNvSpPr txBox="1"/>
          <p:nvPr/>
        </p:nvSpPr>
        <p:spPr>
          <a:xfrm>
            <a:off x="2685934" y="4565373"/>
            <a:ext cx="1216395" cy="692497"/>
          </a:xfrm>
          <a:prstGeom prst="rect">
            <a:avLst/>
          </a:prstGeom>
          <a:noFill/>
        </p:spPr>
        <p:txBody>
          <a:bodyPr wrap="square" rtlCol="0">
            <a:spAutoFit/>
          </a:bodyPr>
          <a:lstStyle/>
          <a:p>
            <a:r>
              <a:rPr lang="nl-NL" sz="1300" dirty="0">
                <a:solidFill>
                  <a:srgbClr val="87764E"/>
                </a:solidFill>
                <a:latin typeface="Garamond" panose="02020404030301010803" pitchFamily="18" charset="0"/>
              </a:rPr>
              <a:t>Most bitter variant, 21% ABV</a:t>
            </a:r>
          </a:p>
        </p:txBody>
      </p:sp>
      <p:sp>
        <p:nvSpPr>
          <p:cNvPr id="39" name="Ovaal 19">
            <a:extLst>
              <a:ext uri="{FF2B5EF4-FFF2-40B4-BE49-F238E27FC236}">
                <a16:creationId xmlns:a16="http://schemas.microsoft.com/office/drawing/2014/main" id="{40D037CD-6A19-4B47-9FC5-A1545E17FFFD}"/>
              </a:ext>
            </a:extLst>
          </p:cNvPr>
          <p:cNvSpPr/>
          <p:nvPr/>
        </p:nvSpPr>
        <p:spPr>
          <a:xfrm>
            <a:off x="3761391" y="2263606"/>
            <a:ext cx="4663614" cy="2614687"/>
          </a:xfrm>
          <a:prstGeom prst="ellipse">
            <a:avLst/>
          </a:prstGeom>
          <a:solidFill>
            <a:srgbClr val="C9C29F">
              <a:alpha val="50000"/>
            </a:srgbClr>
          </a:solidFill>
          <a:ln>
            <a:noFill/>
          </a:ln>
          <a:effectLst>
            <a:softEdge rad="0"/>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40" name="Ovaal 19">
            <a:extLst>
              <a:ext uri="{FF2B5EF4-FFF2-40B4-BE49-F238E27FC236}">
                <a16:creationId xmlns:a16="http://schemas.microsoft.com/office/drawing/2014/main" id="{FE282DB7-3DF9-A24D-AF12-E13F87C5A9E6}"/>
              </a:ext>
            </a:extLst>
          </p:cNvPr>
          <p:cNvSpPr/>
          <p:nvPr/>
        </p:nvSpPr>
        <p:spPr>
          <a:xfrm>
            <a:off x="4610144" y="2745323"/>
            <a:ext cx="3034002" cy="1701034"/>
          </a:xfrm>
          <a:prstGeom prst="ellipse">
            <a:avLst/>
          </a:prstGeom>
          <a:solidFill>
            <a:srgbClr val="C9C29F">
              <a:alpha val="60000"/>
            </a:srgbClr>
          </a:solidFill>
          <a:ln>
            <a:noFill/>
          </a:ln>
          <a:effectLst>
            <a:softEdge rad="0"/>
          </a:effectLst>
        </p:spPr>
        <p:style>
          <a:lnRef idx="3">
            <a:schemeClr val="lt1"/>
          </a:lnRef>
          <a:fillRef idx="1">
            <a:schemeClr val="accent1"/>
          </a:fillRef>
          <a:effectRef idx="1">
            <a:schemeClr val="accent1"/>
          </a:effectRef>
          <a:fontRef idx="minor">
            <a:schemeClr val="lt1"/>
          </a:fontRef>
        </p:style>
        <p:txBody>
          <a:bodyPr rtlCol="0" anchor="ctr"/>
          <a:lstStyle/>
          <a:p>
            <a:pPr algn="ctr"/>
            <a:endParaRPr lang="en-GB"/>
          </a:p>
        </p:txBody>
      </p:sp>
      <p:sp>
        <p:nvSpPr>
          <p:cNvPr id="31" name="Rectangular Callout 30">
            <a:extLst>
              <a:ext uri="{FF2B5EF4-FFF2-40B4-BE49-F238E27FC236}">
                <a16:creationId xmlns:a16="http://schemas.microsoft.com/office/drawing/2014/main" id="{DA3B90EC-BF00-314E-9467-2FF698AE3EC0}"/>
              </a:ext>
            </a:extLst>
          </p:cNvPr>
          <p:cNvSpPr/>
          <p:nvPr/>
        </p:nvSpPr>
        <p:spPr>
          <a:xfrm rot="5400000">
            <a:off x="3489209" y="1386174"/>
            <a:ext cx="1055494" cy="1397812"/>
          </a:xfrm>
          <a:prstGeom prst="wedgeRectCallout">
            <a:avLst/>
          </a:prstGeom>
          <a:solidFill>
            <a:schemeClr val="bg2"/>
          </a:solidFill>
          <a:ln w="3175">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4" name="TextBox 33"/>
          <p:cNvSpPr txBox="1"/>
          <p:nvPr/>
        </p:nvSpPr>
        <p:spPr>
          <a:xfrm>
            <a:off x="3468775" y="1619135"/>
            <a:ext cx="1245363" cy="892552"/>
          </a:xfrm>
          <a:prstGeom prst="rect">
            <a:avLst/>
          </a:prstGeom>
          <a:noFill/>
        </p:spPr>
        <p:txBody>
          <a:bodyPr wrap="square" rtlCol="0">
            <a:spAutoFit/>
          </a:bodyPr>
          <a:lstStyle/>
          <a:p>
            <a:r>
              <a:rPr lang="nl-NL" sz="1300" dirty="0">
                <a:solidFill>
                  <a:srgbClr val="87764E"/>
                </a:solidFill>
                <a:latin typeface="Garamond" panose="02020404030301010803" pitchFamily="18" charset="0"/>
              </a:rPr>
              <a:t>Very light, singular, more sweet flavour, 11% ABV</a:t>
            </a:r>
          </a:p>
        </p:txBody>
      </p:sp>
      <p:sp>
        <p:nvSpPr>
          <p:cNvPr id="11" name="Rectangle 10">
            <a:extLst>
              <a:ext uri="{FF2B5EF4-FFF2-40B4-BE49-F238E27FC236}">
                <a16:creationId xmlns:a16="http://schemas.microsoft.com/office/drawing/2014/main" id="{93B3649B-B13C-9A4D-8621-FA76AB8E3D12}"/>
              </a:ext>
            </a:extLst>
          </p:cNvPr>
          <p:cNvSpPr/>
          <p:nvPr/>
        </p:nvSpPr>
        <p:spPr>
          <a:xfrm>
            <a:off x="7404904" y="1159659"/>
            <a:ext cx="2814231" cy="2117960"/>
          </a:xfrm>
          <a:prstGeom prst="rect">
            <a:avLst/>
          </a:prstGeom>
          <a:solidFill>
            <a:schemeClr val="bg1"/>
          </a:solidFill>
          <a:ln w="9525">
            <a:solidFill>
              <a:srgbClr val="C9C2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TextBox 31"/>
          <p:cNvSpPr txBox="1"/>
          <p:nvPr/>
        </p:nvSpPr>
        <p:spPr>
          <a:xfrm>
            <a:off x="8387976" y="1527067"/>
            <a:ext cx="1549309" cy="1384995"/>
          </a:xfrm>
          <a:prstGeom prst="rect">
            <a:avLst/>
          </a:prstGeom>
          <a:noFill/>
        </p:spPr>
        <p:txBody>
          <a:bodyPr wrap="square" rtlCol="0">
            <a:spAutoFit/>
          </a:bodyPr>
          <a:lstStyle/>
          <a:p>
            <a:r>
              <a:rPr lang="nl-NL" sz="1400" dirty="0">
                <a:solidFill>
                  <a:srgbClr val="87764E"/>
                </a:solidFill>
                <a:latin typeface="Garamond" panose="02020404030301010803" pitchFamily="18" charset="0"/>
              </a:rPr>
              <a:t>Well balanced bittersweet palette with Mediterranean freshness &amp; subtle herbal notes, 24% ABV</a:t>
            </a:r>
          </a:p>
        </p:txBody>
      </p:sp>
      <p:pic>
        <p:nvPicPr>
          <p:cNvPr id="29" name="Picture 21"/>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725436" y="1319664"/>
            <a:ext cx="447853" cy="17489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742078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528687-7413-4A7C-96EF-873B82AC44A4}"/>
              </a:ext>
            </a:extLst>
          </p:cNvPr>
          <p:cNvPicPr>
            <a:picLocks noChangeAspect="1"/>
          </p:cNvPicPr>
          <p:nvPr/>
        </p:nvPicPr>
        <p:blipFill rotWithShape="1">
          <a:blip r:embed="rId3"/>
          <a:srcRect t="14465"/>
          <a:stretch/>
        </p:blipFill>
        <p:spPr>
          <a:xfrm>
            <a:off x="0" y="-27595"/>
            <a:ext cx="12219797" cy="6885595"/>
          </a:xfrm>
          <a:prstGeom prst="rect">
            <a:avLst/>
          </a:prstGeom>
        </p:spPr>
      </p:pic>
      <p:sp>
        <p:nvSpPr>
          <p:cNvPr id="4" name="Rectangle 3">
            <a:extLst>
              <a:ext uri="{FF2B5EF4-FFF2-40B4-BE49-F238E27FC236}">
                <a16:creationId xmlns:a16="http://schemas.microsoft.com/office/drawing/2014/main" id="{08054C25-D201-4F23-994F-75620C043ACA}"/>
              </a:ext>
            </a:extLst>
          </p:cNvPr>
          <p:cNvSpPr/>
          <p:nvPr/>
        </p:nvSpPr>
        <p:spPr>
          <a:xfrm>
            <a:off x="-296053" y="-27596"/>
            <a:ext cx="12515850" cy="6885595"/>
          </a:xfrm>
          <a:prstGeom prst="rect">
            <a:avLst/>
          </a:prstGeom>
          <a:solidFill>
            <a:schemeClr val="bg1">
              <a:alpha val="74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22C82CAF-2950-BC42-A127-5066E9388724}"/>
              </a:ext>
            </a:extLst>
          </p:cNvPr>
          <p:cNvSpPr/>
          <p:nvPr/>
        </p:nvSpPr>
        <p:spPr>
          <a:xfrm>
            <a:off x="499107" y="448203"/>
            <a:ext cx="4482468" cy="707886"/>
          </a:xfrm>
          <a:prstGeom prst="rect">
            <a:avLst/>
          </a:prstGeom>
          <a:effectLst/>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a:solidFill>
                  <a:srgbClr val="C00000"/>
                </a:solidFill>
                <a:latin typeface="ITC Avant Garde Std Md" panose="020B0602020202020204" pitchFamily="34" charset="0"/>
              </a:rPr>
              <a:t>BEST IN CLASS</a:t>
            </a:r>
            <a:endParaRPr kumimoji="0" lang="en-US" sz="4000" b="1" i="0" u="none" strike="noStrike" kern="1200" cap="none" spc="0" normalizeH="0" baseline="0" noProof="0" dirty="0">
              <a:ln>
                <a:noFill/>
              </a:ln>
              <a:solidFill>
                <a:srgbClr val="C00000"/>
              </a:solidFill>
              <a:effectLst/>
              <a:uLnTx/>
              <a:uFillTx/>
              <a:latin typeface="ITC Avant Garde Std Md" panose="020B0602020202020204" pitchFamily="34" charset="0"/>
            </a:endParaRPr>
          </a:p>
        </p:txBody>
      </p:sp>
      <p:sp>
        <p:nvSpPr>
          <p:cNvPr id="5" name="Rectangle 4">
            <a:extLst>
              <a:ext uri="{FF2B5EF4-FFF2-40B4-BE49-F238E27FC236}">
                <a16:creationId xmlns:a16="http://schemas.microsoft.com/office/drawing/2014/main" id="{C324E7CB-8727-44C2-9DE7-3F9B06F5639B}"/>
              </a:ext>
            </a:extLst>
          </p:cNvPr>
          <p:cNvSpPr/>
          <p:nvPr/>
        </p:nvSpPr>
        <p:spPr>
          <a:xfrm>
            <a:off x="784857" y="1156089"/>
            <a:ext cx="6096000" cy="646331"/>
          </a:xfrm>
          <a:prstGeom prst="rect">
            <a:avLst/>
          </a:prstGeom>
        </p:spPr>
        <p:txBody>
          <a:bodyPr>
            <a:spAutoFit/>
          </a:bodyPr>
          <a:lstStyle/>
          <a:p>
            <a:r>
              <a:rPr lang="en-US" b="1" cap="all" dirty="0">
                <a:solidFill>
                  <a:srgbClr val="C00000"/>
                </a:solidFill>
                <a:latin typeface="ITC Avant Garde Std Bk" panose="020B0502020202020204" pitchFamily="34" charset="0"/>
              </a:rPr>
              <a:t>The Highest Rated Aperitivo Liqueur on the Market: 94 points</a:t>
            </a:r>
          </a:p>
        </p:txBody>
      </p:sp>
      <p:pic>
        <p:nvPicPr>
          <p:cNvPr id="7" name="Picture 6">
            <a:extLst>
              <a:ext uri="{FF2B5EF4-FFF2-40B4-BE49-F238E27FC236}">
                <a16:creationId xmlns:a16="http://schemas.microsoft.com/office/drawing/2014/main" id="{C4172D7D-C511-4DEB-A343-2655DFC242A8}"/>
              </a:ext>
            </a:extLst>
          </p:cNvPr>
          <p:cNvPicPr>
            <a:picLocks noChangeAspect="1"/>
          </p:cNvPicPr>
          <p:nvPr/>
        </p:nvPicPr>
        <p:blipFill rotWithShape="1">
          <a:blip r:embed="rId4"/>
          <a:srcRect l="19024" t="20804" r="31544" b="26586"/>
          <a:stretch/>
        </p:blipFill>
        <p:spPr>
          <a:xfrm>
            <a:off x="784857" y="2011117"/>
            <a:ext cx="3652026" cy="2186410"/>
          </a:xfrm>
          <a:prstGeom prst="rect">
            <a:avLst/>
          </a:prstGeom>
        </p:spPr>
      </p:pic>
      <p:sp>
        <p:nvSpPr>
          <p:cNvPr id="8" name="TextBox 7">
            <a:extLst>
              <a:ext uri="{FF2B5EF4-FFF2-40B4-BE49-F238E27FC236}">
                <a16:creationId xmlns:a16="http://schemas.microsoft.com/office/drawing/2014/main" id="{4CA9E6E3-802E-4C59-A1C4-B6EEF4CC6697}"/>
              </a:ext>
            </a:extLst>
          </p:cNvPr>
          <p:cNvSpPr txBox="1"/>
          <p:nvPr/>
        </p:nvSpPr>
        <p:spPr>
          <a:xfrm>
            <a:off x="7268190" y="2745787"/>
            <a:ext cx="3652025" cy="1338828"/>
          </a:xfrm>
          <a:prstGeom prst="rect">
            <a:avLst/>
          </a:prstGeom>
          <a:noFill/>
        </p:spPr>
        <p:txBody>
          <a:bodyPr wrap="square" rtlCol="0">
            <a:spAutoFit/>
          </a:bodyPr>
          <a:lstStyle/>
          <a:p>
            <a:pPr algn="ctr"/>
            <a:r>
              <a:rPr lang="en-US" sz="900" dirty="0">
                <a:latin typeface="ITC Avant Garde Std Bk" panose="020B0502020202020204" pitchFamily="34" charset="0"/>
              </a:rPr>
              <a:t>Wine Enthusiast Ratings: </a:t>
            </a:r>
          </a:p>
          <a:p>
            <a:pPr algn="ctr"/>
            <a:r>
              <a:rPr lang="en-US" sz="900" dirty="0">
                <a:latin typeface="ITC Avant Garde Std Bk" panose="020B0502020202020204" pitchFamily="34" charset="0"/>
              </a:rPr>
              <a:t>Aperol: 90</a:t>
            </a:r>
          </a:p>
          <a:p>
            <a:pPr algn="ctr"/>
            <a:r>
              <a:rPr lang="en-US" sz="900" dirty="0">
                <a:latin typeface="ITC Avant Garde Std Bk" panose="020B0502020202020204" pitchFamily="34" charset="0"/>
              </a:rPr>
              <a:t>Campari: 84</a:t>
            </a:r>
          </a:p>
          <a:p>
            <a:pPr algn="ctr"/>
            <a:r>
              <a:rPr lang="en-US" sz="900" dirty="0" err="1">
                <a:latin typeface="ITC Avant Garde Std Bk" panose="020B0502020202020204" pitchFamily="34" charset="0"/>
              </a:rPr>
              <a:t>Cerasum</a:t>
            </a:r>
            <a:r>
              <a:rPr lang="en-US" sz="900" dirty="0">
                <a:latin typeface="ITC Avant Garde Std Bk" panose="020B0502020202020204" pitchFamily="34" charset="0"/>
              </a:rPr>
              <a:t> </a:t>
            </a:r>
            <a:r>
              <a:rPr lang="en-US" sz="900" dirty="0" err="1">
                <a:latin typeface="ITC Avant Garde Std Bk" panose="020B0502020202020204" pitchFamily="34" charset="0"/>
              </a:rPr>
              <a:t>Aperitivo</a:t>
            </a:r>
            <a:r>
              <a:rPr lang="en-US" sz="900" dirty="0">
                <a:latin typeface="ITC Avant Garde Std Bk" panose="020B0502020202020204" pitchFamily="34" charset="0"/>
              </a:rPr>
              <a:t>: 90</a:t>
            </a:r>
          </a:p>
          <a:p>
            <a:pPr algn="ctr"/>
            <a:r>
              <a:rPr lang="en-US" sz="900" dirty="0">
                <a:latin typeface="ITC Avant Garde Std Bk" panose="020B0502020202020204" pitchFamily="34" charset="0"/>
              </a:rPr>
              <a:t>Cinque </a:t>
            </a:r>
            <a:r>
              <a:rPr lang="en-US" sz="900" dirty="0" err="1">
                <a:latin typeface="ITC Avant Garde Std Bk" panose="020B0502020202020204" pitchFamily="34" charset="0"/>
              </a:rPr>
              <a:t>Aperitivo</a:t>
            </a:r>
            <a:r>
              <a:rPr lang="en-US" sz="900" dirty="0">
                <a:latin typeface="ITC Avant Garde Std Bk" panose="020B0502020202020204" pitchFamily="34" charset="0"/>
              </a:rPr>
              <a:t>: 90</a:t>
            </a:r>
          </a:p>
          <a:p>
            <a:pPr algn="ctr"/>
            <a:r>
              <a:rPr lang="en-US" sz="900" dirty="0" err="1">
                <a:latin typeface="ITC Avant Garde Std Bk" panose="020B0502020202020204" pitchFamily="34" charset="0"/>
              </a:rPr>
              <a:t>Casoni</a:t>
            </a:r>
            <a:r>
              <a:rPr lang="en-US" sz="900" dirty="0">
                <a:latin typeface="ITC Avant Garde Std Bk" panose="020B0502020202020204" pitchFamily="34" charset="0"/>
              </a:rPr>
              <a:t> </a:t>
            </a:r>
            <a:r>
              <a:rPr lang="en-US" sz="900" dirty="0" err="1">
                <a:latin typeface="ITC Avant Garde Std Bk" panose="020B0502020202020204" pitchFamily="34" charset="0"/>
              </a:rPr>
              <a:t>Aperitivo</a:t>
            </a:r>
            <a:r>
              <a:rPr lang="en-US" sz="900" dirty="0">
                <a:latin typeface="ITC Avant Garde Std Bk" panose="020B0502020202020204" pitchFamily="34" charset="0"/>
              </a:rPr>
              <a:t>: 92</a:t>
            </a:r>
          </a:p>
          <a:p>
            <a:pPr algn="ctr"/>
            <a:r>
              <a:rPr lang="en-US" sz="900" dirty="0" err="1">
                <a:latin typeface="ITC Avant Garde Std Bk" panose="020B0502020202020204" pitchFamily="34" charset="0"/>
              </a:rPr>
              <a:t>Luxardo</a:t>
            </a:r>
            <a:r>
              <a:rPr lang="en-US" sz="900" dirty="0">
                <a:latin typeface="ITC Avant Garde Std Bk" panose="020B0502020202020204" pitchFamily="34" charset="0"/>
              </a:rPr>
              <a:t> </a:t>
            </a:r>
            <a:r>
              <a:rPr lang="en-US" sz="900" dirty="0" err="1">
                <a:latin typeface="ITC Avant Garde Std Bk" panose="020B0502020202020204" pitchFamily="34" charset="0"/>
              </a:rPr>
              <a:t>Aperitivo</a:t>
            </a:r>
            <a:r>
              <a:rPr lang="en-US" sz="900" dirty="0">
                <a:latin typeface="ITC Avant Garde Std Bk" panose="020B0502020202020204" pitchFamily="34" charset="0"/>
              </a:rPr>
              <a:t>: 90</a:t>
            </a:r>
          </a:p>
          <a:p>
            <a:pPr algn="ctr"/>
            <a:r>
              <a:rPr lang="en-US" sz="900" dirty="0" err="1">
                <a:latin typeface="ITC Avant Garde Std Bk" panose="020B0502020202020204" pitchFamily="34" charset="0"/>
              </a:rPr>
              <a:t>Mezzodi</a:t>
            </a:r>
            <a:r>
              <a:rPr lang="en-US" sz="900" dirty="0">
                <a:latin typeface="ITC Avant Garde Std Bk" panose="020B0502020202020204" pitchFamily="34" charset="0"/>
              </a:rPr>
              <a:t> </a:t>
            </a:r>
            <a:r>
              <a:rPr lang="en-US" sz="900" dirty="0" err="1">
                <a:latin typeface="ITC Avant Garde Std Bk" panose="020B0502020202020204" pitchFamily="34" charset="0"/>
              </a:rPr>
              <a:t>Aperitivo</a:t>
            </a:r>
            <a:r>
              <a:rPr lang="en-US" sz="900" dirty="0">
                <a:latin typeface="ITC Avant Garde Std Bk" panose="020B0502020202020204" pitchFamily="34" charset="0"/>
              </a:rPr>
              <a:t>: 90</a:t>
            </a:r>
          </a:p>
          <a:p>
            <a:pPr algn="ctr"/>
            <a:endParaRPr lang="en-US" sz="900" dirty="0">
              <a:latin typeface="ITC Avant Garde Std Bk" panose="020B0502020202020204" pitchFamily="34" charset="0"/>
            </a:endParaRPr>
          </a:p>
        </p:txBody>
      </p:sp>
      <p:pic>
        <p:nvPicPr>
          <p:cNvPr id="9" name="Picture 8">
            <a:extLst>
              <a:ext uri="{FF2B5EF4-FFF2-40B4-BE49-F238E27FC236}">
                <a16:creationId xmlns:a16="http://schemas.microsoft.com/office/drawing/2014/main" id="{E151E4A8-BE2A-46DD-8083-C8A3813D91A4}"/>
              </a:ext>
            </a:extLst>
          </p:cNvPr>
          <p:cNvPicPr>
            <a:picLocks noChangeAspect="1"/>
          </p:cNvPicPr>
          <p:nvPr/>
        </p:nvPicPr>
        <p:blipFill rotWithShape="1">
          <a:blip r:embed="rId5"/>
          <a:srcRect l="25596" t="32945" r="38211" b="31499"/>
          <a:stretch/>
        </p:blipFill>
        <p:spPr>
          <a:xfrm>
            <a:off x="4595411" y="2222068"/>
            <a:ext cx="3390225" cy="1873444"/>
          </a:xfrm>
          <a:prstGeom prst="rect">
            <a:avLst/>
          </a:prstGeom>
        </p:spPr>
      </p:pic>
      <p:pic>
        <p:nvPicPr>
          <p:cNvPr id="11" name="Picture 10">
            <a:extLst>
              <a:ext uri="{FF2B5EF4-FFF2-40B4-BE49-F238E27FC236}">
                <a16:creationId xmlns:a16="http://schemas.microsoft.com/office/drawing/2014/main" id="{94669863-CAC1-4962-BF3D-A84DBFE5259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65957" y="4514746"/>
            <a:ext cx="2240825" cy="2240825"/>
          </a:xfrm>
          <a:prstGeom prst="rect">
            <a:avLst/>
          </a:prstGeom>
        </p:spPr>
      </p:pic>
      <p:pic>
        <p:nvPicPr>
          <p:cNvPr id="13" name="Picture 12">
            <a:extLst>
              <a:ext uri="{FF2B5EF4-FFF2-40B4-BE49-F238E27FC236}">
                <a16:creationId xmlns:a16="http://schemas.microsoft.com/office/drawing/2014/main" id="{E86281C9-436A-4F5C-AED2-B7CBCA693F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25591" y="4617175"/>
            <a:ext cx="1628775" cy="2035969"/>
          </a:xfrm>
          <a:prstGeom prst="rect">
            <a:avLst/>
          </a:prstGeom>
        </p:spPr>
      </p:pic>
      <p:sp>
        <p:nvSpPr>
          <p:cNvPr id="14" name="Rectangle 13">
            <a:extLst>
              <a:ext uri="{FF2B5EF4-FFF2-40B4-BE49-F238E27FC236}">
                <a16:creationId xmlns:a16="http://schemas.microsoft.com/office/drawing/2014/main" id="{05223F4C-E725-4467-B734-E641A58F1FF4}"/>
              </a:ext>
            </a:extLst>
          </p:cNvPr>
          <p:cNvSpPr/>
          <p:nvPr/>
        </p:nvSpPr>
        <p:spPr>
          <a:xfrm>
            <a:off x="5751388" y="5578770"/>
            <a:ext cx="6096000" cy="646331"/>
          </a:xfrm>
          <a:prstGeom prst="rect">
            <a:avLst/>
          </a:prstGeom>
        </p:spPr>
        <p:txBody>
          <a:bodyPr>
            <a:spAutoFit/>
          </a:bodyPr>
          <a:lstStyle/>
          <a:p>
            <a:pPr algn="r"/>
            <a:r>
              <a:rPr lang="en-US" b="1" cap="all" dirty="0" err="1">
                <a:solidFill>
                  <a:srgbClr val="C00000"/>
                </a:solidFill>
                <a:latin typeface="ITC Avant Garde Std Bk" panose="020B0502020202020204" pitchFamily="34" charset="0"/>
              </a:rPr>
              <a:t>CENTURy</a:t>
            </a:r>
            <a:r>
              <a:rPr lang="en-US" b="1" cap="all" dirty="0">
                <a:solidFill>
                  <a:srgbClr val="C00000"/>
                </a:solidFill>
                <a:latin typeface="ITC Avant Garde Std Bk" panose="020B0502020202020204" pitchFamily="34" charset="0"/>
              </a:rPr>
              <a:t> award by proof awards with the absolute score of 100 points</a:t>
            </a:r>
          </a:p>
        </p:txBody>
      </p:sp>
    </p:spTree>
    <p:extLst>
      <p:ext uri="{BB962C8B-B14F-4D97-AF65-F5344CB8AC3E}">
        <p14:creationId xmlns:p14="http://schemas.microsoft.com/office/powerpoint/2010/main" val="3135636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5">
            <a:extLst>
              <a:ext uri="{FF2B5EF4-FFF2-40B4-BE49-F238E27FC236}">
                <a16:creationId xmlns:a16="http://schemas.microsoft.com/office/drawing/2014/main" id="{70AE3F72-5EB3-B74A-ADD5-DD308748DA50}"/>
              </a:ext>
            </a:extLst>
          </p:cNvPr>
          <p:cNvSpPr txBox="1">
            <a:spLocks/>
          </p:cNvSpPr>
          <p:nvPr/>
        </p:nvSpPr>
        <p:spPr>
          <a:xfrm>
            <a:off x="6525138" y="262360"/>
            <a:ext cx="6400800" cy="519373"/>
          </a:xfrm>
          <a:prstGeom prst="rect">
            <a:avLst/>
          </a:prstGeom>
        </p:spPr>
        <p:txBody>
          <a:bodyPr wrap="square" lIns="0" tIns="0" rIns="0" bIns="0">
            <a:spAutoFit/>
          </a:bodyPr>
          <a:lstStyle>
            <a:lvl1pPr>
              <a:defRPr sz="2531" b="0" i="1">
                <a:solidFill>
                  <a:schemeClr val="bg1"/>
                </a:solidFill>
                <a:latin typeface="Trebuchet MS"/>
                <a:ea typeface="+mj-ea"/>
                <a:cs typeface="Trebuchet MS"/>
              </a:defRPr>
            </a:lvl1pPr>
          </a:lstStyle>
          <a:p>
            <a:r>
              <a:rPr lang="en-US" sz="3375" b="1" i="0" dirty="0">
                <a:solidFill>
                  <a:srgbClr val="87764E"/>
                </a:solidFill>
                <a:latin typeface="ITC Avant Garde Std Md" panose="020B0602020202020204" pitchFamily="34" charset="0"/>
                <a:ea typeface="+mn-ea"/>
                <a:cs typeface="+mn-cs"/>
              </a:rPr>
              <a:t>GALLIANO ESPRESSO</a:t>
            </a:r>
          </a:p>
        </p:txBody>
      </p:sp>
      <p:sp>
        <p:nvSpPr>
          <p:cNvPr id="8" name="Rechthoek 7">
            <a:extLst>
              <a:ext uri="{FF2B5EF4-FFF2-40B4-BE49-F238E27FC236}">
                <a16:creationId xmlns:a16="http://schemas.microsoft.com/office/drawing/2014/main" id="{1124B7E8-567A-0C4D-B227-4F07D9AC96CF}"/>
              </a:ext>
            </a:extLst>
          </p:cNvPr>
          <p:cNvSpPr/>
          <p:nvPr/>
        </p:nvSpPr>
        <p:spPr>
          <a:xfrm>
            <a:off x="6454350" y="669488"/>
            <a:ext cx="4886915" cy="461665"/>
          </a:xfrm>
          <a:prstGeom prst="rect">
            <a:avLst/>
          </a:prstGeom>
        </p:spPr>
        <p:txBody>
          <a:bodyPr wrap="none">
            <a:spAutoFit/>
          </a:bodyPr>
          <a:lstStyle/>
          <a:p>
            <a:r>
              <a:rPr lang="en-US" sz="2400" dirty="0">
                <a:solidFill>
                  <a:srgbClr val="87764E"/>
                </a:solidFill>
                <a:latin typeface="ITC Avant Garde Std XLt" panose="020B0302020202020204" pitchFamily="34" charset="0"/>
              </a:rPr>
              <a:t>STRONG • INTENSE • DARK ROAST</a:t>
            </a:r>
          </a:p>
        </p:txBody>
      </p:sp>
      <p:pic>
        <p:nvPicPr>
          <p:cNvPr id="12" name="Picture 11">
            <a:extLst>
              <a:ext uri="{FF2B5EF4-FFF2-40B4-BE49-F238E27FC236}">
                <a16:creationId xmlns:a16="http://schemas.microsoft.com/office/drawing/2014/main" id="{2FFF96C8-B41C-4E8B-85BA-24270D9F9A66}"/>
              </a:ext>
            </a:extLst>
          </p:cNvPr>
          <p:cNvPicPr>
            <a:picLocks noChangeAspect="1"/>
          </p:cNvPicPr>
          <p:nvPr/>
        </p:nvPicPr>
        <p:blipFill rotWithShape="1">
          <a:blip r:embed="rId3"/>
          <a:srcRect l="35437" t="14712" r="36087" b="17789"/>
          <a:stretch/>
        </p:blipFill>
        <p:spPr>
          <a:xfrm>
            <a:off x="-1" y="-1"/>
            <a:ext cx="5142271" cy="6856361"/>
          </a:xfrm>
          <a:prstGeom prst="rect">
            <a:avLst/>
          </a:prstGeom>
        </p:spPr>
      </p:pic>
      <p:pic>
        <p:nvPicPr>
          <p:cNvPr id="13" name="Picture 12">
            <a:extLst>
              <a:ext uri="{FF2B5EF4-FFF2-40B4-BE49-F238E27FC236}">
                <a16:creationId xmlns:a16="http://schemas.microsoft.com/office/drawing/2014/main" id="{ED4E2DCF-C854-4D8D-B2A3-98DCDF18E4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09326" y="5828468"/>
            <a:ext cx="895017" cy="856858"/>
          </a:xfrm>
          <a:prstGeom prst="rect">
            <a:avLst/>
          </a:prstGeom>
        </p:spPr>
      </p:pic>
      <p:pic>
        <p:nvPicPr>
          <p:cNvPr id="15" name="Picture 14">
            <a:extLst>
              <a:ext uri="{FF2B5EF4-FFF2-40B4-BE49-F238E27FC236}">
                <a16:creationId xmlns:a16="http://schemas.microsoft.com/office/drawing/2014/main" id="{D2E5BC7E-AF78-48D8-97EC-75D625C35F6F}"/>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13254"/>
          <a:stretch/>
        </p:blipFill>
        <p:spPr>
          <a:xfrm>
            <a:off x="7704686" y="5843280"/>
            <a:ext cx="904640" cy="883024"/>
          </a:xfrm>
          <a:prstGeom prst="rect">
            <a:avLst/>
          </a:prstGeom>
        </p:spPr>
      </p:pic>
      <p:pic>
        <p:nvPicPr>
          <p:cNvPr id="16" name="Picture 15">
            <a:extLst>
              <a:ext uri="{FF2B5EF4-FFF2-40B4-BE49-F238E27FC236}">
                <a16:creationId xmlns:a16="http://schemas.microsoft.com/office/drawing/2014/main" id="{215CE79B-F601-406B-B660-98DCE182E1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81551" y="5249973"/>
            <a:ext cx="855550" cy="855550"/>
          </a:xfrm>
          <a:prstGeom prst="rect">
            <a:avLst/>
          </a:prstGeom>
        </p:spPr>
      </p:pic>
      <p:pic>
        <p:nvPicPr>
          <p:cNvPr id="5" name="Picture 4" descr="A picture containing beverage, alcohol&#10;&#10;Description automatically generated">
            <a:extLst>
              <a:ext uri="{FF2B5EF4-FFF2-40B4-BE49-F238E27FC236}">
                <a16:creationId xmlns:a16="http://schemas.microsoft.com/office/drawing/2014/main" id="{05ADBC01-199E-4319-B147-216EB9E925C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55800" y="-345382"/>
            <a:ext cx="8162625" cy="8162625"/>
          </a:xfrm>
          <a:prstGeom prst="rect">
            <a:avLst/>
          </a:prstGeom>
        </p:spPr>
      </p:pic>
      <p:pic>
        <p:nvPicPr>
          <p:cNvPr id="17" name="Picture 16">
            <a:extLst>
              <a:ext uri="{FF2B5EF4-FFF2-40B4-BE49-F238E27FC236}">
                <a16:creationId xmlns:a16="http://schemas.microsoft.com/office/drawing/2014/main" id="{3AEB7574-7B44-4E8B-BB6C-9378B98072D1}"/>
              </a:ext>
            </a:extLst>
          </p:cNvPr>
          <p:cNvPicPr>
            <a:picLocks noChangeAspect="1"/>
          </p:cNvPicPr>
          <p:nvPr/>
        </p:nvPicPr>
        <p:blipFill rotWithShape="1">
          <a:blip r:embed="rId8"/>
          <a:srcRect l="72867" t="12844" r="17019" b="69908"/>
          <a:stretch/>
        </p:blipFill>
        <p:spPr>
          <a:xfrm>
            <a:off x="9792391" y="5527144"/>
            <a:ext cx="1233183" cy="1182878"/>
          </a:xfrm>
          <a:prstGeom prst="rect">
            <a:avLst/>
          </a:prstGeom>
        </p:spPr>
      </p:pic>
      <p:sp>
        <p:nvSpPr>
          <p:cNvPr id="18" name="Rectangle 17">
            <a:extLst>
              <a:ext uri="{FF2B5EF4-FFF2-40B4-BE49-F238E27FC236}">
                <a16:creationId xmlns:a16="http://schemas.microsoft.com/office/drawing/2014/main" id="{0F637C4F-42B7-4EBB-BDE2-AA6F8C881738}"/>
              </a:ext>
            </a:extLst>
          </p:cNvPr>
          <p:cNvSpPr/>
          <p:nvPr/>
        </p:nvSpPr>
        <p:spPr>
          <a:xfrm>
            <a:off x="2394856" y="5677349"/>
            <a:ext cx="2819151" cy="908113"/>
          </a:xfrm>
          <a:prstGeom prst="rect">
            <a:avLst/>
          </a:prstGeom>
          <a:solidFill>
            <a:schemeClr val="bg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609585"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ITC Avant Garde Std Bk" panose="020B0502020202020204" pitchFamily="34" charset="0"/>
                <a:ea typeface="+mn-ea"/>
                <a:cs typeface="+mn-cs"/>
              </a:rPr>
              <a:t>93 points by Beverage Testing Institute 2021</a:t>
            </a:r>
          </a:p>
        </p:txBody>
      </p:sp>
      <p:pic>
        <p:nvPicPr>
          <p:cNvPr id="19" name="Picture 18" descr="A picture containing logo&#10;&#10;Description automatically generated">
            <a:extLst>
              <a:ext uri="{FF2B5EF4-FFF2-40B4-BE49-F238E27FC236}">
                <a16:creationId xmlns:a16="http://schemas.microsoft.com/office/drawing/2014/main" id="{6BAD92D9-D2E6-4FA7-9A70-59DFD95070C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047302" y="5539161"/>
            <a:ext cx="1158846" cy="1158846"/>
          </a:xfrm>
          <a:prstGeom prst="rect">
            <a:avLst/>
          </a:prstGeom>
        </p:spPr>
      </p:pic>
      <p:pic>
        <p:nvPicPr>
          <p:cNvPr id="20" name="Picture 19">
            <a:extLst>
              <a:ext uri="{FF2B5EF4-FFF2-40B4-BE49-F238E27FC236}">
                <a16:creationId xmlns:a16="http://schemas.microsoft.com/office/drawing/2014/main" id="{E886690B-68E7-4756-B725-510A19709606}"/>
              </a:ext>
            </a:extLst>
          </p:cNvPr>
          <p:cNvPicPr>
            <a:picLocks noChangeAspect="1"/>
          </p:cNvPicPr>
          <p:nvPr/>
        </p:nvPicPr>
        <p:blipFill>
          <a:blip r:embed="rId10"/>
          <a:stretch>
            <a:fillRect/>
          </a:stretch>
        </p:blipFill>
        <p:spPr>
          <a:xfrm>
            <a:off x="6211643" y="5677349"/>
            <a:ext cx="972273" cy="882469"/>
          </a:xfrm>
          <a:prstGeom prst="rect">
            <a:avLst/>
          </a:prstGeom>
        </p:spPr>
      </p:pic>
      <p:sp>
        <p:nvSpPr>
          <p:cNvPr id="10" name="Text Placeholder 8">
            <a:extLst>
              <a:ext uri="{FF2B5EF4-FFF2-40B4-BE49-F238E27FC236}">
                <a16:creationId xmlns:a16="http://schemas.microsoft.com/office/drawing/2014/main" id="{DD9958BF-7B0D-1D43-966D-A04F247CA5F5}"/>
              </a:ext>
            </a:extLst>
          </p:cNvPr>
          <p:cNvSpPr txBox="1">
            <a:spLocks/>
          </p:cNvSpPr>
          <p:nvPr/>
        </p:nvSpPr>
        <p:spPr>
          <a:xfrm>
            <a:off x="6611216" y="1481246"/>
            <a:ext cx="3996219" cy="2840139"/>
          </a:xfrm>
          <a:prstGeom prst="rect">
            <a:avLst/>
          </a:prstGeom>
        </p:spPr>
        <p:txBody>
          <a:bodyPr/>
          <a:lst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a:lstStyle>
          <a:p>
            <a:endParaRPr lang="en-US" sz="1600" dirty="0"/>
          </a:p>
          <a:p>
            <a:pPr marL="285750" indent="-285750">
              <a:buFont typeface="Arial" panose="020B0604020202020204" pitchFamily="34" charset="0"/>
              <a:buChar char="•"/>
            </a:pPr>
            <a:r>
              <a:rPr lang="en-US" sz="1600" dirty="0"/>
              <a:t>The deepest and most </a:t>
            </a:r>
            <a:r>
              <a:rPr lang="en-US" sz="1600" b="1" dirty="0"/>
              <a:t>intense coffee aroma &amp; flavor </a:t>
            </a:r>
            <a:r>
              <a:rPr lang="en-US" sz="1600" dirty="0"/>
              <a:t>available</a:t>
            </a:r>
            <a:br>
              <a:rPr lang="en-US" sz="1600" dirty="0"/>
            </a:br>
            <a:endParaRPr lang="en-US" sz="1600" dirty="0"/>
          </a:p>
          <a:p>
            <a:pPr marL="285750" indent="-285750">
              <a:buFont typeface="Arial" panose="020B0604020202020204" pitchFamily="34" charset="0"/>
              <a:buChar char="•"/>
            </a:pPr>
            <a:r>
              <a:rPr lang="en-US" sz="1600" dirty="0"/>
              <a:t>Not tequila or rum based, pure espresso with alcohol from the sugar beet</a:t>
            </a:r>
            <a:br>
              <a:rPr lang="en-US" sz="1600" dirty="0"/>
            </a:br>
            <a:endParaRPr lang="en-US" sz="1600" dirty="0"/>
          </a:p>
          <a:p>
            <a:pPr marL="285750" indent="-285750">
              <a:buFont typeface="Arial" panose="020B0604020202020204" pitchFamily="34" charset="0"/>
              <a:buChar char="•"/>
            </a:pPr>
            <a:r>
              <a:rPr lang="en-US" sz="1600" dirty="0"/>
              <a:t>The ideal sugar balance for a perfect Espresso Martini</a:t>
            </a:r>
            <a:br>
              <a:rPr lang="en-US" sz="1600" dirty="0"/>
            </a:br>
            <a:endParaRPr lang="en-US" sz="1600" dirty="0"/>
          </a:p>
          <a:p>
            <a:pPr marL="285750" indent="-285750">
              <a:buFont typeface="Arial" panose="020B0604020202020204" pitchFamily="34" charset="0"/>
              <a:buChar char="•"/>
            </a:pPr>
            <a:r>
              <a:rPr lang="en-US" sz="1600" b="1" dirty="0"/>
              <a:t>Outstanding quality </a:t>
            </a:r>
            <a:r>
              <a:rPr lang="en-US" sz="1600" dirty="0"/>
              <a:t>proven by multiple awards</a:t>
            </a:r>
          </a:p>
        </p:txBody>
      </p:sp>
    </p:spTree>
    <p:extLst>
      <p:ext uri="{BB962C8B-B14F-4D97-AF65-F5344CB8AC3E}">
        <p14:creationId xmlns:p14="http://schemas.microsoft.com/office/powerpoint/2010/main" val="8598532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7">
            <a:extLst>
              <a:ext uri="{FF2B5EF4-FFF2-40B4-BE49-F238E27FC236}">
                <a16:creationId xmlns:a16="http://schemas.microsoft.com/office/drawing/2014/main" id="{197B5BBA-6C18-024C-8C86-7C20B892002D}"/>
              </a:ext>
            </a:extLst>
          </p:cNvPr>
          <p:cNvSpPr txBox="1">
            <a:spLocks/>
          </p:cNvSpPr>
          <p:nvPr/>
        </p:nvSpPr>
        <p:spPr>
          <a:xfrm>
            <a:off x="998135" y="491502"/>
            <a:ext cx="6029986" cy="378349"/>
          </a:xfrm>
          <a:prstGeom prst="rect">
            <a:avLst/>
          </a:prstGeom>
        </p:spPr>
        <p:txBody>
          <a:bodyPr vert="horz" wrap="square" lIns="0" tIns="8930" rIns="0" bIns="0" rtlCol="0">
            <a:spAutoFit/>
          </a:bodyPr>
          <a:lstStyle>
            <a:lvl1pPr>
              <a:defRPr sz="2531" b="0" i="1">
                <a:solidFill>
                  <a:schemeClr val="bg1"/>
                </a:solidFill>
                <a:latin typeface="Trebuchet MS"/>
                <a:ea typeface="+mj-ea"/>
                <a:cs typeface="Trebuchet MS"/>
              </a:defRPr>
            </a:lvl1pPr>
          </a:lstStyle>
          <a:p>
            <a:pPr marL="8929">
              <a:spcBef>
                <a:spcPts val="70"/>
              </a:spcBef>
            </a:pPr>
            <a:r>
              <a:rPr lang="nl-NL" sz="2400" b="1" i="0" dirty="0">
                <a:solidFill>
                  <a:srgbClr val="87764E"/>
                </a:solidFill>
                <a:latin typeface="ITC Avant Garde Std Md" panose="020B0602020202020204" pitchFamily="34" charset="0"/>
                <a:ea typeface="+mn-ea"/>
                <a:cs typeface="+mn-cs"/>
              </a:rPr>
              <a:t>RISTRETTO BLEND</a:t>
            </a:r>
            <a:endParaRPr lang="nl-NL" sz="2400" b="1" i="0" kern="1200" dirty="0">
              <a:solidFill>
                <a:srgbClr val="87764E"/>
              </a:solidFill>
              <a:latin typeface="ITC Avant Garde Std Md" panose="020B0602020202020204" pitchFamily="34" charset="0"/>
              <a:ea typeface="+mn-ea"/>
              <a:cs typeface="+mn-cs"/>
            </a:endParaRPr>
          </a:p>
        </p:txBody>
      </p:sp>
      <p:sp>
        <p:nvSpPr>
          <p:cNvPr id="16" name="object 5">
            <a:extLst>
              <a:ext uri="{FF2B5EF4-FFF2-40B4-BE49-F238E27FC236}">
                <a16:creationId xmlns:a16="http://schemas.microsoft.com/office/drawing/2014/main" id="{0266CF54-8403-0B46-B7E5-6DEB48B4370E}"/>
              </a:ext>
            </a:extLst>
          </p:cNvPr>
          <p:cNvSpPr/>
          <p:nvPr/>
        </p:nvSpPr>
        <p:spPr>
          <a:xfrm>
            <a:off x="982663" y="382007"/>
            <a:ext cx="1856879" cy="41915"/>
          </a:xfrm>
          <a:custGeom>
            <a:avLst/>
            <a:gdLst/>
            <a:ahLst/>
            <a:cxnLst/>
            <a:rect l="l" t="t" r="r" b="b"/>
            <a:pathLst>
              <a:path w="2800350">
                <a:moveTo>
                  <a:pt x="0" y="0"/>
                </a:moveTo>
                <a:lnTo>
                  <a:pt x="2799778" y="0"/>
                </a:lnTo>
              </a:path>
            </a:pathLst>
          </a:custGeom>
          <a:ln w="28575">
            <a:solidFill>
              <a:srgbClr val="87764E"/>
            </a:solidFill>
          </a:ln>
        </p:spPr>
        <p:txBody>
          <a:bodyPr wrap="square" lIns="0" tIns="0" rIns="0" bIns="0" rtlCol="0"/>
          <a:lstStyle/>
          <a:p>
            <a:pPr defTabSz="642915"/>
            <a:endParaRPr sz="1266">
              <a:solidFill>
                <a:prstClr val="black"/>
              </a:solidFill>
              <a:latin typeface="Calibri"/>
            </a:endParaRPr>
          </a:p>
        </p:txBody>
      </p:sp>
      <p:sp>
        <p:nvSpPr>
          <p:cNvPr id="17" name="object 6">
            <a:extLst>
              <a:ext uri="{FF2B5EF4-FFF2-40B4-BE49-F238E27FC236}">
                <a16:creationId xmlns:a16="http://schemas.microsoft.com/office/drawing/2014/main" id="{295E54D0-FE64-D84A-BD0B-E3686641FDE3}"/>
              </a:ext>
            </a:extLst>
          </p:cNvPr>
          <p:cNvSpPr/>
          <p:nvPr/>
        </p:nvSpPr>
        <p:spPr>
          <a:xfrm flipV="1">
            <a:off x="982663" y="293568"/>
            <a:ext cx="1856879" cy="36000"/>
          </a:xfrm>
          <a:custGeom>
            <a:avLst/>
            <a:gdLst/>
            <a:ahLst/>
            <a:cxnLst/>
            <a:rect l="l" t="t" r="r" b="b"/>
            <a:pathLst>
              <a:path w="2800350">
                <a:moveTo>
                  <a:pt x="0" y="0"/>
                </a:moveTo>
                <a:lnTo>
                  <a:pt x="2799778" y="0"/>
                </a:lnTo>
              </a:path>
            </a:pathLst>
          </a:custGeom>
          <a:ln w="3175">
            <a:solidFill>
              <a:srgbClr val="87764E"/>
            </a:solidFill>
          </a:ln>
        </p:spPr>
        <p:txBody>
          <a:bodyPr wrap="square" lIns="0" tIns="0" rIns="0" bIns="0" rtlCol="0"/>
          <a:lstStyle/>
          <a:p>
            <a:pPr defTabSz="642915"/>
            <a:endParaRPr sz="1266">
              <a:solidFill>
                <a:prstClr val="black"/>
              </a:solidFill>
              <a:latin typeface="Calibri"/>
            </a:endParaRPr>
          </a:p>
        </p:txBody>
      </p:sp>
      <p:pic>
        <p:nvPicPr>
          <p:cNvPr id="1026" name="Picture 2" descr="Image result for coffee beans">
            <a:extLst>
              <a:ext uri="{FF2B5EF4-FFF2-40B4-BE49-F238E27FC236}">
                <a16:creationId xmlns:a16="http://schemas.microsoft.com/office/drawing/2014/main" id="{F2C52CF8-10FE-4C65-BDD1-0446099D3CF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2917" b="13350"/>
          <a:stretch/>
        </p:blipFill>
        <p:spPr bwMode="auto">
          <a:xfrm>
            <a:off x="1588" y="2943225"/>
            <a:ext cx="12188825" cy="2999202"/>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0A5CC38B-61DB-4F52-A563-AAABD38E512D}"/>
              </a:ext>
            </a:extLst>
          </p:cNvPr>
          <p:cNvSpPr/>
          <p:nvPr/>
        </p:nvSpPr>
        <p:spPr>
          <a:xfrm>
            <a:off x="6229349" y="1444402"/>
            <a:ext cx="4314825" cy="3456384"/>
          </a:xfrm>
          <a:prstGeom prst="rect">
            <a:avLst/>
          </a:prstGeom>
          <a:solidFill>
            <a:schemeClr val="bg2">
              <a:lumMod val="2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03646D0-636C-4E96-8B32-72FF656ACD0A}"/>
              </a:ext>
            </a:extLst>
          </p:cNvPr>
          <p:cNvSpPr/>
          <p:nvPr/>
        </p:nvSpPr>
        <p:spPr>
          <a:xfrm>
            <a:off x="1790699" y="1444402"/>
            <a:ext cx="4088061" cy="3456384"/>
          </a:xfrm>
          <a:prstGeom prst="rect">
            <a:avLst/>
          </a:prstGeom>
          <a:solidFill>
            <a:schemeClr val="bg2">
              <a:lumMod val="25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2">
            <a:extLst>
              <a:ext uri="{FF2B5EF4-FFF2-40B4-BE49-F238E27FC236}">
                <a16:creationId xmlns:a16="http://schemas.microsoft.com/office/drawing/2014/main" id="{DDF1217A-0D4C-4F70-AA34-A011C4030C26}"/>
              </a:ext>
            </a:extLst>
          </p:cNvPr>
          <p:cNvSpPr txBox="1">
            <a:spLocks/>
          </p:cNvSpPr>
          <p:nvPr/>
        </p:nvSpPr>
        <p:spPr>
          <a:xfrm>
            <a:off x="2112561" y="1640121"/>
            <a:ext cx="2486402" cy="3124944"/>
          </a:xfrm>
          <a:prstGeom prst="rect">
            <a:avLst/>
          </a:prstGeom>
        </p:spPr>
        <p:txBody>
          <a:bodyPr wrap="square" lIns="0" tIns="0" rIns="0" bIns="0">
            <a:normAutofit lnSpcReduction="10000"/>
          </a:bodyPr>
          <a:lstStyle>
            <a:lvl1pPr marL="0">
              <a:defRPr b="0" i="0">
                <a:solidFill>
                  <a:schemeClr val="tx1"/>
                </a:solidFill>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a:lstStyle>
          <a:p>
            <a:pPr algn="ctr"/>
            <a:r>
              <a:rPr lang="en-US" sz="3200" b="1" dirty="0">
                <a:solidFill>
                  <a:schemeClr val="bg2">
                    <a:lumMod val="90000"/>
                  </a:schemeClr>
                </a:solidFill>
              </a:rPr>
              <a:t>55% Arabica beans </a:t>
            </a:r>
            <a:r>
              <a:rPr lang="en-US" sz="3200" dirty="0">
                <a:solidFill>
                  <a:schemeClr val="bg2">
                    <a:lumMod val="90000"/>
                  </a:schemeClr>
                </a:solidFill>
              </a:rPr>
              <a:t>from Columbia and Brazil: </a:t>
            </a:r>
          </a:p>
          <a:p>
            <a:pPr algn="ctr"/>
            <a:r>
              <a:rPr lang="en-US" sz="3200" dirty="0">
                <a:solidFill>
                  <a:schemeClr val="bg2">
                    <a:lumMod val="90000"/>
                  </a:schemeClr>
                </a:solidFill>
              </a:rPr>
              <a:t>Chocolate, creamy delicate notes</a:t>
            </a:r>
          </a:p>
        </p:txBody>
      </p:sp>
      <p:sp>
        <p:nvSpPr>
          <p:cNvPr id="20" name="TextBox 19">
            <a:extLst>
              <a:ext uri="{FF2B5EF4-FFF2-40B4-BE49-F238E27FC236}">
                <a16:creationId xmlns:a16="http://schemas.microsoft.com/office/drawing/2014/main" id="{A1EC1020-978E-47F8-BE18-0EB1ADC3653F}"/>
              </a:ext>
            </a:extLst>
          </p:cNvPr>
          <p:cNvSpPr txBox="1"/>
          <p:nvPr/>
        </p:nvSpPr>
        <p:spPr>
          <a:xfrm>
            <a:off x="7372349" y="1718566"/>
            <a:ext cx="2857501" cy="3539430"/>
          </a:xfrm>
          <a:prstGeom prst="rect">
            <a:avLst/>
          </a:prstGeom>
          <a:noFill/>
        </p:spPr>
        <p:txBody>
          <a:bodyPr wrap="square" rtlCol="0">
            <a:spAutoFit/>
          </a:bodyPr>
          <a:lstStyle/>
          <a:p>
            <a:pPr algn="ctr"/>
            <a:r>
              <a:rPr lang="en-US" sz="3200" b="1" dirty="0">
                <a:solidFill>
                  <a:schemeClr val="bg2">
                    <a:lumMod val="90000"/>
                  </a:schemeClr>
                </a:solidFill>
              </a:rPr>
              <a:t>45% Robusta beans </a:t>
            </a:r>
            <a:r>
              <a:rPr lang="en-US" sz="3200" dirty="0">
                <a:solidFill>
                  <a:schemeClr val="bg2">
                    <a:lumMod val="90000"/>
                  </a:schemeClr>
                </a:solidFill>
              </a:rPr>
              <a:t>from India and</a:t>
            </a:r>
          </a:p>
          <a:p>
            <a:pPr algn="ctr"/>
            <a:r>
              <a:rPr lang="en-US" sz="3200" dirty="0">
                <a:solidFill>
                  <a:schemeClr val="bg2">
                    <a:lumMod val="90000"/>
                  </a:schemeClr>
                </a:solidFill>
              </a:rPr>
              <a:t>Kenya: </a:t>
            </a:r>
          </a:p>
          <a:p>
            <a:pPr algn="ctr"/>
            <a:r>
              <a:rPr lang="en-US" sz="3200" dirty="0">
                <a:solidFill>
                  <a:schemeClr val="bg2">
                    <a:lumMod val="90000"/>
                  </a:schemeClr>
                </a:solidFill>
              </a:rPr>
              <a:t>Body and bitterness</a:t>
            </a:r>
          </a:p>
          <a:p>
            <a:pPr algn="ctr"/>
            <a:endParaRPr lang="en-US" sz="3200" dirty="0">
              <a:solidFill>
                <a:schemeClr val="bg2">
                  <a:lumMod val="90000"/>
                </a:schemeClr>
              </a:solidFill>
            </a:endParaRPr>
          </a:p>
        </p:txBody>
      </p:sp>
      <p:pic>
        <p:nvPicPr>
          <p:cNvPr id="21" name="Picture 20">
            <a:extLst>
              <a:ext uri="{FF2B5EF4-FFF2-40B4-BE49-F238E27FC236}">
                <a16:creationId xmlns:a16="http://schemas.microsoft.com/office/drawing/2014/main" id="{B47152A6-728D-464A-A8BE-C8009C42A003}"/>
              </a:ext>
            </a:extLst>
          </p:cNvPr>
          <p:cNvPicPr>
            <a:picLocks noChangeAspect="1"/>
          </p:cNvPicPr>
          <p:nvPr/>
        </p:nvPicPr>
        <p:blipFill rotWithShape="1">
          <a:blip r:embed="rId4"/>
          <a:srcRect l="27464" t="11092" r="29126" b="24334"/>
          <a:stretch/>
        </p:blipFill>
        <p:spPr>
          <a:xfrm rot="5400000">
            <a:off x="4310930" y="2582761"/>
            <a:ext cx="3528392" cy="2952328"/>
          </a:xfrm>
          <a:prstGeom prst="rect">
            <a:avLst/>
          </a:prstGeom>
        </p:spPr>
      </p:pic>
      <p:sp>
        <p:nvSpPr>
          <p:cNvPr id="22" name="Rectangle 21">
            <a:extLst>
              <a:ext uri="{FF2B5EF4-FFF2-40B4-BE49-F238E27FC236}">
                <a16:creationId xmlns:a16="http://schemas.microsoft.com/office/drawing/2014/main" id="{B3F2A1AA-D06A-4E49-89B7-73BF377CF95C}"/>
              </a:ext>
            </a:extLst>
          </p:cNvPr>
          <p:cNvSpPr/>
          <p:nvPr/>
        </p:nvSpPr>
        <p:spPr>
          <a:xfrm>
            <a:off x="10462938" y="6250663"/>
            <a:ext cx="1023422" cy="369332"/>
          </a:xfrm>
          <a:prstGeom prst="rect">
            <a:avLst/>
          </a:prstGeom>
        </p:spPr>
        <p:txBody>
          <a:bodyPr wrap="none">
            <a:spAutoFit/>
          </a:bodyPr>
          <a:lstStyle/>
          <a:p>
            <a:r>
              <a:rPr lang="en-US" dirty="0"/>
              <a:t>30% ABV</a:t>
            </a:r>
          </a:p>
        </p:txBody>
      </p:sp>
    </p:spTree>
    <p:extLst>
      <p:ext uri="{BB962C8B-B14F-4D97-AF65-F5344CB8AC3E}">
        <p14:creationId xmlns:p14="http://schemas.microsoft.com/office/powerpoint/2010/main" val="23916352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 Placeholder 8">
            <a:extLst>
              <a:ext uri="{FF2B5EF4-FFF2-40B4-BE49-F238E27FC236}">
                <a16:creationId xmlns:a16="http://schemas.microsoft.com/office/drawing/2014/main" id="{90D1144C-0042-9B4B-AF46-9A0A39A785DA}"/>
              </a:ext>
            </a:extLst>
          </p:cNvPr>
          <p:cNvSpPr txBox="1">
            <a:spLocks/>
          </p:cNvSpPr>
          <p:nvPr/>
        </p:nvSpPr>
        <p:spPr>
          <a:xfrm>
            <a:off x="7737388" y="2959600"/>
            <a:ext cx="3661173" cy="1761182"/>
          </a:xfrm>
          <a:prstGeom prst="rect">
            <a:avLst/>
          </a:prstGeom>
        </p:spPr>
        <p:txBody>
          <a:bodyPr/>
          <a:lst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a:lstStyle>
          <a:p>
            <a:pPr>
              <a:lnSpc>
                <a:spcPct val="150000"/>
              </a:lnSpc>
            </a:pPr>
            <a:endParaRPr lang="en-US" sz="1200" spc="-4" dirty="0">
              <a:solidFill>
                <a:srgbClr val="87764E"/>
              </a:solidFill>
              <a:latin typeface="ITC Avant Garde Gothic Std Book" panose="020B0502020202020204" pitchFamily="34" charset="0"/>
              <a:cs typeface="Times New Roman"/>
            </a:endParaRPr>
          </a:p>
          <a:p>
            <a:pPr>
              <a:lnSpc>
                <a:spcPct val="150000"/>
              </a:lnSpc>
            </a:pPr>
            <a:endParaRPr lang="en-US" sz="1200" spc="-4" dirty="0">
              <a:solidFill>
                <a:srgbClr val="87764E"/>
              </a:solidFill>
              <a:latin typeface="ITC Avant Garde Gothic Std Book" panose="020B0502020202020204" pitchFamily="34" charset="0"/>
              <a:cs typeface="Times New Roman"/>
            </a:endParaRPr>
          </a:p>
          <a:p>
            <a:pPr marL="285750" indent="-285750">
              <a:lnSpc>
                <a:spcPct val="150000"/>
              </a:lnSpc>
              <a:buFont typeface="Courier New" panose="02070309020205020404" pitchFamily="49" charset="0"/>
              <a:buChar char="o"/>
            </a:pPr>
            <a:endParaRPr lang="en-US" sz="1200" spc="-4" dirty="0">
              <a:solidFill>
                <a:srgbClr val="87764E"/>
              </a:solidFill>
              <a:latin typeface="ITC Avant Garde Gothic Std Book" panose="020B0502020202020204" pitchFamily="34" charset="0"/>
              <a:cs typeface="Times New Roman"/>
            </a:endParaRPr>
          </a:p>
        </p:txBody>
      </p:sp>
      <p:sp>
        <p:nvSpPr>
          <p:cNvPr id="10" name="Title 5">
            <a:extLst>
              <a:ext uri="{FF2B5EF4-FFF2-40B4-BE49-F238E27FC236}">
                <a16:creationId xmlns:a16="http://schemas.microsoft.com/office/drawing/2014/main" id="{8734D2C9-EF64-8444-8C59-ABBB855032E1}"/>
              </a:ext>
            </a:extLst>
          </p:cNvPr>
          <p:cNvSpPr txBox="1">
            <a:spLocks/>
          </p:cNvSpPr>
          <p:nvPr/>
        </p:nvSpPr>
        <p:spPr>
          <a:xfrm>
            <a:off x="901230" y="549529"/>
            <a:ext cx="6400800" cy="519373"/>
          </a:xfrm>
          <a:prstGeom prst="rect">
            <a:avLst/>
          </a:prstGeom>
        </p:spPr>
        <p:txBody>
          <a:bodyPr wrap="square" lIns="0" tIns="0" rIns="0" bIns="0">
            <a:spAutoFit/>
          </a:bodyPr>
          <a:lstStyle>
            <a:lvl1pPr>
              <a:defRPr sz="2531" b="0" i="1">
                <a:solidFill>
                  <a:schemeClr val="bg1"/>
                </a:solidFill>
                <a:latin typeface="Trebuchet MS"/>
                <a:ea typeface="+mj-ea"/>
                <a:cs typeface="Trebuchet MS"/>
              </a:defRPr>
            </a:lvl1pPr>
          </a:lstStyle>
          <a:p>
            <a:r>
              <a:rPr lang="en-US" sz="3375" b="1" i="0" dirty="0">
                <a:solidFill>
                  <a:srgbClr val="87764E"/>
                </a:solidFill>
                <a:latin typeface="ITC Avant Garde Std Md" panose="020B0602020202020204" pitchFamily="34" charset="0"/>
                <a:ea typeface="+mn-ea"/>
                <a:cs typeface="+mn-cs"/>
              </a:rPr>
              <a:t>GALLIANO ESPRESSO</a:t>
            </a:r>
          </a:p>
        </p:txBody>
      </p:sp>
      <p:sp>
        <p:nvSpPr>
          <p:cNvPr id="12" name="Rechthoek 7">
            <a:extLst>
              <a:ext uri="{FF2B5EF4-FFF2-40B4-BE49-F238E27FC236}">
                <a16:creationId xmlns:a16="http://schemas.microsoft.com/office/drawing/2014/main" id="{48CE97AE-C1F1-F844-8E61-F31DBA01CB27}"/>
              </a:ext>
            </a:extLst>
          </p:cNvPr>
          <p:cNvSpPr/>
          <p:nvPr/>
        </p:nvSpPr>
        <p:spPr>
          <a:xfrm>
            <a:off x="828025" y="1015880"/>
            <a:ext cx="3122009" cy="461665"/>
          </a:xfrm>
          <a:prstGeom prst="rect">
            <a:avLst/>
          </a:prstGeom>
        </p:spPr>
        <p:txBody>
          <a:bodyPr wrap="none">
            <a:spAutoFit/>
          </a:bodyPr>
          <a:lstStyle/>
          <a:p>
            <a:pPr>
              <a:tabLst>
                <a:tab pos="881063" algn="l"/>
              </a:tabLst>
            </a:pPr>
            <a:r>
              <a:rPr lang="en-US" sz="2400" dirty="0">
                <a:solidFill>
                  <a:srgbClr val="87764E"/>
                </a:solidFill>
                <a:latin typeface="ITC Avant Garde Std XLt" panose="020B0302020202020204" pitchFamily="34" charset="0"/>
              </a:rPr>
              <a:t>PRODUCTION NOTES</a:t>
            </a:r>
          </a:p>
        </p:txBody>
      </p:sp>
      <p:sp>
        <p:nvSpPr>
          <p:cNvPr id="14" name="object 5">
            <a:extLst>
              <a:ext uri="{FF2B5EF4-FFF2-40B4-BE49-F238E27FC236}">
                <a16:creationId xmlns:a16="http://schemas.microsoft.com/office/drawing/2014/main" id="{CB3C7EC6-4CF2-41C0-A12C-0349E8EC6EDC}"/>
              </a:ext>
            </a:extLst>
          </p:cNvPr>
          <p:cNvSpPr/>
          <p:nvPr/>
        </p:nvSpPr>
        <p:spPr>
          <a:xfrm>
            <a:off x="982663" y="496307"/>
            <a:ext cx="1856879" cy="41915"/>
          </a:xfrm>
          <a:custGeom>
            <a:avLst/>
            <a:gdLst/>
            <a:ahLst/>
            <a:cxnLst/>
            <a:rect l="l" t="t" r="r" b="b"/>
            <a:pathLst>
              <a:path w="2800350">
                <a:moveTo>
                  <a:pt x="0" y="0"/>
                </a:moveTo>
                <a:lnTo>
                  <a:pt x="2799778" y="0"/>
                </a:lnTo>
              </a:path>
            </a:pathLst>
          </a:custGeom>
          <a:ln w="28575">
            <a:solidFill>
              <a:srgbClr val="87764E"/>
            </a:solidFill>
          </a:ln>
        </p:spPr>
        <p:txBody>
          <a:bodyPr wrap="square" lIns="0" tIns="0" rIns="0" bIns="0" rtlCol="0"/>
          <a:lstStyle/>
          <a:p>
            <a:pPr defTabSz="642915"/>
            <a:endParaRPr sz="1266">
              <a:solidFill>
                <a:prstClr val="black"/>
              </a:solidFill>
              <a:latin typeface="Calibri"/>
            </a:endParaRPr>
          </a:p>
        </p:txBody>
      </p:sp>
      <p:sp>
        <p:nvSpPr>
          <p:cNvPr id="15" name="object 6">
            <a:extLst>
              <a:ext uri="{FF2B5EF4-FFF2-40B4-BE49-F238E27FC236}">
                <a16:creationId xmlns:a16="http://schemas.microsoft.com/office/drawing/2014/main" id="{7B2546AE-C6AF-498A-9B57-90C08542B2A6}"/>
              </a:ext>
            </a:extLst>
          </p:cNvPr>
          <p:cNvSpPr/>
          <p:nvPr/>
        </p:nvSpPr>
        <p:spPr>
          <a:xfrm flipV="1">
            <a:off x="982663" y="407868"/>
            <a:ext cx="1856879" cy="36000"/>
          </a:xfrm>
          <a:custGeom>
            <a:avLst/>
            <a:gdLst/>
            <a:ahLst/>
            <a:cxnLst/>
            <a:rect l="l" t="t" r="r" b="b"/>
            <a:pathLst>
              <a:path w="2800350">
                <a:moveTo>
                  <a:pt x="0" y="0"/>
                </a:moveTo>
                <a:lnTo>
                  <a:pt x="2799778" y="0"/>
                </a:lnTo>
              </a:path>
            </a:pathLst>
          </a:custGeom>
          <a:ln w="3175">
            <a:solidFill>
              <a:srgbClr val="87764E"/>
            </a:solidFill>
          </a:ln>
        </p:spPr>
        <p:txBody>
          <a:bodyPr wrap="square" lIns="0" tIns="0" rIns="0" bIns="0" rtlCol="0"/>
          <a:lstStyle/>
          <a:p>
            <a:pPr defTabSz="642915"/>
            <a:endParaRPr sz="1266">
              <a:solidFill>
                <a:prstClr val="black"/>
              </a:solidFill>
              <a:latin typeface="Calibri"/>
            </a:endParaRPr>
          </a:p>
        </p:txBody>
      </p:sp>
      <p:sp>
        <p:nvSpPr>
          <p:cNvPr id="16" name="Content Placeholder 2">
            <a:extLst>
              <a:ext uri="{FF2B5EF4-FFF2-40B4-BE49-F238E27FC236}">
                <a16:creationId xmlns:a16="http://schemas.microsoft.com/office/drawing/2014/main" id="{D4F133B0-5A4C-4559-BAB1-5B35E56AEAF1}"/>
              </a:ext>
            </a:extLst>
          </p:cNvPr>
          <p:cNvSpPr txBox="1">
            <a:spLocks/>
          </p:cNvSpPr>
          <p:nvPr/>
        </p:nvSpPr>
        <p:spPr>
          <a:xfrm>
            <a:off x="951785" y="4636100"/>
            <a:ext cx="3571298" cy="1440160"/>
          </a:xfrm>
          <a:prstGeom prst="rect">
            <a:avLst/>
          </a:prstGeom>
        </p:spPr>
        <p:txBody>
          <a:bodyPr wrap="square" lIns="0" tIns="0" rIns="0" bIns="0">
            <a:noAutofit/>
          </a:bodyPr>
          <a:lstStyle>
            <a:lvl1pPr marL="0">
              <a:defRPr b="0" i="0">
                <a:solidFill>
                  <a:schemeClr val="tx1"/>
                </a:solidFill>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a:lstStyle>
          <a:p>
            <a:r>
              <a:rPr lang="en-US" kern="0" dirty="0"/>
              <a:t>*Means soaking the flavoring and coloring ingredients usually in a cold spirit. This could take a very long time, but may be the only possible method of retaining the character and color of some plants.</a:t>
            </a:r>
          </a:p>
        </p:txBody>
      </p:sp>
      <p:graphicFrame>
        <p:nvGraphicFramePr>
          <p:cNvPr id="17" name="Diagram 16">
            <a:extLst>
              <a:ext uri="{FF2B5EF4-FFF2-40B4-BE49-F238E27FC236}">
                <a16:creationId xmlns:a16="http://schemas.microsoft.com/office/drawing/2014/main" id="{066A1D86-2929-44C3-9D78-B0A67766DF9A}"/>
              </a:ext>
            </a:extLst>
          </p:cNvPr>
          <p:cNvGraphicFramePr/>
          <p:nvPr>
            <p:extLst>
              <p:ext uri="{D42A27DB-BD31-4B8C-83A1-F6EECF244321}">
                <p14:modId xmlns:p14="http://schemas.microsoft.com/office/powerpoint/2010/main" val="3214846394"/>
              </p:ext>
            </p:extLst>
          </p:nvPr>
        </p:nvGraphicFramePr>
        <p:xfrm>
          <a:off x="901230" y="781740"/>
          <a:ext cx="6372708" cy="42484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8" name="Picture 17">
            <a:extLst>
              <a:ext uri="{FF2B5EF4-FFF2-40B4-BE49-F238E27FC236}">
                <a16:creationId xmlns:a16="http://schemas.microsoft.com/office/drawing/2014/main" id="{29C25C86-9167-46A0-A41D-9D7B1CBA44CF}"/>
              </a:ext>
            </a:extLst>
          </p:cNvPr>
          <p:cNvPicPr>
            <a:picLocks noChangeAspect="1"/>
          </p:cNvPicPr>
          <p:nvPr/>
        </p:nvPicPr>
        <p:blipFill>
          <a:blip r:embed="rId8"/>
          <a:stretch>
            <a:fillRect/>
          </a:stretch>
        </p:blipFill>
        <p:spPr>
          <a:xfrm>
            <a:off x="7429460" y="288992"/>
            <a:ext cx="2628627" cy="3944789"/>
          </a:xfrm>
          <a:prstGeom prst="rect">
            <a:avLst/>
          </a:prstGeom>
        </p:spPr>
      </p:pic>
      <p:pic>
        <p:nvPicPr>
          <p:cNvPr id="19" name="Picture 18">
            <a:extLst>
              <a:ext uri="{FF2B5EF4-FFF2-40B4-BE49-F238E27FC236}">
                <a16:creationId xmlns:a16="http://schemas.microsoft.com/office/drawing/2014/main" id="{2CD88103-6E7A-43AF-A5C4-98E0581E030D}"/>
              </a:ext>
            </a:extLst>
          </p:cNvPr>
          <p:cNvPicPr>
            <a:picLocks noChangeAspect="1"/>
          </p:cNvPicPr>
          <p:nvPr/>
        </p:nvPicPr>
        <p:blipFill rotWithShape="1">
          <a:blip r:embed="rId9"/>
          <a:srcRect l="10971" t="14469" r="10182" b="20957"/>
          <a:stretch/>
        </p:blipFill>
        <p:spPr>
          <a:xfrm>
            <a:off x="4876760" y="4287567"/>
            <a:ext cx="5190852" cy="2391292"/>
          </a:xfrm>
          <a:prstGeom prst="rect">
            <a:avLst/>
          </a:prstGeom>
        </p:spPr>
      </p:pic>
    </p:spTree>
    <p:extLst>
      <p:ext uri="{BB962C8B-B14F-4D97-AF65-F5344CB8AC3E}">
        <p14:creationId xmlns:p14="http://schemas.microsoft.com/office/powerpoint/2010/main" val="38945652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7">
            <a:extLst>
              <a:ext uri="{FF2B5EF4-FFF2-40B4-BE49-F238E27FC236}">
                <a16:creationId xmlns:a16="http://schemas.microsoft.com/office/drawing/2014/main" id="{589B3B74-7327-45D7-A2DB-EC75FD9BBA98}"/>
              </a:ext>
            </a:extLst>
          </p:cNvPr>
          <p:cNvSpPr txBox="1"/>
          <p:nvPr/>
        </p:nvSpPr>
        <p:spPr>
          <a:xfrm>
            <a:off x="982663" y="5609118"/>
            <a:ext cx="6280050" cy="1542450"/>
          </a:xfrm>
          <a:prstGeom prst="rect">
            <a:avLst/>
          </a:prstGeom>
        </p:spPr>
        <p:txBody>
          <a:bodyPr vert="horz" wrap="square" lIns="0" tIns="8930" rIns="0" bIns="0" rtlCol="0">
            <a:spAutoFit/>
          </a:bodyPr>
          <a:lstStyle/>
          <a:p>
            <a:r>
              <a:rPr lang="en-US" dirty="0">
                <a:latin typeface="ITC Avant Garde Std Bk" panose="020B0502020202020204" pitchFamily="34" charset="0"/>
              </a:rPr>
              <a:t>Galliano is the premium range of Italian liqueurs which offers the richest and finest tastes of the Italian food and drink culture (Aperitivo &amp; </a:t>
            </a:r>
            <a:r>
              <a:rPr lang="en-US" dirty="0" err="1">
                <a:latin typeface="ITC Avant Garde Std Bk" panose="020B0502020202020204" pitchFamily="34" charset="0"/>
              </a:rPr>
              <a:t>Digestivo</a:t>
            </a:r>
            <a:r>
              <a:rPr lang="en-US" dirty="0">
                <a:latin typeface="ITC Avant Garde Std Bk" panose="020B0502020202020204" pitchFamily="34" charset="0"/>
              </a:rPr>
              <a:t> </a:t>
            </a:r>
            <a:r>
              <a:rPr lang="en-US" dirty="0" err="1">
                <a:latin typeface="ITC Avant Garde Std Bk" panose="020B0502020202020204" pitchFamily="34" charset="0"/>
              </a:rPr>
              <a:t>Italiano</a:t>
            </a:r>
            <a:r>
              <a:rPr lang="en-US" dirty="0">
                <a:latin typeface="ITC Avant Garde Std Bk" panose="020B0502020202020204" pitchFamily="34" charset="0"/>
              </a:rPr>
              <a:t>). </a:t>
            </a:r>
          </a:p>
          <a:p>
            <a:pPr marL="258952" marR="252701" lvl="1" indent="0" algn="l" defTabSz="642915" rtl="0" eaLnBrk="1" fontAlgn="auto" latinLnBrk="0" hangingPunct="1">
              <a:lnSpc>
                <a:spcPct val="150000"/>
              </a:lnSpc>
              <a:spcBef>
                <a:spcPts val="239"/>
              </a:spcBef>
              <a:spcAft>
                <a:spcPts val="0"/>
              </a:spcAft>
              <a:buClrTx/>
              <a:buSzTx/>
              <a:buFontTx/>
              <a:buNone/>
              <a:tabLst/>
              <a:defRPr/>
            </a:pPr>
            <a:endParaRPr kumimoji="0" lang="en-US" altLang="nl-NL" sz="1600" b="0" i="0" u="none" strike="noStrike" kern="1200" cap="none" spc="-4" normalizeH="0" baseline="0" noProof="0" dirty="0">
              <a:ln>
                <a:noFill/>
              </a:ln>
              <a:solidFill>
                <a:srgbClr val="87764E"/>
              </a:solidFill>
              <a:effectLst/>
              <a:uLnTx/>
              <a:uFillTx/>
              <a:latin typeface="ITC Avant Garde Gothic Std Book" panose="020B0502020202020204" pitchFamily="34" charset="0"/>
              <a:ea typeface="+mn-ea"/>
              <a:cs typeface="Times New Roman"/>
            </a:endParaRPr>
          </a:p>
          <a:p>
            <a:pPr marL="1001902" marR="252701" lvl="2" indent="-285750" algn="l" defTabSz="642915" rtl="0" eaLnBrk="1" fontAlgn="auto" latinLnBrk="0" hangingPunct="1">
              <a:lnSpc>
                <a:spcPts val="2250"/>
              </a:lnSpc>
              <a:spcBef>
                <a:spcPts val="239"/>
              </a:spcBef>
              <a:spcAft>
                <a:spcPts val="0"/>
              </a:spcAft>
              <a:buClrTx/>
              <a:buSzTx/>
              <a:buFont typeface="Wingdings" panose="05000000000000000000" pitchFamily="2" charset="2"/>
              <a:buChar char="v"/>
              <a:tabLst/>
              <a:defRPr/>
            </a:pPr>
            <a:endParaRPr kumimoji="0" lang="en-GB" altLang="nl-NL" sz="1800" b="1" i="0" u="none" strike="noStrike" kern="1200" cap="none" spc="-4" normalizeH="0" baseline="0" noProof="0" dirty="0">
              <a:ln>
                <a:noFill/>
              </a:ln>
              <a:solidFill>
                <a:srgbClr val="7F744F"/>
              </a:solidFill>
              <a:effectLst/>
              <a:uLnTx/>
              <a:uFillTx/>
              <a:latin typeface="ITC Avant Garde Std Bk" panose="020B0502020202020204" pitchFamily="34" charset="0"/>
              <a:ea typeface="+mn-ea"/>
              <a:cs typeface="Times New Roman"/>
            </a:endParaRPr>
          </a:p>
        </p:txBody>
      </p:sp>
      <p:sp>
        <p:nvSpPr>
          <p:cNvPr id="14" name="object 5">
            <a:extLst>
              <a:ext uri="{FF2B5EF4-FFF2-40B4-BE49-F238E27FC236}">
                <a16:creationId xmlns:a16="http://schemas.microsoft.com/office/drawing/2014/main" id="{0C834E46-0DBA-BB44-8920-C746813315CD}"/>
              </a:ext>
            </a:extLst>
          </p:cNvPr>
          <p:cNvSpPr/>
          <p:nvPr/>
        </p:nvSpPr>
        <p:spPr>
          <a:xfrm>
            <a:off x="982663" y="382007"/>
            <a:ext cx="1856879" cy="41915"/>
          </a:xfrm>
          <a:custGeom>
            <a:avLst/>
            <a:gdLst/>
            <a:ahLst/>
            <a:cxnLst/>
            <a:rect l="l" t="t" r="r" b="b"/>
            <a:pathLst>
              <a:path w="2800350">
                <a:moveTo>
                  <a:pt x="0" y="0"/>
                </a:moveTo>
                <a:lnTo>
                  <a:pt x="2799778" y="0"/>
                </a:lnTo>
              </a:path>
            </a:pathLst>
          </a:custGeom>
          <a:ln w="28575">
            <a:solidFill>
              <a:srgbClr val="87764E"/>
            </a:solidFill>
          </a:ln>
        </p:spPr>
        <p:txBody>
          <a:bodyPr wrap="square" lIns="0" tIns="0" rIns="0" bIns="0" rtlCol="0"/>
          <a:lstStyle/>
          <a:p>
            <a:pPr marL="0" marR="0" lvl="0" indent="0" algn="l" defTabSz="642915"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6">
            <a:extLst>
              <a:ext uri="{FF2B5EF4-FFF2-40B4-BE49-F238E27FC236}">
                <a16:creationId xmlns:a16="http://schemas.microsoft.com/office/drawing/2014/main" id="{D4E4CB71-C7C0-F14F-9243-CFAACD2E3FE2}"/>
              </a:ext>
            </a:extLst>
          </p:cNvPr>
          <p:cNvSpPr/>
          <p:nvPr/>
        </p:nvSpPr>
        <p:spPr>
          <a:xfrm flipV="1">
            <a:off x="982663" y="293568"/>
            <a:ext cx="1856879" cy="36000"/>
          </a:xfrm>
          <a:custGeom>
            <a:avLst/>
            <a:gdLst/>
            <a:ahLst/>
            <a:cxnLst/>
            <a:rect l="l" t="t" r="r" b="b"/>
            <a:pathLst>
              <a:path w="2800350">
                <a:moveTo>
                  <a:pt x="0" y="0"/>
                </a:moveTo>
                <a:lnTo>
                  <a:pt x="2799778" y="0"/>
                </a:lnTo>
              </a:path>
            </a:pathLst>
          </a:custGeom>
          <a:ln w="3175">
            <a:solidFill>
              <a:srgbClr val="87764E"/>
            </a:solidFill>
          </a:ln>
        </p:spPr>
        <p:txBody>
          <a:bodyPr wrap="square" lIns="0" tIns="0" rIns="0" bIns="0" rtlCol="0"/>
          <a:lstStyle/>
          <a:p>
            <a:pPr marL="0" marR="0" lvl="0" indent="0" algn="l" defTabSz="642915"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7">
            <a:extLst>
              <a:ext uri="{FF2B5EF4-FFF2-40B4-BE49-F238E27FC236}">
                <a16:creationId xmlns:a16="http://schemas.microsoft.com/office/drawing/2014/main" id="{94C91DF8-B5E0-F04F-A33D-2B02133CF401}"/>
              </a:ext>
            </a:extLst>
          </p:cNvPr>
          <p:cNvSpPr txBox="1">
            <a:spLocks/>
          </p:cNvSpPr>
          <p:nvPr/>
        </p:nvSpPr>
        <p:spPr>
          <a:xfrm>
            <a:off x="982663" y="491502"/>
            <a:ext cx="5248204" cy="378349"/>
          </a:xfrm>
          <a:prstGeom prst="rect">
            <a:avLst/>
          </a:prstGeom>
        </p:spPr>
        <p:txBody>
          <a:bodyPr vert="horz" wrap="square" lIns="0" tIns="8930" rIns="0" bIns="0" rtlCol="0">
            <a:spAutoFit/>
          </a:bodyPr>
          <a:lstStyle>
            <a:lvl1pPr>
              <a:defRPr sz="2531" b="0" i="1">
                <a:solidFill>
                  <a:schemeClr val="bg1"/>
                </a:solidFill>
                <a:latin typeface="Trebuchet MS"/>
                <a:ea typeface="+mj-ea"/>
                <a:cs typeface="Trebuchet MS"/>
              </a:defRPr>
            </a:lvl1pPr>
          </a:lstStyle>
          <a:p>
            <a:pPr marL="8929" lvl="0">
              <a:spcBef>
                <a:spcPts val="70"/>
              </a:spcBef>
            </a:pPr>
            <a:r>
              <a:rPr lang="nl-NL" sz="2400" b="1" i="0" cap="all" dirty="0">
                <a:solidFill>
                  <a:srgbClr val="87764E"/>
                </a:solidFill>
                <a:latin typeface="ITC Avant Garde Std Md" panose="020B0602020202020204" pitchFamily="34" charset="0"/>
                <a:cs typeface="+mn-cs"/>
              </a:rPr>
              <a:t>Galliano Brand Identity</a:t>
            </a:r>
            <a:endParaRPr kumimoji="0" lang="nl-NL" sz="2400" b="1" i="0" u="none" strike="noStrike" kern="1200" cap="all" spc="0" normalizeH="0" noProof="0" dirty="0">
              <a:ln>
                <a:noFill/>
              </a:ln>
              <a:solidFill>
                <a:srgbClr val="87764E"/>
              </a:solidFill>
              <a:effectLst/>
              <a:uLnTx/>
              <a:uFillTx/>
              <a:latin typeface="ITC Avant Garde Std Md" panose="020B0602020202020204" pitchFamily="34" charset="0"/>
              <a:ea typeface="+mj-ea"/>
              <a:cs typeface="+mn-cs"/>
            </a:endParaRPr>
          </a:p>
        </p:txBody>
      </p:sp>
      <p:grpSp>
        <p:nvGrpSpPr>
          <p:cNvPr id="11" name="Groep 3">
            <a:extLst>
              <a:ext uri="{FF2B5EF4-FFF2-40B4-BE49-F238E27FC236}">
                <a16:creationId xmlns:a16="http://schemas.microsoft.com/office/drawing/2014/main" id="{03DC629C-C908-4C5E-902C-E14AEEF66209}"/>
              </a:ext>
            </a:extLst>
          </p:cNvPr>
          <p:cNvGrpSpPr/>
          <p:nvPr/>
        </p:nvGrpSpPr>
        <p:grpSpPr>
          <a:xfrm>
            <a:off x="876650" y="964231"/>
            <a:ext cx="10213596" cy="4550506"/>
            <a:chOff x="1189477" y="3073647"/>
            <a:chExt cx="6760853" cy="2994510"/>
          </a:xfrm>
        </p:grpSpPr>
        <p:pic>
          <p:nvPicPr>
            <p:cNvPr id="12" name="Afbeelding 1">
              <a:extLst>
                <a:ext uri="{FF2B5EF4-FFF2-40B4-BE49-F238E27FC236}">
                  <a16:creationId xmlns:a16="http://schemas.microsoft.com/office/drawing/2014/main" id="{0249E12A-19C7-45BB-8A40-E1A5834F971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89477" y="3073647"/>
              <a:ext cx="3762475" cy="2994510"/>
            </a:xfrm>
            <a:prstGeom prst="rect">
              <a:avLst/>
            </a:prstGeom>
            <a:ln>
              <a:solidFill>
                <a:schemeClr val="bg2">
                  <a:lumMod val="50000"/>
                </a:schemeClr>
              </a:solidFill>
            </a:ln>
          </p:spPr>
        </p:pic>
        <p:pic>
          <p:nvPicPr>
            <p:cNvPr id="13" name="Afbeelding 2">
              <a:extLst>
                <a:ext uri="{FF2B5EF4-FFF2-40B4-BE49-F238E27FC236}">
                  <a16:creationId xmlns:a16="http://schemas.microsoft.com/office/drawing/2014/main" id="{F1472BAA-7AF8-4EED-B2A4-A803824328A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51951" y="3073647"/>
              <a:ext cx="2998379" cy="2994510"/>
            </a:xfrm>
            <a:prstGeom prst="rect">
              <a:avLst/>
            </a:prstGeom>
            <a:ln>
              <a:solidFill>
                <a:schemeClr val="bg2">
                  <a:lumMod val="50000"/>
                </a:schemeClr>
              </a:solidFill>
            </a:ln>
          </p:spPr>
        </p:pic>
      </p:grpSp>
    </p:spTree>
    <p:extLst>
      <p:ext uri="{BB962C8B-B14F-4D97-AF65-F5344CB8AC3E}">
        <p14:creationId xmlns:p14="http://schemas.microsoft.com/office/powerpoint/2010/main" val="41328997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kahlua bottle">
            <a:extLst>
              <a:ext uri="{FF2B5EF4-FFF2-40B4-BE49-F238E27FC236}">
                <a16:creationId xmlns:a16="http://schemas.microsoft.com/office/drawing/2014/main" id="{75C86D3B-DDC8-41A9-BC86-800C063176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66947" y="4638345"/>
            <a:ext cx="1439003" cy="215850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3">
            <a:extLst>
              <a:ext uri="{FF2B5EF4-FFF2-40B4-BE49-F238E27FC236}">
                <a16:creationId xmlns:a16="http://schemas.microsoft.com/office/drawing/2014/main" id="{2F4942B7-C0B0-4C09-9C27-463F2D43801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847" t="8644" r="20663" b="17517"/>
          <a:stretch/>
        </p:blipFill>
        <p:spPr>
          <a:xfrm>
            <a:off x="2048675" y="3817996"/>
            <a:ext cx="786447" cy="2978854"/>
          </a:xfrm>
          <a:prstGeom prst="rect">
            <a:avLst/>
          </a:prstGeom>
        </p:spPr>
      </p:pic>
      <p:sp>
        <p:nvSpPr>
          <p:cNvPr id="11" name="object 7">
            <a:extLst>
              <a:ext uri="{FF2B5EF4-FFF2-40B4-BE49-F238E27FC236}">
                <a16:creationId xmlns:a16="http://schemas.microsoft.com/office/drawing/2014/main" id="{39895491-623E-714B-89C8-9ACA04102158}"/>
              </a:ext>
            </a:extLst>
          </p:cNvPr>
          <p:cNvSpPr txBox="1">
            <a:spLocks/>
          </p:cNvSpPr>
          <p:nvPr/>
        </p:nvSpPr>
        <p:spPr>
          <a:xfrm>
            <a:off x="998134" y="491502"/>
            <a:ext cx="6209489" cy="378349"/>
          </a:xfrm>
          <a:prstGeom prst="rect">
            <a:avLst/>
          </a:prstGeom>
        </p:spPr>
        <p:txBody>
          <a:bodyPr vert="horz" wrap="square" lIns="0" tIns="8930" rIns="0" bIns="0" rtlCol="0">
            <a:spAutoFit/>
          </a:bodyPr>
          <a:lstStyle>
            <a:lvl1pPr>
              <a:defRPr sz="2531" b="0" i="1">
                <a:solidFill>
                  <a:schemeClr val="bg1"/>
                </a:solidFill>
                <a:latin typeface="Trebuchet MS"/>
                <a:ea typeface="+mj-ea"/>
                <a:cs typeface="Trebuchet MS"/>
              </a:defRPr>
            </a:lvl1pPr>
          </a:lstStyle>
          <a:p>
            <a:pPr marL="8929">
              <a:spcBef>
                <a:spcPts val="70"/>
              </a:spcBef>
            </a:pPr>
            <a:r>
              <a:rPr lang="nl-NL" sz="2400" b="1" i="0" dirty="0">
                <a:solidFill>
                  <a:srgbClr val="87764E"/>
                </a:solidFill>
                <a:latin typeface="ITC Avant Garde Std Md" panose="020B0602020202020204" pitchFamily="34" charset="0"/>
                <a:ea typeface="+mn-ea"/>
                <a:cs typeface="+mn-cs"/>
              </a:rPr>
              <a:t>GALLIANO ESPRESSO VS COMPETITION</a:t>
            </a:r>
            <a:endParaRPr lang="nl-NL" sz="2400" b="1" i="0" kern="1200" dirty="0">
              <a:solidFill>
                <a:srgbClr val="87764E"/>
              </a:solidFill>
              <a:latin typeface="ITC Avant Garde Std Md" panose="020B0602020202020204" pitchFamily="34" charset="0"/>
              <a:ea typeface="+mn-ea"/>
              <a:cs typeface="+mn-cs"/>
            </a:endParaRPr>
          </a:p>
        </p:txBody>
      </p:sp>
      <p:sp>
        <p:nvSpPr>
          <p:cNvPr id="12" name="object 5">
            <a:extLst>
              <a:ext uri="{FF2B5EF4-FFF2-40B4-BE49-F238E27FC236}">
                <a16:creationId xmlns:a16="http://schemas.microsoft.com/office/drawing/2014/main" id="{9593C597-47C4-9B4A-8064-A273ED70586E}"/>
              </a:ext>
            </a:extLst>
          </p:cNvPr>
          <p:cNvSpPr/>
          <p:nvPr/>
        </p:nvSpPr>
        <p:spPr>
          <a:xfrm>
            <a:off x="982663" y="382007"/>
            <a:ext cx="1856879" cy="41915"/>
          </a:xfrm>
          <a:custGeom>
            <a:avLst/>
            <a:gdLst/>
            <a:ahLst/>
            <a:cxnLst/>
            <a:rect l="l" t="t" r="r" b="b"/>
            <a:pathLst>
              <a:path w="2800350">
                <a:moveTo>
                  <a:pt x="0" y="0"/>
                </a:moveTo>
                <a:lnTo>
                  <a:pt x="2799778" y="0"/>
                </a:lnTo>
              </a:path>
            </a:pathLst>
          </a:custGeom>
          <a:ln w="28575">
            <a:solidFill>
              <a:srgbClr val="87764E"/>
            </a:solidFill>
          </a:ln>
        </p:spPr>
        <p:txBody>
          <a:bodyPr wrap="square" lIns="0" tIns="0" rIns="0" bIns="0" rtlCol="0"/>
          <a:lstStyle/>
          <a:p>
            <a:pPr defTabSz="642915"/>
            <a:endParaRPr sz="1266">
              <a:solidFill>
                <a:prstClr val="black"/>
              </a:solidFill>
              <a:latin typeface="Calibri"/>
            </a:endParaRPr>
          </a:p>
        </p:txBody>
      </p:sp>
      <p:sp>
        <p:nvSpPr>
          <p:cNvPr id="13" name="object 6">
            <a:extLst>
              <a:ext uri="{FF2B5EF4-FFF2-40B4-BE49-F238E27FC236}">
                <a16:creationId xmlns:a16="http://schemas.microsoft.com/office/drawing/2014/main" id="{2B8AF291-631A-1B44-BB8C-D6B8BB6F9C2A}"/>
              </a:ext>
            </a:extLst>
          </p:cNvPr>
          <p:cNvSpPr/>
          <p:nvPr/>
        </p:nvSpPr>
        <p:spPr>
          <a:xfrm flipV="1">
            <a:off x="982663" y="293568"/>
            <a:ext cx="1856879" cy="36000"/>
          </a:xfrm>
          <a:custGeom>
            <a:avLst/>
            <a:gdLst/>
            <a:ahLst/>
            <a:cxnLst/>
            <a:rect l="l" t="t" r="r" b="b"/>
            <a:pathLst>
              <a:path w="2800350">
                <a:moveTo>
                  <a:pt x="0" y="0"/>
                </a:moveTo>
                <a:lnTo>
                  <a:pt x="2799778" y="0"/>
                </a:lnTo>
              </a:path>
            </a:pathLst>
          </a:custGeom>
          <a:ln w="3175">
            <a:solidFill>
              <a:srgbClr val="87764E"/>
            </a:solidFill>
          </a:ln>
        </p:spPr>
        <p:txBody>
          <a:bodyPr wrap="square" lIns="0" tIns="0" rIns="0" bIns="0" rtlCol="0"/>
          <a:lstStyle/>
          <a:p>
            <a:pPr defTabSz="642915"/>
            <a:endParaRPr sz="1266">
              <a:solidFill>
                <a:prstClr val="black"/>
              </a:solidFill>
              <a:latin typeface="Calibri"/>
            </a:endParaRPr>
          </a:p>
        </p:txBody>
      </p:sp>
      <p:sp>
        <p:nvSpPr>
          <p:cNvPr id="16" name="Rechthoek 9">
            <a:extLst>
              <a:ext uri="{FF2B5EF4-FFF2-40B4-BE49-F238E27FC236}">
                <a16:creationId xmlns:a16="http://schemas.microsoft.com/office/drawing/2014/main" id="{636ADCC8-6CA3-6840-8BDF-B55B717C9AD7}"/>
              </a:ext>
            </a:extLst>
          </p:cNvPr>
          <p:cNvSpPr/>
          <p:nvPr/>
        </p:nvSpPr>
        <p:spPr>
          <a:xfrm>
            <a:off x="2865273" y="5307423"/>
            <a:ext cx="489236" cy="400110"/>
          </a:xfrm>
          <a:prstGeom prst="rect">
            <a:avLst/>
          </a:prstGeom>
        </p:spPr>
        <p:txBody>
          <a:bodyPr wrap="none">
            <a:spAutoFit/>
          </a:bodyPr>
          <a:lstStyle/>
          <a:p>
            <a:pPr algn="ctr"/>
            <a:r>
              <a:rPr lang="nl-NL" sz="2000" dirty="0">
                <a:solidFill>
                  <a:schemeClr val="bg2">
                    <a:lumMod val="50000"/>
                  </a:schemeClr>
                </a:solidFill>
                <a:latin typeface="ITC Avant Garde Gothic Std Extr" panose="020B0302020202020204" pitchFamily="34" charset="0"/>
              </a:rPr>
              <a:t>VS</a:t>
            </a:r>
            <a:endParaRPr lang="en-US" sz="2000" dirty="0">
              <a:solidFill>
                <a:schemeClr val="bg2">
                  <a:lumMod val="50000"/>
                </a:schemeClr>
              </a:solidFill>
              <a:latin typeface="ITC Avant Garde Gothic Std Extr" panose="020B0302020202020204" pitchFamily="34" charset="0"/>
            </a:endParaRPr>
          </a:p>
        </p:txBody>
      </p:sp>
      <p:pic>
        <p:nvPicPr>
          <p:cNvPr id="7" name="Picture 6">
            <a:extLst>
              <a:ext uri="{FF2B5EF4-FFF2-40B4-BE49-F238E27FC236}">
                <a16:creationId xmlns:a16="http://schemas.microsoft.com/office/drawing/2014/main" id="{FF60D01F-5366-4A5D-B6B4-0E41B34620F7}"/>
              </a:ext>
            </a:extLst>
          </p:cNvPr>
          <p:cNvPicPr>
            <a:picLocks noChangeAspect="1"/>
          </p:cNvPicPr>
          <p:nvPr/>
        </p:nvPicPr>
        <p:blipFill>
          <a:blip r:embed="rId5"/>
          <a:stretch>
            <a:fillRect/>
          </a:stretch>
        </p:blipFill>
        <p:spPr>
          <a:xfrm>
            <a:off x="3512730" y="4492545"/>
            <a:ext cx="1152153" cy="2304305"/>
          </a:xfrm>
          <a:prstGeom prst="rect">
            <a:avLst/>
          </a:prstGeom>
        </p:spPr>
      </p:pic>
      <p:graphicFrame>
        <p:nvGraphicFramePr>
          <p:cNvPr id="17" name="Chart 16">
            <a:extLst>
              <a:ext uri="{FF2B5EF4-FFF2-40B4-BE49-F238E27FC236}">
                <a16:creationId xmlns:a16="http://schemas.microsoft.com/office/drawing/2014/main" id="{00000000-0008-0000-0300-000005000000}"/>
              </a:ext>
            </a:extLst>
          </p:cNvPr>
          <p:cNvGraphicFramePr>
            <a:graphicFrameLocks/>
          </p:cNvGraphicFramePr>
          <p:nvPr>
            <p:extLst>
              <p:ext uri="{D42A27DB-BD31-4B8C-83A1-F6EECF244321}">
                <p14:modId xmlns:p14="http://schemas.microsoft.com/office/powerpoint/2010/main" val="3666774783"/>
              </p:ext>
            </p:extLst>
          </p:nvPr>
        </p:nvGraphicFramePr>
        <p:xfrm>
          <a:off x="561975" y="850240"/>
          <a:ext cx="5862616" cy="3424597"/>
        </p:xfrm>
        <a:graphic>
          <a:graphicData uri="http://schemas.openxmlformats.org/drawingml/2006/chart">
            <c:chart xmlns:c="http://schemas.openxmlformats.org/drawingml/2006/chart" xmlns:r="http://schemas.openxmlformats.org/officeDocument/2006/relationships" r:id="rId6"/>
          </a:graphicData>
        </a:graphic>
      </p:graphicFrame>
      <p:pic>
        <p:nvPicPr>
          <p:cNvPr id="15" name="Picture 14">
            <a:extLst>
              <a:ext uri="{FF2B5EF4-FFF2-40B4-BE49-F238E27FC236}">
                <a16:creationId xmlns:a16="http://schemas.microsoft.com/office/drawing/2014/main" id="{650937D9-AADB-4DA6-942C-3BA63BFEA792}"/>
              </a:ext>
            </a:extLst>
          </p:cNvPr>
          <p:cNvPicPr>
            <a:picLocks noChangeAspect="1"/>
          </p:cNvPicPr>
          <p:nvPr/>
        </p:nvPicPr>
        <p:blipFill rotWithShape="1">
          <a:blip r:embed="rId7"/>
          <a:srcRect l="9844" t="41864" r="58657" b="9838"/>
          <a:stretch/>
        </p:blipFill>
        <p:spPr>
          <a:xfrm>
            <a:off x="6876620" y="1070737"/>
            <a:ext cx="4200955" cy="3623324"/>
          </a:xfrm>
          <a:prstGeom prst="rect">
            <a:avLst/>
          </a:prstGeom>
        </p:spPr>
      </p:pic>
      <p:pic>
        <p:nvPicPr>
          <p:cNvPr id="18" name="Picture 13">
            <a:extLst>
              <a:ext uri="{FF2B5EF4-FFF2-40B4-BE49-F238E27FC236}">
                <a16:creationId xmlns:a16="http://schemas.microsoft.com/office/drawing/2014/main" id="{2D848E11-5AA2-4C37-AFD8-1BF5D5DF2E3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847" t="8644" r="20663" b="17517"/>
          <a:stretch/>
        </p:blipFill>
        <p:spPr>
          <a:xfrm>
            <a:off x="6814399" y="3817996"/>
            <a:ext cx="786447" cy="2978854"/>
          </a:xfrm>
          <a:prstGeom prst="rect">
            <a:avLst/>
          </a:prstGeom>
        </p:spPr>
      </p:pic>
      <p:sp>
        <p:nvSpPr>
          <p:cNvPr id="19" name="Rechthoek 9">
            <a:extLst>
              <a:ext uri="{FF2B5EF4-FFF2-40B4-BE49-F238E27FC236}">
                <a16:creationId xmlns:a16="http://schemas.microsoft.com/office/drawing/2014/main" id="{476BC1EB-5B10-4FAD-BF7A-D9E18B383801}"/>
              </a:ext>
            </a:extLst>
          </p:cNvPr>
          <p:cNvSpPr/>
          <p:nvPr/>
        </p:nvSpPr>
        <p:spPr>
          <a:xfrm>
            <a:off x="7630997" y="5307423"/>
            <a:ext cx="489236" cy="400110"/>
          </a:xfrm>
          <a:prstGeom prst="rect">
            <a:avLst/>
          </a:prstGeom>
        </p:spPr>
        <p:txBody>
          <a:bodyPr wrap="none">
            <a:spAutoFit/>
          </a:bodyPr>
          <a:lstStyle/>
          <a:p>
            <a:pPr algn="ctr"/>
            <a:r>
              <a:rPr lang="nl-NL" sz="2000" dirty="0">
                <a:solidFill>
                  <a:schemeClr val="bg2">
                    <a:lumMod val="50000"/>
                  </a:schemeClr>
                </a:solidFill>
                <a:latin typeface="ITC Avant Garde Gothic Std Extr" panose="020B0302020202020204" pitchFamily="34" charset="0"/>
              </a:rPr>
              <a:t>VS</a:t>
            </a:r>
            <a:endParaRPr lang="en-US" sz="2000" dirty="0">
              <a:solidFill>
                <a:schemeClr val="bg2">
                  <a:lumMod val="50000"/>
                </a:schemeClr>
              </a:solidFill>
              <a:latin typeface="ITC Avant Garde Gothic Std Extr" panose="020B0302020202020204" pitchFamily="34" charset="0"/>
            </a:endParaRPr>
          </a:p>
        </p:txBody>
      </p:sp>
    </p:spTree>
    <p:extLst>
      <p:ext uri="{BB962C8B-B14F-4D97-AF65-F5344CB8AC3E}">
        <p14:creationId xmlns:p14="http://schemas.microsoft.com/office/powerpoint/2010/main" val="20866974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AF0A8C31-5546-6347-BA38-27C18D1DE6F5}"/>
              </a:ext>
            </a:extLst>
          </p:cNvPr>
          <p:cNvSpPr txBox="1">
            <a:spLocks noGrp="1"/>
          </p:cNvSpPr>
          <p:nvPr>
            <p:ph type="title"/>
          </p:nvPr>
        </p:nvSpPr>
        <p:spPr>
          <a:xfrm>
            <a:off x="1742913" y="3144251"/>
            <a:ext cx="8422362" cy="452985"/>
          </a:xfrm>
          <a:prstGeom prst="rect">
            <a:avLst/>
          </a:prstGeom>
        </p:spPr>
        <p:txBody>
          <a:bodyPr vert="horz" wrap="square" lIns="0" tIns="8930" rIns="0" bIns="0" rtlCol="0">
            <a:spAutoFit/>
          </a:bodyPr>
          <a:lstStyle/>
          <a:p>
            <a:pPr marL="4018" algn="ctr">
              <a:lnSpc>
                <a:spcPts val="3030"/>
              </a:lnSpc>
              <a:spcBef>
                <a:spcPts val="70"/>
              </a:spcBef>
            </a:pPr>
            <a:r>
              <a:rPr lang="nl-NL" sz="4800" b="1" i="0" spc="193" dirty="0">
                <a:latin typeface="ITC Avant Garde Std Md" panose="020B0602020202020204" pitchFamily="34" charset="0"/>
              </a:rPr>
              <a:t>RETAIL GUIDELINES</a:t>
            </a:r>
            <a:endParaRPr sz="4800" b="1" i="0" dirty="0">
              <a:latin typeface="ITC Avant Garde Std Md" panose="020B0602020202020204" pitchFamily="34" charset="0"/>
            </a:endParaRPr>
          </a:p>
        </p:txBody>
      </p:sp>
      <p:sp>
        <p:nvSpPr>
          <p:cNvPr id="4" name="object 5">
            <a:extLst>
              <a:ext uri="{FF2B5EF4-FFF2-40B4-BE49-F238E27FC236}">
                <a16:creationId xmlns:a16="http://schemas.microsoft.com/office/drawing/2014/main" id="{D14A2B39-50D4-F34F-B10B-2BCBF34454BC}"/>
              </a:ext>
            </a:extLst>
          </p:cNvPr>
          <p:cNvSpPr/>
          <p:nvPr/>
        </p:nvSpPr>
        <p:spPr>
          <a:xfrm>
            <a:off x="3288844" y="2716886"/>
            <a:ext cx="5330500" cy="176167"/>
          </a:xfrm>
          <a:custGeom>
            <a:avLst/>
            <a:gdLst/>
            <a:ahLst/>
            <a:cxnLst/>
            <a:rect l="l" t="t" r="r" b="b"/>
            <a:pathLst>
              <a:path w="2800350">
                <a:moveTo>
                  <a:pt x="0" y="0"/>
                </a:moveTo>
                <a:lnTo>
                  <a:pt x="2799778" y="0"/>
                </a:lnTo>
              </a:path>
            </a:pathLst>
          </a:custGeom>
          <a:ln w="28575">
            <a:solidFill>
              <a:schemeClr val="bg1"/>
            </a:solidFill>
          </a:ln>
        </p:spPr>
        <p:txBody>
          <a:bodyPr wrap="square" lIns="0" tIns="0" rIns="0" bIns="0" rtlCol="0"/>
          <a:lstStyle/>
          <a:p>
            <a:pPr defTabSz="642915"/>
            <a:endParaRPr sz="1266">
              <a:solidFill>
                <a:prstClr val="black"/>
              </a:solidFill>
              <a:latin typeface="Calibri"/>
            </a:endParaRPr>
          </a:p>
        </p:txBody>
      </p:sp>
      <p:sp>
        <p:nvSpPr>
          <p:cNvPr id="5" name="object 6">
            <a:extLst>
              <a:ext uri="{FF2B5EF4-FFF2-40B4-BE49-F238E27FC236}">
                <a16:creationId xmlns:a16="http://schemas.microsoft.com/office/drawing/2014/main" id="{BDA6BC61-BA31-DA4C-803C-6A4C3C87B4DB}"/>
              </a:ext>
            </a:extLst>
          </p:cNvPr>
          <p:cNvSpPr/>
          <p:nvPr/>
        </p:nvSpPr>
        <p:spPr>
          <a:xfrm flipV="1">
            <a:off x="3288844" y="2622798"/>
            <a:ext cx="5330500" cy="151307"/>
          </a:xfrm>
          <a:custGeom>
            <a:avLst/>
            <a:gdLst/>
            <a:ahLst/>
            <a:cxnLst/>
            <a:rect l="l" t="t" r="r" b="b"/>
            <a:pathLst>
              <a:path w="2800350">
                <a:moveTo>
                  <a:pt x="0" y="0"/>
                </a:moveTo>
                <a:lnTo>
                  <a:pt x="2799778" y="0"/>
                </a:lnTo>
              </a:path>
            </a:pathLst>
          </a:custGeom>
          <a:ln w="3175">
            <a:solidFill>
              <a:schemeClr val="bg1"/>
            </a:solidFill>
          </a:ln>
        </p:spPr>
        <p:txBody>
          <a:bodyPr wrap="square" lIns="0" tIns="0" rIns="0" bIns="0" rtlCol="0"/>
          <a:lstStyle/>
          <a:p>
            <a:pPr defTabSz="642915"/>
            <a:endParaRPr sz="1266">
              <a:solidFill>
                <a:prstClr val="black"/>
              </a:solidFill>
              <a:latin typeface="Calibri"/>
            </a:endParaRPr>
          </a:p>
        </p:txBody>
      </p:sp>
      <p:sp>
        <p:nvSpPr>
          <p:cNvPr id="6" name="object 5">
            <a:extLst>
              <a:ext uri="{FF2B5EF4-FFF2-40B4-BE49-F238E27FC236}">
                <a16:creationId xmlns:a16="http://schemas.microsoft.com/office/drawing/2014/main" id="{63A2587E-E4EF-B347-8216-8A5E70FA1FAB}"/>
              </a:ext>
            </a:extLst>
          </p:cNvPr>
          <p:cNvSpPr/>
          <p:nvPr/>
        </p:nvSpPr>
        <p:spPr>
          <a:xfrm rot="10800000">
            <a:off x="3288844" y="3514156"/>
            <a:ext cx="5330500" cy="176167"/>
          </a:xfrm>
          <a:custGeom>
            <a:avLst/>
            <a:gdLst/>
            <a:ahLst/>
            <a:cxnLst/>
            <a:rect l="l" t="t" r="r" b="b"/>
            <a:pathLst>
              <a:path w="2800350">
                <a:moveTo>
                  <a:pt x="0" y="0"/>
                </a:moveTo>
                <a:lnTo>
                  <a:pt x="2799778" y="0"/>
                </a:lnTo>
              </a:path>
            </a:pathLst>
          </a:custGeom>
          <a:ln w="28575">
            <a:solidFill>
              <a:schemeClr val="bg1"/>
            </a:solidFill>
          </a:ln>
        </p:spPr>
        <p:txBody>
          <a:bodyPr wrap="square" lIns="0" tIns="0" rIns="0" bIns="0" rtlCol="0"/>
          <a:lstStyle/>
          <a:p>
            <a:pPr defTabSz="642915"/>
            <a:endParaRPr sz="1266">
              <a:solidFill>
                <a:prstClr val="black"/>
              </a:solidFill>
              <a:latin typeface="Calibri"/>
            </a:endParaRPr>
          </a:p>
        </p:txBody>
      </p:sp>
      <p:sp>
        <p:nvSpPr>
          <p:cNvPr id="8" name="object 6">
            <a:extLst>
              <a:ext uri="{FF2B5EF4-FFF2-40B4-BE49-F238E27FC236}">
                <a16:creationId xmlns:a16="http://schemas.microsoft.com/office/drawing/2014/main" id="{48CD9A3B-52FD-B64D-A855-5790B6F6D59F}"/>
              </a:ext>
            </a:extLst>
          </p:cNvPr>
          <p:cNvSpPr/>
          <p:nvPr/>
        </p:nvSpPr>
        <p:spPr>
          <a:xfrm rot="10800000" flipV="1">
            <a:off x="3288844" y="3627953"/>
            <a:ext cx="5330500" cy="151307"/>
          </a:xfrm>
          <a:custGeom>
            <a:avLst/>
            <a:gdLst/>
            <a:ahLst/>
            <a:cxnLst/>
            <a:rect l="l" t="t" r="r" b="b"/>
            <a:pathLst>
              <a:path w="2800350">
                <a:moveTo>
                  <a:pt x="0" y="0"/>
                </a:moveTo>
                <a:lnTo>
                  <a:pt x="2799778" y="0"/>
                </a:lnTo>
              </a:path>
            </a:pathLst>
          </a:custGeom>
          <a:ln w="3175">
            <a:solidFill>
              <a:schemeClr val="bg1"/>
            </a:solidFill>
          </a:ln>
        </p:spPr>
        <p:txBody>
          <a:bodyPr wrap="square" lIns="0" tIns="0" rIns="0" bIns="0" rtlCol="0"/>
          <a:lstStyle/>
          <a:p>
            <a:pPr defTabSz="642915"/>
            <a:endParaRPr sz="1266">
              <a:solidFill>
                <a:prstClr val="black"/>
              </a:solidFill>
              <a:latin typeface="Calibri"/>
            </a:endParaRPr>
          </a:p>
        </p:txBody>
      </p:sp>
    </p:spTree>
    <p:extLst>
      <p:ext uri="{BB962C8B-B14F-4D97-AF65-F5344CB8AC3E}">
        <p14:creationId xmlns:p14="http://schemas.microsoft.com/office/powerpoint/2010/main" val="38551378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7">
            <a:extLst>
              <a:ext uri="{FF2B5EF4-FFF2-40B4-BE49-F238E27FC236}">
                <a16:creationId xmlns:a16="http://schemas.microsoft.com/office/drawing/2014/main" id="{39895491-623E-714B-89C8-9ACA04102158}"/>
              </a:ext>
            </a:extLst>
          </p:cNvPr>
          <p:cNvSpPr txBox="1">
            <a:spLocks/>
          </p:cNvSpPr>
          <p:nvPr/>
        </p:nvSpPr>
        <p:spPr>
          <a:xfrm>
            <a:off x="998134" y="491502"/>
            <a:ext cx="6209489" cy="378349"/>
          </a:xfrm>
          <a:prstGeom prst="rect">
            <a:avLst/>
          </a:prstGeom>
        </p:spPr>
        <p:txBody>
          <a:bodyPr vert="horz" wrap="square" lIns="0" tIns="8930" rIns="0" bIns="0" rtlCol="0">
            <a:spAutoFit/>
          </a:bodyPr>
          <a:lstStyle>
            <a:lvl1pPr>
              <a:defRPr sz="2531" b="0" i="1">
                <a:solidFill>
                  <a:schemeClr val="bg1"/>
                </a:solidFill>
                <a:latin typeface="Trebuchet MS"/>
                <a:ea typeface="+mj-ea"/>
                <a:cs typeface="Trebuchet MS"/>
              </a:defRPr>
            </a:lvl1pPr>
          </a:lstStyle>
          <a:p>
            <a:pPr marL="8929">
              <a:spcBef>
                <a:spcPts val="70"/>
              </a:spcBef>
            </a:pPr>
            <a:r>
              <a:rPr lang="nl-NL" sz="2400" b="1" i="0" cap="all" dirty="0">
                <a:solidFill>
                  <a:srgbClr val="87764E"/>
                </a:solidFill>
                <a:latin typeface="ITC Avant Garde Std Md" panose="020B0602020202020204" pitchFamily="34" charset="0"/>
                <a:ea typeface="+mn-ea"/>
                <a:cs typeface="+mn-cs"/>
              </a:rPr>
              <a:t>Shelf Positioning &amp; Pricing</a:t>
            </a:r>
            <a:endParaRPr lang="nl-NL" sz="2400" b="1" i="0" kern="1200" cap="all" dirty="0">
              <a:solidFill>
                <a:srgbClr val="87764E"/>
              </a:solidFill>
              <a:latin typeface="ITC Avant Garde Std Md" panose="020B0602020202020204" pitchFamily="34" charset="0"/>
              <a:ea typeface="+mn-ea"/>
              <a:cs typeface="+mn-cs"/>
            </a:endParaRPr>
          </a:p>
        </p:txBody>
      </p:sp>
      <p:sp>
        <p:nvSpPr>
          <p:cNvPr id="12" name="object 5">
            <a:extLst>
              <a:ext uri="{FF2B5EF4-FFF2-40B4-BE49-F238E27FC236}">
                <a16:creationId xmlns:a16="http://schemas.microsoft.com/office/drawing/2014/main" id="{9593C597-47C4-9B4A-8064-A273ED70586E}"/>
              </a:ext>
            </a:extLst>
          </p:cNvPr>
          <p:cNvSpPr/>
          <p:nvPr/>
        </p:nvSpPr>
        <p:spPr>
          <a:xfrm>
            <a:off x="982663" y="382007"/>
            <a:ext cx="1856879" cy="41915"/>
          </a:xfrm>
          <a:custGeom>
            <a:avLst/>
            <a:gdLst/>
            <a:ahLst/>
            <a:cxnLst/>
            <a:rect l="l" t="t" r="r" b="b"/>
            <a:pathLst>
              <a:path w="2800350">
                <a:moveTo>
                  <a:pt x="0" y="0"/>
                </a:moveTo>
                <a:lnTo>
                  <a:pt x="2799778" y="0"/>
                </a:lnTo>
              </a:path>
            </a:pathLst>
          </a:custGeom>
          <a:ln w="28575">
            <a:solidFill>
              <a:srgbClr val="87764E"/>
            </a:solidFill>
          </a:ln>
        </p:spPr>
        <p:txBody>
          <a:bodyPr wrap="square" lIns="0" tIns="0" rIns="0" bIns="0" rtlCol="0"/>
          <a:lstStyle/>
          <a:p>
            <a:pPr defTabSz="642915"/>
            <a:endParaRPr sz="1266">
              <a:solidFill>
                <a:prstClr val="black"/>
              </a:solidFill>
              <a:latin typeface="Calibri"/>
            </a:endParaRPr>
          </a:p>
        </p:txBody>
      </p:sp>
      <p:sp>
        <p:nvSpPr>
          <p:cNvPr id="13" name="object 6">
            <a:extLst>
              <a:ext uri="{FF2B5EF4-FFF2-40B4-BE49-F238E27FC236}">
                <a16:creationId xmlns:a16="http://schemas.microsoft.com/office/drawing/2014/main" id="{2B8AF291-631A-1B44-BB8C-D6B8BB6F9C2A}"/>
              </a:ext>
            </a:extLst>
          </p:cNvPr>
          <p:cNvSpPr/>
          <p:nvPr/>
        </p:nvSpPr>
        <p:spPr>
          <a:xfrm flipV="1">
            <a:off x="982663" y="293568"/>
            <a:ext cx="1856879" cy="36000"/>
          </a:xfrm>
          <a:custGeom>
            <a:avLst/>
            <a:gdLst/>
            <a:ahLst/>
            <a:cxnLst/>
            <a:rect l="l" t="t" r="r" b="b"/>
            <a:pathLst>
              <a:path w="2800350">
                <a:moveTo>
                  <a:pt x="0" y="0"/>
                </a:moveTo>
                <a:lnTo>
                  <a:pt x="2799778" y="0"/>
                </a:lnTo>
              </a:path>
            </a:pathLst>
          </a:custGeom>
          <a:ln w="3175">
            <a:solidFill>
              <a:srgbClr val="87764E"/>
            </a:solidFill>
          </a:ln>
        </p:spPr>
        <p:txBody>
          <a:bodyPr wrap="square" lIns="0" tIns="0" rIns="0" bIns="0" rtlCol="0"/>
          <a:lstStyle/>
          <a:p>
            <a:pPr defTabSz="642915"/>
            <a:endParaRPr sz="1266">
              <a:solidFill>
                <a:prstClr val="black"/>
              </a:solidFill>
              <a:latin typeface="Calibri"/>
            </a:endParaRPr>
          </a:p>
        </p:txBody>
      </p:sp>
      <p:sp>
        <p:nvSpPr>
          <p:cNvPr id="14" name="Content Placeholder 2">
            <a:extLst>
              <a:ext uri="{FF2B5EF4-FFF2-40B4-BE49-F238E27FC236}">
                <a16:creationId xmlns:a16="http://schemas.microsoft.com/office/drawing/2014/main" id="{CF93A065-23AE-47D5-AA50-16490F437AB4}"/>
              </a:ext>
            </a:extLst>
          </p:cNvPr>
          <p:cNvSpPr txBox="1">
            <a:spLocks/>
          </p:cNvSpPr>
          <p:nvPr/>
        </p:nvSpPr>
        <p:spPr>
          <a:xfrm>
            <a:off x="1486583" y="4644604"/>
            <a:ext cx="3823690" cy="1622361"/>
          </a:xfrm>
          <a:prstGeom prst="rect">
            <a:avLst/>
          </a:prstGeom>
        </p:spPr>
        <p:txBody>
          <a:bodyPr wrap="square" lIns="0" tIns="0" rIns="0" bIns="0">
            <a:normAutofit/>
          </a:bodyPr>
          <a:lstStyle>
            <a:lvl1pPr marL="0">
              <a:defRPr b="0" i="0">
                <a:solidFill>
                  <a:schemeClr val="tx1"/>
                </a:solidFill>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a:lstStyle>
          <a:p>
            <a:r>
              <a:rPr lang="en-US" sz="2000" kern="0" dirty="0"/>
              <a:t>In corresponding categories:</a:t>
            </a:r>
          </a:p>
          <a:p>
            <a:pPr lvl="1"/>
            <a:r>
              <a:rPr lang="en-US" kern="0" dirty="0" err="1">
                <a:solidFill>
                  <a:sysClr val="windowText" lastClr="000000"/>
                </a:solidFill>
              </a:rPr>
              <a:t>L’Autentico</a:t>
            </a:r>
            <a:r>
              <a:rPr lang="en-US" kern="0" dirty="0">
                <a:solidFill>
                  <a:sysClr val="windowText" lastClr="000000"/>
                </a:solidFill>
              </a:rPr>
              <a:t> -&gt; premium liqueurs</a:t>
            </a:r>
          </a:p>
          <a:p>
            <a:pPr lvl="1"/>
            <a:r>
              <a:rPr lang="en-US" kern="0" dirty="0">
                <a:solidFill>
                  <a:sysClr val="windowText" lastClr="000000"/>
                </a:solidFill>
              </a:rPr>
              <a:t>Espresso -&gt; coffee liqueurs</a:t>
            </a:r>
          </a:p>
          <a:p>
            <a:pPr lvl="1"/>
            <a:r>
              <a:rPr lang="en-US" kern="0" dirty="0" err="1">
                <a:solidFill>
                  <a:sysClr val="windowText" lastClr="000000"/>
                </a:solidFill>
              </a:rPr>
              <a:t>L’Aperitivo</a:t>
            </a:r>
            <a:r>
              <a:rPr lang="en-US" kern="0" dirty="0">
                <a:solidFill>
                  <a:sysClr val="windowText" lastClr="000000"/>
                </a:solidFill>
              </a:rPr>
              <a:t> -&gt; Italian aperitifs</a:t>
            </a:r>
          </a:p>
          <a:p>
            <a:endParaRPr lang="en-US" sz="2000" kern="0" dirty="0"/>
          </a:p>
        </p:txBody>
      </p:sp>
      <p:sp>
        <p:nvSpPr>
          <p:cNvPr id="20" name="Rectangle 19">
            <a:extLst>
              <a:ext uri="{FF2B5EF4-FFF2-40B4-BE49-F238E27FC236}">
                <a16:creationId xmlns:a16="http://schemas.microsoft.com/office/drawing/2014/main" id="{42281B0D-6441-4540-8D03-673B80967E6D}"/>
              </a:ext>
            </a:extLst>
          </p:cNvPr>
          <p:cNvSpPr/>
          <p:nvPr/>
        </p:nvSpPr>
        <p:spPr>
          <a:xfrm flipV="1">
            <a:off x="1240469" y="3092116"/>
            <a:ext cx="3145992" cy="45722"/>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21" name="Picture 20">
            <a:extLst>
              <a:ext uri="{FF2B5EF4-FFF2-40B4-BE49-F238E27FC236}">
                <a16:creationId xmlns:a16="http://schemas.microsoft.com/office/drawing/2014/main" id="{F33DDCB7-66AD-495D-8C9A-73F3F708C09E}"/>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4315" t="3801" r="37452" b="5900"/>
          <a:stretch/>
        </p:blipFill>
        <p:spPr>
          <a:xfrm>
            <a:off x="2379423" y="1124744"/>
            <a:ext cx="411776" cy="1967373"/>
          </a:xfrm>
          <a:prstGeom prst="rect">
            <a:avLst/>
          </a:prstGeom>
        </p:spPr>
      </p:pic>
      <p:pic>
        <p:nvPicPr>
          <p:cNvPr id="22" name="Picture 21">
            <a:extLst>
              <a:ext uri="{FF2B5EF4-FFF2-40B4-BE49-F238E27FC236}">
                <a16:creationId xmlns:a16="http://schemas.microsoft.com/office/drawing/2014/main" id="{98169C85-AAB9-4B9C-AD3C-A777CBB9A6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4315" t="3801" r="37452" b="5900"/>
          <a:stretch/>
        </p:blipFill>
        <p:spPr>
          <a:xfrm>
            <a:off x="2762074" y="1625670"/>
            <a:ext cx="306931" cy="1466446"/>
          </a:xfrm>
          <a:prstGeom prst="rect">
            <a:avLst/>
          </a:prstGeom>
        </p:spPr>
      </p:pic>
      <p:pic>
        <p:nvPicPr>
          <p:cNvPr id="23" name="Picture 2" descr="Image result for strega">
            <a:extLst>
              <a:ext uri="{FF2B5EF4-FFF2-40B4-BE49-F238E27FC236}">
                <a16:creationId xmlns:a16="http://schemas.microsoft.com/office/drawing/2014/main" id="{FB502652-2CC6-4F0F-9FA8-628AA462C7E6}"/>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38302" t="2066" r="39018" b="2680"/>
          <a:stretch/>
        </p:blipFill>
        <p:spPr bwMode="auto">
          <a:xfrm>
            <a:off x="3171075" y="1409646"/>
            <a:ext cx="400589" cy="168247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Image result for chartreuse">
            <a:extLst>
              <a:ext uri="{FF2B5EF4-FFF2-40B4-BE49-F238E27FC236}">
                <a16:creationId xmlns:a16="http://schemas.microsoft.com/office/drawing/2014/main" id="{C4F85BCB-4EB9-4FF2-8E9D-DD43D6DBA54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8248" r="29753"/>
          <a:stretch/>
        </p:blipFill>
        <p:spPr bwMode="auto">
          <a:xfrm>
            <a:off x="3676613" y="1530801"/>
            <a:ext cx="437162" cy="156131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descr="Image result for grand marnier">
            <a:extLst>
              <a:ext uri="{FF2B5EF4-FFF2-40B4-BE49-F238E27FC236}">
                <a16:creationId xmlns:a16="http://schemas.microsoft.com/office/drawing/2014/main" id="{383FE2F3-A646-45BD-828B-B009A55455E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502311" y="1851227"/>
            <a:ext cx="655488" cy="1251982"/>
          </a:xfrm>
          <a:prstGeom prst="rect">
            <a:avLst/>
          </a:prstGeom>
          <a:noFill/>
          <a:extLst>
            <a:ext uri="{909E8E84-426E-40DD-AFC4-6F175D3DCCD1}">
              <a14:hiddenFill xmlns:a14="http://schemas.microsoft.com/office/drawing/2010/main">
                <a:solidFill>
                  <a:srgbClr val="FFFFFF"/>
                </a:solidFill>
              </a14:hiddenFill>
            </a:ext>
          </a:extLst>
        </p:spPr>
      </p:pic>
      <p:sp>
        <p:nvSpPr>
          <p:cNvPr id="27" name="Rectangle 26">
            <a:extLst>
              <a:ext uri="{FF2B5EF4-FFF2-40B4-BE49-F238E27FC236}">
                <a16:creationId xmlns:a16="http://schemas.microsoft.com/office/drawing/2014/main" id="{257AC3F5-0EAA-40DF-A68E-A8CF0288B86F}"/>
              </a:ext>
            </a:extLst>
          </p:cNvPr>
          <p:cNvSpPr/>
          <p:nvPr/>
        </p:nvSpPr>
        <p:spPr>
          <a:xfrm flipV="1">
            <a:off x="6945077" y="3144592"/>
            <a:ext cx="2371092" cy="46907"/>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pic>
        <p:nvPicPr>
          <p:cNvPr id="28" name="Picture 27">
            <a:extLst>
              <a:ext uri="{FF2B5EF4-FFF2-40B4-BE49-F238E27FC236}">
                <a16:creationId xmlns:a16="http://schemas.microsoft.com/office/drawing/2014/main" id="{EE90D659-64AE-42B8-B5C3-321B6A2F73ED}"/>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30507" t="5901" r="30507" b="5901"/>
          <a:stretch/>
        </p:blipFill>
        <p:spPr>
          <a:xfrm>
            <a:off x="7659985" y="1191419"/>
            <a:ext cx="372259" cy="1954358"/>
          </a:xfrm>
          <a:prstGeom prst="rect">
            <a:avLst/>
          </a:prstGeom>
        </p:spPr>
      </p:pic>
      <p:pic>
        <p:nvPicPr>
          <p:cNvPr id="29" name="Picture 28">
            <a:extLst>
              <a:ext uri="{FF2B5EF4-FFF2-40B4-BE49-F238E27FC236}">
                <a16:creationId xmlns:a16="http://schemas.microsoft.com/office/drawing/2014/main" id="{1F0290A4-FE49-49EE-A363-D5C9F689DD4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0507" t="5901" r="30507" b="5901"/>
          <a:stretch/>
        </p:blipFill>
        <p:spPr>
          <a:xfrm>
            <a:off x="8032244" y="1692344"/>
            <a:ext cx="278084" cy="1459940"/>
          </a:xfrm>
          <a:prstGeom prst="rect">
            <a:avLst/>
          </a:prstGeom>
        </p:spPr>
      </p:pic>
      <p:pic>
        <p:nvPicPr>
          <p:cNvPr id="30" name="Picture 10" descr="Image result for kahlua">
            <a:extLst>
              <a:ext uri="{FF2B5EF4-FFF2-40B4-BE49-F238E27FC236}">
                <a16:creationId xmlns:a16="http://schemas.microsoft.com/office/drawing/2014/main" id="{FF576048-5E63-4442-AA4C-73766655BFB8}"/>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250330" y="1795293"/>
            <a:ext cx="368201" cy="1386359"/>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1">
            <a:extLst>
              <a:ext uri="{FF2B5EF4-FFF2-40B4-BE49-F238E27FC236}">
                <a16:creationId xmlns:a16="http://schemas.microsoft.com/office/drawing/2014/main" id="{D501F59A-6372-420C-AA47-1AF1AC8A6AE2}"/>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13427" b="6933"/>
          <a:stretch/>
        </p:blipFill>
        <p:spPr bwMode="auto">
          <a:xfrm>
            <a:off x="7818281" y="4110895"/>
            <a:ext cx="324850" cy="146560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2" descr="Image result for campari">
            <a:extLst>
              <a:ext uri="{FF2B5EF4-FFF2-40B4-BE49-F238E27FC236}">
                <a16:creationId xmlns:a16="http://schemas.microsoft.com/office/drawing/2014/main" id="{F26847A5-4A30-4D4D-AC63-A4DC55B11D07}"/>
              </a:ext>
            </a:extLst>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30309" t="6300" r="30723" b="9592"/>
          <a:stretch/>
        </p:blipFill>
        <p:spPr bwMode="auto">
          <a:xfrm>
            <a:off x="8145650" y="4156777"/>
            <a:ext cx="486441" cy="1443175"/>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4" descr="Image result for aperol">
            <a:extLst>
              <a:ext uri="{FF2B5EF4-FFF2-40B4-BE49-F238E27FC236}">
                <a16:creationId xmlns:a16="http://schemas.microsoft.com/office/drawing/2014/main" id="{7A75EEFF-D74F-4F02-8BB3-E44FAE477386}"/>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8365738" y="4110895"/>
            <a:ext cx="912331" cy="162236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Image result for montenegro amaro">
            <a:extLst>
              <a:ext uri="{FF2B5EF4-FFF2-40B4-BE49-F238E27FC236}">
                <a16:creationId xmlns:a16="http://schemas.microsoft.com/office/drawing/2014/main" id="{9FB0F513-D970-4A1C-8886-4E8D007F960D}"/>
              </a:ext>
            </a:extLst>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26588" t="6111" r="24545" b="9596"/>
          <a:stretch/>
        </p:blipFill>
        <p:spPr bwMode="auto">
          <a:xfrm>
            <a:off x="7173623" y="4145800"/>
            <a:ext cx="611846" cy="1407245"/>
          </a:xfrm>
          <a:prstGeom prst="rect">
            <a:avLst/>
          </a:prstGeom>
          <a:noFill/>
          <a:extLst>
            <a:ext uri="{909E8E84-426E-40DD-AFC4-6F175D3DCCD1}">
              <a14:hiddenFill xmlns:a14="http://schemas.microsoft.com/office/drawing/2010/main">
                <a:solidFill>
                  <a:srgbClr val="FFFFFF"/>
                </a:solidFill>
              </a14:hiddenFill>
            </a:ext>
          </a:extLst>
        </p:spPr>
      </p:pic>
      <p:sp>
        <p:nvSpPr>
          <p:cNvPr id="36" name="Rectangle 35">
            <a:extLst>
              <a:ext uri="{FF2B5EF4-FFF2-40B4-BE49-F238E27FC236}">
                <a16:creationId xmlns:a16="http://schemas.microsoft.com/office/drawing/2014/main" id="{4FC0EC3B-A296-4E18-95E4-2B7E3AF31BED}"/>
              </a:ext>
            </a:extLst>
          </p:cNvPr>
          <p:cNvSpPr/>
          <p:nvPr/>
        </p:nvSpPr>
        <p:spPr>
          <a:xfrm flipV="1">
            <a:off x="6864705" y="5553045"/>
            <a:ext cx="2371092" cy="46907"/>
          </a:xfrm>
          <a:prstGeom prst="rect">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DF136A8E-4943-45AC-B4E5-06B76D96F8E7}"/>
              </a:ext>
            </a:extLst>
          </p:cNvPr>
          <p:cNvSpPr txBox="1"/>
          <p:nvPr/>
        </p:nvSpPr>
        <p:spPr>
          <a:xfrm>
            <a:off x="6471851" y="5733256"/>
            <a:ext cx="4320480" cy="523220"/>
          </a:xfrm>
          <a:prstGeom prst="rect">
            <a:avLst/>
          </a:prstGeom>
          <a:noFill/>
        </p:spPr>
        <p:txBody>
          <a:bodyPr wrap="square" rtlCol="0">
            <a:spAutoFit/>
          </a:bodyPr>
          <a:lstStyle/>
          <a:p>
            <a:r>
              <a:rPr lang="en-US" sz="1400" i="1" dirty="0"/>
              <a:t>Super Premium: in line with Campari</a:t>
            </a:r>
          </a:p>
          <a:p>
            <a:endParaRPr lang="en-US" sz="1400" dirty="0"/>
          </a:p>
        </p:txBody>
      </p:sp>
      <p:sp>
        <p:nvSpPr>
          <p:cNvPr id="38" name="TextBox 37">
            <a:extLst>
              <a:ext uri="{FF2B5EF4-FFF2-40B4-BE49-F238E27FC236}">
                <a16:creationId xmlns:a16="http://schemas.microsoft.com/office/drawing/2014/main" id="{BD63459F-000C-4137-9970-3370C2C83D87}"/>
              </a:ext>
            </a:extLst>
          </p:cNvPr>
          <p:cNvSpPr txBox="1"/>
          <p:nvPr/>
        </p:nvSpPr>
        <p:spPr>
          <a:xfrm>
            <a:off x="6564020" y="3310322"/>
            <a:ext cx="4320480" cy="523220"/>
          </a:xfrm>
          <a:prstGeom prst="rect">
            <a:avLst/>
          </a:prstGeom>
          <a:noFill/>
        </p:spPr>
        <p:txBody>
          <a:bodyPr wrap="square" rtlCol="0">
            <a:spAutoFit/>
          </a:bodyPr>
          <a:lstStyle/>
          <a:p>
            <a:r>
              <a:rPr lang="en-US" sz="1400" i="1" dirty="0"/>
              <a:t>Super Premium: price index 150 vs Kahlua</a:t>
            </a:r>
          </a:p>
          <a:p>
            <a:endParaRPr lang="en-US" sz="1400" dirty="0"/>
          </a:p>
        </p:txBody>
      </p:sp>
      <p:sp>
        <p:nvSpPr>
          <p:cNvPr id="39" name="TextBox 38">
            <a:extLst>
              <a:ext uri="{FF2B5EF4-FFF2-40B4-BE49-F238E27FC236}">
                <a16:creationId xmlns:a16="http://schemas.microsoft.com/office/drawing/2014/main" id="{A9E32EE1-5C5C-4441-A880-ACB7AAFD740B}"/>
              </a:ext>
            </a:extLst>
          </p:cNvPr>
          <p:cNvSpPr txBox="1"/>
          <p:nvPr/>
        </p:nvSpPr>
        <p:spPr>
          <a:xfrm>
            <a:off x="932171" y="3243647"/>
            <a:ext cx="4320480" cy="523220"/>
          </a:xfrm>
          <a:prstGeom prst="rect">
            <a:avLst/>
          </a:prstGeom>
          <a:noFill/>
        </p:spPr>
        <p:txBody>
          <a:bodyPr wrap="square" rtlCol="0">
            <a:spAutoFit/>
          </a:bodyPr>
          <a:lstStyle/>
          <a:p>
            <a:r>
              <a:rPr lang="en-US" sz="1400" i="1" dirty="0"/>
              <a:t>Super Premium: 750 ml $32-35; 375 ml $19-22 (RSP)</a:t>
            </a:r>
          </a:p>
          <a:p>
            <a:endParaRPr lang="en-US" sz="1400" dirty="0"/>
          </a:p>
        </p:txBody>
      </p:sp>
    </p:spTree>
    <p:extLst>
      <p:ext uri="{BB962C8B-B14F-4D97-AF65-F5344CB8AC3E}">
        <p14:creationId xmlns:p14="http://schemas.microsoft.com/office/powerpoint/2010/main" val="30268592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AF0A8C31-5546-6347-BA38-27C18D1DE6F5}"/>
              </a:ext>
            </a:extLst>
          </p:cNvPr>
          <p:cNvSpPr txBox="1">
            <a:spLocks noGrp="1"/>
          </p:cNvSpPr>
          <p:nvPr>
            <p:ph type="title"/>
          </p:nvPr>
        </p:nvSpPr>
        <p:spPr>
          <a:xfrm>
            <a:off x="1742913" y="3144251"/>
            <a:ext cx="8422362" cy="452985"/>
          </a:xfrm>
          <a:prstGeom prst="rect">
            <a:avLst/>
          </a:prstGeom>
        </p:spPr>
        <p:txBody>
          <a:bodyPr vert="horz" wrap="square" lIns="0" tIns="8930" rIns="0" bIns="0" rtlCol="0">
            <a:spAutoFit/>
          </a:bodyPr>
          <a:lstStyle/>
          <a:p>
            <a:pPr marL="4018" algn="ctr">
              <a:lnSpc>
                <a:spcPts val="3030"/>
              </a:lnSpc>
              <a:spcBef>
                <a:spcPts val="70"/>
              </a:spcBef>
            </a:pPr>
            <a:r>
              <a:rPr lang="nl-NL" sz="4800" b="1" i="0" spc="193" dirty="0">
                <a:latin typeface="ITC Avant Garde Std Md" panose="020B0602020202020204" pitchFamily="34" charset="0"/>
              </a:rPr>
              <a:t>COCKTAIL STRATEGY</a:t>
            </a:r>
            <a:endParaRPr sz="4800" b="1" i="0" dirty="0">
              <a:latin typeface="ITC Avant Garde Std Md" panose="020B0602020202020204" pitchFamily="34" charset="0"/>
            </a:endParaRPr>
          </a:p>
        </p:txBody>
      </p:sp>
      <p:sp>
        <p:nvSpPr>
          <p:cNvPr id="4" name="object 5">
            <a:extLst>
              <a:ext uri="{FF2B5EF4-FFF2-40B4-BE49-F238E27FC236}">
                <a16:creationId xmlns:a16="http://schemas.microsoft.com/office/drawing/2014/main" id="{D14A2B39-50D4-F34F-B10B-2BCBF34454BC}"/>
              </a:ext>
            </a:extLst>
          </p:cNvPr>
          <p:cNvSpPr/>
          <p:nvPr/>
        </p:nvSpPr>
        <p:spPr>
          <a:xfrm>
            <a:off x="3288844" y="2716886"/>
            <a:ext cx="5330500" cy="176167"/>
          </a:xfrm>
          <a:custGeom>
            <a:avLst/>
            <a:gdLst/>
            <a:ahLst/>
            <a:cxnLst/>
            <a:rect l="l" t="t" r="r" b="b"/>
            <a:pathLst>
              <a:path w="2800350">
                <a:moveTo>
                  <a:pt x="0" y="0"/>
                </a:moveTo>
                <a:lnTo>
                  <a:pt x="2799778" y="0"/>
                </a:lnTo>
              </a:path>
            </a:pathLst>
          </a:custGeom>
          <a:ln w="28575">
            <a:solidFill>
              <a:schemeClr val="bg1"/>
            </a:solidFill>
          </a:ln>
        </p:spPr>
        <p:txBody>
          <a:bodyPr wrap="square" lIns="0" tIns="0" rIns="0" bIns="0" rtlCol="0"/>
          <a:lstStyle/>
          <a:p>
            <a:pPr defTabSz="642915"/>
            <a:endParaRPr sz="1266">
              <a:solidFill>
                <a:prstClr val="black"/>
              </a:solidFill>
              <a:latin typeface="Calibri"/>
            </a:endParaRPr>
          </a:p>
        </p:txBody>
      </p:sp>
      <p:sp>
        <p:nvSpPr>
          <p:cNvPr id="5" name="object 6">
            <a:extLst>
              <a:ext uri="{FF2B5EF4-FFF2-40B4-BE49-F238E27FC236}">
                <a16:creationId xmlns:a16="http://schemas.microsoft.com/office/drawing/2014/main" id="{BDA6BC61-BA31-DA4C-803C-6A4C3C87B4DB}"/>
              </a:ext>
            </a:extLst>
          </p:cNvPr>
          <p:cNvSpPr/>
          <p:nvPr/>
        </p:nvSpPr>
        <p:spPr>
          <a:xfrm flipV="1">
            <a:off x="3288844" y="2622798"/>
            <a:ext cx="5330500" cy="151307"/>
          </a:xfrm>
          <a:custGeom>
            <a:avLst/>
            <a:gdLst/>
            <a:ahLst/>
            <a:cxnLst/>
            <a:rect l="l" t="t" r="r" b="b"/>
            <a:pathLst>
              <a:path w="2800350">
                <a:moveTo>
                  <a:pt x="0" y="0"/>
                </a:moveTo>
                <a:lnTo>
                  <a:pt x="2799778" y="0"/>
                </a:lnTo>
              </a:path>
            </a:pathLst>
          </a:custGeom>
          <a:ln w="3175">
            <a:solidFill>
              <a:schemeClr val="bg1"/>
            </a:solidFill>
          </a:ln>
        </p:spPr>
        <p:txBody>
          <a:bodyPr wrap="square" lIns="0" tIns="0" rIns="0" bIns="0" rtlCol="0"/>
          <a:lstStyle/>
          <a:p>
            <a:pPr defTabSz="642915"/>
            <a:endParaRPr sz="1266">
              <a:solidFill>
                <a:prstClr val="black"/>
              </a:solidFill>
              <a:latin typeface="Calibri"/>
            </a:endParaRPr>
          </a:p>
        </p:txBody>
      </p:sp>
      <p:sp>
        <p:nvSpPr>
          <p:cNvPr id="6" name="object 5">
            <a:extLst>
              <a:ext uri="{FF2B5EF4-FFF2-40B4-BE49-F238E27FC236}">
                <a16:creationId xmlns:a16="http://schemas.microsoft.com/office/drawing/2014/main" id="{63A2587E-E4EF-B347-8216-8A5E70FA1FAB}"/>
              </a:ext>
            </a:extLst>
          </p:cNvPr>
          <p:cNvSpPr/>
          <p:nvPr/>
        </p:nvSpPr>
        <p:spPr>
          <a:xfrm rot="10800000">
            <a:off x="3288844" y="3514156"/>
            <a:ext cx="5330500" cy="176167"/>
          </a:xfrm>
          <a:custGeom>
            <a:avLst/>
            <a:gdLst/>
            <a:ahLst/>
            <a:cxnLst/>
            <a:rect l="l" t="t" r="r" b="b"/>
            <a:pathLst>
              <a:path w="2800350">
                <a:moveTo>
                  <a:pt x="0" y="0"/>
                </a:moveTo>
                <a:lnTo>
                  <a:pt x="2799778" y="0"/>
                </a:lnTo>
              </a:path>
            </a:pathLst>
          </a:custGeom>
          <a:ln w="28575">
            <a:solidFill>
              <a:schemeClr val="bg1"/>
            </a:solidFill>
          </a:ln>
        </p:spPr>
        <p:txBody>
          <a:bodyPr wrap="square" lIns="0" tIns="0" rIns="0" bIns="0" rtlCol="0"/>
          <a:lstStyle/>
          <a:p>
            <a:pPr defTabSz="642915"/>
            <a:endParaRPr sz="1266">
              <a:solidFill>
                <a:prstClr val="black"/>
              </a:solidFill>
              <a:latin typeface="Calibri"/>
            </a:endParaRPr>
          </a:p>
        </p:txBody>
      </p:sp>
      <p:sp>
        <p:nvSpPr>
          <p:cNvPr id="8" name="object 6">
            <a:extLst>
              <a:ext uri="{FF2B5EF4-FFF2-40B4-BE49-F238E27FC236}">
                <a16:creationId xmlns:a16="http://schemas.microsoft.com/office/drawing/2014/main" id="{48CD9A3B-52FD-B64D-A855-5790B6F6D59F}"/>
              </a:ext>
            </a:extLst>
          </p:cNvPr>
          <p:cNvSpPr/>
          <p:nvPr/>
        </p:nvSpPr>
        <p:spPr>
          <a:xfrm rot="10800000" flipV="1">
            <a:off x="3288844" y="3627953"/>
            <a:ext cx="5330500" cy="151307"/>
          </a:xfrm>
          <a:custGeom>
            <a:avLst/>
            <a:gdLst/>
            <a:ahLst/>
            <a:cxnLst/>
            <a:rect l="l" t="t" r="r" b="b"/>
            <a:pathLst>
              <a:path w="2800350">
                <a:moveTo>
                  <a:pt x="0" y="0"/>
                </a:moveTo>
                <a:lnTo>
                  <a:pt x="2799778" y="0"/>
                </a:lnTo>
              </a:path>
            </a:pathLst>
          </a:custGeom>
          <a:ln w="3175">
            <a:solidFill>
              <a:schemeClr val="bg1"/>
            </a:solidFill>
          </a:ln>
        </p:spPr>
        <p:txBody>
          <a:bodyPr wrap="square" lIns="0" tIns="0" rIns="0" bIns="0" rtlCol="0"/>
          <a:lstStyle/>
          <a:p>
            <a:pPr defTabSz="642915"/>
            <a:endParaRPr sz="1266">
              <a:solidFill>
                <a:prstClr val="black"/>
              </a:solidFill>
              <a:latin typeface="Calibri"/>
            </a:endParaRPr>
          </a:p>
        </p:txBody>
      </p:sp>
    </p:spTree>
    <p:extLst>
      <p:ext uri="{BB962C8B-B14F-4D97-AF65-F5344CB8AC3E}">
        <p14:creationId xmlns:p14="http://schemas.microsoft.com/office/powerpoint/2010/main" val="4218413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bject 7">
            <a:extLst>
              <a:ext uri="{FF2B5EF4-FFF2-40B4-BE49-F238E27FC236}">
                <a16:creationId xmlns:a16="http://schemas.microsoft.com/office/drawing/2014/main" id="{39895491-623E-714B-89C8-9ACA04102158}"/>
              </a:ext>
            </a:extLst>
          </p:cNvPr>
          <p:cNvSpPr txBox="1">
            <a:spLocks/>
          </p:cNvSpPr>
          <p:nvPr/>
        </p:nvSpPr>
        <p:spPr>
          <a:xfrm>
            <a:off x="998134" y="491502"/>
            <a:ext cx="6209489" cy="378349"/>
          </a:xfrm>
          <a:prstGeom prst="rect">
            <a:avLst/>
          </a:prstGeom>
        </p:spPr>
        <p:txBody>
          <a:bodyPr vert="horz" wrap="square" lIns="0" tIns="8930" rIns="0" bIns="0" rtlCol="0">
            <a:spAutoFit/>
          </a:bodyPr>
          <a:lstStyle>
            <a:lvl1pPr>
              <a:defRPr sz="2531" b="0" i="1">
                <a:solidFill>
                  <a:schemeClr val="bg1"/>
                </a:solidFill>
                <a:latin typeface="Trebuchet MS"/>
                <a:ea typeface="+mj-ea"/>
                <a:cs typeface="Trebuchet MS"/>
              </a:defRPr>
            </a:lvl1pPr>
          </a:lstStyle>
          <a:p>
            <a:pPr marL="8929">
              <a:spcBef>
                <a:spcPts val="70"/>
              </a:spcBef>
            </a:pPr>
            <a:r>
              <a:rPr lang="nl-NL" sz="2400" b="1" i="0" cap="all" dirty="0">
                <a:solidFill>
                  <a:srgbClr val="87764E"/>
                </a:solidFill>
                <a:latin typeface="ITC Avant Garde Std Md" panose="020B0602020202020204" pitchFamily="34" charset="0"/>
                <a:ea typeface="+mn-ea"/>
                <a:cs typeface="+mn-cs"/>
              </a:rPr>
              <a:t>2 key activation moments</a:t>
            </a:r>
            <a:endParaRPr lang="nl-NL" sz="2400" b="1" i="0" kern="1200" cap="all" dirty="0">
              <a:solidFill>
                <a:srgbClr val="87764E"/>
              </a:solidFill>
              <a:latin typeface="ITC Avant Garde Std Md" panose="020B0602020202020204" pitchFamily="34" charset="0"/>
              <a:ea typeface="+mn-ea"/>
              <a:cs typeface="+mn-cs"/>
            </a:endParaRPr>
          </a:p>
        </p:txBody>
      </p:sp>
      <p:sp>
        <p:nvSpPr>
          <p:cNvPr id="12" name="object 5">
            <a:extLst>
              <a:ext uri="{FF2B5EF4-FFF2-40B4-BE49-F238E27FC236}">
                <a16:creationId xmlns:a16="http://schemas.microsoft.com/office/drawing/2014/main" id="{9593C597-47C4-9B4A-8064-A273ED70586E}"/>
              </a:ext>
            </a:extLst>
          </p:cNvPr>
          <p:cNvSpPr/>
          <p:nvPr/>
        </p:nvSpPr>
        <p:spPr>
          <a:xfrm>
            <a:off x="982663" y="382007"/>
            <a:ext cx="1856879" cy="41915"/>
          </a:xfrm>
          <a:custGeom>
            <a:avLst/>
            <a:gdLst/>
            <a:ahLst/>
            <a:cxnLst/>
            <a:rect l="l" t="t" r="r" b="b"/>
            <a:pathLst>
              <a:path w="2800350">
                <a:moveTo>
                  <a:pt x="0" y="0"/>
                </a:moveTo>
                <a:lnTo>
                  <a:pt x="2799778" y="0"/>
                </a:lnTo>
              </a:path>
            </a:pathLst>
          </a:custGeom>
          <a:ln w="28575">
            <a:solidFill>
              <a:srgbClr val="87764E"/>
            </a:solidFill>
          </a:ln>
        </p:spPr>
        <p:txBody>
          <a:bodyPr wrap="square" lIns="0" tIns="0" rIns="0" bIns="0" rtlCol="0"/>
          <a:lstStyle/>
          <a:p>
            <a:pPr defTabSz="642915"/>
            <a:endParaRPr sz="1266">
              <a:solidFill>
                <a:prstClr val="black"/>
              </a:solidFill>
              <a:latin typeface="Calibri"/>
            </a:endParaRPr>
          </a:p>
        </p:txBody>
      </p:sp>
      <p:sp>
        <p:nvSpPr>
          <p:cNvPr id="13" name="object 6">
            <a:extLst>
              <a:ext uri="{FF2B5EF4-FFF2-40B4-BE49-F238E27FC236}">
                <a16:creationId xmlns:a16="http://schemas.microsoft.com/office/drawing/2014/main" id="{2B8AF291-631A-1B44-BB8C-D6B8BB6F9C2A}"/>
              </a:ext>
            </a:extLst>
          </p:cNvPr>
          <p:cNvSpPr/>
          <p:nvPr/>
        </p:nvSpPr>
        <p:spPr>
          <a:xfrm flipV="1">
            <a:off x="982663" y="293568"/>
            <a:ext cx="1856879" cy="36000"/>
          </a:xfrm>
          <a:custGeom>
            <a:avLst/>
            <a:gdLst/>
            <a:ahLst/>
            <a:cxnLst/>
            <a:rect l="l" t="t" r="r" b="b"/>
            <a:pathLst>
              <a:path w="2800350">
                <a:moveTo>
                  <a:pt x="0" y="0"/>
                </a:moveTo>
                <a:lnTo>
                  <a:pt x="2799778" y="0"/>
                </a:lnTo>
              </a:path>
            </a:pathLst>
          </a:custGeom>
          <a:ln w="3175">
            <a:solidFill>
              <a:srgbClr val="87764E"/>
            </a:solidFill>
          </a:ln>
        </p:spPr>
        <p:txBody>
          <a:bodyPr wrap="square" lIns="0" tIns="0" rIns="0" bIns="0" rtlCol="0"/>
          <a:lstStyle/>
          <a:p>
            <a:pPr defTabSz="642915"/>
            <a:endParaRPr sz="1266">
              <a:solidFill>
                <a:prstClr val="black"/>
              </a:solidFill>
              <a:latin typeface="Calibri"/>
            </a:endParaRPr>
          </a:p>
        </p:txBody>
      </p:sp>
      <p:pic>
        <p:nvPicPr>
          <p:cNvPr id="40" name="Picture 39">
            <a:extLst>
              <a:ext uri="{FF2B5EF4-FFF2-40B4-BE49-F238E27FC236}">
                <a16:creationId xmlns:a16="http://schemas.microsoft.com/office/drawing/2014/main" id="{850EC2C0-C6EE-45F4-B267-98F2AFC782A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398"/>
          <a:stretch/>
        </p:blipFill>
        <p:spPr>
          <a:xfrm>
            <a:off x="982663" y="1708285"/>
            <a:ext cx="4959540" cy="2780336"/>
          </a:xfrm>
          <a:prstGeom prst="rect">
            <a:avLst/>
          </a:prstGeom>
        </p:spPr>
      </p:pic>
      <p:pic>
        <p:nvPicPr>
          <p:cNvPr id="41" name="Picture 40">
            <a:extLst>
              <a:ext uri="{FF2B5EF4-FFF2-40B4-BE49-F238E27FC236}">
                <a16:creationId xmlns:a16="http://schemas.microsoft.com/office/drawing/2014/main" id="{D54E1512-B2C3-4933-A36E-988105B146A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635" b="5997"/>
          <a:stretch/>
        </p:blipFill>
        <p:spPr>
          <a:xfrm>
            <a:off x="6343650" y="1708285"/>
            <a:ext cx="4942821" cy="2780336"/>
          </a:xfrm>
          <a:prstGeom prst="rect">
            <a:avLst/>
          </a:prstGeom>
        </p:spPr>
      </p:pic>
      <p:sp>
        <p:nvSpPr>
          <p:cNvPr id="42" name="object 7">
            <a:extLst>
              <a:ext uri="{FF2B5EF4-FFF2-40B4-BE49-F238E27FC236}">
                <a16:creationId xmlns:a16="http://schemas.microsoft.com/office/drawing/2014/main" id="{FC49C253-A048-4353-89CE-C6BC40F63319}"/>
              </a:ext>
            </a:extLst>
          </p:cNvPr>
          <p:cNvSpPr txBox="1">
            <a:spLocks/>
          </p:cNvSpPr>
          <p:nvPr/>
        </p:nvSpPr>
        <p:spPr>
          <a:xfrm>
            <a:off x="1102910" y="4680690"/>
            <a:ext cx="4545416" cy="1432484"/>
          </a:xfrm>
          <a:prstGeom prst="rect">
            <a:avLst/>
          </a:prstGeom>
        </p:spPr>
        <p:txBody>
          <a:bodyPr vert="horz" wrap="square" lIns="0" tIns="8930" rIns="0" bIns="0" rtlCol="0">
            <a:spAutoFit/>
          </a:bodyPr>
          <a:lstStyle>
            <a:lvl1pPr>
              <a:defRPr sz="2531" b="0" i="1">
                <a:solidFill>
                  <a:schemeClr val="bg1"/>
                </a:solidFill>
                <a:latin typeface="Trebuchet MS"/>
                <a:ea typeface="+mj-ea"/>
                <a:cs typeface="Trebuchet MS"/>
              </a:defRPr>
            </a:lvl1pPr>
          </a:lstStyle>
          <a:p>
            <a:pPr marL="8929">
              <a:spcBef>
                <a:spcPts val="70"/>
              </a:spcBef>
            </a:pPr>
            <a:r>
              <a:rPr lang="nl-NL" sz="2400" b="1" i="0" cap="all" dirty="0">
                <a:solidFill>
                  <a:srgbClr val="87764E"/>
                </a:solidFill>
                <a:latin typeface="ITC Avant Garde Std Md" panose="020B0602020202020204" pitchFamily="34" charset="0"/>
                <a:ea typeface="+mn-ea"/>
                <a:cs typeface="+mn-cs"/>
              </a:rPr>
              <a:t>Galliano Frizzante:</a:t>
            </a:r>
          </a:p>
          <a:p>
            <a:pPr marL="8929">
              <a:spcBef>
                <a:spcPts val="70"/>
              </a:spcBef>
            </a:pPr>
            <a:r>
              <a:rPr lang="nl-NL" sz="2400" b="1" i="0" kern="1200" dirty="0">
                <a:solidFill>
                  <a:srgbClr val="87764E"/>
                </a:solidFill>
                <a:latin typeface="ITC Avant Garde Std Bk" panose="020B0502020202020204" pitchFamily="34" charset="0"/>
                <a:ea typeface="+mn-ea"/>
                <a:cs typeface="+mn-cs"/>
              </a:rPr>
              <a:t>Sparklin</a:t>
            </a:r>
            <a:r>
              <a:rPr lang="nl-NL" sz="2400" b="1" i="0" dirty="0">
                <a:solidFill>
                  <a:srgbClr val="87764E"/>
                </a:solidFill>
                <a:latin typeface="ITC Avant Garde Std Bk" panose="020B0502020202020204" pitchFamily="34" charset="0"/>
                <a:ea typeface="+mn-ea"/>
                <a:cs typeface="+mn-cs"/>
              </a:rPr>
              <a:t>g cocktails</a:t>
            </a:r>
          </a:p>
          <a:p>
            <a:pPr marL="8929">
              <a:spcBef>
                <a:spcPts val="70"/>
              </a:spcBef>
            </a:pPr>
            <a:endParaRPr lang="nl-NL" sz="2400" b="1" i="0" dirty="0">
              <a:solidFill>
                <a:srgbClr val="87764E"/>
              </a:solidFill>
              <a:latin typeface="ITC Avant Garde Std Bk" panose="020B0502020202020204" pitchFamily="34" charset="0"/>
              <a:ea typeface="+mn-ea"/>
              <a:cs typeface="+mn-cs"/>
            </a:endParaRPr>
          </a:p>
          <a:p>
            <a:pPr marL="8929">
              <a:spcBef>
                <a:spcPts val="70"/>
              </a:spcBef>
            </a:pPr>
            <a:r>
              <a:rPr lang="nl-NL" sz="1800" kern="1200" dirty="0">
                <a:solidFill>
                  <a:srgbClr val="87764E"/>
                </a:solidFill>
                <a:latin typeface="Garamond" panose="02020404030301010803" pitchFamily="18" charset="0"/>
                <a:ea typeface="+mn-ea"/>
                <a:cs typeface="+mn-cs"/>
              </a:rPr>
              <a:t>Brunch </a:t>
            </a:r>
            <a:r>
              <a:rPr lang="nl-NL" sz="1800" dirty="0">
                <a:solidFill>
                  <a:srgbClr val="87764E"/>
                </a:solidFill>
                <a:latin typeface="Garamond" panose="02020404030301010803" pitchFamily="18" charset="0"/>
                <a:ea typeface="+mn-ea"/>
                <a:cs typeface="+mn-cs"/>
              </a:rPr>
              <a:t>| Happy Hour | Welcome Drink | Celebration</a:t>
            </a:r>
            <a:endParaRPr lang="nl-NL" sz="1800" kern="1200" dirty="0">
              <a:solidFill>
                <a:srgbClr val="87764E"/>
              </a:solidFill>
              <a:latin typeface="Garamond" panose="02020404030301010803" pitchFamily="18" charset="0"/>
              <a:ea typeface="+mn-ea"/>
              <a:cs typeface="+mn-cs"/>
            </a:endParaRPr>
          </a:p>
        </p:txBody>
      </p:sp>
      <p:sp>
        <p:nvSpPr>
          <p:cNvPr id="43" name="object 7">
            <a:extLst>
              <a:ext uri="{FF2B5EF4-FFF2-40B4-BE49-F238E27FC236}">
                <a16:creationId xmlns:a16="http://schemas.microsoft.com/office/drawing/2014/main" id="{156BBC27-9490-45E4-AD6D-5EA074512ED1}"/>
              </a:ext>
            </a:extLst>
          </p:cNvPr>
          <p:cNvSpPr txBox="1">
            <a:spLocks/>
          </p:cNvSpPr>
          <p:nvPr/>
        </p:nvSpPr>
        <p:spPr>
          <a:xfrm>
            <a:off x="6542352" y="4680690"/>
            <a:ext cx="4545416" cy="1432484"/>
          </a:xfrm>
          <a:prstGeom prst="rect">
            <a:avLst/>
          </a:prstGeom>
        </p:spPr>
        <p:txBody>
          <a:bodyPr vert="horz" wrap="square" lIns="0" tIns="8930" rIns="0" bIns="0" rtlCol="0">
            <a:spAutoFit/>
          </a:bodyPr>
          <a:lstStyle>
            <a:lvl1pPr>
              <a:defRPr sz="2531" b="0" i="1">
                <a:solidFill>
                  <a:schemeClr val="bg1"/>
                </a:solidFill>
                <a:latin typeface="Trebuchet MS"/>
                <a:ea typeface="+mj-ea"/>
                <a:cs typeface="Trebuchet MS"/>
              </a:defRPr>
            </a:lvl1pPr>
          </a:lstStyle>
          <a:p>
            <a:pPr marL="8929">
              <a:spcBef>
                <a:spcPts val="70"/>
              </a:spcBef>
            </a:pPr>
            <a:r>
              <a:rPr lang="nl-NL" sz="2400" b="1" i="0" cap="all" dirty="0">
                <a:solidFill>
                  <a:srgbClr val="87764E"/>
                </a:solidFill>
                <a:latin typeface="ITC Avant Garde Std Md" panose="020B0602020202020204" pitchFamily="34" charset="0"/>
                <a:ea typeface="+mn-ea"/>
                <a:cs typeface="+mn-cs"/>
              </a:rPr>
              <a:t>Galliano coffee:</a:t>
            </a:r>
          </a:p>
          <a:p>
            <a:pPr marL="8929">
              <a:spcBef>
                <a:spcPts val="70"/>
              </a:spcBef>
            </a:pPr>
            <a:r>
              <a:rPr lang="nl-NL" sz="2400" b="1" i="0" kern="1200" dirty="0">
                <a:solidFill>
                  <a:srgbClr val="87764E"/>
                </a:solidFill>
                <a:latin typeface="ITC Avant Garde Std Bk" panose="020B0502020202020204" pitchFamily="34" charset="0"/>
                <a:ea typeface="+mn-ea"/>
                <a:cs typeface="+mn-cs"/>
              </a:rPr>
              <a:t>Indulgent</a:t>
            </a:r>
            <a:r>
              <a:rPr lang="nl-NL" sz="2400" b="1" i="0" dirty="0">
                <a:solidFill>
                  <a:srgbClr val="87764E"/>
                </a:solidFill>
                <a:latin typeface="ITC Avant Garde Std Bk" panose="020B0502020202020204" pitchFamily="34" charset="0"/>
                <a:ea typeface="+mn-ea"/>
                <a:cs typeface="+mn-cs"/>
              </a:rPr>
              <a:t> cocktails</a:t>
            </a:r>
          </a:p>
          <a:p>
            <a:pPr marL="8929">
              <a:spcBef>
                <a:spcPts val="70"/>
              </a:spcBef>
            </a:pPr>
            <a:endParaRPr lang="nl-NL" sz="2400" b="1" i="0" dirty="0">
              <a:solidFill>
                <a:srgbClr val="87764E"/>
              </a:solidFill>
              <a:latin typeface="ITC Avant Garde Std Bk" panose="020B0502020202020204" pitchFamily="34" charset="0"/>
              <a:ea typeface="+mn-ea"/>
              <a:cs typeface="+mn-cs"/>
            </a:endParaRPr>
          </a:p>
          <a:p>
            <a:pPr marL="8929">
              <a:spcBef>
                <a:spcPts val="70"/>
              </a:spcBef>
            </a:pPr>
            <a:r>
              <a:rPr lang="nl-NL" sz="1800" kern="1200" dirty="0">
                <a:solidFill>
                  <a:srgbClr val="87764E"/>
                </a:solidFill>
                <a:latin typeface="Garamond" panose="02020404030301010803" pitchFamily="18" charset="0"/>
                <a:ea typeface="+mn-ea"/>
                <a:cs typeface="+mn-cs"/>
              </a:rPr>
              <a:t>Brunch </a:t>
            </a:r>
            <a:r>
              <a:rPr lang="nl-NL" sz="1800" dirty="0">
                <a:solidFill>
                  <a:srgbClr val="87764E"/>
                </a:solidFill>
                <a:latin typeface="Garamond" panose="02020404030301010803" pitchFamily="18" charset="0"/>
                <a:ea typeface="+mn-ea"/>
                <a:cs typeface="+mn-cs"/>
              </a:rPr>
              <a:t>| Dessert | Apres Ski</a:t>
            </a:r>
            <a:endParaRPr lang="nl-NL" sz="1800" kern="1200" dirty="0">
              <a:solidFill>
                <a:srgbClr val="87764E"/>
              </a:solidFill>
              <a:latin typeface="Garamond" panose="02020404030301010803" pitchFamily="18" charset="0"/>
              <a:ea typeface="+mn-ea"/>
              <a:cs typeface="+mn-cs"/>
            </a:endParaRPr>
          </a:p>
        </p:txBody>
      </p:sp>
    </p:spTree>
    <p:extLst>
      <p:ext uri="{BB962C8B-B14F-4D97-AF65-F5344CB8AC3E}">
        <p14:creationId xmlns:p14="http://schemas.microsoft.com/office/powerpoint/2010/main" val="225701788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A7B7430D-B26C-496A-AD70-BB22A3178135}"/>
              </a:ext>
            </a:extLst>
          </p:cNvPr>
          <p:cNvPicPr>
            <a:picLocks noChangeAspect="1"/>
          </p:cNvPicPr>
          <p:nvPr/>
        </p:nvPicPr>
        <p:blipFill rotWithShape="1">
          <a:blip r:embed="rId3"/>
          <a:srcRect l="28333" t="12963" r="41667" b="4074"/>
          <a:stretch/>
        </p:blipFill>
        <p:spPr>
          <a:xfrm>
            <a:off x="9817492" y="3784627"/>
            <a:ext cx="1803008" cy="2804679"/>
          </a:xfrm>
          <a:prstGeom prst="rect">
            <a:avLst/>
          </a:prstGeom>
          <a:ln>
            <a:solidFill>
              <a:schemeClr val="accent2">
                <a:lumMod val="50000"/>
              </a:schemeClr>
            </a:solidFill>
          </a:ln>
        </p:spPr>
      </p:pic>
      <p:sp>
        <p:nvSpPr>
          <p:cNvPr id="4" name="TextBox 3">
            <a:extLst>
              <a:ext uri="{FF2B5EF4-FFF2-40B4-BE49-F238E27FC236}">
                <a16:creationId xmlns:a16="http://schemas.microsoft.com/office/drawing/2014/main" id="{DAECBA7B-72C8-485C-BF9F-3680617B9E48}"/>
              </a:ext>
            </a:extLst>
          </p:cNvPr>
          <p:cNvSpPr txBox="1"/>
          <p:nvPr/>
        </p:nvSpPr>
        <p:spPr>
          <a:xfrm>
            <a:off x="2839542" y="1186159"/>
            <a:ext cx="4455185" cy="379656"/>
          </a:xfrm>
          <a:prstGeom prst="rect">
            <a:avLst/>
          </a:prstGeom>
          <a:noFill/>
        </p:spPr>
        <p:txBody>
          <a:bodyPr wrap="square" rtlCol="0">
            <a:spAutoFit/>
          </a:bodyPr>
          <a:lstStyle/>
          <a:p>
            <a:r>
              <a:rPr lang="en-US" sz="1867" b="1" i="1" kern="0" dirty="0">
                <a:solidFill>
                  <a:srgbClr val="87764E"/>
                </a:solidFill>
                <a:latin typeface="ITC Avant Garde Std Md" panose="020B0602020202020204" pitchFamily="34" charset="0"/>
                <a:ea typeface="+mj-ea"/>
              </a:rPr>
              <a:t>Frizzante = Sparkling in Italian</a:t>
            </a:r>
            <a:endParaRPr lang="en-US" i="1" dirty="0"/>
          </a:p>
        </p:txBody>
      </p:sp>
      <p:sp>
        <p:nvSpPr>
          <p:cNvPr id="23" name="Title 5">
            <a:extLst>
              <a:ext uri="{FF2B5EF4-FFF2-40B4-BE49-F238E27FC236}">
                <a16:creationId xmlns:a16="http://schemas.microsoft.com/office/drawing/2014/main" id="{22B1AB9A-D159-4396-A4F5-0650355795B6}"/>
              </a:ext>
            </a:extLst>
          </p:cNvPr>
          <p:cNvSpPr txBox="1">
            <a:spLocks/>
          </p:cNvSpPr>
          <p:nvPr/>
        </p:nvSpPr>
        <p:spPr>
          <a:xfrm>
            <a:off x="677146" y="816827"/>
            <a:ext cx="3767860" cy="369332"/>
          </a:xfrm>
          <a:prstGeom prst="rect">
            <a:avLst/>
          </a:prstGeom>
        </p:spPr>
        <p:txBody>
          <a:bodyPr wrap="square" lIns="0" tIns="0" rIns="0" bIns="0">
            <a:spAutoFit/>
          </a:bodyPr>
          <a:lstStyle>
            <a:lvl1pPr>
              <a:defRPr sz="3600" b="0" i="1">
                <a:solidFill>
                  <a:schemeClr val="bg1"/>
                </a:solidFill>
                <a:latin typeface="Trebuchet MS"/>
                <a:ea typeface="+mj-ea"/>
                <a:cs typeface="Trebuchet MS"/>
              </a:defRPr>
            </a:lvl1pPr>
          </a:lstStyle>
          <a:p>
            <a:pPr algn="ctr" defTabSz="1219170"/>
            <a:r>
              <a:rPr lang="en-US" sz="2400" b="1" i="0" cap="all" dirty="0">
                <a:solidFill>
                  <a:srgbClr val="87764E"/>
                </a:solidFill>
                <a:latin typeface="ITC Avant Garde Std Md" panose="020B0602020202020204" pitchFamily="34" charset="0"/>
                <a:ea typeface="+mn-ea"/>
                <a:cs typeface="+mn-cs"/>
              </a:rPr>
              <a:t>GALLIANO FRIZZANTE</a:t>
            </a:r>
          </a:p>
        </p:txBody>
      </p:sp>
      <p:sp>
        <p:nvSpPr>
          <p:cNvPr id="24" name="object 5">
            <a:extLst>
              <a:ext uri="{FF2B5EF4-FFF2-40B4-BE49-F238E27FC236}">
                <a16:creationId xmlns:a16="http://schemas.microsoft.com/office/drawing/2014/main" id="{0BE7A2B4-861E-4D08-BC59-1336D0831382}"/>
              </a:ext>
            </a:extLst>
          </p:cNvPr>
          <p:cNvSpPr/>
          <p:nvPr/>
        </p:nvSpPr>
        <p:spPr>
          <a:xfrm>
            <a:off x="982663" y="722473"/>
            <a:ext cx="1856879" cy="41915"/>
          </a:xfrm>
          <a:custGeom>
            <a:avLst/>
            <a:gdLst/>
            <a:ahLst/>
            <a:cxnLst/>
            <a:rect l="l" t="t" r="r" b="b"/>
            <a:pathLst>
              <a:path w="2800350">
                <a:moveTo>
                  <a:pt x="0" y="0"/>
                </a:moveTo>
                <a:lnTo>
                  <a:pt x="2799778" y="0"/>
                </a:lnTo>
              </a:path>
            </a:pathLst>
          </a:custGeom>
          <a:ln w="28575">
            <a:solidFill>
              <a:srgbClr val="87764E"/>
            </a:solidFill>
          </a:ln>
        </p:spPr>
        <p:txBody>
          <a:bodyPr wrap="square" lIns="0" tIns="0" rIns="0" bIns="0" rtlCol="0"/>
          <a:lstStyle/>
          <a:p>
            <a:pPr defTabSz="642915"/>
            <a:endParaRPr sz="1266">
              <a:solidFill>
                <a:prstClr val="black"/>
              </a:solidFill>
              <a:latin typeface="Calibri"/>
            </a:endParaRPr>
          </a:p>
        </p:txBody>
      </p:sp>
      <p:sp>
        <p:nvSpPr>
          <p:cNvPr id="25" name="object 6">
            <a:extLst>
              <a:ext uri="{FF2B5EF4-FFF2-40B4-BE49-F238E27FC236}">
                <a16:creationId xmlns:a16="http://schemas.microsoft.com/office/drawing/2014/main" id="{24EE41D3-82C1-468F-91EE-906E95F50120}"/>
              </a:ext>
            </a:extLst>
          </p:cNvPr>
          <p:cNvSpPr/>
          <p:nvPr/>
        </p:nvSpPr>
        <p:spPr>
          <a:xfrm flipV="1">
            <a:off x="982663" y="634034"/>
            <a:ext cx="1856879" cy="36000"/>
          </a:xfrm>
          <a:custGeom>
            <a:avLst/>
            <a:gdLst/>
            <a:ahLst/>
            <a:cxnLst/>
            <a:rect l="l" t="t" r="r" b="b"/>
            <a:pathLst>
              <a:path w="2800350">
                <a:moveTo>
                  <a:pt x="0" y="0"/>
                </a:moveTo>
                <a:lnTo>
                  <a:pt x="2799778" y="0"/>
                </a:lnTo>
              </a:path>
            </a:pathLst>
          </a:custGeom>
          <a:ln w="3175">
            <a:solidFill>
              <a:srgbClr val="87764E"/>
            </a:solidFill>
          </a:ln>
        </p:spPr>
        <p:txBody>
          <a:bodyPr wrap="square" lIns="0" tIns="0" rIns="0" bIns="0" rtlCol="0"/>
          <a:lstStyle/>
          <a:p>
            <a:pPr defTabSz="642915"/>
            <a:endParaRPr sz="1266">
              <a:solidFill>
                <a:prstClr val="black"/>
              </a:solidFill>
              <a:latin typeface="Calibri"/>
            </a:endParaRPr>
          </a:p>
        </p:txBody>
      </p:sp>
      <p:pic>
        <p:nvPicPr>
          <p:cNvPr id="2" name="Picture 1">
            <a:extLst>
              <a:ext uri="{FF2B5EF4-FFF2-40B4-BE49-F238E27FC236}">
                <a16:creationId xmlns:a16="http://schemas.microsoft.com/office/drawing/2014/main" id="{D0A03BAA-80C4-4DE1-BEE0-3E01427A2F91}"/>
              </a:ext>
            </a:extLst>
          </p:cNvPr>
          <p:cNvPicPr>
            <a:picLocks noChangeAspect="1"/>
          </p:cNvPicPr>
          <p:nvPr/>
        </p:nvPicPr>
        <p:blipFill rotWithShape="1">
          <a:blip r:embed="rId4"/>
          <a:srcRect l="6189" t="64680" r="18359" b="11911"/>
          <a:stretch/>
        </p:blipFill>
        <p:spPr>
          <a:xfrm>
            <a:off x="898335" y="1731084"/>
            <a:ext cx="10601296" cy="1850174"/>
          </a:xfrm>
          <a:prstGeom prst="rect">
            <a:avLst/>
          </a:prstGeom>
        </p:spPr>
      </p:pic>
      <p:pic>
        <p:nvPicPr>
          <p:cNvPr id="15" name="Picture 14">
            <a:extLst>
              <a:ext uri="{FF2B5EF4-FFF2-40B4-BE49-F238E27FC236}">
                <a16:creationId xmlns:a16="http://schemas.microsoft.com/office/drawing/2014/main" id="{743AF119-8DE8-4E96-A08E-17842290BC10}"/>
              </a:ext>
            </a:extLst>
          </p:cNvPr>
          <p:cNvPicPr>
            <a:picLocks noChangeAspect="1"/>
          </p:cNvPicPr>
          <p:nvPr/>
        </p:nvPicPr>
        <p:blipFill>
          <a:blip r:embed="rId5"/>
          <a:stretch>
            <a:fillRect/>
          </a:stretch>
        </p:blipFill>
        <p:spPr>
          <a:xfrm>
            <a:off x="5693383" y="3784627"/>
            <a:ext cx="3812627" cy="2804679"/>
          </a:xfrm>
          <a:prstGeom prst="rect">
            <a:avLst/>
          </a:prstGeom>
          <a:ln>
            <a:solidFill>
              <a:schemeClr val="accent2">
                <a:lumMod val="50000"/>
              </a:schemeClr>
            </a:solidFill>
          </a:ln>
        </p:spPr>
      </p:pic>
      <p:pic>
        <p:nvPicPr>
          <p:cNvPr id="16" name="Picture 15">
            <a:extLst>
              <a:ext uri="{FF2B5EF4-FFF2-40B4-BE49-F238E27FC236}">
                <a16:creationId xmlns:a16="http://schemas.microsoft.com/office/drawing/2014/main" id="{FAB21D18-2746-4372-9363-5E935A0E5A5B}"/>
              </a:ext>
            </a:extLst>
          </p:cNvPr>
          <p:cNvPicPr>
            <a:picLocks noChangeAspect="1"/>
          </p:cNvPicPr>
          <p:nvPr/>
        </p:nvPicPr>
        <p:blipFill rotWithShape="1">
          <a:blip r:embed="rId6"/>
          <a:srcRect t="14465"/>
          <a:stretch/>
        </p:blipFill>
        <p:spPr>
          <a:xfrm>
            <a:off x="460672" y="3784627"/>
            <a:ext cx="4977434" cy="2804678"/>
          </a:xfrm>
          <a:prstGeom prst="rect">
            <a:avLst/>
          </a:prstGeom>
        </p:spPr>
      </p:pic>
    </p:spTree>
    <p:extLst>
      <p:ext uri="{BB962C8B-B14F-4D97-AF65-F5344CB8AC3E}">
        <p14:creationId xmlns:p14="http://schemas.microsoft.com/office/powerpoint/2010/main" val="891038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5">
            <a:extLst>
              <a:ext uri="{FF2B5EF4-FFF2-40B4-BE49-F238E27FC236}">
                <a16:creationId xmlns:a16="http://schemas.microsoft.com/office/drawing/2014/main" id="{22B1AB9A-D159-4396-A4F5-0650355795B6}"/>
              </a:ext>
            </a:extLst>
          </p:cNvPr>
          <p:cNvSpPr txBox="1">
            <a:spLocks/>
          </p:cNvSpPr>
          <p:nvPr/>
        </p:nvSpPr>
        <p:spPr>
          <a:xfrm>
            <a:off x="543796" y="831227"/>
            <a:ext cx="3767860" cy="369332"/>
          </a:xfrm>
          <a:prstGeom prst="rect">
            <a:avLst/>
          </a:prstGeom>
        </p:spPr>
        <p:txBody>
          <a:bodyPr wrap="square" lIns="0" tIns="0" rIns="0" bIns="0">
            <a:spAutoFit/>
          </a:bodyPr>
          <a:lstStyle>
            <a:lvl1pPr>
              <a:defRPr sz="3600" b="0" i="1">
                <a:solidFill>
                  <a:schemeClr val="bg1"/>
                </a:solidFill>
                <a:latin typeface="Trebuchet MS"/>
                <a:ea typeface="+mj-ea"/>
                <a:cs typeface="Trebuchet MS"/>
              </a:defRPr>
            </a:lvl1pPr>
          </a:lstStyle>
          <a:p>
            <a:pPr algn="ctr" defTabSz="1219170"/>
            <a:r>
              <a:rPr lang="en-US" sz="2400" b="1" i="0" cap="all" dirty="0">
                <a:solidFill>
                  <a:srgbClr val="87764E"/>
                </a:solidFill>
                <a:latin typeface="ITC Avant Garde Std Md" panose="020B0602020202020204" pitchFamily="34" charset="0"/>
                <a:ea typeface="+mn-ea"/>
                <a:cs typeface="+mn-cs"/>
              </a:rPr>
              <a:t>GALLIANO coffee</a:t>
            </a:r>
          </a:p>
        </p:txBody>
      </p:sp>
      <p:sp>
        <p:nvSpPr>
          <p:cNvPr id="24" name="object 5">
            <a:extLst>
              <a:ext uri="{FF2B5EF4-FFF2-40B4-BE49-F238E27FC236}">
                <a16:creationId xmlns:a16="http://schemas.microsoft.com/office/drawing/2014/main" id="{0BE7A2B4-861E-4D08-BC59-1336D0831382}"/>
              </a:ext>
            </a:extLst>
          </p:cNvPr>
          <p:cNvSpPr/>
          <p:nvPr/>
        </p:nvSpPr>
        <p:spPr>
          <a:xfrm>
            <a:off x="982663" y="722473"/>
            <a:ext cx="1856879" cy="41915"/>
          </a:xfrm>
          <a:custGeom>
            <a:avLst/>
            <a:gdLst/>
            <a:ahLst/>
            <a:cxnLst/>
            <a:rect l="l" t="t" r="r" b="b"/>
            <a:pathLst>
              <a:path w="2800350">
                <a:moveTo>
                  <a:pt x="0" y="0"/>
                </a:moveTo>
                <a:lnTo>
                  <a:pt x="2799778" y="0"/>
                </a:lnTo>
              </a:path>
            </a:pathLst>
          </a:custGeom>
          <a:ln w="28575">
            <a:solidFill>
              <a:srgbClr val="87764E"/>
            </a:solidFill>
          </a:ln>
        </p:spPr>
        <p:txBody>
          <a:bodyPr wrap="square" lIns="0" tIns="0" rIns="0" bIns="0" rtlCol="0"/>
          <a:lstStyle/>
          <a:p>
            <a:pPr defTabSz="642915"/>
            <a:endParaRPr sz="1266">
              <a:solidFill>
                <a:prstClr val="black"/>
              </a:solidFill>
              <a:latin typeface="Calibri"/>
            </a:endParaRPr>
          </a:p>
        </p:txBody>
      </p:sp>
      <p:sp>
        <p:nvSpPr>
          <p:cNvPr id="25" name="object 6">
            <a:extLst>
              <a:ext uri="{FF2B5EF4-FFF2-40B4-BE49-F238E27FC236}">
                <a16:creationId xmlns:a16="http://schemas.microsoft.com/office/drawing/2014/main" id="{24EE41D3-82C1-468F-91EE-906E95F50120}"/>
              </a:ext>
            </a:extLst>
          </p:cNvPr>
          <p:cNvSpPr/>
          <p:nvPr/>
        </p:nvSpPr>
        <p:spPr>
          <a:xfrm flipV="1">
            <a:off x="982663" y="634034"/>
            <a:ext cx="1856879" cy="36000"/>
          </a:xfrm>
          <a:custGeom>
            <a:avLst/>
            <a:gdLst/>
            <a:ahLst/>
            <a:cxnLst/>
            <a:rect l="l" t="t" r="r" b="b"/>
            <a:pathLst>
              <a:path w="2800350">
                <a:moveTo>
                  <a:pt x="0" y="0"/>
                </a:moveTo>
                <a:lnTo>
                  <a:pt x="2799778" y="0"/>
                </a:lnTo>
              </a:path>
            </a:pathLst>
          </a:custGeom>
          <a:ln w="3175">
            <a:solidFill>
              <a:srgbClr val="87764E"/>
            </a:solidFill>
          </a:ln>
        </p:spPr>
        <p:txBody>
          <a:bodyPr wrap="square" lIns="0" tIns="0" rIns="0" bIns="0" rtlCol="0"/>
          <a:lstStyle/>
          <a:p>
            <a:pPr defTabSz="642915"/>
            <a:endParaRPr sz="1266">
              <a:solidFill>
                <a:prstClr val="black"/>
              </a:solidFill>
              <a:latin typeface="Calibri"/>
            </a:endParaRPr>
          </a:p>
        </p:txBody>
      </p:sp>
      <p:sp>
        <p:nvSpPr>
          <p:cNvPr id="12" name="object 7">
            <a:extLst>
              <a:ext uri="{FF2B5EF4-FFF2-40B4-BE49-F238E27FC236}">
                <a16:creationId xmlns:a16="http://schemas.microsoft.com/office/drawing/2014/main" id="{377BE071-C22A-458D-9F98-156196E0D92F}"/>
              </a:ext>
            </a:extLst>
          </p:cNvPr>
          <p:cNvSpPr txBox="1">
            <a:spLocks/>
          </p:cNvSpPr>
          <p:nvPr/>
        </p:nvSpPr>
        <p:spPr>
          <a:xfrm>
            <a:off x="1077913" y="1501261"/>
            <a:ext cx="4545416" cy="1932621"/>
          </a:xfrm>
          <a:prstGeom prst="rect">
            <a:avLst/>
          </a:prstGeom>
        </p:spPr>
        <p:txBody>
          <a:bodyPr vert="horz" wrap="square" lIns="0" tIns="8930" rIns="0" bIns="0" rtlCol="0">
            <a:spAutoFit/>
          </a:bodyPr>
          <a:lstStyle>
            <a:lvl1pPr>
              <a:defRPr sz="2531" b="0" i="1">
                <a:solidFill>
                  <a:schemeClr val="bg1"/>
                </a:solidFill>
                <a:latin typeface="Trebuchet MS"/>
                <a:ea typeface="+mj-ea"/>
                <a:cs typeface="Trebuchet MS"/>
              </a:defRPr>
            </a:lvl1pPr>
          </a:lstStyle>
          <a:p>
            <a:pPr marL="8929">
              <a:spcBef>
                <a:spcPts val="70"/>
              </a:spcBef>
            </a:pPr>
            <a:r>
              <a:rPr lang="nl-NL" sz="2000" b="1" i="0" dirty="0">
                <a:solidFill>
                  <a:srgbClr val="87764E"/>
                </a:solidFill>
                <a:latin typeface="ITC Avant Garde Std Bk" panose="020B0502020202020204" pitchFamily="34" charset="0"/>
                <a:ea typeface="+mn-ea"/>
                <a:cs typeface="+mn-cs"/>
              </a:rPr>
              <a:t>Espresso Martini</a:t>
            </a:r>
          </a:p>
          <a:p>
            <a:pPr marL="8929">
              <a:spcBef>
                <a:spcPts val="70"/>
              </a:spcBef>
            </a:pPr>
            <a:endParaRPr lang="nl-NL" sz="2000" b="1" i="0" dirty="0">
              <a:solidFill>
                <a:srgbClr val="87764E"/>
              </a:solidFill>
              <a:latin typeface="ITC Avant Garde Std Bk" panose="020B0502020202020204" pitchFamily="34" charset="0"/>
              <a:ea typeface="+mn-ea"/>
              <a:cs typeface="+mn-cs"/>
            </a:endParaRPr>
          </a:p>
          <a:p>
            <a:pPr marL="8929">
              <a:spcBef>
                <a:spcPts val="70"/>
              </a:spcBef>
            </a:pPr>
            <a:r>
              <a:rPr lang="nl-NL" sz="1600" kern="1200" dirty="0">
                <a:solidFill>
                  <a:srgbClr val="87764E"/>
                </a:solidFill>
                <a:latin typeface="Garamond" panose="02020404030301010803" pitchFamily="18" charset="0"/>
                <a:ea typeface="+mn-ea"/>
                <a:cs typeface="+mn-cs"/>
              </a:rPr>
              <a:t>1 oz Galliano </a:t>
            </a:r>
            <a:r>
              <a:rPr lang="nl-NL" sz="1600" dirty="0">
                <a:solidFill>
                  <a:srgbClr val="87764E"/>
                </a:solidFill>
                <a:latin typeface="Garamond" panose="02020404030301010803" pitchFamily="18" charset="0"/>
                <a:ea typeface="+mn-ea"/>
                <a:cs typeface="+mn-cs"/>
              </a:rPr>
              <a:t>Espresso</a:t>
            </a:r>
            <a:r>
              <a:rPr lang="nl-NL" sz="1600" kern="1200" dirty="0">
                <a:solidFill>
                  <a:srgbClr val="87764E"/>
                </a:solidFill>
                <a:latin typeface="Garamond" panose="02020404030301010803" pitchFamily="18" charset="0"/>
                <a:ea typeface="+mn-ea"/>
                <a:cs typeface="+mn-cs"/>
              </a:rPr>
              <a:t> </a:t>
            </a:r>
          </a:p>
          <a:p>
            <a:pPr marL="8929">
              <a:spcBef>
                <a:spcPts val="70"/>
              </a:spcBef>
            </a:pPr>
            <a:r>
              <a:rPr lang="nl-NL" sz="1600" dirty="0">
                <a:solidFill>
                  <a:srgbClr val="87764E"/>
                </a:solidFill>
                <a:latin typeface="Garamond" panose="02020404030301010803" pitchFamily="18" charset="0"/>
                <a:ea typeface="+mn-ea"/>
                <a:cs typeface="+mn-cs"/>
              </a:rPr>
              <a:t>1 oz Vodka</a:t>
            </a:r>
          </a:p>
          <a:p>
            <a:pPr marL="8929">
              <a:spcBef>
                <a:spcPts val="70"/>
              </a:spcBef>
            </a:pPr>
            <a:r>
              <a:rPr lang="nl-NL" sz="1600" kern="1200" dirty="0">
                <a:solidFill>
                  <a:srgbClr val="87764E"/>
                </a:solidFill>
                <a:latin typeface="Garamond" panose="02020404030301010803" pitchFamily="18" charset="0"/>
                <a:ea typeface="+mn-ea"/>
                <a:cs typeface="+mn-cs"/>
              </a:rPr>
              <a:t>1 oz Espresso </a:t>
            </a:r>
          </a:p>
          <a:p>
            <a:pPr marL="8929">
              <a:spcBef>
                <a:spcPts val="70"/>
              </a:spcBef>
            </a:pPr>
            <a:r>
              <a:rPr lang="nl-NL" sz="1600" dirty="0">
                <a:solidFill>
                  <a:srgbClr val="87764E"/>
                </a:solidFill>
                <a:latin typeface="Garamond" panose="02020404030301010803" pitchFamily="18" charset="0"/>
                <a:ea typeface="+mn-ea"/>
                <a:cs typeface="+mn-cs"/>
              </a:rPr>
              <a:t>0.25 oz Simple Syrup</a:t>
            </a:r>
          </a:p>
          <a:p>
            <a:pPr marL="8929">
              <a:spcBef>
                <a:spcPts val="70"/>
              </a:spcBef>
            </a:pPr>
            <a:endParaRPr lang="nl-NL" sz="1600" kern="1200" dirty="0">
              <a:solidFill>
                <a:srgbClr val="87764E"/>
              </a:solidFill>
              <a:latin typeface="Garamond" panose="02020404030301010803" pitchFamily="18" charset="0"/>
              <a:ea typeface="+mn-ea"/>
              <a:cs typeface="+mn-cs"/>
            </a:endParaRPr>
          </a:p>
        </p:txBody>
      </p:sp>
      <p:sp>
        <p:nvSpPr>
          <p:cNvPr id="13" name="object 7">
            <a:extLst>
              <a:ext uri="{FF2B5EF4-FFF2-40B4-BE49-F238E27FC236}">
                <a16:creationId xmlns:a16="http://schemas.microsoft.com/office/drawing/2014/main" id="{8894F274-7504-490F-AA64-12F564838634}"/>
              </a:ext>
            </a:extLst>
          </p:cNvPr>
          <p:cNvSpPr txBox="1">
            <a:spLocks/>
          </p:cNvSpPr>
          <p:nvPr/>
        </p:nvSpPr>
        <p:spPr>
          <a:xfrm>
            <a:off x="6568673" y="1630783"/>
            <a:ext cx="4545416" cy="1673575"/>
          </a:xfrm>
          <a:prstGeom prst="rect">
            <a:avLst/>
          </a:prstGeom>
        </p:spPr>
        <p:txBody>
          <a:bodyPr vert="horz" wrap="square" lIns="0" tIns="8930" rIns="0" bIns="0" rtlCol="0">
            <a:spAutoFit/>
          </a:bodyPr>
          <a:lstStyle>
            <a:lvl1pPr>
              <a:defRPr sz="2531" b="0" i="1">
                <a:solidFill>
                  <a:schemeClr val="bg1"/>
                </a:solidFill>
                <a:latin typeface="Trebuchet MS"/>
                <a:ea typeface="+mj-ea"/>
                <a:cs typeface="Trebuchet MS"/>
              </a:defRPr>
            </a:lvl1pPr>
          </a:lstStyle>
          <a:p>
            <a:pPr marL="8929">
              <a:spcBef>
                <a:spcPts val="70"/>
              </a:spcBef>
            </a:pPr>
            <a:r>
              <a:rPr lang="nl-NL" sz="2000" b="1" i="0" dirty="0">
                <a:solidFill>
                  <a:srgbClr val="87764E"/>
                </a:solidFill>
                <a:latin typeface="ITC Avant Garde Std Bk" panose="020B0502020202020204" pitchFamily="34" charset="0"/>
                <a:ea typeface="+mn-ea"/>
                <a:cs typeface="+mn-cs"/>
              </a:rPr>
              <a:t>Galliano Hot Shot</a:t>
            </a:r>
          </a:p>
          <a:p>
            <a:pPr marL="8929">
              <a:spcBef>
                <a:spcPts val="70"/>
              </a:spcBef>
            </a:pPr>
            <a:endParaRPr lang="nl-NL" sz="2000" b="1" i="0" dirty="0">
              <a:solidFill>
                <a:srgbClr val="87764E"/>
              </a:solidFill>
              <a:latin typeface="ITC Avant Garde Std Bk" panose="020B0502020202020204" pitchFamily="34" charset="0"/>
              <a:ea typeface="+mn-ea"/>
              <a:cs typeface="+mn-cs"/>
            </a:endParaRPr>
          </a:p>
          <a:p>
            <a:pPr marL="8929">
              <a:spcBef>
                <a:spcPts val="70"/>
              </a:spcBef>
            </a:pPr>
            <a:r>
              <a:rPr lang="nl-NL" sz="1600" kern="1200" dirty="0">
                <a:solidFill>
                  <a:srgbClr val="87764E"/>
                </a:solidFill>
                <a:latin typeface="Garamond" panose="02020404030301010803" pitchFamily="18" charset="0"/>
                <a:ea typeface="+mn-ea"/>
                <a:cs typeface="+mn-cs"/>
              </a:rPr>
              <a:t>1 oz Galliano L’Autentico</a:t>
            </a:r>
          </a:p>
          <a:p>
            <a:pPr marL="8929">
              <a:spcBef>
                <a:spcPts val="70"/>
              </a:spcBef>
            </a:pPr>
            <a:r>
              <a:rPr lang="nl-NL" sz="1600" dirty="0">
                <a:solidFill>
                  <a:srgbClr val="87764E"/>
                </a:solidFill>
                <a:latin typeface="Garamond" panose="02020404030301010803" pitchFamily="18" charset="0"/>
                <a:ea typeface="+mn-ea"/>
                <a:cs typeface="+mn-cs"/>
              </a:rPr>
              <a:t>1 oz Hot Coffee</a:t>
            </a:r>
          </a:p>
          <a:p>
            <a:pPr marL="8929">
              <a:spcBef>
                <a:spcPts val="70"/>
              </a:spcBef>
            </a:pPr>
            <a:r>
              <a:rPr lang="nl-NL" sz="1600" dirty="0">
                <a:solidFill>
                  <a:srgbClr val="87764E"/>
                </a:solidFill>
                <a:latin typeface="Garamond" panose="02020404030301010803" pitchFamily="18" charset="0"/>
                <a:ea typeface="+mn-ea"/>
                <a:cs typeface="+mn-cs"/>
              </a:rPr>
              <a:t>1 oz Whipped Cream</a:t>
            </a:r>
          </a:p>
          <a:p>
            <a:pPr marL="8929">
              <a:spcBef>
                <a:spcPts val="70"/>
              </a:spcBef>
            </a:pPr>
            <a:endParaRPr lang="nl-NL" sz="1600" kern="1200" dirty="0">
              <a:solidFill>
                <a:srgbClr val="87764E"/>
              </a:solidFill>
              <a:latin typeface="Garamond" panose="02020404030301010803" pitchFamily="18" charset="0"/>
              <a:ea typeface="+mn-ea"/>
              <a:cs typeface="+mn-cs"/>
            </a:endParaRPr>
          </a:p>
        </p:txBody>
      </p:sp>
      <p:pic>
        <p:nvPicPr>
          <p:cNvPr id="14" name="Picture 13">
            <a:extLst>
              <a:ext uri="{FF2B5EF4-FFF2-40B4-BE49-F238E27FC236}">
                <a16:creationId xmlns:a16="http://schemas.microsoft.com/office/drawing/2014/main" id="{2E3B8AA9-F2DF-495F-B934-01033539BEC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675"/>
          <a:stretch/>
        </p:blipFill>
        <p:spPr>
          <a:xfrm>
            <a:off x="6096000" y="3429000"/>
            <a:ext cx="4750740" cy="2670694"/>
          </a:xfrm>
          <a:prstGeom prst="rect">
            <a:avLst/>
          </a:prstGeom>
        </p:spPr>
      </p:pic>
      <p:pic>
        <p:nvPicPr>
          <p:cNvPr id="5" name="Picture 4">
            <a:extLst>
              <a:ext uri="{FF2B5EF4-FFF2-40B4-BE49-F238E27FC236}">
                <a16:creationId xmlns:a16="http://schemas.microsoft.com/office/drawing/2014/main" id="{B922CACD-5F07-44E5-A1C9-D61ABB2A69D9}"/>
              </a:ext>
            </a:extLst>
          </p:cNvPr>
          <p:cNvPicPr>
            <a:picLocks noChangeAspect="1"/>
          </p:cNvPicPr>
          <p:nvPr/>
        </p:nvPicPr>
        <p:blipFill rotWithShape="1">
          <a:blip r:embed="rId4">
            <a:extLst>
              <a:ext uri="{28A0092B-C50C-407E-A947-70E740481C1C}">
                <a14:useLocalDpi xmlns:a14="http://schemas.microsoft.com/office/drawing/2010/main" val="0"/>
              </a:ext>
            </a:extLst>
          </a:blip>
          <a:srcRect t="13406"/>
          <a:stretch/>
        </p:blipFill>
        <p:spPr>
          <a:xfrm>
            <a:off x="975129" y="3429000"/>
            <a:ext cx="4648200" cy="2683372"/>
          </a:xfrm>
          <a:prstGeom prst="rect">
            <a:avLst/>
          </a:prstGeom>
        </p:spPr>
      </p:pic>
    </p:spTree>
    <p:extLst>
      <p:ext uri="{BB962C8B-B14F-4D97-AF65-F5344CB8AC3E}">
        <p14:creationId xmlns:p14="http://schemas.microsoft.com/office/powerpoint/2010/main" val="1700239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5">
            <a:extLst>
              <a:ext uri="{FF2B5EF4-FFF2-40B4-BE49-F238E27FC236}">
                <a16:creationId xmlns:a16="http://schemas.microsoft.com/office/drawing/2014/main" id="{22B1AB9A-D159-4396-A4F5-0650355795B6}"/>
              </a:ext>
            </a:extLst>
          </p:cNvPr>
          <p:cNvSpPr txBox="1">
            <a:spLocks/>
          </p:cNvSpPr>
          <p:nvPr/>
        </p:nvSpPr>
        <p:spPr>
          <a:xfrm>
            <a:off x="726885" y="855379"/>
            <a:ext cx="5190254" cy="369332"/>
          </a:xfrm>
          <a:prstGeom prst="rect">
            <a:avLst/>
          </a:prstGeom>
        </p:spPr>
        <p:txBody>
          <a:bodyPr wrap="square" lIns="0" tIns="0" rIns="0" bIns="0">
            <a:spAutoFit/>
          </a:bodyPr>
          <a:lstStyle>
            <a:lvl1pPr>
              <a:defRPr sz="3600" b="0" i="1">
                <a:solidFill>
                  <a:schemeClr val="bg1"/>
                </a:solidFill>
                <a:latin typeface="Trebuchet MS"/>
                <a:ea typeface="+mj-ea"/>
                <a:cs typeface="Trebuchet MS"/>
              </a:defRPr>
            </a:lvl1pPr>
          </a:lstStyle>
          <a:p>
            <a:pPr algn="ctr" defTabSz="1219170"/>
            <a:r>
              <a:rPr lang="en-US" sz="2400" b="1" i="0" cap="all" dirty="0">
                <a:solidFill>
                  <a:srgbClr val="87764E"/>
                </a:solidFill>
                <a:latin typeface="ITC Avant Garde Std Md" panose="020B0602020202020204" pitchFamily="34" charset="0"/>
                <a:ea typeface="+mn-ea"/>
                <a:cs typeface="+mn-cs"/>
              </a:rPr>
              <a:t>The bartender’s collection</a:t>
            </a:r>
          </a:p>
        </p:txBody>
      </p:sp>
      <p:sp>
        <p:nvSpPr>
          <p:cNvPr id="24" name="object 5">
            <a:extLst>
              <a:ext uri="{FF2B5EF4-FFF2-40B4-BE49-F238E27FC236}">
                <a16:creationId xmlns:a16="http://schemas.microsoft.com/office/drawing/2014/main" id="{0BE7A2B4-861E-4D08-BC59-1336D0831382}"/>
              </a:ext>
            </a:extLst>
          </p:cNvPr>
          <p:cNvSpPr/>
          <p:nvPr/>
        </p:nvSpPr>
        <p:spPr>
          <a:xfrm>
            <a:off x="982663" y="722473"/>
            <a:ext cx="1856879" cy="41915"/>
          </a:xfrm>
          <a:custGeom>
            <a:avLst/>
            <a:gdLst/>
            <a:ahLst/>
            <a:cxnLst/>
            <a:rect l="l" t="t" r="r" b="b"/>
            <a:pathLst>
              <a:path w="2800350">
                <a:moveTo>
                  <a:pt x="0" y="0"/>
                </a:moveTo>
                <a:lnTo>
                  <a:pt x="2799778" y="0"/>
                </a:lnTo>
              </a:path>
            </a:pathLst>
          </a:custGeom>
          <a:ln w="28575">
            <a:solidFill>
              <a:srgbClr val="87764E"/>
            </a:solidFill>
          </a:ln>
        </p:spPr>
        <p:txBody>
          <a:bodyPr wrap="square" lIns="0" tIns="0" rIns="0" bIns="0" rtlCol="0"/>
          <a:lstStyle/>
          <a:p>
            <a:pPr defTabSz="642915"/>
            <a:endParaRPr sz="1266">
              <a:solidFill>
                <a:prstClr val="black"/>
              </a:solidFill>
              <a:latin typeface="Calibri"/>
            </a:endParaRPr>
          </a:p>
        </p:txBody>
      </p:sp>
      <p:sp>
        <p:nvSpPr>
          <p:cNvPr id="25" name="object 6">
            <a:extLst>
              <a:ext uri="{FF2B5EF4-FFF2-40B4-BE49-F238E27FC236}">
                <a16:creationId xmlns:a16="http://schemas.microsoft.com/office/drawing/2014/main" id="{24EE41D3-82C1-468F-91EE-906E95F50120}"/>
              </a:ext>
            </a:extLst>
          </p:cNvPr>
          <p:cNvSpPr/>
          <p:nvPr/>
        </p:nvSpPr>
        <p:spPr>
          <a:xfrm flipV="1">
            <a:off x="982663" y="634034"/>
            <a:ext cx="1856879" cy="36000"/>
          </a:xfrm>
          <a:custGeom>
            <a:avLst/>
            <a:gdLst/>
            <a:ahLst/>
            <a:cxnLst/>
            <a:rect l="l" t="t" r="r" b="b"/>
            <a:pathLst>
              <a:path w="2800350">
                <a:moveTo>
                  <a:pt x="0" y="0"/>
                </a:moveTo>
                <a:lnTo>
                  <a:pt x="2799778" y="0"/>
                </a:lnTo>
              </a:path>
            </a:pathLst>
          </a:custGeom>
          <a:ln w="3175">
            <a:solidFill>
              <a:srgbClr val="87764E"/>
            </a:solidFill>
          </a:ln>
        </p:spPr>
        <p:txBody>
          <a:bodyPr wrap="square" lIns="0" tIns="0" rIns="0" bIns="0" rtlCol="0"/>
          <a:lstStyle/>
          <a:p>
            <a:pPr defTabSz="642915"/>
            <a:endParaRPr sz="1266">
              <a:solidFill>
                <a:prstClr val="black"/>
              </a:solidFill>
              <a:latin typeface="Calibri"/>
            </a:endParaRPr>
          </a:p>
        </p:txBody>
      </p:sp>
      <p:sp>
        <p:nvSpPr>
          <p:cNvPr id="2" name="Rectangle 1">
            <a:extLst>
              <a:ext uri="{FF2B5EF4-FFF2-40B4-BE49-F238E27FC236}">
                <a16:creationId xmlns:a16="http://schemas.microsoft.com/office/drawing/2014/main" id="{A3B3A3C5-21DE-4D7B-88F1-0B34D6FB50B4}"/>
              </a:ext>
            </a:extLst>
          </p:cNvPr>
          <p:cNvSpPr/>
          <p:nvPr/>
        </p:nvSpPr>
        <p:spPr>
          <a:xfrm>
            <a:off x="2381250" y="1780539"/>
            <a:ext cx="3048000" cy="1200329"/>
          </a:xfrm>
          <a:prstGeom prst="rect">
            <a:avLst/>
          </a:prstGeom>
        </p:spPr>
        <p:txBody>
          <a:bodyPr wrap="square">
            <a:spAutoFit/>
          </a:bodyPr>
          <a:lstStyle/>
          <a:p>
            <a:pPr lvl="0"/>
            <a:r>
              <a:rPr lang="en-US" sz="1600" b="1" dirty="0">
                <a:solidFill>
                  <a:srgbClr val="87764E"/>
                </a:solidFill>
                <a:latin typeface="ITC Avant Garde Std Bk" panose="020B0502020202020204" pitchFamily="34" charset="0"/>
              </a:rPr>
              <a:t>Red Light Negroni</a:t>
            </a:r>
          </a:p>
          <a:p>
            <a:pPr lvl="0"/>
            <a:endParaRPr lang="nl-NL" sz="1400" dirty="0">
              <a:latin typeface="ITC Avant Garde Std Bk" panose="020B0502020202020204" pitchFamily="34" charset="0"/>
            </a:endParaRPr>
          </a:p>
          <a:p>
            <a:pPr lvl="0"/>
            <a:r>
              <a:rPr lang="nl-NL" sz="1400" dirty="0">
                <a:latin typeface="ITC Avant Garde Std Bk" panose="020B0502020202020204" pitchFamily="34" charset="0"/>
              </a:rPr>
              <a:t>1 oz Galliano L’Aperitivo</a:t>
            </a:r>
            <a:br>
              <a:rPr lang="nl-NL" sz="1400" dirty="0">
                <a:latin typeface="ITC Avant Garde Std Bk" panose="020B0502020202020204" pitchFamily="34" charset="0"/>
              </a:rPr>
            </a:br>
            <a:r>
              <a:rPr lang="nl-NL" sz="1400" dirty="0">
                <a:latin typeface="ITC Avant Garde Std Bk" panose="020B0502020202020204" pitchFamily="34" charset="0"/>
              </a:rPr>
              <a:t>1 oz Sweet Vermouth</a:t>
            </a:r>
            <a:br>
              <a:rPr lang="nl-NL" sz="1400" dirty="0">
                <a:latin typeface="ITC Avant Garde Std Bk" panose="020B0502020202020204" pitchFamily="34" charset="0"/>
              </a:rPr>
            </a:br>
            <a:r>
              <a:rPr lang="nl-NL" sz="1400" dirty="0">
                <a:latin typeface="ITC Avant Garde Std Bk" panose="020B0502020202020204" pitchFamily="34" charset="0"/>
              </a:rPr>
              <a:t>1 oz Bols Genever</a:t>
            </a:r>
            <a:endParaRPr lang="en-US" sz="1400" dirty="0">
              <a:latin typeface="ITC Avant Garde Std Bk" panose="020B0502020202020204" pitchFamily="34" charset="0"/>
            </a:endParaRPr>
          </a:p>
        </p:txBody>
      </p:sp>
      <p:sp>
        <p:nvSpPr>
          <p:cNvPr id="3" name="Rectangle 2">
            <a:extLst>
              <a:ext uri="{FF2B5EF4-FFF2-40B4-BE49-F238E27FC236}">
                <a16:creationId xmlns:a16="http://schemas.microsoft.com/office/drawing/2014/main" id="{2DB5EBAA-7BB2-48E3-A4D9-CA130657A368}"/>
              </a:ext>
            </a:extLst>
          </p:cNvPr>
          <p:cNvSpPr/>
          <p:nvPr/>
        </p:nvSpPr>
        <p:spPr>
          <a:xfrm>
            <a:off x="2381250" y="3730129"/>
            <a:ext cx="2667000" cy="1631216"/>
          </a:xfrm>
          <a:prstGeom prst="rect">
            <a:avLst/>
          </a:prstGeom>
        </p:spPr>
        <p:txBody>
          <a:bodyPr wrap="square">
            <a:spAutoFit/>
          </a:bodyPr>
          <a:lstStyle/>
          <a:p>
            <a:pPr lvl="0"/>
            <a:r>
              <a:rPr lang="en-US" sz="1600" b="1" dirty="0">
                <a:solidFill>
                  <a:srgbClr val="87764E"/>
                </a:solidFill>
                <a:latin typeface="ITC Avant Garde Std Bk" panose="020B0502020202020204" pitchFamily="34" charset="0"/>
              </a:rPr>
              <a:t>The Gold Rush</a:t>
            </a:r>
          </a:p>
          <a:p>
            <a:pPr lvl="0"/>
            <a:endParaRPr lang="en-US" sz="1400" dirty="0">
              <a:latin typeface="ITC Avant Garde Std Bk" panose="020B0502020202020204" pitchFamily="34" charset="0"/>
            </a:endParaRPr>
          </a:p>
          <a:p>
            <a:pPr lvl="0"/>
            <a:r>
              <a:rPr lang="en-US" sz="1400" dirty="0">
                <a:latin typeface="ITC Avant Garde Std Bk" panose="020B0502020202020204" pitchFamily="34" charset="0"/>
              </a:rPr>
              <a:t>1.5 oz Galliano </a:t>
            </a:r>
            <a:r>
              <a:rPr lang="en-US" sz="1400" dirty="0" err="1">
                <a:latin typeface="ITC Avant Garde Std Bk" panose="020B0502020202020204" pitchFamily="34" charset="0"/>
              </a:rPr>
              <a:t>L’Autentico</a:t>
            </a:r>
            <a:endParaRPr lang="en-US" sz="1400" dirty="0">
              <a:latin typeface="ITC Avant Garde Std Bk" panose="020B0502020202020204" pitchFamily="34" charset="0"/>
            </a:endParaRPr>
          </a:p>
          <a:p>
            <a:pPr lvl="0"/>
            <a:r>
              <a:rPr lang="en-US" sz="1400" dirty="0">
                <a:latin typeface="ITC Avant Garde Std Bk" panose="020B0502020202020204" pitchFamily="34" charset="0"/>
              </a:rPr>
              <a:t>1 oz Mezcal</a:t>
            </a:r>
          </a:p>
          <a:p>
            <a:pPr lvl="0"/>
            <a:r>
              <a:rPr lang="es-ES" sz="1400" dirty="0">
                <a:latin typeface="ITC Avant Garde Std Bk" panose="020B0502020202020204" pitchFamily="34" charset="0"/>
              </a:rPr>
              <a:t>0.75 oz </a:t>
            </a:r>
            <a:r>
              <a:rPr lang="es-ES" sz="1400" dirty="0" err="1">
                <a:latin typeface="ITC Avant Garde Std Bk" panose="020B0502020202020204" pitchFamily="34" charset="0"/>
              </a:rPr>
              <a:t>Fresh</a:t>
            </a:r>
            <a:r>
              <a:rPr lang="es-ES" sz="1400" dirty="0">
                <a:latin typeface="ITC Avant Garde Std Bk" panose="020B0502020202020204" pitchFamily="34" charset="0"/>
              </a:rPr>
              <a:t> Lime Juice</a:t>
            </a:r>
            <a:endParaRPr lang="en-US" sz="1400" dirty="0">
              <a:latin typeface="ITC Avant Garde Std Bk" panose="020B0502020202020204" pitchFamily="34" charset="0"/>
            </a:endParaRPr>
          </a:p>
          <a:p>
            <a:pPr lvl="0"/>
            <a:r>
              <a:rPr lang="en-US" sz="1400" dirty="0">
                <a:latin typeface="ITC Avant Garde Std Bk" panose="020B0502020202020204" pitchFamily="34" charset="0"/>
              </a:rPr>
              <a:t>0.5 oz Agave</a:t>
            </a:r>
          </a:p>
          <a:p>
            <a:pPr lvl="0"/>
            <a:r>
              <a:rPr lang="en-US" sz="1400" dirty="0">
                <a:latin typeface="ITC Avant Garde Std Bk" panose="020B0502020202020204" pitchFamily="34" charset="0"/>
              </a:rPr>
              <a:t>Pinch of Salt</a:t>
            </a:r>
          </a:p>
        </p:txBody>
      </p:sp>
      <p:pic>
        <p:nvPicPr>
          <p:cNvPr id="6" name="Picture 5">
            <a:extLst>
              <a:ext uri="{FF2B5EF4-FFF2-40B4-BE49-F238E27FC236}">
                <a16:creationId xmlns:a16="http://schemas.microsoft.com/office/drawing/2014/main" id="{B04128E1-6CF4-403B-B1B9-DA1915E61A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186" y="3580170"/>
            <a:ext cx="1329064" cy="1781175"/>
          </a:xfrm>
          <a:prstGeom prst="rect">
            <a:avLst/>
          </a:prstGeom>
        </p:spPr>
      </p:pic>
      <p:pic>
        <p:nvPicPr>
          <p:cNvPr id="8" name="Picture 7">
            <a:extLst>
              <a:ext uri="{FF2B5EF4-FFF2-40B4-BE49-F238E27FC236}">
                <a16:creationId xmlns:a16="http://schemas.microsoft.com/office/drawing/2014/main" id="{6808ED52-DE16-4461-ABAF-72F9153A96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52186" y="1496655"/>
            <a:ext cx="1085693" cy="1620960"/>
          </a:xfrm>
          <a:prstGeom prst="rect">
            <a:avLst/>
          </a:prstGeom>
        </p:spPr>
      </p:pic>
      <p:sp>
        <p:nvSpPr>
          <p:cNvPr id="17" name="Rectangle 16">
            <a:extLst>
              <a:ext uri="{FF2B5EF4-FFF2-40B4-BE49-F238E27FC236}">
                <a16:creationId xmlns:a16="http://schemas.microsoft.com/office/drawing/2014/main" id="{97749FFC-8CA5-4F55-90E2-8A2C9684634B}"/>
              </a:ext>
            </a:extLst>
          </p:cNvPr>
          <p:cNvSpPr/>
          <p:nvPr/>
        </p:nvSpPr>
        <p:spPr>
          <a:xfrm>
            <a:off x="6991350" y="1780539"/>
            <a:ext cx="3048000" cy="1631216"/>
          </a:xfrm>
          <a:prstGeom prst="rect">
            <a:avLst/>
          </a:prstGeom>
        </p:spPr>
        <p:txBody>
          <a:bodyPr wrap="square">
            <a:spAutoFit/>
          </a:bodyPr>
          <a:lstStyle/>
          <a:p>
            <a:pPr lvl="0"/>
            <a:r>
              <a:rPr lang="en-US" sz="1600" b="1" dirty="0">
                <a:solidFill>
                  <a:srgbClr val="87764E"/>
                </a:solidFill>
                <a:latin typeface="ITC Avant Garde Std Bk" panose="020B0502020202020204" pitchFamily="34" charset="0"/>
              </a:rPr>
              <a:t>Galliano Sour</a:t>
            </a:r>
          </a:p>
          <a:p>
            <a:pPr lvl="0"/>
            <a:endParaRPr lang="nl-NL" sz="1400" dirty="0">
              <a:latin typeface="ITC Avant Garde Std Bk" panose="020B0502020202020204" pitchFamily="34" charset="0"/>
            </a:endParaRPr>
          </a:p>
          <a:p>
            <a:pPr lvl="0"/>
            <a:r>
              <a:rPr lang="nl-NL" sz="1400" dirty="0">
                <a:latin typeface="ITC Avant Garde Std Bk" panose="020B0502020202020204" pitchFamily="34" charset="0"/>
              </a:rPr>
              <a:t>2 oz Galliano L’Autentico</a:t>
            </a:r>
          </a:p>
          <a:p>
            <a:pPr lvl="0"/>
            <a:r>
              <a:rPr lang="nl-NL" sz="1400" dirty="0">
                <a:latin typeface="ITC Avant Garde Std Bk" panose="020B0502020202020204" pitchFamily="34" charset="0"/>
              </a:rPr>
              <a:t>1 oz Fresh Lemon Juice</a:t>
            </a:r>
          </a:p>
          <a:p>
            <a:pPr lvl="0"/>
            <a:r>
              <a:rPr lang="nl-NL" sz="1400" dirty="0">
                <a:latin typeface="ITC Avant Garde Std Bk" panose="020B0502020202020204" pitchFamily="34" charset="0"/>
              </a:rPr>
              <a:t>0.25 oz simple syrup</a:t>
            </a:r>
          </a:p>
          <a:p>
            <a:pPr lvl="0"/>
            <a:r>
              <a:rPr lang="nl-NL" sz="1400" dirty="0">
                <a:latin typeface="ITC Avant Garde Std Bk" panose="020B0502020202020204" pitchFamily="34" charset="0"/>
              </a:rPr>
              <a:t>Egg white</a:t>
            </a:r>
            <a:br>
              <a:rPr lang="nl-NL" sz="1400" dirty="0">
                <a:latin typeface="ITC Avant Garde Std Bk" panose="020B0502020202020204" pitchFamily="34" charset="0"/>
              </a:rPr>
            </a:br>
            <a:endParaRPr lang="en-US" sz="1400" dirty="0">
              <a:latin typeface="ITC Avant Garde Std Bk" panose="020B0502020202020204" pitchFamily="34" charset="0"/>
            </a:endParaRPr>
          </a:p>
        </p:txBody>
      </p:sp>
      <p:pic>
        <p:nvPicPr>
          <p:cNvPr id="19" name="Picture 18">
            <a:extLst>
              <a:ext uri="{FF2B5EF4-FFF2-40B4-BE49-F238E27FC236}">
                <a16:creationId xmlns:a16="http://schemas.microsoft.com/office/drawing/2014/main" id="{27CC5E21-D330-4550-820E-5D4F45FD77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3688" y="1511853"/>
            <a:ext cx="1329064" cy="1781175"/>
          </a:xfrm>
          <a:prstGeom prst="rect">
            <a:avLst/>
          </a:prstGeom>
        </p:spPr>
      </p:pic>
      <p:sp>
        <p:nvSpPr>
          <p:cNvPr id="9" name="Rectangle 8">
            <a:extLst>
              <a:ext uri="{FF2B5EF4-FFF2-40B4-BE49-F238E27FC236}">
                <a16:creationId xmlns:a16="http://schemas.microsoft.com/office/drawing/2014/main" id="{2335767E-148F-4FEC-AE4D-FABEAD6FA167}"/>
              </a:ext>
            </a:extLst>
          </p:cNvPr>
          <p:cNvSpPr/>
          <p:nvPr/>
        </p:nvSpPr>
        <p:spPr>
          <a:xfrm>
            <a:off x="6991350" y="3730129"/>
            <a:ext cx="3048000" cy="2277547"/>
          </a:xfrm>
          <a:prstGeom prst="rect">
            <a:avLst/>
          </a:prstGeom>
        </p:spPr>
        <p:txBody>
          <a:bodyPr wrap="square">
            <a:spAutoFit/>
          </a:bodyPr>
          <a:lstStyle/>
          <a:p>
            <a:pPr lvl="0"/>
            <a:r>
              <a:rPr lang="en-US" sz="1600" b="1" dirty="0">
                <a:solidFill>
                  <a:srgbClr val="87764E"/>
                </a:solidFill>
                <a:latin typeface="ITC Avant Garde Std Bk" panose="020B0502020202020204" pitchFamily="34" charset="0"/>
              </a:rPr>
              <a:t>Frozen Irish Coffee</a:t>
            </a:r>
          </a:p>
          <a:p>
            <a:pPr lvl="0"/>
            <a:endParaRPr lang="en-US" sz="1400" dirty="0">
              <a:latin typeface="ITC Avant Garde Std Bk" panose="020B0502020202020204" pitchFamily="34" charset="0"/>
            </a:endParaRPr>
          </a:p>
          <a:p>
            <a:pPr lvl="0"/>
            <a:r>
              <a:rPr lang="en-US" sz="1400" dirty="0">
                <a:latin typeface="ITC Avant Garde Std Bk" panose="020B0502020202020204" pitchFamily="34" charset="0"/>
              </a:rPr>
              <a:t>1.25oz Irish Whiskey</a:t>
            </a:r>
          </a:p>
          <a:p>
            <a:pPr lvl="0"/>
            <a:r>
              <a:rPr lang="en-US" sz="1400" dirty="0">
                <a:latin typeface="ITC Avant Garde Std Bk" panose="020B0502020202020204" pitchFamily="34" charset="0"/>
              </a:rPr>
              <a:t>0.75oz Galliano Espresso</a:t>
            </a:r>
          </a:p>
          <a:p>
            <a:pPr lvl="0"/>
            <a:r>
              <a:rPr lang="en-US" sz="1400" dirty="0">
                <a:latin typeface="ITC Avant Garde Std Bk" panose="020B0502020202020204" pitchFamily="34" charset="0"/>
              </a:rPr>
              <a:t>3oz Cold Brew Coffee</a:t>
            </a:r>
          </a:p>
          <a:p>
            <a:pPr lvl="0"/>
            <a:r>
              <a:rPr lang="en-US" sz="1400" dirty="0">
                <a:latin typeface="ITC Avant Garde Std Bk" panose="020B0502020202020204" pitchFamily="34" charset="0"/>
              </a:rPr>
              <a:t>1oz Chocolate Milk</a:t>
            </a:r>
          </a:p>
          <a:p>
            <a:pPr lvl="0"/>
            <a:r>
              <a:rPr lang="en-US" sz="1400" dirty="0">
                <a:latin typeface="ITC Avant Garde Std Bk" panose="020B0502020202020204" pitchFamily="34" charset="0"/>
              </a:rPr>
              <a:t>1 scoop chocolate ice cream</a:t>
            </a:r>
          </a:p>
          <a:p>
            <a:pPr lvl="0"/>
            <a:endParaRPr lang="en-US" sz="1400" dirty="0">
              <a:latin typeface="ITC Avant Garde Std Bk" panose="020B0502020202020204" pitchFamily="34" charset="0"/>
            </a:endParaRPr>
          </a:p>
          <a:p>
            <a:pPr lvl="0"/>
            <a:r>
              <a:rPr lang="en-US" sz="1400" dirty="0">
                <a:latin typeface="ITC Avant Garde Std Bk" panose="020B0502020202020204" pitchFamily="34" charset="0"/>
              </a:rPr>
              <a:t>Blend with a handful of ice cubes</a:t>
            </a:r>
          </a:p>
        </p:txBody>
      </p:sp>
      <p:pic>
        <p:nvPicPr>
          <p:cNvPr id="3074" name="Picture 2" descr="Image result for frozen irish coffee">
            <a:extLst>
              <a:ext uri="{FF2B5EF4-FFF2-40B4-BE49-F238E27FC236}">
                <a16:creationId xmlns:a16="http://schemas.microsoft.com/office/drawing/2014/main" id="{94264EC5-C017-428F-91B1-DD232443B4B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8929"/>
          <a:stretch/>
        </p:blipFill>
        <p:spPr bwMode="auto">
          <a:xfrm>
            <a:off x="5048407" y="3536696"/>
            <a:ext cx="1905000" cy="2428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42100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5">
            <a:extLst>
              <a:ext uri="{FF2B5EF4-FFF2-40B4-BE49-F238E27FC236}">
                <a16:creationId xmlns:a16="http://schemas.microsoft.com/office/drawing/2014/main" id="{22B1AB9A-D159-4396-A4F5-0650355795B6}"/>
              </a:ext>
            </a:extLst>
          </p:cNvPr>
          <p:cNvSpPr txBox="1">
            <a:spLocks/>
          </p:cNvSpPr>
          <p:nvPr/>
        </p:nvSpPr>
        <p:spPr>
          <a:xfrm>
            <a:off x="650095" y="816827"/>
            <a:ext cx="3767860" cy="369332"/>
          </a:xfrm>
          <a:prstGeom prst="rect">
            <a:avLst/>
          </a:prstGeom>
        </p:spPr>
        <p:txBody>
          <a:bodyPr wrap="square" lIns="0" tIns="0" rIns="0" bIns="0">
            <a:spAutoFit/>
          </a:bodyPr>
          <a:lstStyle>
            <a:lvl1pPr>
              <a:defRPr sz="3600" b="0" i="1">
                <a:solidFill>
                  <a:schemeClr val="bg1"/>
                </a:solidFill>
                <a:latin typeface="Trebuchet MS"/>
                <a:ea typeface="+mj-ea"/>
                <a:cs typeface="Trebuchet MS"/>
              </a:defRPr>
            </a:lvl1pPr>
          </a:lstStyle>
          <a:p>
            <a:pPr algn="ctr" defTabSz="1219170"/>
            <a:r>
              <a:rPr lang="en-US" sz="2400" b="1" i="0" cap="all" dirty="0" err="1">
                <a:solidFill>
                  <a:srgbClr val="87764E"/>
                </a:solidFill>
                <a:latin typeface="ITC Avant Garde Std Md" panose="020B0602020202020204" pitchFamily="34" charset="0"/>
                <a:ea typeface="+mn-ea"/>
                <a:cs typeface="+mn-cs"/>
              </a:rPr>
              <a:t>TARget</a:t>
            </a:r>
            <a:r>
              <a:rPr lang="en-US" sz="2400" b="1" i="0" cap="all" dirty="0">
                <a:solidFill>
                  <a:srgbClr val="87764E"/>
                </a:solidFill>
                <a:latin typeface="ITC Avant Garde Std Md" panose="020B0602020202020204" pitchFamily="34" charset="0"/>
                <a:ea typeface="+mn-ea"/>
                <a:cs typeface="+mn-cs"/>
              </a:rPr>
              <a:t> consumer</a:t>
            </a:r>
          </a:p>
        </p:txBody>
      </p:sp>
      <p:sp>
        <p:nvSpPr>
          <p:cNvPr id="24" name="object 5">
            <a:extLst>
              <a:ext uri="{FF2B5EF4-FFF2-40B4-BE49-F238E27FC236}">
                <a16:creationId xmlns:a16="http://schemas.microsoft.com/office/drawing/2014/main" id="{0BE7A2B4-861E-4D08-BC59-1336D0831382}"/>
              </a:ext>
            </a:extLst>
          </p:cNvPr>
          <p:cNvSpPr/>
          <p:nvPr/>
        </p:nvSpPr>
        <p:spPr>
          <a:xfrm>
            <a:off x="982663" y="722473"/>
            <a:ext cx="1856879" cy="41915"/>
          </a:xfrm>
          <a:custGeom>
            <a:avLst/>
            <a:gdLst/>
            <a:ahLst/>
            <a:cxnLst/>
            <a:rect l="l" t="t" r="r" b="b"/>
            <a:pathLst>
              <a:path w="2800350">
                <a:moveTo>
                  <a:pt x="0" y="0"/>
                </a:moveTo>
                <a:lnTo>
                  <a:pt x="2799778" y="0"/>
                </a:lnTo>
              </a:path>
            </a:pathLst>
          </a:custGeom>
          <a:ln w="28575">
            <a:solidFill>
              <a:srgbClr val="87764E"/>
            </a:solidFill>
          </a:ln>
        </p:spPr>
        <p:txBody>
          <a:bodyPr wrap="square" lIns="0" tIns="0" rIns="0" bIns="0" rtlCol="0"/>
          <a:lstStyle/>
          <a:p>
            <a:pPr defTabSz="642915"/>
            <a:endParaRPr sz="1266">
              <a:solidFill>
                <a:prstClr val="black"/>
              </a:solidFill>
              <a:latin typeface="Calibri"/>
            </a:endParaRPr>
          </a:p>
        </p:txBody>
      </p:sp>
      <p:sp>
        <p:nvSpPr>
          <p:cNvPr id="25" name="object 6">
            <a:extLst>
              <a:ext uri="{FF2B5EF4-FFF2-40B4-BE49-F238E27FC236}">
                <a16:creationId xmlns:a16="http://schemas.microsoft.com/office/drawing/2014/main" id="{24EE41D3-82C1-468F-91EE-906E95F50120}"/>
              </a:ext>
            </a:extLst>
          </p:cNvPr>
          <p:cNvSpPr/>
          <p:nvPr/>
        </p:nvSpPr>
        <p:spPr>
          <a:xfrm flipV="1">
            <a:off x="982663" y="634034"/>
            <a:ext cx="1856879" cy="36000"/>
          </a:xfrm>
          <a:custGeom>
            <a:avLst/>
            <a:gdLst/>
            <a:ahLst/>
            <a:cxnLst/>
            <a:rect l="l" t="t" r="r" b="b"/>
            <a:pathLst>
              <a:path w="2800350">
                <a:moveTo>
                  <a:pt x="0" y="0"/>
                </a:moveTo>
                <a:lnTo>
                  <a:pt x="2799778" y="0"/>
                </a:lnTo>
              </a:path>
            </a:pathLst>
          </a:custGeom>
          <a:ln w="3175">
            <a:solidFill>
              <a:srgbClr val="87764E"/>
            </a:solidFill>
          </a:ln>
        </p:spPr>
        <p:txBody>
          <a:bodyPr wrap="square" lIns="0" tIns="0" rIns="0" bIns="0" rtlCol="0"/>
          <a:lstStyle/>
          <a:p>
            <a:pPr defTabSz="642915"/>
            <a:endParaRPr sz="1266">
              <a:solidFill>
                <a:prstClr val="black"/>
              </a:solidFill>
              <a:latin typeface="Calibri"/>
            </a:endParaRPr>
          </a:p>
        </p:txBody>
      </p:sp>
      <p:pic>
        <p:nvPicPr>
          <p:cNvPr id="12" name="Picture 11">
            <a:extLst>
              <a:ext uri="{FF2B5EF4-FFF2-40B4-BE49-F238E27FC236}">
                <a16:creationId xmlns:a16="http://schemas.microsoft.com/office/drawing/2014/main" id="{E426BA48-79DC-408C-B455-7E159E22D0E9}"/>
              </a:ext>
            </a:extLst>
          </p:cNvPr>
          <p:cNvPicPr>
            <a:picLocks noChangeAspect="1"/>
          </p:cNvPicPr>
          <p:nvPr/>
        </p:nvPicPr>
        <p:blipFill rotWithShape="1">
          <a:blip r:embed="rId3"/>
          <a:srcRect l="8268" t="23737" r="60626" b="40563"/>
          <a:stretch/>
        </p:blipFill>
        <p:spPr>
          <a:xfrm>
            <a:off x="137445" y="2348879"/>
            <a:ext cx="6002583" cy="3875087"/>
          </a:xfrm>
          <a:prstGeom prst="rect">
            <a:avLst/>
          </a:prstGeom>
        </p:spPr>
      </p:pic>
      <p:pic>
        <p:nvPicPr>
          <p:cNvPr id="13" name="Picture 12">
            <a:extLst>
              <a:ext uri="{FF2B5EF4-FFF2-40B4-BE49-F238E27FC236}">
                <a16:creationId xmlns:a16="http://schemas.microsoft.com/office/drawing/2014/main" id="{8BD8B38F-B2EC-461E-BF34-3BE0A4A136FB}"/>
              </a:ext>
            </a:extLst>
          </p:cNvPr>
          <p:cNvPicPr>
            <a:picLocks noChangeAspect="1"/>
          </p:cNvPicPr>
          <p:nvPr/>
        </p:nvPicPr>
        <p:blipFill rotWithShape="1">
          <a:blip r:embed="rId3"/>
          <a:srcRect l="50232" t="23737" r="18912" b="39828"/>
          <a:stretch/>
        </p:blipFill>
        <p:spPr>
          <a:xfrm>
            <a:off x="6230491" y="2348879"/>
            <a:ext cx="5834228" cy="3875087"/>
          </a:xfrm>
          <a:prstGeom prst="rect">
            <a:avLst/>
          </a:prstGeom>
        </p:spPr>
      </p:pic>
    </p:spTree>
    <p:extLst>
      <p:ext uri="{BB962C8B-B14F-4D97-AF65-F5344CB8AC3E}">
        <p14:creationId xmlns:p14="http://schemas.microsoft.com/office/powerpoint/2010/main" val="36760543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itle 5">
            <a:extLst>
              <a:ext uri="{FF2B5EF4-FFF2-40B4-BE49-F238E27FC236}">
                <a16:creationId xmlns:a16="http://schemas.microsoft.com/office/drawing/2014/main" id="{22B1AB9A-D159-4396-A4F5-0650355795B6}"/>
              </a:ext>
            </a:extLst>
          </p:cNvPr>
          <p:cNvSpPr txBox="1">
            <a:spLocks/>
          </p:cNvSpPr>
          <p:nvPr/>
        </p:nvSpPr>
        <p:spPr>
          <a:xfrm>
            <a:off x="335770" y="816827"/>
            <a:ext cx="3767860" cy="369332"/>
          </a:xfrm>
          <a:prstGeom prst="rect">
            <a:avLst/>
          </a:prstGeom>
        </p:spPr>
        <p:txBody>
          <a:bodyPr wrap="square" lIns="0" tIns="0" rIns="0" bIns="0">
            <a:spAutoFit/>
          </a:bodyPr>
          <a:lstStyle>
            <a:lvl1pPr>
              <a:defRPr sz="3600" b="0" i="1">
                <a:solidFill>
                  <a:schemeClr val="bg1"/>
                </a:solidFill>
                <a:latin typeface="Trebuchet MS"/>
                <a:ea typeface="+mj-ea"/>
                <a:cs typeface="Trebuchet MS"/>
              </a:defRPr>
            </a:lvl1pPr>
          </a:lstStyle>
          <a:p>
            <a:pPr algn="ctr" defTabSz="1219170"/>
            <a:r>
              <a:rPr lang="en-US" sz="2400" b="1" i="0" cap="all" dirty="0">
                <a:solidFill>
                  <a:srgbClr val="87764E"/>
                </a:solidFill>
                <a:latin typeface="ITC Avant Garde Std Md" panose="020B0602020202020204" pitchFamily="34" charset="0"/>
                <a:ea typeface="+mn-ea"/>
                <a:cs typeface="+mn-cs"/>
              </a:rPr>
              <a:t>ELEVATOR PITCH</a:t>
            </a:r>
          </a:p>
        </p:txBody>
      </p:sp>
      <p:sp>
        <p:nvSpPr>
          <p:cNvPr id="24" name="object 5">
            <a:extLst>
              <a:ext uri="{FF2B5EF4-FFF2-40B4-BE49-F238E27FC236}">
                <a16:creationId xmlns:a16="http://schemas.microsoft.com/office/drawing/2014/main" id="{0BE7A2B4-861E-4D08-BC59-1336D0831382}"/>
              </a:ext>
            </a:extLst>
          </p:cNvPr>
          <p:cNvSpPr/>
          <p:nvPr/>
        </p:nvSpPr>
        <p:spPr>
          <a:xfrm>
            <a:off x="982663" y="722473"/>
            <a:ext cx="1856879" cy="41915"/>
          </a:xfrm>
          <a:custGeom>
            <a:avLst/>
            <a:gdLst/>
            <a:ahLst/>
            <a:cxnLst/>
            <a:rect l="l" t="t" r="r" b="b"/>
            <a:pathLst>
              <a:path w="2800350">
                <a:moveTo>
                  <a:pt x="0" y="0"/>
                </a:moveTo>
                <a:lnTo>
                  <a:pt x="2799778" y="0"/>
                </a:lnTo>
              </a:path>
            </a:pathLst>
          </a:custGeom>
          <a:ln w="28575">
            <a:solidFill>
              <a:srgbClr val="87764E"/>
            </a:solidFill>
          </a:ln>
        </p:spPr>
        <p:txBody>
          <a:bodyPr wrap="square" lIns="0" tIns="0" rIns="0" bIns="0" rtlCol="0"/>
          <a:lstStyle/>
          <a:p>
            <a:pPr defTabSz="642915"/>
            <a:endParaRPr sz="1266">
              <a:solidFill>
                <a:prstClr val="black"/>
              </a:solidFill>
              <a:latin typeface="Calibri"/>
            </a:endParaRPr>
          </a:p>
        </p:txBody>
      </p:sp>
      <p:sp>
        <p:nvSpPr>
          <p:cNvPr id="25" name="object 6">
            <a:extLst>
              <a:ext uri="{FF2B5EF4-FFF2-40B4-BE49-F238E27FC236}">
                <a16:creationId xmlns:a16="http://schemas.microsoft.com/office/drawing/2014/main" id="{24EE41D3-82C1-468F-91EE-906E95F50120}"/>
              </a:ext>
            </a:extLst>
          </p:cNvPr>
          <p:cNvSpPr/>
          <p:nvPr/>
        </p:nvSpPr>
        <p:spPr>
          <a:xfrm flipV="1">
            <a:off x="982663" y="634034"/>
            <a:ext cx="1856879" cy="36000"/>
          </a:xfrm>
          <a:custGeom>
            <a:avLst/>
            <a:gdLst/>
            <a:ahLst/>
            <a:cxnLst/>
            <a:rect l="l" t="t" r="r" b="b"/>
            <a:pathLst>
              <a:path w="2800350">
                <a:moveTo>
                  <a:pt x="0" y="0"/>
                </a:moveTo>
                <a:lnTo>
                  <a:pt x="2799778" y="0"/>
                </a:lnTo>
              </a:path>
            </a:pathLst>
          </a:custGeom>
          <a:ln w="3175">
            <a:solidFill>
              <a:srgbClr val="87764E"/>
            </a:solidFill>
          </a:ln>
        </p:spPr>
        <p:txBody>
          <a:bodyPr wrap="square" lIns="0" tIns="0" rIns="0" bIns="0" rtlCol="0"/>
          <a:lstStyle/>
          <a:p>
            <a:pPr defTabSz="642915"/>
            <a:endParaRPr sz="1266">
              <a:solidFill>
                <a:prstClr val="black"/>
              </a:solidFill>
              <a:latin typeface="Calibri"/>
            </a:endParaRPr>
          </a:p>
        </p:txBody>
      </p:sp>
      <p:sp>
        <p:nvSpPr>
          <p:cNvPr id="8" name="Content Placeholder 2">
            <a:extLst>
              <a:ext uri="{FF2B5EF4-FFF2-40B4-BE49-F238E27FC236}">
                <a16:creationId xmlns:a16="http://schemas.microsoft.com/office/drawing/2014/main" id="{D41FE1F6-0AE2-4958-B38C-B67998E13E65}"/>
              </a:ext>
            </a:extLst>
          </p:cNvPr>
          <p:cNvSpPr txBox="1">
            <a:spLocks/>
          </p:cNvSpPr>
          <p:nvPr/>
        </p:nvSpPr>
        <p:spPr>
          <a:xfrm>
            <a:off x="894771" y="1609564"/>
            <a:ext cx="3767859" cy="4525963"/>
          </a:xfrm>
          <a:prstGeom prst="rect">
            <a:avLst/>
          </a:prstGeom>
        </p:spPr>
        <p:txBody>
          <a:bodyPr>
            <a:noAutofit/>
          </a:bodyPr>
          <a:lst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a:lstStyle>
          <a:p>
            <a:r>
              <a:rPr lang="en-US" b="1" i="1" kern="0" dirty="0">
                <a:solidFill>
                  <a:sysClr val="windowText" lastClr="000000"/>
                </a:solidFill>
              </a:rPr>
              <a:t>What is Galliano?</a:t>
            </a:r>
          </a:p>
          <a:p>
            <a:r>
              <a:rPr lang="en-US" kern="0" dirty="0">
                <a:solidFill>
                  <a:sysClr val="windowText" lastClr="000000"/>
                </a:solidFill>
              </a:rPr>
              <a:t>Classic Italian herbal liqueur, blended from 30 different herbs and spices.</a:t>
            </a:r>
          </a:p>
          <a:p>
            <a:endParaRPr lang="en-US" kern="0" dirty="0">
              <a:solidFill>
                <a:sysClr val="windowText" lastClr="000000"/>
              </a:solidFill>
            </a:endParaRPr>
          </a:p>
          <a:p>
            <a:r>
              <a:rPr lang="en-US" b="1" i="1" kern="0" dirty="0">
                <a:solidFill>
                  <a:sysClr val="windowText" lastClr="000000"/>
                </a:solidFill>
              </a:rPr>
              <a:t>What is Galliano Espresso?</a:t>
            </a:r>
          </a:p>
          <a:p>
            <a:r>
              <a:rPr lang="en-US" kern="0" dirty="0">
                <a:solidFill>
                  <a:sysClr val="windowText" lastClr="000000"/>
                </a:solidFill>
              </a:rPr>
              <a:t>Classic Italian espresso liqueur with bold and intense coffee flavor, all natural ingredients </a:t>
            </a:r>
          </a:p>
          <a:p>
            <a:endParaRPr lang="en-US" b="1" i="1" kern="0" dirty="0">
              <a:solidFill>
                <a:sysClr val="windowText" lastClr="000000"/>
              </a:solidFill>
            </a:endParaRPr>
          </a:p>
          <a:p>
            <a:r>
              <a:rPr lang="en-US" b="1" i="1" kern="0" dirty="0">
                <a:solidFill>
                  <a:sysClr val="windowText" lastClr="000000"/>
                </a:solidFill>
              </a:rPr>
              <a:t>What is Galliano </a:t>
            </a:r>
            <a:r>
              <a:rPr lang="en-US" b="1" i="1" kern="0" dirty="0" err="1">
                <a:solidFill>
                  <a:sysClr val="windowText" lastClr="000000"/>
                </a:solidFill>
              </a:rPr>
              <a:t>L’Aperitivo</a:t>
            </a:r>
            <a:r>
              <a:rPr lang="en-US" b="1" i="1" kern="0" dirty="0">
                <a:solidFill>
                  <a:sysClr val="windowText" lastClr="000000"/>
                </a:solidFill>
              </a:rPr>
              <a:t>?</a:t>
            </a:r>
          </a:p>
          <a:p>
            <a:r>
              <a:rPr lang="en-US" kern="0" dirty="0">
                <a:solidFill>
                  <a:sysClr val="windowText" lastClr="000000"/>
                </a:solidFill>
              </a:rPr>
              <a:t>Well-balanced Italian bitter blended from 50 Mediterranean herbs and citruses</a:t>
            </a:r>
          </a:p>
        </p:txBody>
      </p:sp>
      <p:pic>
        <p:nvPicPr>
          <p:cNvPr id="3" name="Picture 2">
            <a:extLst>
              <a:ext uri="{FF2B5EF4-FFF2-40B4-BE49-F238E27FC236}">
                <a16:creationId xmlns:a16="http://schemas.microsoft.com/office/drawing/2014/main" id="{59D668DA-69A6-434A-8ABD-52FBB3776B0A}"/>
              </a:ext>
            </a:extLst>
          </p:cNvPr>
          <p:cNvPicPr>
            <a:picLocks noChangeAspect="1"/>
          </p:cNvPicPr>
          <p:nvPr/>
        </p:nvPicPr>
        <p:blipFill rotWithShape="1">
          <a:blip r:embed="rId3">
            <a:extLst>
              <a:ext uri="{28A0092B-C50C-407E-A947-70E740481C1C}">
                <a14:useLocalDpi xmlns:a14="http://schemas.microsoft.com/office/drawing/2010/main" val="0"/>
              </a:ext>
            </a:extLst>
          </a:blip>
          <a:srcRect l="20550" t="1" r="22382" b="550"/>
          <a:stretch/>
        </p:blipFill>
        <p:spPr>
          <a:xfrm>
            <a:off x="5924550" y="578532"/>
            <a:ext cx="4800600" cy="5575884"/>
          </a:xfrm>
          <a:prstGeom prst="rect">
            <a:avLst/>
          </a:prstGeom>
        </p:spPr>
      </p:pic>
    </p:spTree>
    <p:extLst>
      <p:ext uri="{BB962C8B-B14F-4D97-AF65-F5344CB8AC3E}">
        <p14:creationId xmlns:p14="http://schemas.microsoft.com/office/powerpoint/2010/main" val="3850020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7">
            <a:extLst>
              <a:ext uri="{FF2B5EF4-FFF2-40B4-BE49-F238E27FC236}">
                <a16:creationId xmlns:a16="http://schemas.microsoft.com/office/drawing/2014/main" id="{589B3B74-7327-45D7-A2DB-EC75FD9BBA98}"/>
              </a:ext>
            </a:extLst>
          </p:cNvPr>
          <p:cNvSpPr txBox="1"/>
          <p:nvPr/>
        </p:nvSpPr>
        <p:spPr>
          <a:xfrm>
            <a:off x="982663" y="1272010"/>
            <a:ext cx="6280050" cy="4312439"/>
          </a:xfrm>
          <a:prstGeom prst="rect">
            <a:avLst/>
          </a:prstGeom>
        </p:spPr>
        <p:txBody>
          <a:bodyPr vert="horz" wrap="square" lIns="0" tIns="8930" rIns="0" bIns="0" rtlCol="0">
            <a:spAutoFit/>
          </a:bodyPr>
          <a:lstStyle/>
          <a:p>
            <a:pPr marL="285750" indent="-285750">
              <a:buFont typeface="Arial" panose="020B0604020202020204" pitchFamily="34" charset="0"/>
              <a:buChar char="•"/>
            </a:pPr>
            <a:r>
              <a:rPr lang="en-US" dirty="0">
                <a:solidFill>
                  <a:srgbClr val="C00000"/>
                </a:solidFill>
              </a:rPr>
              <a:t>Picture 1896… Italy… </a:t>
            </a:r>
            <a:r>
              <a:rPr lang="en-US" dirty="0"/>
              <a:t>Tuscany, specifically the port town of Livorno</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rgbClr val="C00000"/>
                </a:solidFill>
              </a:rPr>
              <a:t>Arturo </a:t>
            </a:r>
            <a:r>
              <a:rPr lang="en-US" dirty="0" err="1">
                <a:solidFill>
                  <a:srgbClr val="C00000"/>
                </a:solidFill>
              </a:rPr>
              <a:t>Vaccari</a:t>
            </a:r>
            <a:r>
              <a:rPr lang="en-US" dirty="0">
                <a:solidFill>
                  <a:srgbClr val="C00000"/>
                </a:solidFill>
              </a:rPr>
              <a:t>: </a:t>
            </a:r>
            <a:r>
              <a:rPr lang="en-US" dirty="0"/>
              <a:t>The creator of Galliano, born in Livorno, Italy in 1854.</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rgbClr val="C00000"/>
                </a:solidFill>
              </a:rPr>
              <a:t>Galliano, the man: </a:t>
            </a:r>
            <a:r>
              <a:rPr lang="en-US" dirty="0"/>
              <a:t>Inspiration behind the name - Italian war hero Maggiore Galliano in the late 1800s. Always described as a ‘dashing and commanding figure’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solidFill>
                  <a:srgbClr val="C00000"/>
                </a:solidFill>
              </a:rPr>
              <a:t>The Gold rush:</a:t>
            </a:r>
            <a:r>
              <a:rPr lang="en-US" dirty="0"/>
              <a:t> Italian immigrants were given a bottle of Galliano as they boarded US-bound ships and began their quest for gold in California. Hence the golden yellow color.</a:t>
            </a:r>
          </a:p>
          <a:p>
            <a:pPr marL="258952" marR="252701" lvl="1" indent="0" algn="l" defTabSz="642915" rtl="0" eaLnBrk="1" fontAlgn="auto" latinLnBrk="0" hangingPunct="1">
              <a:lnSpc>
                <a:spcPct val="150000"/>
              </a:lnSpc>
              <a:spcBef>
                <a:spcPts val="239"/>
              </a:spcBef>
              <a:spcAft>
                <a:spcPts val="0"/>
              </a:spcAft>
              <a:buClrTx/>
              <a:buSzTx/>
              <a:buFontTx/>
              <a:buNone/>
              <a:tabLst/>
              <a:defRPr/>
            </a:pPr>
            <a:endParaRPr kumimoji="0" lang="en-US" altLang="nl-NL" sz="1600" b="0" i="0" u="none" strike="noStrike" kern="1200" cap="none" spc="-4" normalizeH="0" baseline="0" noProof="0" dirty="0">
              <a:ln>
                <a:noFill/>
              </a:ln>
              <a:solidFill>
                <a:srgbClr val="87764E"/>
              </a:solidFill>
              <a:effectLst/>
              <a:uLnTx/>
              <a:uFillTx/>
              <a:latin typeface="ITC Avant Garde Gothic Std Book" panose="020B0502020202020204" pitchFamily="34" charset="0"/>
              <a:ea typeface="+mn-ea"/>
              <a:cs typeface="Times New Roman"/>
            </a:endParaRPr>
          </a:p>
          <a:p>
            <a:pPr marL="1001902" marR="252701" lvl="2" indent="-285750" algn="l" defTabSz="642915" rtl="0" eaLnBrk="1" fontAlgn="auto" latinLnBrk="0" hangingPunct="1">
              <a:lnSpc>
                <a:spcPts val="2250"/>
              </a:lnSpc>
              <a:spcBef>
                <a:spcPts val="239"/>
              </a:spcBef>
              <a:spcAft>
                <a:spcPts val="0"/>
              </a:spcAft>
              <a:buClrTx/>
              <a:buSzTx/>
              <a:buFont typeface="Wingdings" panose="05000000000000000000" pitchFamily="2" charset="2"/>
              <a:buChar char="v"/>
              <a:tabLst/>
              <a:defRPr/>
            </a:pPr>
            <a:endParaRPr kumimoji="0" lang="en-GB" altLang="nl-NL" sz="1800" b="1" i="0" u="none" strike="noStrike" kern="1200" cap="none" spc="-4" normalizeH="0" baseline="0" noProof="0" dirty="0">
              <a:ln>
                <a:noFill/>
              </a:ln>
              <a:solidFill>
                <a:srgbClr val="7F744F"/>
              </a:solidFill>
              <a:effectLst/>
              <a:uLnTx/>
              <a:uFillTx/>
              <a:latin typeface="ITC Avant Garde Std Bk" panose="020B0502020202020204" pitchFamily="34" charset="0"/>
              <a:ea typeface="+mn-ea"/>
              <a:cs typeface="Times New Roman"/>
            </a:endParaRPr>
          </a:p>
        </p:txBody>
      </p:sp>
      <p:sp>
        <p:nvSpPr>
          <p:cNvPr id="14" name="object 5">
            <a:extLst>
              <a:ext uri="{FF2B5EF4-FFF2-40B4-BE49-F238E27FC236}">
                <a16:creationId xmlns:a16="http://schemas.microsoft.com/office/drawing/2014/main" id="{0C834E46-0DBA-BB44-8920-C746813315CD}"/>
              </a:ext>
            </a:extLst>
          </p:cNvPr>
          <p:cNvSpPr/>
          <p:nvPr/>
        </p:nvSpPr>
        <p:spPr>
          <a:xfrm>
            <a:off x="982663" y="382007"/>
            <a:ext cx="1856879" cy="41915"/>
          </a:xfrm>
          <a:custGeom>
            <a:avLst/>
            <a:gdLst/>
            <a:ahLst/>
            <a:cxnLst/>
            <a:rect l="l" t="t" r="r" b="b"/>
            <a:pathLst>
              <a:path w="2800350">
                <a:moveTo>
                  <a:pt x="0" y="0"/>
                </a:moveTo>
                <a:lnTo>
                  <a:pt x="2799778" y="0"/>
                </a:lnTo>
              </a:path>
            </a:pathLst>
          </a:custGeom>
          <a:ln w="28575">
            <a:solidFill>
              <a:srgbClr val="87764E"/>
            </a:solidFill>
          </a:ln>
        </p:spPr>
        <p:txBody>
          <a:bodyPr wrap="square" lIns="0" tIns="0" rIns="0" bIns="0" rtlCol="0"/>
          <a:lstStyle/>
          <a:p>
            <a:pPr marL="0" marR="0" lvl="0" indent="0" algn="l" defTabSz="642915"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6">
            <a:extLst>
              <a:ext uri="{FF2B5EF4-FFF2-40B4-BE49-F238E27FC236}">
                <a16:creationId xmlns:a16="http://schemas.microsoft.com/office/drawing/2014/main" id="{D4E4CB71-C7C0-F14F-9243-CFAACD2E3FE2}"/>
              </a:ext>
            </a:extLst>
          </p:cNvPr>
          <p:cNvSpPr/>
          <p:nvPr/>
        </p:nvSpPr>
        <p:spPr>
          <a:xfrm flipV="1">
            <a:off x="982663" y="293568"/>
            <a:ext cx="1856879" cy="36000"/>
          </a:xfrm>
          <a:custGeom>
            <a:avLst/>
            <a:gdLst/>
            <a:ahLst/>
            <a:cxnLst/>
            <a:rect l="l" t="t" r="r" b="b"/>
            <a:pathLst>
              <a:path w="2800350">
                <a:moveTo>
                  <a:pt x="0" y="0"/>
                </a:moveTo>
                <a:lnTo>
                  <a:pt x="2799778" y="0"/>
                </a:lnTo>
              </a:path>
            </a:pathLst>
          </a:custGeom>
          <a:ln w="3175">
            <a:solidFill>
              <a:srgbClr val="87764E"/>
            </a:solidFill>
          </a:ln>
        </p:spPr>
        <p:txBody>
          <a:bodyPr wrap="square" lIns="0" tIns="0" rIns="0" bIns="0" rtlCol="0"/>
          <a:lstStyle/>
          <a:p>
            <a:pPr marL="0" marR="0" lvl="0" indent="0" algn="l" defTabSz="642915"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7">
            <a:extLst>
              <a:ext uri="{FF2B5EF4-FFF2-40B4-BE49-F238E27FC236}">
                <a16:creationId xmlns:a16="http://schemas.microsoft.com/office/drawing/2014/main" id="{94C91DF8-B5E0-F04F-A33D-2B02133CF401}"/>
              </a:ext>
            </a:extLst>
          </p:cNvPr>
          <p:cNvSpPr txBox="1">
            <a:spLocks/>
          </p:cNvSpPr>
          <p:nvPr/>
        </p:nvSpPr>
        <p:spPr>
          <a:xfrm>
            <a:off x="982663" y="491502"/>
            <a:ext cx="5248204" cy="378349"/>
          </a:xfrm>
          <a:prstGeom prst="rect">
            <a:avLst/>
          </a:prstGeom>
        </p:spPr>
        <p:txBody>
          <a:bodyPr vert="horz" wrap="square" lIns="0" tIns="8930" rIns="0" bIns="0" rtlCol="0">
            <a:spAutoFit/>
          </a:bodyPr>
          <a:lstStyle>
            <a:lvl1pPr>
              <a:defRPr sz="2531" b="0" i="1">
                <a:solidFill>
                  <a:schemeClr val="bg1"/>
                </a:solidFill>
                <a:latin typeface="Trebuchet MS"/>
                <a:ea typeface="+mj-ea"/>
                <a:cs typeface="Trebuchet MS"/>
              </a:defRPr>
            </a:lvl1pPr>
          </a:lstStyle>
          <a:p>
            <a:pPr marL="8929" lvl="0">
              <a:spcBef>
                <a:spcPts val="70"/>
              </a:spcBef>
            </a:pPr>
            <a:r>
              <a:rPr lang="nl-NL" sz="2400" b="1" i="0" cap="all" dirty="0">
                <a:solidFill>
                  <a:srgbClr val="87764E"/>
                </a:solidFill>
                <a:latin typeface="ITC Avant Garde Std Md" panose="020B0602020202020204" pitchFamily="34" charset="0"/>
                <a:cs typeface="+mn-cs"/>
              </a:rPr>
              <a:t>The History of Galliano</a:t>
            </a:r>
            <a:endParaRPr kumimoji="0" lang="nl-NL" sz="2400" b="1" i="0" u="none" strike="noStrike" kern="1200" cap="all" spc="0" normalizeH="0" noProof="0" dirty="0">
              <a:ln>
                <a:noFill/>
              </a:ln>
              <a:solidFill>
                <a:srgbClr val="87764E"/>
              </a:solidFill>
              <a:effectLst/>
              <a:uLnTx/>
              <a:uFillTx/>
              <a:latin typeface="ITC Avant Garde Std Md" panose="020B0602020202020204" pitchFamily="34" charset="0"/>
              <a:ea typeface="+mj-ea"/>
              <a:cs typeface="+mn-cs"/>
            </a:endParaRPr>
          </a:p>
        </p:txBody>
      </p:sp>
      <p:pic>
        <p:nvPicPr>
          <p:cNvPr id="10" name="Picture 4" descr="Image result for tuscany">
            <a:extLst>
              <a:ext uri="{FF2B5EF4-FFF2-40B4-BE49-F238E27FC236}">
                <a16:creationId xmlns:a16="http://schemas.microsoft.com/office/drawing/2014/main" id="{80DDD592-F903-48E8-BEE7-B068C39135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93546" y="2290234"/>
            <a:ext cx="3528392" cy="19994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italian flag">
            <a:extLst>
              <a:ext uri="{FF2B5EF4-FFF2-40B4-BE49-F238E27FC236}">
                <a16:creationId xmlns:a16="http://schemas.microsoft.com/office/drawing/2014/main" id="{10C5FF59-945C-454F-976B-942743948D8B}"/>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461498" y="681261"/>
            <a:ext cx="3048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Image result for gold rush">
            <a:extLst>
              <a:ext uri="{FF2B5EF4-FFF2-40B4-BE49-F238E27FC236}">
                <a16:creationId xmlns:a16="http://schemas.microsoft.com/office/drawing/2014/main" id="{749566A2-BB2E-49E3-8158-C4E829F6056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33506" y="3993629"/>
            <a:ext cx="3219439" cy="20126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60901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5">
            <a:extLst>
              <a:ext uri="{FF2B5EF4-FFF2-40B4-BE49-F238E27FC236}">
                <a16:creationId xmlns:a16="http://schemas.microsoft.com/office/drawing/2014/main" id="{AF0A8C31-5546-6347-BA38-27C18D1DE6F5}"/>
              </a:ext>
            </a:extLst>
          </p:cNvPr>
          <p:cNvSpPr txBox="1">
            <a:spLocks noGrp="1"/>
          </p:cNvSpPr>
          <p:nvPr>
            <p:ph type="title"/>
          </p:nvPr>
        </p:nvSpPr>
        <p:spPr>
          <a:xfrm>
            <a:off x="1742913" y="3144251"/>
            <a:ext cx="8422362" cy="452985"/>
          </a:xfrm>
          <a:prstGeom prst="rect">
            <a:avLst/>
          </a:prstGeom>
        </p:spPr>
        <p:txBody>
          <a:bodyPr vert="horz" wrap="square" lIns="0" tIns="8930" rIns="0" bIns="0" rtlCol="0">
            <a:spAutoFit/>
          </a:bodyPr>
          <a:lstStyle/>
          <a:p>
            <a:pPr marL="4018" algn="ctr">
              <a:lnSpc>
                <a:spcPts val="3030"/>
              </a:lnSpc>
              <a:spcBef>
                <a:spcPts val="70"/>
              </a:spcBef>
            </a:pPr>
            <a:r>
              <a:rPr lang="nl-NL" sz="4800" b="1" i="0" spc="193" dirty="0">
                <a:latin typeface="ITC Avant Garde Std Md" panose="020B0602020202020204" pitchFamily="34" charset="0"/>
              </a:rPr>
              <a:t>SOCIAL MEDIA</a:t>
            </a:r>
            <a:endParaRPr sz="4800" b="1" i="0" dirty="0">
              <a:latin typeface="ITC Avant Garde Std Md" panose="020B0602020202020204" pitchFamily="34" charset="0"/>
            </a:endParaRPr>
          </a:p>
        </p:txBody>
      </p:sp>
      <p:sp>
        <p:nvSpPr>
          <p:cNvPr id="4" name="object 5">
            <a:extLst>
              <a:ext uri="{FF2B5EF4-FFF2-40B4-BE49-F238E27FC236}">
                <a16:creationId xmlns:a16="http://schemas.microsoft.com/office/drawing/2014/main" id="{D14A2B39-50D4-F34F-B10B-2BCBF34454BC}"/>
              </a:ext>
            </a:extLst>
          </p:cNvPr>
          <p:cNvSpPr/>
          <p:nvPr/>
        </p:nvSpPr>
        <p:spPr>
          <a:xfrm>
            <a:off x="3288844" y="2716886"/>
            <a:ext cx="5330500" cy="176167"/>
          </a:xfrm>
          <a:custGeom>
            <a:avLst/>
            <a:gdLst/>
            <a:ahLst/>
            <a:cxnLst/>
            <a:rect l="l" t="t" r="r" b="b"/>
            <a:pathLst>
              <a:path w="2800350">
                <a:moveTo>
                  <a:pt x="0" y="0"/>
                </a:moveTo>
                <a:lnTo>
                  <a:pt x="2799778" y="0"/>
                </a:lnTo>
              </a:path>
            </a:pathLst>
          </a:custGeom>
          <a:ln w="28575">
            <a:solidFill>
              <a:schemeClr val="bg1"/>
            </a:solidFill>
          </a:ln>
        </p:spPr>
        <p:txBody>
          <a:bodyPr wrap="square" lIns="0" tIns="0" rIns="0" bIns="0" rtlCol="0"/>
          <a:lstStyle/>
          <a:p>
            <a:pPr defTabSz="642915"/>
            <a:endParaRPr sz="1266">
              <a:solidFill>
                <a:prstClr val="black"/>
              </a:solidFill>
              <a:latin typeface="Calibri"/>
            </a:endParaRPr>
          </a:p>
        </p:txBody>
      </p:sp>
      <p:sp>
        <p:nvSpPr>
          <p:cNvPr id="5" name="object 6">
            <a:extLst>
              <a:ext uri="{FF2B5EF4-FFF2-40B4-BE49-F238E27FC236}">
                <a16:creationId xmlns:a16="http://schemas.microsoft.com/office/drawing/2014/main" id="{BDA6BC61-BA31-DA4C-803C-6A4C3C87B4DB}"/>
              </a:ext>
            </a:extLst>
          </p:cNvPr>
          <p:cNvSpPr/>
          <p:nvPr/>
        </p:nvSpPr>
        <p:spPr>
          <a:xfrm flipV="1">
            <a:off x="3288844" y="2622798"/>
            <a:ext cx="5330500" cy="151307"/>
          </a:xfrm>
          <a:custGeom>
            <a:avLst/>
            <a:gdLst/>
            <a:ahLst/>
            <a:cxnLst/>
            <a:rect l="l" t="t" r="r" b="b"/>
            <a:pathLst>
              <a:path w="2800350">
                <a:moveTo>
                  <a:pt x="0" y="0"/>
                </a:moveTo>
                <a:lnTo>
                  <a:pt x="2799778" y="0"/>
                </a:lnTo>
              </a:path>
            </a:pathLst>
          </a:custGeom>
          <a:ln w="3175">
            <a:solidFill>
              <a:schemeClr val="bg1"/>
            </a:solidFill>
          </a:ln>
        </p:spPr>
        <p:txBody>
          <a:bodyPr wrap="square" lIns="0" tIns="0" rIns="0" bIns="0" rtlCol="0"/>
          <a:lstStyle/>
          <a:p>
            <a:pPr defTabSz="642915"/>
            <a:endParaRPr sz="1266">
              <a:solidFill>
                <a:prstClr val="black"/>
              </a:solidFill>
              <a:latin typeface="Calibri"/>
            </a:endParaRPr>
          </a:p>
        </p:txBody>
      </p:sp>
      <p:sp>
        <p:nvSpPr>
          <p:cNvPr id="6" name="object 5">
            <a:extLst>
              <a:ext uri="{FF2B5EF4-FFF2-40B4-BE49-F238E27FC236}">
                <a16:creationId xmlns:a16="http://schemas.microsoft.com/office/drawing/2014/main" id="{63A2587E-E4EF-B347-8216-8A5E70FA1FAB}"/>
              </a:ext>
            </a:extLst>
          </p:cNvPr>
          <p:cNvSpPr/>
          <p:nvPr/>
        </p:nvSpPr>
        <p:spPr>
          <a:xfrm rot="10800000">
            <a:off x="3288844" y="3514156"/>
            <a:ext cx="5330500" cy="176167"/>
          </a:xfrm>
          <a:custGeom>
            <a:avLst/>
            <a:gdLst/>
            <a:ahLst/>
            <a:cxnLst/>
            <a:rect l="l" t="t" r="r" b="b"/>
            <a:pathLst>
              <a:path w="2800350">
                <a:moveTo>
                  <a:pt x="0" y="0"/>
                </a:moveTo>
                <a:lnTo>
                  <a:pt x="2799778" y="0"/>
                </a:lnTo>
              </a:path>
            </a:pathLst>
          </a:custGeom>
          <a:ln w="28575">
            <a:solidFill>
              <a:schemeClr val="bg1"/>
            </a:solidFill>
          </a:ln>
        </p:spPr>
        <p:txBody>
          <a:bodyPr wrap="square" lIns="0" tIns="0" rIns="0" bIns="0" rtlCol="0"/>
          <a:lstStyle/>
          <a:p>
            <a:pPr defTabSz="642915"/>
            <a:endParaRPr sz="1266">
              <a:solidFill>
                <a:prstClr val="black"/>
              </a:solidFill>
              <a:latin typeface="Calibri"/>
            </a:endParaRPr>
          </a:p>
        </p:txBody>
      </p:sp>
      <p:sp>
        <p:nvSpPr>
          <p:cNvPr id="8" name="object 6">
            <a:extLst>
              <a:ext uri="{FF2B5EF4-FFF2-40B4-BE49-F238E27FC236}">
                <a16:creationId xmlns:a16="http://schemas.microsoft.com/office/drawing/2014/main" id="{48CD9A3B-52FD-B64D-A855-5790B6F6D59F}"/>
              </a:ext>
            </a:extLst>
          </p:cNvPr>
          <p:cNvSpPr/>
          <p:nvPr/>
        </p:nvSpPr>
        <p:spPr>
          <a:xfrm rot="10800000" flipV="1">
            <a:off x="3288844" y="3627953"/>
            <a:ext cx="5330500" cy="151307"/>
          </a:xfrm>
          <a:custGeom>
            <a:avLst/>
            <a:gdLst/>
            <a:ahLst/>
            <a:cxnLst/>
            <a:rect l="l" t="t" r="r" b="b"/>
            <a:pathLst>
              <a:path w="2800350">
                <a:moveTo>
                  <a:pt x="0" y="0"/>
                </a:moveTo>
                <a:lnTo>
                  <a:pt x="2799778" y="0"/>
                </a:lnTo>
              </a:path>
            </a:pathLst>
          </a:custGeom>
          <a:ln w="3175">
            <a:solidFill>
              <a:schemeClr val="bg1"/>
            </a:solidFill>
          </a:ln>
        </p:spPr>
        <p:txBody>
          <a:bodyPr wrap="square" lIns="0" tIns="0" rIns="0" bIns="0" rtlCol="0"/>
          <a:lstStyle/>
          <a:p>
            <a:pPr defTabSz="642915"/>
            <a:endParaRPr sz="1266">
              <a:solidFill>
                <a:prstClr val="black"/>
              </a:solidFill>
              <a:latin typeface="Calibri"/>
            </a:endParaRPr>
          </a:p>
        </p:txBody>
      </p:sp>
      <p:sp>
        <p:nvSpPr>
          <p:cNvPr id="7" name="Title 1">
            <a:extLst>
              <a:ext uri="{FF2B5EF4-FFF2-40B4-BE49-F238E27FC236}">
                <a16:creationId xmlns:a16="http://schemas.microsoft.com/office/drawing/2014/main" id="{3AFEE5AD-F804-4A93-AFF9-461089107752}"/>
              </a:ext>
            </a:extLst>
          </p:cNvPr>
          <p:cNvSpPr txBox="1">
            <a:spLocks/>
          </p:cNvSpPr>
          <p:nvPr/>
        </p:nvSpPr>
        <p:spPr>
          <a:xfrm>
            <a:off x="7161964" y="1699960"/>
            <a:ext cx="3898776" cy="430887"/>
          </a:xfrm>
          <a:prstGeom prst="rect">
            <a:avLst/>
          </a:prstGeom>
        </p:spPr>
        <p:txBody>
          <a:bodyPr wrap="square" lIns="0" tIns="0" rIns="0" bIns="0">
            <a:spAutoFit/>
          </a:bodyPr>
          <a:lstStyle>
            <a:lvl1pPr>
              <a:defRPr sz="2531" b="0" i="1">
                <a:solidFill>
                  <a:schemeClr val="bg1"/>
                </a:solidFill>
                <a:latin typeface="Trebuchet MS"/>
                <a:ea typeface="+mj-ea"/>
                <a:cs typeface="Trebuchet MS"/>
              </a:defRPr>
            </a:lvl1pPr>
          </a:lstStyle>
          <a:p>
            <a:r>
              <a:rPr lang="en-US" sz="2800" kern="0" dirty="0"/>
              <a:t>@GallianoCocktails</a:t>
            </a:r>
          </a:p>
        </p:txBody>
      </p:sp>
      <p:pic>
        <p:nvPicPr>
          <p:cNvPr id="9" name="Picture 8">
            <a:extLst>
              <a:ext uri="{FF2B5EF4-FFF2-40B4-BE49-F238E27FC236}">
                <a16:creationId xmlns:a16="http://schemas.microsoft.com/office/drawing/2014/main" id="{FE10D94F-1ED0-43D3-8258-13FF509651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24133" y="1636413"/>
            <a:ext cx="658506" cy="658506"/>
          </a:xfrm>
          <a:prstGeom prst="rect">
            <a:avLst/>
          </a:prstGeom>
        </p:spPr>
      </p:pic>
      <p:sp>
        <p:nvSpPr>
          <p:cNvPr id="10" name="Title 1">
            <a:extLst>
              <a:ext uri="{FF2B5EF4-FFF2-40B4-BE49-F238E27FC236}">
                <a16:creationId xmlns:a16="http://schemas.microsoft.com/office/drawing/2014/main" id="{7E2A7825-4DEA-456E-A7BF-6B09415E7F55}"/>
              </a:ext>
            </a:extLst>
          </p:cNvPr>
          <p:cNvSpPr txBox="1">
            <a:spLocks/>
          </p:cNvSpPr>
          <p:nvPr/>
        </p:nvSpPr>
        <p:spPr>
          <a:xfrm>
            <a:off x="2541315" y="1716602"/>
            <a:ext cx="5112568" cy="562074"/>
          </a:xfrm>
          <a:prstGeom prst="rect">
            <a:avLst/>
          </a:prstGeom>
        </p:spPr>
        <p:txBody>
          <a:bodyPr vert="horz" lIns="91440" tIns="45720" rIns="91440" bIns="45720" rtlCol="0" anchor="ctr">
            <a:noAutofit/>
          </a:bodyPr>
          <a:lstStyle>
            <a:lvl1pPr algn="l" defTabSz="914400" rtl="0" eaLnBrk="1" latinLnBrk="0" hangingPunct="1">
              <a:spcBef>
                <a:spcPct val="0"/>
              </a:spcBef>
              <a:buNone/>
              <a:defRPr sz="3600" kern="1200">
                <a:solidFill>
                  <a:schemeClr val="bg2">
                    <a:lumMod val="50000"/>
                  </a:schemeClr>
                </a:solidFill>
                <a:latin typeface="ITC Avant Garde Std Md" panose="020B0602020202020204" pitchFamily="34" charset="0"/>
                <a:ea typeface="+mj-ea"/>
                <a:cs typeface="+mj-cs"/>
              </a:defRPr>
            </a:lvl1pPr>
          </a:lstStyle>
          <a:p>
            <a:r>
              <a:rPr lang="en-US" sz="2800" i="1" kern="0" dirty="0">
                <a:solidFill>
                  <a:schemeClr val="bg1"/>
                </a:solidFill>
                <a:latin typeface="Trebuchet MS"/>
              </a:rPr>
              <a:t>Galliano Liqueur USA</a:t>
            </a:r>
          </a:p>
        </p:txBody>
      </p:sp>
      <p:pic>
        <p:nvPicPr>
          <p:cNvPr id="11" name="Picture 10">
            <a:extLst>
              <a:ext uri="{FF2B5EF4-FFF2-40B4-BE49-F238E27FC236}">
                <a16:creationId xmlns:a16="http://schemas.microsoft.com/office/drawing/2014/main" id="{3A42E1C2-74C7-44CB-A178-713CA12A29E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58259" y="1698272"/>
            <a:ext cx="534787" cy="534787"/>
          </a:xfrm>
          <a:prstGeom prst="rect">
            <a:avLst/>
          </a:prstGeom>
        </p:spPr>
      </p:pic>
      <p:pic>
        <p:nvPicPr>
          <p:cNvPr id="2" name="Picture 1">
            <a:extLst>
              <a:ext uri="{FF2B5EF4-FFF2-40B4-BE49-F238E27FC236}">
                <a16:creationId xmlns:a16="http://schemas.microsoft.com/office/drawing/2014/main" id="{CA2DCB00-47D3-48FF-BE73-314A3A3B5ED2}"/>
              </a:ext>
            </a:extLst>
          </p:cNvPr>
          <p:cNvPicPr>
            <a:picLocks noChangeAspect="1"/>
          </p:cNvPicPr>
          <p:nvPr/>
        </p:nvPicPr>
        <p:blipFill rotWithShape="1">
          <a:blip r:embed="rId5"/>
          <a:srcRect l="24609" t="17500" r="25312" b="53342"/>
          <a:stretch/>
        </p:blipFill>
        <p:spPr>
          <a:xfrm>
            <a:off x="180975" y="4250204"/>
            <a:ext cx="5931914" cy="1942765"/>
          </a:xfrm>
          <a:prstGeom prst="rect">
            <a:avLst/>
          </a:prstGeom>
        </p:spPr>
      </p:pic>
      <p:pic>
        <p:nvPicPr>
          <p:cNvPr id="12" name="Picture 11">
            <a:extLst>
              <a:ext uri="{FF2B5EF4-FFF2-40B4-BE49-F238E27FC236}">
                <a16:creationId xmlns:a16="http://schemas.microsoft.com/office/drawing/2014/main" id="{C942BA12-4D9E-4EDB-853B-B9F2EB5B2F5A}"/>
              </a:ext>
            </a:extLst>
          </p:cNvPr>
          <p:cNvPicPr>
            <a:picLocks noChangeAspect="1"/>
          </p:cNvPicPr>
          <p:nvPr/>
        </p:nvPicPr>
        <p:blipFill rotWithShape="1">
          <a:blip r:embed="rId5"/>
          <a:srcRect l="24609" t="46750" r="25391" b="23861"/>
          <a:stretch/>
        </p:blipFill>
        <p:spPr>
          <a:xfrm>
            <a:off x="6074790" y="4231743"/>
            <a:ext cx="5931914" cy="1961226"/>
          </a:xfrm>
          <a:prstGeom prst="rect">
            <a:avLst/>
          </a:prstGeom>
        </p:spPr>
      </p:pic>
    </p:spTree>
    <p:extLst>
      <p:ext uri="{BB962C8B-B14F-4D97-AF65-F5344CB8AC3E}">
        <p14:creationId xmlns:p14="http://schemas.microsoft.com/office/powerpoint/2010/main" val="9449694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7">
            <a:extLst>
              <a:ext uri="{FF2B5EF4-FFF2-40B4-BE49-F238E27FC236}">
                <a16:creationId xmlns:a16="http://schemas.microsoft.com/office/drawing/2014/main" id="{589B3B74-7327-45D7-A2DB-EC75FD9BBA98}"/>
              </a:ext>
            </a:extLst>
          </p:cNvPr>
          <p:cNvSpPr txBox="1"/>
          <p:nvPr/>
        </p:nvSpPr>
        <p:spPr>
          <a:xfrm>
            <a:off x="877888" y="1660828"/>
            <a:ext cx="5248204" cy="4312439"/>
          </a:xfrm>
          <a:prstGeom prst="rect">
            <a:avLst/>
          </a:prstGeom>
        </p:spPr>
        <p:txBody>
          <a:bodyPr vert="horz" wrap="square" lIns="0" tIns="8930" rIns="0" bIns="0" rtlCol="0">
            <a:spAutoFit/>
          </a:bodyPr>
          <a:lstStyle/>
          <a:p>
            <a:pPr marL="285750" indent="-285750">
              <a:buFont typeface="Arial" panose="020B0604020202020204" pitchFamily="34" charset="0"/>
              <a:buChar char="•"/>
            </a:pPr>
            <a:r>
              <a:rPr lang="en-US" dirty="0"/>
              <a:t>The </a:t>
            </a:r>
            <a:r>
              <a:rPr lang="en-US" b="1" dirty="0"/>
              <a:t>iconic</a:t>
            </a:r>
            <a:r>
              <a:rPr lang="en-US" dirty="0"/>
              <a:t> cocktail was first mentioned in the late 60s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Named after a Californian surfer who had a few too many drink after loosing a competition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 the 70’s, the Harvey </a:t>
            </a:r>
            <a:r>
              <a:rPr lang="en-US" dirty="0" err="1"/>
              <a:t>Wallbanger</a:t>
            </a:r>
            <a:r>
              <a:rPr lang="en-US" dirty="0"/>
              <a:t> propels Galliano to a </a:t>
            </a:r>
            <a:r>
              <a:rPr lang="en-US" b="1" dirty="0"/>
              <a:t>500k brand </a:t>
            </a:r>
            <a:r>
              <a:rPr lang="en-US" dirty="0"/>
              <a:t>in the USA!</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In 1972 – got the </a:t>
            </a:r>
            <a:r>
              <a:rPr lang="en-US" b="1" dirty="0"/>
              <a:t>most write-in votes </a:t>
            </a:r>
            <a:r>
              <a:rPr lang="en-US" dirty="0"/>
              <a:t>in the presidential election</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Earned himself his own National Holiday: </a:t>
            </a:r>
            <a:r>
              <a:rPr lang="en-US" b="1" dirty="0"/>
              <a:t>November 8th – National Harvey </a:t>
            </a:r>
            <a:r>
              <a:rPr lang="en-US" b="1" dirty="0" err="1"/>
              <a:t>Wallbanger</a:t>
            </a:r>
            <a:r>
              <a:rPr lang="en-US" b="1" dirty="0"/>
              <a:t> Day</a:t>
            </a:r>
            <a:endParaRPr lang="en-US" dirty="0"/>
          </a:p>
          <a:p>
            <a:pPr marL="258952" marR="252701" lvl="1" indent="0" algn="l" defTabSz="642915" rtl="0" eaLnBrk="1" fontAlgn="auto" latinLnBrk="0" hangingPunct="1">
              <a:lnSpc>
                <a:spcPct val="150000"/>
              </a:lnSpc>
              <a:spcBef>
                <a:spcPts val="239"/>
              </a:spcBef>
              <a:spcAft>
                <a:spcPts val="0"/>
              </a:spcAft>
              <a:buClrTx/>
              <a:buSzTx/>
              <a:buFontTx/>
              <a:buNone/>
              <a:tabLst/>
              <a:defRPr/>
            </a:pPr>
            <a:endParaRPr kumimoji="0" lang="en-US" altLang="nl-NL" sz="1600" b="0" i="0" u="none" strike="noStrike" kern="1200" cap="none" spc="-4" normalizeH="0" baseline="0" noProof="0" dirty="0">
              <a:ln>
                <a:noFill/>
              </a:ln>
              <a:solidFill>
                <a:srgbClr val="87764E"/>
              </a:solidFill>
              <a:effectLst/>
              <a:uLnTx/>
              <a:uFillTx/>
              <a:latin typeface="ITC Avant Garde Gothic Std Book" panose="020B0502020202020204" pitchFamily="34" charset="0"/>
              <a:ea typeface="+mn-ea"/>
              <a:cs typeface="Times New Roman"/>
            </a:endParaRPr>
          </a:p>
          <a:p>
            <a:pPr marL="1001902" marR="252701" lvl="2" indent="-285750" algn="l" defTabSz="642915" rtl="0" eaLnBrk="1" fontAlgn="auto" latinLnBrk="0" hangingPunct="1">
              <a:lnSpc>
                <a:spcPts val="2250"/>
              </a:lnSpc>
              <a:spcBef>
                <a:spcPts val="239"/>
              </a:spcBef>
              <a:spcAft>
                <a:spcPts val="0"/>
              </a:spcAft>
              <a:buClrTx/>
              <a:buSzTx/>
              <a:buFont typeface="Wingdings" panose="05000000000000000000" pitchFamily="2" charset="2"/>
              <a:buChar char="v"/>
              <a:tabLst/>
              <a:defRPr/>
            </a:pPr>
            <a:endParaRPr kumimoji="0" lang="en-GB" altLang="nl-NL" sz="1800" b="1" i="0" u="none" strike="noStrike" kern="1200" cap="none" spc="-4" normalizeH="0" baseline="0" noProof="0" dirty="0">
              <a:ln>
                <a:noFill/>
              </a:ln>
              <a:solidFill>
                <a:srgbClr val="7F744F"/>
              </a:solidFill>
              <a:effectLst/>
              <a:uLnTx/>
              <a:uFillTx/>
              <a:latin typeface="ITC Avant Garde Std Bk" panose="020B0502020202020204" pitchFamily="34" charset="0"/>
              <a:ea typeface="+mn-ea"/>
              <a:cs typeface="Times New Roman"/>
            </a:endParaRPr>
          </a:p>
        </p:txBody>
      </p:sp>
      <p:sp>
        <p:nvSpPr>
          <p:cNvPr id="14" name="object 5">
            <a:extLst>
              <a:ext uri="{FF2B5EF4-FFF2-40B4-BE49-F238E27FC236}">
                <a16:creationId xmlns:a16="http://schemas.microsoft.com/office/drawing/2014/main" id="{0C834E46-0DBA-BB44-8920-C746813315CD}"/>
              </a:ext>
            </a:extLst>
          </p:cNvPr>
          <p:cNvSpPr/>
          <p:nvPr/>
        </p:nvSpPr>
        <p:spPr>
          <a:xfrm>
            <a:off x="982663" y="382007"/>
            <a:ext cx="1856879" cy="41915"/>
          </a:xfrm>
          <a:custGeom>
            <a:avLst/>
            <a:gdLst/>
            <a:ahLst/>
            <a:cxnLst/>
            <a:rect l="l" t="t" r="r" b="b"/>
            <a:pathLst>
              <a:path w="2800350">
                <a:moveTo>
                  <a:pt x="0" y="0"/>
                </a:moveTo>
                <a:lnTo>
                  <a:pt x="2799778" y="0"/>
                </a:lnTo>
              </a:path>
            </a:pathLst>
          </a:custGeom>
          <a:ln w="28575">
            <a:solidFill>
              <a:srgbClr val="87764E"/>
            </a:solidFill>
          </a:ln>
        </p:spPr>
        <p:txBody>
          <a:bodyPr wrap="square" lIns="0" tIns="0" rIns="0" bIns="0" rtlCol="0"/>
          <a:lstStyle/>
          <a:p>
            <a:pPr marL="0" marR="0" lvl="0" indent="0" algn="l" defTabSz="642915"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6">
            <a:extLst>
              <a:ext uri="{FF2B5EF4-FFF2-40B4-BE49-F238E27FC236}">
                <a16:creationId xmlns:a16="http://schemas.microsoft.com/office/drawing/2014/main" id="{D4E4CB71-C7C0-F14F-9243-CFAACD2E3FE2}"/>
              </a:ext>
            </a:extLst>
          </p:cNvPr>
          <p:cNvSpPr/>
          <p:nvPr/>
        </p:nvSpPr>
        <p:spPr>
          <a:xfrm flipV="1">
            <a:off x="982663" y="293568"/>
            <a:ext cx="1856879" cy="36000"/>
          </a:xfrm>
          <a:custGeom>
            <a:avLst/>
            <a:gdLst/>
            <a:ahLst/>
            <a:cxnLst/>
            <a:rect l="l" t="t" r="r" b="b"/>
            <a:pathLst>
              <a:path w="2800350">
                <a:moveTo>
                  <a:pt x="0" y="0"/>
                </a:moveTo>
                <a:lnTo>
                  <a:pt x="2799778" y="0"/>
                </a:lnTo>
              </a:path>
            </a:pathLst>
          </a:custGeom>
          <a:ln w="3175">
            <a:solidFill>
              <a:srgbClr val="87764E"/>
            </a:solidFill>
          </a:ln>
        </p:spPr>
        <p:txBody>
          <a:bodyPr wrap="square" lIns="0" tIns="0" rIns="0" bIns="0" rtlCol="0"/>
          <a:lstStyle/>
          <a:p>
            <a:pPr marL="0" marR="0" lvl="0" indent="0" algn="l" defTabSz="642915"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7">
            <a:extLst>
              <a:ext uri="{FF2B5EF4-FFF2-40B4-BE49-F238E27FC236}">
                <a16:creationId xmlns:a16="http://schemas.microsoft.com/office/drawing/2014/main" id="{94C91DF8-B5E0-F04F-A33D-2B02133CF401}"/>
              </a:ext>
            </a:extLst>
          </p:cNvPr>
          <p:cNvSpPr txBox="1">
            <a:spLocks/>
          </p:cNvSpPr>
          <p:nvPr/>
        </p:nvSpPr>
        <p:spPr>
          <a:xfrm>
            <a:off x="982663" y="491502"/>
            <a:ext cx="5248204" cy="747681"/>
          </a:xfrm>
          <a:prstGeom prst="rect">
            <a:avLst/>
          </a:prstGeom>
        </p:spPr>
        <p:txBody>
          <a:bodyPr vert="horz" wrap="square" lIns="0" tIns="8930" rIns="0" bIns="0" rtlCol="0">
            <a:spAutoFit/>
          </a:bodyPr>
          <a:lstStyle>
            <a:lvl1pPr>
              <a:defRPr sz="2531" b="0" i="1">
                <a:solidFill>
                  <a:schemeClr val="bg1"/>
                </a:solidFill>
                <a:latin typeface="Trebuchet MS"/>
                <a:ea typeface="+mj-ea"/>
                <a:cs typeface="Trebuchet MS"/>
              </a:defRPr>
            </a:lvl1pPr>
          </a:lstStyle>
          <a:p>
            <a:pPr marL="8929" lvl="0">
              <a:spcBef>
                <a:spcPts val="70"/>
              </a:spcBef>
            </a:pPr>
            <a:r>
              <a:rPr lang="en-US" sz="2400" b="1" i="0" cap="all" dirty="0">
                <a:solidFill>
                  <a:srgbClr val="87764E"/>
                </a:solidFill>
                <a:latin typeface="ITC Avant Garde Std Md" panose="020B0602020202020204" pitchFamily="34" charset="0"/>
                <a:cs typeface="+mn-cs"/>
              </a:rPr>
              <a:t>The Phenomenon of</a:t>
            </a:r>
            <a:br>
              <a:rPr lang="en-US" sz="2400" b="1" i="0" cap="all" dirty="0">
                <a:solidFill>
                  <a:srgbClr val="87764E"/>
                </a:solidFill>
                <a:latin typeface="ITC Avant Garde Std Md" panose="020B0602020202020204" pitchFamily="34" charset="0"/>
                <a:cs typeface="+mn-cs"/>
              </a:rPr>
            </a:br>
            <a:r>
              <a:rPr lang="en-US" sz="2400" b="1" i="0" cap="all" dirty="0">
                <a:solidFill>
                  <a:srgbClr val="87764E"/>
                </a:solidFill>
                <a:latin typeface="ITC Avant Garde Std Md" panose="020B0602020202020204" pitchFamily="34" charset="0"/>
                <a:cs typeface="+mn-cs"/>
              </a:rPr>
              <a:t>Harvey </a:t>
            </a:r>
            <a:r>
              <a:rPr lang="en-US" sz="2400" b="1" i="0" cap="all" dirty="0" err="1">
                <a:solidFill>
                  <a:srgbClr val="87764E"/>
                </a:solidFill>
                <a:latin typeface="ITC Avant Garde Std Md" panose="020B0602020202020204" pitchFamily="34" charset="0"/>
                <a:cs typeface="+mn-cs"/>
              </a:rPr>
              <a:t>Wallbanger</a:t>
            </a:r>
            <a:endParaRPr kumimoji="0" lang="nl-NL" sz="2400" b="1" i="0" u="none" strike="noStrike" kern="1200" cap="all" spc="0" normalizeH="0" noProof="0" dirty="0">
              <a:ln>
                <a:noFill/>
              </a:ln>
              <a:solidFill>
                <a:srgbClr val="87764E"/>
              </a:solidFill>
              <a:effectLst/>
              <a:uLnTx/>
              <a:uFillTx/>
              <a:latin typeface="ITC Avant Garde Std Md" panose="020B0602020202020204" pitchFamily="34" charset="0"/>
              <a:ea typeface="+mj-ea"/>
              <a:cs typeface="+mn-cs"/>
            </a:endParaRPr>
          </a:p>
        </p:txBody>
      </p:sp>
      <p:pic>
        <p:nvPicPr>
          <p:cNvPr id="11" name="Content Placeholder 3">
            <a:extLst>
              <a:ext uri="{FF2B5EF4-FFF2-40B4-BE49-F238E27FC236}">
                <a16:creationId xmlns:a16="http://schemas.microsoft.com/office/drawing/2014/main" id="{F652EC68-E57A-418C-9D73-D989232755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19567" y="723553"/>
            <a:ext cx="2545163" cy="3672408"/>
          </a:xfrm>
          <a:prstGeom prst="rect">
            <a:avLst/>
          </a:prstGeom>
        </p:spPr>
      </p:pic>
      <p:pic>
        <p:nvPicPr>
          <p:cNvPr id="12" name="Picture 11">
            <a:extLst>
              <a:ext uri="{FF2B5EF4-FFF2-40B4-BE49-F238E27FC236}">
                <a16:creationId xmlns:a16="http://schemas.microsoft.com/office/drawing/2014/main" id="{145EE665-879C-4889-BEC8-769D6F730AD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6951"/>
          <a:stretch/>
        </p:blipFill>
        <p:spPr>
          <a:xfrm>
            <a:off x="6450773" y="1429708"/>
            <a:ext cx="2631153" cy="3672408"/>
          </a:xfrm>
          <a:prstGeom prst="rect">
            <a:avLst/>
          </a:prstGeom>
        </p:spPr>
      </p:pic>
      <p:pic>
        <p:nvPicPr>
          <p:cNvPr id="13" name="Picture 12">
            <a:extLst>
              <a:ext uri="{FF2B5EF4-FFF2-40B4-BE49-F238E27FC236}">
                <a16:creationId xmlns:a16="http://schemas.microsoft.com/office/drawing/2014/main" id="{887662F8-EBEF-4B6E-B69B-AD7B7AC90F8B}"/>
              </a:ext>
            </a:extLst>
          </p:cNvPr>
          <p:cNvPicPr>
            <a:picLocks noChangeAspect="1"/>
          </p:cNvPicPr>
          <p:nvPr/>
        </p:nvPicPr>
        <p:blipFill rotWithShape="1">
          <a:blip r:embed="rId5"/>
          <a:srcRect l="28792" t="18703" r="40754" b="27157"/>
          <a:stretch/>
        </p:blipFill>
        <p:spPr>
          <a:xfrm>
            <a:off x="9400060" y="4539977"/>
            <a:ext cx="1584176" cy="1584176"/>
          </a:xfrm>
          <a:prstGeom prst="rect">
            <a:avLst/>
          </a:prstGeom>
        </p:spPr>
      </p:pic>
    </p:spTree>
    <p:extLst>
      <p:ext uri="{BB962C8B-B14F-4D97-AF65-F5344CB8AC3E}">
        <p14:creationId xmlns:p14="http://schemas.microsoft.com/office/powerpoint/2010/main" val="20826189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7">
            <a:extLst>
              <a:ext uri="{FF2B5EF4-FFF2-40B4-BE49-F238E27FC236}">
                <a16:creationId xmlns:a16="http://schemas.microsoft.com/office/drawing/2014/main" id="{589B3B74-7327-45D7-A2DB-EC75FD9BBA98}"/>
              </a:ext>
            </a:extLst>
          </p:cNvPr>
          <p:cNvSpPr txBox="1"/>
          <p:nvPr/>
        </p:nvSpPr>
        <p:spPr>
          <a:xfrm>
            <a:off x="982663" y="5704768"/>
            <a:ext cx="6437312" cy="1542450"/>
          </a:xfrm>
          <a:prstGeom prst="rect">
            <a:avLst/>
          </a:prstGeom>
        </p:spPr>
        <p:txBody>
          <a:bodyPr vert="horz" wrap="square" lIns="0" tIns="8930" rIns="0" bIns="0" rtlCol="0">
            <a:spAutoFit/>
          </a:bodyPr>
          <a:lstStyle/>
          <a:p>
            <a:r>
              <a:rPr lang="en-US" dirty="0"/>
              <a:t>Meant to symbolize greatness! The tall, slender shape with many tapered flat sides was inspired by the columns of the ancient temples of Rome and the mighty glory of the Roman empire.</a:t>
            </a:r>
          </a:p>
          <a:p>
            <a:pPr marL="258952" marR="252701" lvl="1" indent="0" algn="l" defTabSz="642915" rtl="0" eaLnBrk="1" fontAlgn="auto" latinLnBrk="0" hangingPunct="1">
              <a:lnSpc>
                <a:spcPct val="150000"/>
              </a:lnSpc>
              <a:spcBef>
                <a:spcPts val="239"/>
              </a:spcBef>
              <a:spcAft>
                <a:spcPts val="0"/>
              </a:spcAft>
              <a:buClrTx/>
              <a:buSzTx/>
              <a:buFontTx/>
              <a:buNone/>
              <a:tabLst/>
              <a:defRPr/>
            </a:pPr>
            <a:endParaRPr kumimoji="0" lang="en-US" altLang="nl-NL" sz="1600" b="0" i="0" u="none" strike="noStrike" kern="1200" cap="none" spc="-4" normalizeH="0" baseline="0" noProof="0" dirty="0">
              <a:ln>
                <a:noFill/>
              </a:ln>
              <a:solidFill>
                <a:srgbClr val="87764E"/>
              </a:solidFill>
              <a:effectLst/>
              <a:uLnTx/>
              <a:uFillTx/>
              <a:latin typeface="ITC Avant Garde Gothic Std Book" panose="020B0502020202020204" pitchFamily="34" charset="0"/>
              <a:ea typeface="+mn-ea"/>
              <a:cs typeface="Times New Roman"/>
            </a:endParaRPr>
          </a:p>
          <a:p>
            <a:pPr marL="1001902" marR="252701" lvl="2" indent="-285750" algn="l" defTabSz="642915" rtl="0" eaLnBrk="1" fontAlgn="auto" latinLnBrk="0" hangingPunct="1">
              <a:lnSpc>
                <a:spcPts val="2250"/>
              </a:lnSpc>
              <a:spcBef>
                <a:spcPts val="239"/>
              </a:spcBef>
              <a:spcAft>
                <a:spcPts val="0"/>
              </a:spcAft>
              <a:buClrTx/>
              <a:buSzTx/>
              <a:buFont typeface="Wingdings" panose="05000000000000000000" pitchFamily="2" charset="2"/>
              <a:buChar char="v"/>
              <a:tabLst/>
              <a:defRPr/>
            </a:pPr>
            <a:endParaRPr kumimoji="0" lang="en-GB" altLang="nl-NL" sz="1800" b="1" i="0" u="none" strike="noStrike" kern="1200" cap="none" spc="-4" normalizeH="0" baseline="0" noProof="0" dirty="0">
              <a:ln>
                <a:noFill/>
              </a:ln>
              <a:solidFill>
                <a:srgbClr val="7F744F"/>
              </a:solidFill>
              <a:effectLst/>
              <a:uLnTx/>
              <a:uFillTx/>
              <a:latin typeface="ITC Avant Garde Std Bk" panose="020B0502020202020204" pitchFamily="34" charset="0"/>
              <a:ea typeface="+mn-ea"/>
              <a:cs typeface="Times New Roman"/>
            </a:endParaRPr>
          </a:p>
        </p:txBody>
      </p:sp>
      <p:sp>
        <p:nvSpPr>
          <p:cNvPr id="14" name="object 5">
            <a:extLst>
              <a:ext uri="{FF2B5EF4-FFF2-40B4-BE49-F238E27FC236}">
                <a16:creationId xmlns:a16="http://schemas.microsoft.com/office/drawing/2014/main" id="{0C834E46-0DBA-BB44-8920-C746813315CD}"/>
              </a:ext>
            </a:extLst>
          </p:cNvPr>
          <p:cNvSpPr/>
          <p:nvPr/>
        </p:nvSpPr>
        <p:spPr>
          <a:xfrm>
            <a:off x="982663" y="382007"/>
            <a:ext cx="1856879" cy="41915"/>
          </a:xfrm>
          <a:custGeom>
            <a:avLst/>
            <a:gdLst/>
            <a:ahLst/>
            <a:cxnLst/>
            <a:rect l="l" t="t" r="r" b="b"/>
            <a:pathLst>
              <a:path w="2800350">
                <a:moveTo>
                  <a:pt x="0" y="0"/>
                </a:moveTo>
                <a:lnTo>
                  <a:pt x="2799778" y="0"/>
                </a:lnTo>
              </a:path>
            </a:pathLst>
          </a:custGeom>
          <a:ln w="28575">
            <a:solidFill>
              <a:srgbClr val="87764E"/>
            </a:solidFill>
          </a:ln>
        </p:spPr>
        <p:txBody>
          <a:bodyPr wrap="square" lIns="0" tIns="0" rIns="0" bIns="0" rtlCol="0"/>
          <a:lstStyle/>
          <a:p>
            <a:pPr marL="0" marR="0" lvl="0" indent="0" algn="l" defTabSz="642915"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6">
            <a:extLst>
              <a:ext uri="{FF2B5EF4-FFF2-40B4-BE49-F238E27FC236}">
                <a16:creationId xmlns:a16="http://schemas.microsoft.com/office/drawing/2014/main" id="{D4E4CB71-C7C0-F14F-9243-CFAACD2E3FE2}"/>
              </a:ext>
            </a:extLst>
          </p:cNvPr>
          <p:cNvSpPr/>
          <p:nvPr/>
        </p:nvSpPr>
        <p:spPr>
          <a:xfrm flipV="1">
            <a:off x="982663" y="293568"/>
            <a:ext cx="1856879" cy="36000"/>
          </a:xfrm>
          <a:custGeom>
            <a:avLst/>
            <a:gdLst/>
            <a:ahLst/>
            <a:cxnLst/>
            <a:rect l="l" t="t" r="r" b="b"/>
            <a:pathLst>
              <a:path w="2800350">
                <a:moveTo>
                  <a:pt x="0" y="0"/>
                </a:moveTo>
                <a:lnTo>
                  <a:pt x="2799778" y="0"/>
                </a:lnTo>
              </a:path>
            </a:pathLst>
          </a:custGeom>
          <a:ln w="3175">
            <a:solidFill>
              <a:srgbClr val="87764E"/>
            </a:solidFill>
          </a:ln>
        </p:spPr>
        <p:txBody>
          <a:bodyPr wrap="square" lIns="0" tIns="0" rIns="0" bIns="0" rtlCol="0"/>
          <a:lstStyle/>
          <a:p>
            <a:pPr marL="0" marR="0" lvl="0" indent="0" algn="l" defTabSz="642915"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7">
            <a:extLst>
              <a:ext uri="{FF2B5EF4-FFF2-40B4-BE49-F238E27FC236}">
                <a16:creationId xmlns:a16="http://schemas.microsoft.com/office/drawing/2014/main" id="{94C91DF8-B5E0-F04F-A33D-2B02133CF401}"/>
              </a:ext>
            </a:extLst>
          </p:cNvPr>
          <p:cNvSpPr txBox="1">
            <a:spLocks/>
          </p:cNvSpPr>
          <p:nvPr/>
        </p:nvSpPr>
        <p:spPr>
          <a:xfrm>
            <a:off x="982663" y="491502"/>
            <a:ext cx="5248204" cy="378349"/>
          </a:xfrm>
          <a:prstGeom prst="rect">
            <a:avLst/>
          </a:prstGeom>
        </p:spPr>
        <p:txBody>
          <a:bodyPr vert="horz" wrap="square" lIns="0" tIns="8930" rIns="0" bIns="0" rtlCol="0">
            <a:spAutoFit/>
          </a:bodyPr>
          <a:lstStyle>
            <a:lvl1pPr>
              <a:defRPr sz="2531" b="0" i="1">
                <a:solidFill>
                  <a:schemeClr val="bg1"/>
                </a:solidFill>
                <a:latin typeface="Trebuchet MS"/>
                <a:ea typeface="+mj-ea"/>
                <a:cs typeface="Trebuchet MS"/>
              </a:defRPr>
            </a:lvl1pPr>
          </a:lstStyle>
          <a:p>
            <a:pPr marL="8929" lvl="0">
              <a:spcBef>
                <a:spcPts val="70"/>
              </a:spcBef>
            </a:pPr>
            <a:r>
              <a:rPr lang="en-US" sz="2400" b="1" i="0" cap="all" dirty="0">
                <a:solidFill>
                  <a:srgbClr val="87764E"/>
                </a:solidFill>
                <a:latin typeface="ITC Avant Garde Std Md" panose="020B0602020202020204" pitchFamily="34" charset="0"/>
                <a:cs typeface="+mn-cs"/>
              </a:rPr>
              <a:t>The bottle</a:t>
            </a:r>
            <a:endParaRPr kumimoji="0" lang="nl-NL" sz="2400" b="1" i="0" u="none" strike="noStrike" kern="1200" cap="all" spc="0" normalizeH="0" noProof="0" dirty="0">
              <a:ln>
                <a:noFill/>
              </a:ln>
              <a:solidFill>
                <a:srgbClr val="87764E"/>
              </a:solidFill>
              <a:effectLst/>
              <a:uLnTx/>
              <a:uFillTx/>
              <a:latin typeface="ITC Avant Garde Std Md" panose="020B0602020202020204" pitchFamily="34" charset="0"/>
              <a:ea typeface="+mj-ea"/>
              <a:cs typeface="+mn-cs"/>
            </a:endParaRPr>
          </a:p>
        </p:txBody>
      </p:sp>
      <p:pic>
        <p:nvPicPr>
          <p:cNvPr id="10" name="Picture 9">
            <a:extLst>
              <a:ext uri="{FF2B5EF4-FFF2-40B4-BE49-F238E27FC236}">
                <a16:creationId xmlns:a16="http://schemas.microsoft.com/office/drawing/2014/main" id="{171BD024-12F3-4D94-B4ED-4E74BBFDA90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9975" y="1369419"/>
            <a:ext cx="2839561" cy="4104456"/>
          </a:xfrm>
          <a:prstGeom prst="rect">
            <a:avLst/>
          </a:prstGeom>
        </p:spPr>
      </p:pic>
      <p:pic>
        <p:nvPicPr>
          <p:cNvPr id="15" name="Picture 14">
            <a:extLst>
              <a:ext uri="{FF2B5EF4-FFF2-40B4-BE49-F238E27FC236}">
                <a16:creationId xmlns:a16="http://schemas.microsoft.com/office/drawing/2014/main" id="{30B32573-6AF5-4B79-9BC5-0BFCED9674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2206" y="1138526"/>
            <a:ext cx="2833933" cy="4104456"/>
          </a:xfrm>
          <a:prstGeom prst="rect">
            <a:avLst/>
          </a:prstGeom>
        </p:spPr>
      </p:pic>
      <p:pic>
        <p:nvPicPr>
          <p:cNvPr id="17" name="Picture 16">
            <a:extLst>
              <a:ext uri="{FF2B5EF4-FFF2-40B4-BE49-F238E27FC236}">
                <a16:creationId xmlns:a16="http://schemas.microsoft.com/office/drawing/2014/main" id="{8D89FB0C-726C-4B7A-BDFF-D94F9896B6F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827164" y="1167817"/>
            <a:ext cx="2268835" cy="3238562"/>
          </a:xfrm>
          <a:prstGeom prst="rect">
            <a:avLst/>
          </a:prstGeom>
        </p:spPr>
      </p:pic>
      <p:pic>
        <p:nvPicPr>
          <p:cNvPr id="21" name="Picture 20">
            <a:extLst>
              <a:ext uri="{FF2B5EF4-FFF2-40B4-BE49-F238E27FC236}">
                <a16:creationId xmlns:a16="http://schemas.microsoft.com/office/drawing/2014/main" id="{B4FF6E7C-12DA-4B0A-90A2-204B3B2CDE5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27247" y="3018548"/>
            <a:ext cx="1814531" cy="2455327"/>
          </a:xfrm>
          <a:prstGeom prst="rect">
            <a:avLst/>
          </a:prstGeom>
        </p:spPr>
      </p:pic>
      <p:pic>
        <p:nvPicPr>
          <p:cNvPr id="22" name="Afbeelding 6">
            <a:extLst>
              <a:ext uri="{FF2B5EF4-FFF2-40B4-BE49-F238E27FC236}">
                <a16:creationId xmlns:a16="http://schemas.microsoft.com/office/drawing/2014/main" id="{788453ED-31E3-4AF0-857F-79D50DE09279}"/>
              </a:ext>
            </a:extLst>
          </p:cNvPr>
          <p:cNvPicPr>
            <a:picLocks noChangeAspect="1"/>
          </p:cNvPicPr>
          <p:nvPr/>
        </p:nvPicPr>
        <p:blipFill>
          <a:blip r:embed="rId7"/>
          <a:stretch>
            <a:fillRect/>
          </a:stretch>
        </p:blipFill>
        <p:spPr>
          <a:xfrm>
            <a:off x="10343993" y="1300048"/>
            <a:ext cx="1068880" cy="4257903"/>
          </a:xfrm>
          <a:prstGeom prst="rect">
            <a:avLst/>
          </a:prstGeom>
        </p:spPr>
      </p:pic>
    </p:spTree>
    <p:extLst>
      <p:ext uri="{BB962C8B-B14F-4D97-AF65-F5344CB8AC3E}">
        <p14:creationId xmlns:p14="http://schemas.microsoft.com/office/powerpoint/2010/main" val="5953990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bject 7">
            <a:extLst>
              <a:ext uri="{FF2B5EF4-FFF2-40B4-BE49-F238E27FC236}">
                <a16:creationId xmlns:a16="http://schemas.microsoft.com/office/drawing/2014/main" id="{589B3B74-7327-45D7-A2DB-EC75FD9BBA98}"/>
              </a:ext>
            </a:extLst>
          </p:cNvPr>
          <p:cNvSpPr txBox="1"/>
          <p:nvPr/>
        </p:nvSpPr>
        <p:spPr>
          <a:xfrm>
            <a:off x="982663" y="1247068"/>
            <a:ext cx="5532437" cy="4404772"/>
          </a:xfrm>
          <a:prstGeom prst="rect">
            <a:avLst/>
          </a:prstGeom>
        </p:spPr>
        <p:txBody>
          <a:bodyPr vert="horz" wrap="square" lIns="0" tIns="8930" rIns="0" bIns="0" rtlCol="0">
            <a:spAutoFit/>
          </a:bodyPr>
          <a:lstStyle/>
          <a:p>
            <a:pPr marL="285750" indent="-285750">
              <a:buFont typeface="Arial" panose="020B0604020202020204" pitchFamily="34" charset="0"/>
              <a:buChar char="•"/>
            </a:pPr>
            <a:r>
              <a:rPr lang="en-US" sz="1600" dirty="0"/>
              <a:t>To make Galliano, A. </a:t>
            </a:r>
            <a:r>
              <a:rPr lang="en-US" sz="1600" dirty="0" err="1"/>
              <a:t>Vaccari</a:t>
            </a:r>
            <a:r>
              <a:rPr lang="en-US" sz="1600" dirty="0"/>
              <a:t> turned to Fratelli </a:t>
            </a:r>
            <a:r>
              <a:rPr lang="en-US" sz="1600" dirty="0" err="1"/>
              <a:t>Maraschi</a:t>
            </a:r>
            <a:r>
              <a:rPr lang="en-US" sz="1600" dirty="0"/>
              <a:t> SPA, a company established in 1888 in Torino.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Today, Fratelli </a:t>
            </a:r>
            <a:r>
              <a:rPr lang="en-US" sz="1600" dirty="0" err="1"/>
              <a:t>Maraschi</a:t>
            </a:r>
            <a:r>
              <a:rPr lang="en-US" sz="1600" dirty="0"/>
              <a:t> is known as </a:t>
            </a:r>
            <a:r>
              <a:rPr lang="en-US" sz="1600" dirty="0" err="1"/>
              <a:t>Maraschi</a:t>
            </a:r>
            <a:r>
              <a:rPr lang="en-US" sz="1600" dirty="0"/>
              <a:t> &amp; </a:t>
            </a:r>
            <a:r>
              <a:rPr lang="en-US" sz="1600" dirty="0" err="1"/>
              <a:t>Quirici</a:t>
            </a:r>
            <a:r>
              <a:rPr lang="en-US" sz="1600" dirty="0"/>
              <a:t>, situated in a small town high in the foothills of the Italian Alps just outside Torino, where so many of the herbs and spices used in Galliano grow.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Now in a pristine, modern factory, the standards of their founders prevail and they are world famous for the quality of their extracts.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To this day </a:t>
            </a:r>
            <a:r>
              <a:rPr lang="en-US" sz="1600" dirty="0" err="1"/>
              <a:t>Maraschi</a:t>
            </a:r>
            <a:r>
              <a:rPr lang="en-US" sz="1600" dirty="0"/>
              <a:t> &amp; </a:t>
            </a:r>
            <a:r>
              <a:rPr lang="en-US" sz="1600" dirty="0" err="1"/>
              <a:t>Quirici</a:t>
            </a:r>
            <a:r>
              <a:rPr lang="en-US" sz="1600" dirty="0"/>
              <a:t> are the sole providers of the ingredients which are the essence of the incomparable taste and aroma of Galliano.</a:t>
            </a:r>
          </a:p>
          <a:p>
            <a:pPr marL="258952" marR="252701" lvl="1" indent="0" algn="l" defTabSz="642915" rtl="0" eaLnBrk="1" fontAlgn="auto" latinLnBrk="0" hangingPunct="1">
              <a:lnSpc>
                <a:spcPct val="150000"/>
              </a:lnSpc>
              <a:spcBef>
                <a:spcPts val="239"/>
              </a:spcBef>
              <a:spcAft>
                <a:spcPts val="0"/>
              </a:spcAft>
              <a:buClrTx/>
              <a:buSzTx/>
              <a:buFontTx/>
              <a:buNone/>
              <a:tabLst/>
              <a:defRPr/>
            </a:pPr>
            <a:endParaRPr kumimoji="0" lang="en-US" altLang="nl-NL" sz="1400" b="0" i="0" u="none" strike="noStrike" kern="1200" cap="none" spc="-4" normalizeH="0" baseline="0" noProof="0" dirty="0">
              <a:ln>
                <a:noFill/>
              </a:ln>
              <a:solidFill>
                <a:srgbClr val="87764E"/>
              </a:solidFill>
              <a:effectLst/>
              <a:uLnTx/>
              <a:uFillTx/>
              <a:latin typeface="ITC Avant Garde Gothic Std Book" panose="020B0502020202020204" pitchFamily="34" charset="0"/>
              <a:ea typeface="+mn-ea"/>
              <a:cs typeface="Times New Roman"/>
            </a:endParaRPr>
          </a:p>
          <a:p>
            <a:pPr marL="1001902" marR="252701" lvl="2" indent="-285750" algn="l" defTabSz="642915" rtl="0" eaLnBrk="1" fontAlgn="auto" latinLnBrk="0" hangingPunct="1">
              <a:lnSpc>
                <a:spcPts val="2250"/>
              </a:lnSpc>
              <a:spcBef>
                <a:spcPts val="239"/>
              </a:spcBef>
              <a:spcAft>
                <a:spcPts val="0"/>
              </a:spcAft>
              <a:buClrTx/>
              <a:buSzTx/>
              <a:buFont typeface="Wingdings" panose="05000000000000000000" pitchFamily="2" charset="2"/>
              <a:buChar char="v"/>
              <a:tabLst/>
              <a:defRPr/>
            </a:pPr>
            <a:endParaRPr kumimoji="0" lang="en-GB" altLang="nl-NL" sz="1600" b="1" i="0" u="none" strike="noStrike" kern="1200" cap="none" spc="-4" normalizeH="0" baseline="0" noProof="0" dirty="0">
              <a:ln>
                <a:noFill/>
              </a:ln>
              <a:solidFill>
                <a:srgbClr val="7F744F"/>
              </a:solidFill>
              <a:effectLst/>
              <a:uLnTx/>
              <a:uFillTx/>
              <a:latin typeface="ITC Avant Garde Std Bk" panose="020B0502020202020204" pitchFamily="34" charset="0"/>
              <a:ea typeface="+mn-ea"/>
              <a:cs typeface="Times New Roman"/>
            </a:endParaRPr>
          </a:p>
        </p:txBody>
      </p:sp>
      <p:sp>
        <p:nvSpPr>
          <p:cNvPr id="14" name="object 5">
            <a:extLst>
              <a:ext uri="{FF2B5EF4-FFF2-40B4-BE49-F238E27FC236}">
                <a16:creationId xmlns:a16="http://schemas.microsoft.com/office/drawing/2014/main" id="{0C834E46-0DBA-BB44-8920-C746813315CD}"/>
              </a:ext>
            </a:extLst>
          </p:cNvPr>
          <p:cNvSpPr/>
          <p:nvPr/>
        </p:nvSpPr>
        <p:spPr>
          <a:xfrm>
            <a:off x="982663" y="382007"/>
            <a:ext cx="1856879" cy="41915"/>
          </a:xfrm>
          <a:custGeom>
            <a:avLst/>
            <a:gdLst/>
            <a:ahLst/>
            <a:cxnLst/>
            <a:rect l="l" t="t" r="r" b="b"/>
            <a:pathLst>
              <a:path w="2800350">
                <a:moveTo>
                  <a:pt x="0" y="0"/>
                </a:moveTo>
                <a:lnTo>
                  <a:pt x="2799778" y="0"/>
                </a:lnTo>
              </a:path>
            </a:pathLst>
          </a:custGeom>
          <a:ln w="28575">
            <a:solidFill>
              <a:srgbClr val="87764E"/>
            </a:solidFill>
          </a:ln>
        </p:spPr>
        <p:txBody>
          <a:bodyPr wrap="square" lIns="0" tIns="0" rIns="0" bIns="0" rtlCol="0"/>
          <a:lstStyle/>
          <a:p>
            <a:pPr marL="0" marR="0" lvl="0" indent="0" algn="l" defTabSz="642915"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6">
            <a:extLst>
              <a:ext uri="{FF2B5EF4-FFF2-40B4-BE49-F238E27FC236}">
                <a16:creationId xmlns:a16="http://schemas.microsoft.com/office/drawing/2014/main" id="{D4E4CB71-C7C0-F14F-9243-CFAACD2E3FE2}"/>
              </a:ext>
            </a:extLst>
          </p:cNvPr>
          <p:cNvSpPr/>
          <p:nvPr/>
        </p:nvSpPr>
        <p:spPr>
          <a:xfrm flipV="1">
            <a:off x="982663" y="293568"/>
            <a:ext cx="1856879" cy="36000"/>
          </a:xfrm>
          <a:custGeom>
            <a:avLst/>
            <a:gdLst/>
            <a:ahLst/>
            <a:cxnLst/>
            <a:rect l="l" t="t" r="r" b="b"/>
            <a:pathLst>
              <a:path w="2800350">
                <a:moveTo>
                  <a:pt x="0" y="0"/>
                </a:moveTo>
                <a:lnTo>
                  <a:pt x="2799778" y="0"/>
                </a:lnTo>
              </a:path>
            </a:pathLst>
          </a:custGeom>
          <a:ln w="3175">
            <a:solidFill>
              <a:srgbClr val="87764E"/>
            </a:solidFill>
          </a:ln>
        </p:spPr>
        <p:txBody>
          <a:bodyPr wrap="square" lIns="0" tIns="0" rIns="0" bIns="0" rtlCol="0"/>
          <a:lstStyle/>
          <a:p>
            <a:pPr marL="0" marR="0" lvl="0" indent="0" algn="l" defTabSz="642915"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7">
            <a:extLst>
              <a:ext uri="{FF2B5EF4-FFF2-40B4-BE49-F238E27FC236}">
                <a16:creationId xmlns:a16="http://schemas.microsoft.com/office/drawing/2014/main" id="{94C91DF8-B5E0-F04F-A33D-2B02133CF401}"/>
              </a:ext>
            </a:extLst>
          </p:cNvPr>
          <p:cNvSpPr txBox="1">
            <a:spLocks/>
          </p:cNvSpPr>
          <p:nvPr/>
        </p:nvSpPr>
        <p:spPr>
          <a:xfrm>
            <a:off x="982663" y="491502"/>
            <a:ext cx="5248204" cy="378349"/>
          </a:xfrm>
          <a:prstGeom prst="rect">
            <a:avLst/>
          </a:prstGeom>
        </p:spPr>
        <p:txBody>
          <a:bodyPr vert="horz" wrap="square" lIns="0" tIns="8930" rIns="0" bIns="0" rtlCol="0">
            <a:spAutoFit/>
          </a:bodyPr>
          <a:lstStyle>
            <a:lvl1pPr>
              <a:defRPr sz="2531" b="0" i="1">
                <a:solidFill>
                  <a:schemeClr val="bg1"/>
                </a:solidFill>
                <a:latin typeface="Trebuchet MS"/>
                <a:ea typeface="+mj-ea"/>
                <a:cs typeface="Trebuchet MS"/>
              </a:defRPr>
            </a:lvl1pPr>
          </a:lstStyle>
          <a:p>
            <a:pPr marL="8929" lvl="0">
              <a:spcBef>
                <a:spcPts val="70"/>
              </a:spcBef>
            </a:pPr>
            <a:r>
              <a:rPr lang="en-US" sz="2400" b="1" i="0" cap="all" dirty="0">
                <a:solidFill>
                  <a:srgbClr val="87764E"/>
                </a:solidFill>
                <a:latin typeface="ITC Avant Garde Std Md" panose="020B0602020202020204" pitchFamily="34" charset="0"/>
                <a:cs typeface="+mn-cs"/>
              </a:rPr>
              <a:t>Made in Italy</a:t>
            </a:r>
            <a:endParaRPr kumimoji="0" lang="nl-NL" sz="2400" b="1" i="0" u="none" strike="noStrike" kern="1200" cap="all" spc="0" normalizeH="0" noProof="0" dirty="0">
              <a:ln>
                <a:noFill/>
              </a:ln>
              <a:solidFill>
                <a:srgbClr val="87764E"/>
              </a:solidFill>
              <a:effectLst/>
              <a:uLnTx/>
              <a:uFillTx/>
              <a:latin typeface="ITC Avant Garde Std Md" panose="020B0602020202020204" pitchFamily="34" charset="0"/>
              <a:ea typeface="+mj-ea"/>
              <a:cs typeface="+mn-cs"/>
            </a:endParaRPr>
          </a:p>
        </p:txBody>
      </p:sp>
      <p:pic>
        <p:nvPicPr>
          <p:cNvPr id="12" name="Afbeelding 1">
            <a:extLst>
              <a:ext uri="{FF2B5EF4-FFF2-40B4-BE49-F238E27FC236}">
                <a16:creationId xmlns:a16="http://schemas.microsoft.com/office/drawing/2014/main" id="{307C8849-91CD-4640-9E39-3721F3558A8B}"/>
              </a:ext>
            </a:extLst>
          </p:cNvPr>
          <p:cNvPicPr>
            <a:picLocks noChangeAspect="1"/>
          </p:cNvPicPr>
          <p:nvPr/>
        </p:nvPicPr>
        <p:blipFill>
          <a:blip r:embed="rId3"/>
          <a:stretch>
            <a:fillRect/>
          </a:stretch>
        </p:blipFill>
        <p:spPr>
          <a:xfrm>
            <a:off x="6842951" y="1031785"/>
            <a:ext cx="4833203" cy="4856953"/>
          </a:xfrm>
          <a:prstGeom prst="rect">
            <a:avLst/>
          </a:prstGeom>
        </p:spPr>
      </p:pic>
      <p:sp>
        <p:nvSpPr>
          <p:cNvPr id="13" name="Rectangle 12">
            <a:extLst>
              <a:ext uri="{FF2B5EF4-FFF2-40B4-BE49-F238E27FC236}">
                <a16:creationId xmlns:a16="http://schemas.microsoft.com/office/drawing/2014/main" id="{11D9FD0E-1CEC-4AEC-9B64-5A76B930432D}"/>
              </a:ext>
            </a:extLst>
          </p:cNvPr>
          <p:cNvSpPr/>
          <p:nvPr/>
        </p:nvSpPr>
        <p:spPr>
          <a:xfrm>
            <a:off x="960100" y="5291800"/>
            <a:ext cx="6048672" cy="72008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4469C702-AE59-41D2-B117-52F52DC0D5D5}"/>
              </a:ext>
            </a:extLst>
          </p:cNvPr>
          <p:cNvSpPr txBox="1"/>
          <p:nvPr/>
        </p:nvSpPr>
        <p:spPr>
          <a:xfrm>
            <a:off x="1104116" y="5328674"/>
            <a:ext cx="5760640" cy="646331"/>
          </a:xfrm>
          <a:prstGeom prst="rect">
            <a:avLst/>
          </a:prstGeom>
          <a:noFill/>
        </p:spPr>
        <p:txBody>
          <a:bodyPr wrap="square" rtlCol="0">
            <a:spAutoFit/>
          </a:bodyPr>
          <a:lstStyle/>
          <a:p>
            <a:r>
              <a:rPr lang="en-US" b="1" dirty="0">
                <a:solidFill>
                  <a:schemeClr val="bg1"/>
                </a:solidFill>
              </a:rPr>
              <a:t>True Craftsmanship: </a:t>
            </a:r>
          </a:p>
          <a:p>
            <a:r>
              <a:rPr lang="en-US" b="1" dirty="0">
                <a:solidFill>
                  <a:schemeClr val="bg1"/>
                </a:solidFill>
              </a:rPr>
              <a:t>Galliano is made by the same distillers since 1896</a:t>
            </a:r>
          </a:p>
        </p:txBody>
      </p:sp>
    </p:spTree>
    <p:extLst>
      <p:ext uri="{BB962C8B-B14F-4D97-AF65-F5344CB8AC3E}">
        <p14:creationId xmlns:p14="http://schemas.microsoft.com/office/powerpoint/2010/main" val="41501774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4A857575-CDF2-4A7E-ABFF-72F5F734F894}"/>
              </a:ext>
            </a:extLst>
          </p:cNvPr>
          <p:cNvPicPr>
            <a:picLocks noChangeAspect="1"/>
          </p:cNvPicPr>
          <p:nvPr/>
        </p:nvPicPr>
        <p:blipFill>
          <a:blip r:embed="rId3"/>
          <a:stretch>
            <a:fillRect/>
          </a:stretch>
        </p:blipFill>
        <p:spPr>
          <a:xfrm rot="10800000">
            <a:off x="0" y="0"/>
            <a:ext cx="1453770" cy="6858000"/>
          </a:xfrm>
          <a:prstGeom prst="rect">
            <a:avLst/>
          </a:prstGeom>
        </p:spPr>
      </p:pic>
      <p:pic>
        <p:nvPicPr>
          <p:cNvPr id="5" name="Picture 2" descr="Afbeeldingsresultaat voor torino countryside">
            <a:extLst>
              <a:ext uri="{FF2B5EF4-FFF2-40B4-BE49-F238E27FC236}">
                <a16:creationId xmlns:a16="http://schemas.microsoft.com/office/drawing/2014/main" id="{8202D569-EF6F-4E32-B9D3-A2841EBF7BA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93" t="1394" r="9045" b="15936"/>
          <a:stretch/>
        </p:blipFill>
        <p:spPr bwMode="auto">
          <a:xfrm>
            <a:off x="-1387365" y="0"/>
            <a:ext cx="13579365" cy="6858000"/>
          </a:xfrm>
          <a:prstGeom prst="rect">
            <a:avLst/>
          </a:prstGeom>
          <a:noFill/>
          <a:effectLst>
            <a:outerShdw blurRad="50800" dist="50800" dir="5400000" algn="ctr" rotWithShape="0">
              <a:srgbClr val="000000">
                <a:alpha val="0"/>
              </a:srgbClr>
            </a:outerShdw>
          </a:effectLst>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4A2DDB6F-A0FF-3347-B1DE-0956106278D2}"/>
              </a:ext>
            </a:extLst>
          </p:cNvPr>
          <p:cNvPicPr>
            <a:picLocks noChangeAspect="1"/>
          </p:cNvPicPr>
          <p:nvPr/>
        </p:nvPicPr>
        <p:blipFill>
          <a:blip r:embed="rId5">
            <a:alphaModFix amt="70000"/>
          </a:blip>
          <a:stretch>
            <a:fillRect/>
          </a:stretch>
        </p:blipFill>
        <p:spPr>
          <a:xfrm rot="523631">
            <a:off x="6522057" y="397037"/>
            <a:ext cx="5096050" cy="6629123"/>
          </a:xfrm>
          <a:prstGeom prst="rect">
            <a:avLst/>
          </a:prstGeom>
        </p:spPr>
      </p:pic>
      <p:pic>
        <p:nvPicPr>
          <p:cNvPr id="38" name="Graphic 19" descr="Marker">
            <a:extLst>
              <a:ext uri="{FF2B5EF4-FFF2-40B4-BE49-F238E27FC236}">
                <a16:creationId xmlns:a16="http://schemas.microsoft.com/office/drawing/2014/main" id="{57017568-6B42-944F-9318-7DD5884B8713}"/>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243137" y="745403"/>
            <a:ext cx="419507" cy="419507"/>
          </a:xfrm>
          <a:prstGeom prst="rect">
            <a:avLst/>
          </a:prstGeom>
        </p:spPr>
      </p:pic>
      <p:sp>
        <p:nvSpPr>
          <p:cNvPr id="39" name="TextBox 22">
            <a:extLst>
              <a:ext uri="{FF2B5EF4-FFF2-40B4-BE49-F238E27FC236}">
                <a16:creationId xmlns:a16="http://schemas.microsoft.com/office/drawing/2014/main" id="{CA25C31B-651A-9849-BB98-E6D3F709E0C5}"/>
              </a:ext>
            </a:extLst>
          </p:cNvPr>
          <p:cNvSpPr txBox="1"/>
          <p:nvPr/>
        </p:nvSpPr>
        <p:spPr>
          <a:xfrm>
            <a:off x="6503736" y="1009644"/>
            <a:ext cx="1152511" cy="2616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642915"/>
            <a:r>
              <a:rPr lang="en-US" sz="1100" dirty="0">
                <a:solidFill>
                  <a:schemeClr val="bg1"/>
                </a:solidFill>
                <a:latin typeface="ITC Avant Garde Gothic Std Book" panose="020B0502020202020204" pitchFamily="34" charset="0"/>
              </a:rPr>
              <a:t>TORINO</a:t>
            </a:r>
            <a:endParaRPr lang="nl-NL" sz="1100" dirty="0">
              <a:solidFill>
                <a:schemeClr val="bg1"/>
              </a:solidFill>
              <a:latin typeface="ITC Avant Garde Gothic Std Book" panose="020B0502020202020204" pitchFamily="34" charset="0"/>
            </a:endParaRPr>
          </a:p>
        </p:txBody>
      </p:sp>
      <p:sp>
        <p:nvSpPr>
          <p:cNvPr id="40" name="TextBox 23">
            <a:extLst>
              <a:ext uri="{FF2B5EF4-FFF2-40B4-BE49-F238E27FC236}">
                <a16:creationId xmlns:a16="http://schemas.microsoft.com/office/drawing/2014/main" id="{D49F1BCC-8325-8A4B-BA61-91018D38286D}"/>
              </a:ext>
            </a:extLst>
          </p:cNvPr>
          <p:cNvSpPr txBox="1"/>
          <p:nvPr/>
        </p:nvSpPr>
        <p:spPr>
          <a:xfrm>
            <a:off x="6370082" y="1267782"/>
            <a:ext cx="2716485" cy="52322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642915"/>
            <a:r>
              <a:rPr lang="en-US" sz="1400" b="1" dirty="0">
                <a:solidFill>
                  <a:schemeClr val="bg1"/>
                </a:solidFill>
                <a:latin typeface="ITC Avant Garde Std Md" panose="020B0602020202020204" pitchFamily="34" charset="0"/>
              </a:rPr>
              <a:t>MARASCHI &amp; </a:t>
            </a:r>
          </a:p>
          <a:p>
            <a:pPr algn="ctr" defTabSz="642915"/>
            <a:r>
              <a:rPr lang="en-US" sz="1400" b="1" dirty="0">
                <a:solidFill>
                  <a:schemeClr val="bg1"/>
                </a:solidFill>
                <a:latin typeface="ITC Avant Garde Std Md" panose="020B0602020202020204" pitchFamily="34" charset="0"/>
              </a:rPr>
              <a:t>QUIRICI</a:t>
            </a:r>
            <a:endParaRPr lang="nl-NL" sz="1400" b="1" dirty="0">
              <a:solidFill>
                <a:schemeClr val="bg1"/>
              </a:solidFill>
              <a:latin typeface="ITC Avant Garde Std Md" panose="020B0602020202020204" pitchFamily="34" charset="0"/>
            </a:endParaRPr>
          </a:p>
        </p:txBody>
      </p:sp>
      <p:sp>
        <p:nvSpPr>
          <p:cNvPr id="41" name="TextBox 24">
            <a:extLst>
              <a:ext uri="{FF2B5EF4-FFF2-40B4-BE49-F238E27FC236}">
                <a16:creationId xmlns:a16="http://schemas.microsoft.com/office/drawing/2014/main" id="{4060394E-6ADA-BC4C-B0CE-11C5E7B79F3C}"/>
              </a:ext>
            </a:extLst>
          </p:cNvPr>
          <p:cNvSpPr txBox="1"/>
          <p:nvPr/>
        </p:nvSpPr>
        <p:spPr>
          <a:xfrm>
            <a:off x="7902064" y="997088"/>
            <a:ext cx="1166512" cy="2616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642915"/>
            <a:r>
              <a:rPr lang="en-US" sz="1100" dirty="0">
                <a:solidFill>
                  <a:schemeClr val="bg1"/>
                </a:solidFill>
                <a:latin typeface="ITC Avant Garde Gothic Std Book" panose="020B0502020202020204" pitchFamily="34" charset="0"/>
              </a:rPr>
              <a:t>MILANO</a:t>
            </a:r>
            <a:endParaRPr lang="nl-NL" sz="1100" dirty="0">
              <a:solidFill>
                <a:schemeClr val="bg1"/>
              </a:solidFill>
              <a:latin typeface="ITC Avant Garde Gothic Std Book" panose="020B0502020202020204" pitchFamily="34" charset="0"/>
            </a:endParaRPr>
          </a:p>
        </p:txBody>
      </p:sp>
      <p:sp>
        <p:nvSpPr>
          <p:cNvPr id="42" name="TextBox 25">
            <a:extLst>
              <a:ext uri="{FF2B5EF4-FFF2-40B4-BE49-F238E27FC236}">
                <a16:creationId xmlns:a16="http://schemas.microsoft.com/office/drawing/2014/main" id="{23E40E18-87D1-814E-9BFD-8BB2FA040BF5}"/>
              </a:ext>
            </a:extLst>
          </p:cNvPr>
          <p:cNvSpPr txBox="1"/>
          <p:nvPr/>
        </p:nvSpPr>
        <p:spPr>
          <a:xfrm>
            <a:off x="9041750" y="1399709"/>
            <a:ext cx="963851" cy="2616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642915"/>
            <a:r>
              <a:rPr lang="en-US" sz="1100" dirty="0">
                <a:solidFill>
                  <a:schemeClr val="bg1"/>
                </a:solidFill>
                <a:latin typeface="ITC Avant Garde Gothic Std Book" panose="020B0502020202020204" pitchFamily="34" charset="0"/>
              </a:rPr>
              <a:t>VENEZIA</a:t>
            </a:r>
            <a:endParaRPr lang="nl-NL" sz="1100" dirty="0">
              <a:solidFill>
                <a:schemeClr val="bg1"/>
              </a:solidFill>
              <a:latin typeface="ITC Avant Garde Gothic Std Book" panose="020B0502020202020204" pitchFamily="34" charset="0"/>
            </a:endParaRPr>
          </a:p>
        </p:txBody>
      </p:sp>
      <p:pic>
        <p:nvPicPr>
          <p:cNvPr id="43" name="Graphic 26" descr="Marker">
            <a:extLst>
              <a:ext uri="{FF2B5EF4-FFF2-40B4-BE49-F238E27FC236}">
                <a16:creationId xmlns:a16="http://schemas.microsoft.com/office/drawing/2014/main" id="{923E8F81-C03E-2841-9B9E-A5AD0E9BFBF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488954" y="854114"/>
            <a:ext cx="419507" cy="419507"/>
          </a:xfrm>
          <a:prstGeom prst="rect">
            <a:avLst/>
          </a:prstGeom>
        </p:spPr>
      </p:pic>
      <p:sp>
        <p:nvSpPr>
          <p:cNvPr id="44" name="TextBox 27">
            <a:extLst>
              <a:ext uri="{FF2B5EF4-FFF2-40B4-BE49-F238E27FC236}">
                <a16:creationId xmlns:a16="http://schemas.microsoft.com/office/drawing/2014/main" id="{8E4E8AF7-58CB-3743-A45B-4A54B6CD0FDC}"/>
              </a:ext>
            </a:extLst>
          </p:cNvPr>
          <p:cNvSpPr txBox="1"/>
          <p:nvPr/>
        </p:nvSpPr>
        <p:spPr>
          <a:xfrm>
            <a:off x="8663008" y="3491256"/>
            <a:ext cx="757483" cy="261610"/>
          </a:xfrm>
          <a:prstGeom prst="rect">
            <a:avLst/>
          </a:prstGeom>
          <a:noFill/>
          <a:effectLst>
            <a:outerShdw blurRad="50800" dist="38100" dir="2700000" algn="tl" rotWithShape="0">
              <a:prstClr val="black">
                <a:alpha val="40000"/>
              </a:prstClr>
            </a:outerShdw>
          </a:effectLst>
        </p:spPr>
        <p:txBody>
          <a:bodyPr wrap="square" rtlCol="0">
            <a:spAutoFit/>
          </a:bodyPr>
          <a:lstStyle/>
          <a:p>
            <a:pPr algn="ctr" defTabSz="642915"/>
            <a:r>
              <a:rPr lang="en-US" sz="1100" dirty="0">
                <a:solidFill>
                  <a:schemeClr val="bg1"/>
                </a:solidFill>
                <a:latin typeface="ITC Avant Garde Gothic Std Book" panose="020B0502020202020204" pitchFamily="34" charset="0"/>
              </a:rPr>
              <a:t>ROMA</a:t>
            </a:r>
            <a:endParaRPr lang="nl-NL" sz="1100" dirty="0">
              <a:solidFill>
                <a:schemeClr val="bg1"/>
              </a:solidFill>
              <a:latin typeface="ITC Avant Garde Gothic Std Book" panose="020B0502020202020204" pitchFamily="34" charset="0"/>
            </a:endParaRPr>
          </a:p>
        </p:txBody>
      </p:sp>
      <p:sp>
        <p:nvSpPr>
          <p:cNvPr id="45" name="Tekstvak 18">
            <a:extLst>
              <a:ext uri="{FF2B5EF4-FFF2-40B4-BE49-F238E27FC236}">
                <a16:creationId xmlns:a16="http://schemas.microsoft.com/office/drawing/2014/main" id="{DA96EA4E-D508-C643-8081-59DE48E0ECA1}"/>
              </a:ext>
            </a:extLst>
          </p:cNvPr>
          <p:cNvSpPr txBox="1"/>
          <p:nvPr/>
        </p:nvSpPr>
        <p:spPr>
          <a:xfrm>
            <a:off x="672082" y="406940"/>
            <a:ext cx="6458459" cy="1323439"/>
          </a:xfrm>
          <a:prstGeom prst="rect">
            <a:avLst/>
          </a:prstGeom>
          <a:noFill/>
        </p:spPr>
        <p:txBody>
          <a:bodyPr wrap="square" rtlCol="0">
            <a:spAutoFit/>
          </a:bodyPr>
          <a:lstStyle/>
          <a:p>
            <a:pPr defTabSz="642915"/>
            <a:r>
              <a:rPr lang="nl-NL" sz="4000" b="1" dirty="0">
                <a:solidFill>
                  <a:prstClr val="white"/>
                </a:solidFill>
                <a:latin typeface="ITC Avant Garde Std Md" panose="020B0602020202020204" pitchFamily="34" charset="0"/>
              </a:rPr>
              <a:t>GALLIANO</a:t>
            </a:r>
          </a:p>
          <a:p>
            <a:pPr defTabSz="642915"/>
            <a:r>
              <a:rPr lang="nl-NL" sz="4000" b="1" dirty="0" err="1">
                <a:solidFill>
                  <a:prstClr val="white"/>
                </a:solidFill>
                <a:latin typeface="ITC Avant Garde Std Md" panose="020B0602020202020204" pitchFamily="34" charset="0"/>
              </a:rPr>
              <a:t>Spirito</a:t>
            </a:r>
            <a:r>
              <a:rPr lang="nl-NL" sz="4000" b="1" dirty="0">
                <a:solidFill>
                  <a:prstClr val="white"/>
                </a:solidFill>
                <a:latin typeface="ITC Avant Garde Std Md" panose="020B0602020202020204" pitchFamily="34" charset="0"/>
              </a:rPr>
              <a:t> Italiano</a:t>
            </a:r>
          </a:p>
        </p:txBody>
      </p:sp>
      <p:pic>
        <p:nvPicPr>
          <p:cNvPr id="46" name="Graphic 26" descr="Marker">
            <a:extLst>
              <a:ext uri="{FF2B5EF4-FFF2-40B4-BE49-F238E27FC236}">
                <a16:creationId xmlns:a16="http://schemas.microsoft.com/office/drawing/2014/main" id="{29DD2DFC-B489-9F46-B6A7-57F4D784474F}"/>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236945" y="628125"/>
            <a:ext cx="419507" cy="419507"/>
          </a:xfrm>
          <a:prstGeom prst="rect">
            <a:avLst/>
          </a:prstGeom>
        </p:spPr>
      </p:pic>
      <p:pic>
        <p:nvPicPr>
          <p:cNvPr id="47" name="Graphic 26" descr="Marker">
            <a:extLst>
              <a:ext uri="{FF2B5EF4-FFF2-40B4-BE49-F238E27FC236}">
                <a16:creationId xmlns:a16="http://schemas.microsoft.com/office/drawing/2014/main" id="{07B00671-6A6D-864D-8F3C-8174B52EFD9A}"/>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9314393" y="1009644"/>
            <a:ext cx="419507" cy="419507"/>
          </a:xfrm>
          <a:prstGeom prst="rect">
            <a:avLst/>
          </a:prstGeom>
        </p:spPr>
      </p:pic>
      <p:pic>
        <p:nvPicPr>
          <p:cNvPr id="48" name="Graphic 26" descr="Marker">
            <a:extLst>
              <a:ext uri="{FF2B5EF4-FFF2-40B4-BE49-F238E27FC236}">
                <a16:creationId xmlns:a16="http://schemas.microsoft.com/office/drawing/2014/main" id="{44A11FA3-9E48-284B-9774-E1433A5476E8}"/>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815519" y="3113349"/>
            <a:ext cx="419507" cy="419507"/>
          </a:xfrm>
          <a:prstGeom prst="rect">
            <a:avLst/>
          </a:prstGeom>
        </p:spPr>
      </p:pic>
      <p:sp>
        <p:nvSpPr>
          <p:cNvPr id="49" name="object 5">
            <a:extLst>
              <a:ext uri="{FF2B5EF4-FFF2-40B4-BE49-F238E27FC236}">
                <a16:creationId xmlns:a16="http://schemas.microsoft.com/office/drawing/2014/main" id="{FFE215BF-77C7-284D-BFEE-3AF5005852D4}"/>
              </a:ext>
            </a:extLst>
          </p:cNvPr>
          <p:cNvSpPr/>
          <p:nvPr/>
        </p:nvSpPr>
        <p:spPr>
          <a:xfrm>
            <a:off x="740551" y="382007"/>
            <a:ext cx="1856879" cy="41915"/>
          </a:xfrm>
          <a:custGeom>
            <a:avLst/>
            <a:gdLst/>
            <a:ahLst/>
            <a:cxnLst/>
            <a:rect l="l" t="t" r="r" b="b"/>
            <a:pathLst>
              <a:path w="2800350">
                <a:moveTo>
                  <a:pt x="0" y="0"/>
                </a:moveTo>
                <a:lnTo>
                  <a:pt x="2799778" y="0"/>
                </a:lnTo>
              </a:path>
            </a:pathLst>
          </a:custGeom>
          <a:ln w="28575">
            <a:solidFill>
              <a:schemeClr val="bg1"/>
            </a:solidFill>
          </a:ln>
        </p:spPr>
        <p:txBody>
          <a:bodyPr wrap="square" lIns="0" tIns="0" rIns="0" bIns="0" rtlCol="0"/>
          <a:lstStyle/>
          <a:p>
            <a:pPr defTabSz="642915"/>
            <a:endParaRPr sz="1266">
              <a:solidFill>
                <a:prstClr val="black"/>
              </a:solidFill>
              <a:latin typeface="Calibri"/>
            </a:endParaRPr>
          </a:p>
        </p:txBody>
      </p:sp>
      <p:sp>
        <p:nvSpPr>
          <p:cNvPr id="50" name="object 6">
            <a:extLst>
              <a:ext uri="{FF2B5EF4-FFF2-40B4-BE49-F238E27FC236}">
                <a16:creationId xmlns:a16="http://schemas.microsoft.com/office/drawing/2014/main" id="{C4AEE7CF-7DD3-FE45-B657-F3302BA2470A}"/>
              </a:ext>
            </a:extLst>
          </p:cNvPr>
          <p:cNvSpPr/>
          <p:nvPr/>
        </p:nvSpPr>
        <p:spPr>
          <a:xfrm flipV="1">
            <a:off x="740551" y="293568"/>
            <a:ext cx="1856879" cy="36000"/>
          </a:xfrm>
          <a:custGeom>
            <a:avLst/>
            <a:gdLst/>
            <a:ahLst/>
            <a:cxnLst/>
            <a:rect l="l" t="t" r="r" b="b"/>
            <a:pathLst>
              <a:path w="2800350">
                <a:moveTo>
                  <a:pt x="0" y="0"/>
                </a:moveTo>
                <a:lnTo>
                  <a:pt x="2799778" y="0"/>
                </a:lnTo>
              </a:path>
            </a:pathLst>
          </a:custGeom>
          <a:ln w="3175">
            <a:solidFill>
              <a:schemeClr val="bg1"/>
            </a:solidFill>
          </a:ln>
        </p:spPr>
        <p:txBody>
          <a:bodyPr wrap="square" lIns="0" tIns="0" rIns="0" bIns="0" rtlCol="0"/>
          <a:lstStyle/>
          <a:p>
            <a:pPr defTabSz="642915"/>
            <a:endParaRPr sz="1266">
              <a:solidFill>
                <a:prstClr val="black"/>
              </a:solidFill>
              <a:latin typeface="Calibri"/>
            </a:endParaRPr>
          </a:p>
        </p:txBody>
      </p:sp>
    </p:spTree>
    <p:extLst>
      <p:ext uri="{BB962C8B-B14F-4D97-AF65-F5344CB8AC3E}">
        <p14:creationId xmlns:p14="http://schemas.microsoft.com/office/powerpoint/2010/main" val="841782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object 5">
            <a:extLst>
              <a:ext uri="{FF2B5EF4-FFF2-40B4-BE49-F238E27FC236}">
                <a16:creationId xmlns:a16="http://schemas.microsoft.com/office/drawing/2014/main" id="{0C834E46-0DBA-BB44-8920-C746813315CD}"/>
              </a:ext>
            </a:extLst>
          </p:cNvPr>
          <p:cNvSpPr/>
          <p:nvPr/>
        </p:nvSpPr>
        <p:spPr>
          <a:xfrm>
            <a:off x="982663" y="382007"/>
            <a:ext cx="1856879" cy="41915"/>
          </a:xfrm>
          <a:custGeom>
            <a:avLst/>
            <a:gdLst/>
            <a:ahLst/>
            <a:cxnLst/>
            <a:rect l="l" t="t" r="r" b="b"/>
            <a:pathLst>
              <a:path w="2800350">
                <a:moveTo>
                  <a:pt x="0" y="0"/>
                </a:moveTo>
                <a:lnTo>
                  <a:pt x="2799778" y="0"/>
                </a:lnTo>
              </a:path>
            </a:pathLst>
          </a:custGeom>
          <a:ln w="28575">
            <a:solidFill>
              <a:srgbClr val="87764E"/>
            </a:solidFill>
          </a:ln>
        </p:spPr>
        <p:txBody>
          <a:bodyPr wrap="square" lIns="0" tIns="0" rIns="0" bIns="0" rtlCol="0"/>
          <a:lstStyle/>
          <a:p>
            <a:pPr marL="0" marR="0" lvl="0" indent="0" algn="l" defTabSz="642915"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6">
            <a:extLst>
              <a:ext uri="{FF2B5EF4-FFF2-40B4-BE49-F238E27FC236}">
                <a16:creationId xmlns:a16="http://schemas.microsoft.com/office/drawing/2014/main" id="{D4E4CB71-C7C0-F14F-9243-CFAACD2E3FE2}"/>
              </a:ext>
            </a:extLst>
          </p:cNvPr>
          <p:cNvSpPr/>
          <p:nvPr/>
        </p:nvSpPr>
        <p:spPr>
          <a:xfrm flipV="1">
            <a:off x="982663" y="293568"/>
            <a:ext cx="1856879" cy="36000"/>
          </a:xfrm>
          <a:custGeom>
            <a:avLst/>
            <a:gdLst/>
            <a:ahLst/>
            <a:cxnLst/>
            <a:rect l="l" t="t" r="r" b="b"/>
            <a:pathLst>
              <a:path w="2800350">
                <a:moveTo>
                  <a:pt x="0" y="0"/>
                </a:moveTo>
                <a:lnTo>
                  <a:pt x="2799778" y="0"/>
                </a:lnTo>
              </a:path>
            </a:pathLst>
          </a:custGeom>
          <a:ln w="3175">
            <a:solidFill>
              <a:srgbClr val="87764E"/>
            </a:solidFill>
          </a:ln>
        </p:spPr>
        <p:txBody>
          <a:bodyPr wrap="square" lIns="0" tIns="0" rIns="0" bIns="0" rtlCol="0"/>
          <a:lstStyle/>
          <a:p>
            <a:pPr marL="0" marR="0" lvl="0" indent="0" algn="l" defTabSz="642915" rtl="0" eaLnBrk="1" fontAlgn="auto" latinLnBrk="0" hangingPunct="1">
              <a:lnSpc>
                <a:spcPct val="100000"/>
              </a:lnSpc>
              <a:spcBef>
                <a:spcPts val="0"/>
              </a:spcBef>
              <a:spcAft>
                <a:spcPts val="0"/>
              </a:spcAft>
              <a:buClrTx/>
              <a:buSzTx/>
              <a:buFontTx/>
              <a:buNone/>
              <a:tabLst/>
              <a:defRPr/>
            </a:pPr>
            <a:endParaRPr kumimoji="0" sz="1266"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7">
            <a:extLst>
              <a:ext uri="{FF2B5EF4-FFF2-40B4-BE49-F238E27FC236}">
                <a16:creationId xmlns:a16="http://schemas.microsoft.com/office/drawing/2014/main" id="{94C91DF8-B5E0-F04F-A33D-2B02133CF401}"/>
              </a:ext>
            </a:extLst>
          </p:cNvPr>
          <p:cNvSpPr txBox="1">
            <a:spLocks/>
          </p:cNvSpPr>
          <p:nvPr/>
        </p:nvSpPr>
        <p:spPr>
          <a:xfrm>
            <a:off x="982663" y="491502"/>
            <a:ext cx="5248204" cy="378349"/>
          </a:xfrm>
          <a:prstGeom prst="rect">
            <a:avLst/>
          </a:prstGeom>
        </p:spPr>
        <p:txBody>
          <a:bodyPr vert="horz" wrap="square" lIns="0" tIns="8930" rIns="0" bIns="0" rtlCol="0">
            <a:spAutoFit/>
          </a:bodyPr>
          <a:lstStyle>
            <a:lvl1pPr>
              <a:defRPr sz="2531" b="0" i="1">
                <a:solidFill>
                  <a:schemeClr val="bg1"/>
                </a:solidFill>
                <a:latin typeface="Trebuchet MS"/>
                <a:ea typeface="+mj-ea"/>
                <a:cs typeface="Trebuchet MS"/>
              </a:defRPr>
            </a:lvl1pPr>
          </a:lstStyle>
          <a:p>
            <a:pPr marL="8929" lvl="0">
              <a:spcBef>
                <a:spcPts val="70"/>
              </a:spcBef>
            </a:pPr>
            <a:r>
              <a:rPr lang="en-US" sz="2400" b="1" i="0" cap="all" dirty="0">
                <a:solidFill>
                  <a:srgbClr val="87764E"/>
                </a:solidFill>
                <a:latin typeface="ITC Avant Garde Std Md" panose="020B0602020202020204" pitchFamily="34" charset="0"/>
                <a:cs typeface="+mn-cs"/>
              </a:rPr>
              <a:t>Galliano </a:t>
            </a:r>
            <a:r>
              <a:rPr lang="en-US" sz="2400" b="1" i="0" cap="all" dirty="0" err="1">
                <a:solidFill>
                  <a:srgbClr val="87764E"/>
                </a:solidFill>
                <a:latin typeface="ITC Avant Garde Std Md" panose="020B0602020202020204" pitchFamily="34" charset="0"/>
                <a:cs typeface="+mn-cs"/>
              </a:rPr>
              <a:t>Famiglia</a:t>
            </a:r>
            <a:endParaRPr kumimoji="0" lang="nl-NL" sz="2400" b="1" i="0" u="none" strike="noStrike" kern="1200" cap="all" spc="0" normalizeH="0" noProof="0" dirty="0">
              <a:ln>
                <a:noFill/>
              </a:ln>
              <a:solidFill>
                <a:srgbClr val="87764E"/>
              </a:solidFill>
              <a:effectLst/>
              <a:uLnTx/>
              <a:uFillTx/>
              <a:latin typeface="ITC Avant Garde Std Md" panose="020B0602020202020204" pitchFamily="34" charset="0"/>
              <a:ea typeface="+mj-ea"/>
              <a:cs typeface="+mn-cs"/>
            </a:endParaRPr>
          </a:p>
        </p:txBody>
      </p:sp>
      <p:grpSp>
        <p:nvGrpSpPr>
          <p:cNvPr id="12" name="Group 11">
            <a:extLst>
              <a:ext uri="{FF2B5EF4-FFF2-40B4-BE49-F238E27FC236}">
                <a16:creationId xmlns:a16="http://schemas.microsoft.com/office/drawing/2014/main" id="{DF6B8BAB-2574-450E-A7D5-3FF9587DD4D2}"/>
              </a:ext>
            </a:extLst>
          </p:cNvPr>
          <p:cNvGrpSpPr/>
          <p:nvPr/>
        </p:nvGrpSpPr>
        <p:grpSpPr>
          <a:xfrm>
            <a:off x="7119181" y="734914"/>
            <a:ext cx="3821299" cy="4947136"/>
            <a:chOff x="467544" y="1412776"/>
            <a:chExt cx="3456384" cy="4474709"/>
          </a:xfrm>
        </p:grpSpPr>
        <p:pic>
          <p:nvPicPr>
            <p:cNvPr id="13" name="Picture 12">
              <a:extLst>
                <a:ext uri="{FF2B5EF4-FFF2-40B4-BE49-F238E27FC236}">
                  <a16:creationId xmlns:a16="http://schemas.microsoft.com/office/drawing/2014/main" id="{F1DAB62E-FD7D-4D62-BDAF-5A6D0EA853A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 r="51149" b="11407"/>
            <a:stretch/>
          </p:blipFill>
          <p:spPr bwMode="auto">
            <a:xfrm>
              <a:off x="467544" y="1413841"/>
              <a:ext cx="2216152" cy="4473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3" name="Picture 22">
              <a:extLst>
                <a:ext uri="{FF2B5EF4-FFF2-40B4-BE49-F238E27FC236}">
                  <a16:creationId xmlns:a16="http://schemas.microsoft.com/office/drawing/2014/main" id="{A3ECABEC-5CE7-487E-B0A3-0A264DD577F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0573" t="-1" r="2298" b="11407"/>
            <a:stretch/>
          </p:blipFill>
          <p:spPr bwMode="auto">
            <a:xfrm>
              <a:off x="2693187" y="1412776"/>
              <a:ext cx="1230741" cy="44736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24" name="TextBox 23">
            <a:extLst>
              <a:ext uri="{FF2B5EF4-FFF2-40B4-BE49-F238E27FC236}">
                <a16:creationId xmlns:a16="http://schemas.microsoft.com/office/drawing/2014/main" id="{BE6E7018-DFCA-4D90-8AE4-EEAFE9576868}"/>
              </a:ext>
            </a:extLst>
          </p:cNvPr>
          <p:cNvSpPr txBox="1"/>
          <p:nvPr/>
        </p:nvSpPr>
        <p:spPr>
          <a:xfrm>
            <a:off x="4870260" y="3743325"/>
            <a:ext cx="2248921" cy="2031325"/>
          </a:xfrm>
          <a:prstGeom prst="rect">
            <a:avLst/>
          </a:prstGeom>
          <a:noFill/>
        </p:spPr>
        <p:txBody>
          <a:bodyPr wrap="square" rtlCol="0">
            <a:spAutoFit/>
          </a:bodyPr>
          <a:lstStyle/>
          <a:p>
            <a:pPr algn="r"/>
            <a:r>
              <a:rPr lang="en-US" dirty="0">
                <a:solidFill>
                  <a:schemeClr val="bg2">
                    <a:lumMod val="50000"/>
                  </a:schemeClr>
                </a:solidFill>
                <a:latin typeface="ITC Avant Garde Std Md" panose="020B0602020202020204" pitchFamily="34" charset="0"/>
              </a:rPr>
              <a:t>Galliano </a:t>
            </a:r>
            <a:r>
              <a:rPr lang="en-US" dirty="0" err="1">
                <a:solidFill>
                  <a:schemeClr val="bg2">
                    <a:lumMod val="50000"/>
                  </a:schemeClr>
                </a:solidFill>
                <a:latin typeface="ITC Avant Garde Std Md" panose="020B0602020202020204" pitchFamily="34" charset="0"/>
              </a:rPr>
              <a:t>L’Autentico</a:t>
            </a:r>
            <a:endParaRPr lang="en-US" dirty="0">
              <a:solidFill>
                <a:schemeClr val="bg2">
                  <a:lumMod val="50000"/>
                </a:schemeClr>
              </a:solidFill>
              <a:latin typeface="ITC Avant Garde Std Md" panose="020B0602020202020204" pitchFamily="34" charset="0"/>
            </a:endParaRPr>
          </a:p>
          <a:p>
            <a:pPr algn="r"/>
            <a:endParaRPr lang="en-US" dirty="0">
              <a:solidFill>
                <a:schemeClr val="bg2">
                  <a:lumMod val="50000"/>
                </a:schemeClr>
              </a:solidFill>
              <a:latin typeface="ITC Avant Garde Std Md" panose="020B0602020202020204" pitchFamily="34" charset="0"/>
            </a:endParaRPr>
          </a:p>
          <a:p>
            <a:pPr algn="r"/>
            <a:r>
              <a:rPr lang="en-US" dirty="0">
                <a:solidFill>
                  <a:schemeClr val="bg2">
                    <a:lumMod val="50000"/>
                  </a:schemeClr>
                </a:solidFill>
                <a:latin typeface="ITC Avant Garde Std Md" panose="020B0602020202020204" pitchFamily="34" charset="0"/>
              </a:rPr>
              <a:t>Galliano </a:t>
            </a:r>
            <a:r>
              <a:rPr lang="en-US" dirty="0" err="1">
                <a:solidFill>
                  <a:schemeClr val="bg2">
                    <a:lumMod val="50000"/>
                  </a:schemeClr>
                </a:solidFill>
                <a:latin typeface="ITC Avant Garde Std Md" panose="020B0602020202020204" pitchFamily="34" charset="0"/>
              </a:rPr>
              <a:t>L’Aperitivo</a:t>
            </a:r>
            <a:endParaRPr lang="en-US" dirty="0">
              <a:solidFill>
                <a:schemeClr val="bg2">
                  <a:lumMod val="50000"/>
                </a:schemeClr>
              </a:solidFill>
              <a:latin typeface="ITC Avant Garde Std Md" panose="020B0602020202020204" pitchFamily="34" charset="0"/>
            </a:endParaRPr>
          </a:p>
          <a:p>
            <a:pPr algn="r"/>
            <a:endParaRPr lang="en-US" dirty="0">
              <a:solidFill>
                <a:schemeClr val="bg2">
                  <a:lumMod val="50000"/>
                </a:schemeClr>
              </a:solidFill>
              <a:latin typeface="ITC Avant Garde Std Md" panose="020B0602020202020204" pitchFamily="34" charset="0"/>
            </a:endParaRPr>
          </a:p>
          <a:p>
            <a:pPr algn="r"/>
            <a:r>
              <a:rPr lang="en-US" dirty="0">
                <a:solidFill>
                  <a:schemeClr val="bg2">
                    <a:lumMod val="50000"/>
                  </a:schemeClr>
                </a:solidFill>
                <a:latin typeface="ITC Avant Garde Std Md" panose="020B0602020202020204" pitchFamily="34" charset="0"/>
              </a:rPr>
              <a:t>Galliano Espresso</a:t>
            </a:r>
          </a:p>
        </p:txBody>
      </p:sp>
      <p:sp>
        <p:nvSpPr>
          <p:cNvPr id="25" name="object 7">
            <a:extLst>
              <a:ext uri="{FF2B5EF4-FFF2-40B4-BE49-F238E27FC236}">
                <a16:creationId xmlns:a16="http://schemas.microsoft.com/office/drawing/2014/main" id="{3E5E9608-31E3-472D-A5DF-270970F1F29C}"/>
              </a:ext>
            </a:extLst>
          </p:cNvPr>
          <p:cNvSpPr txBox="1"/>
          <p:nvPr/>
        </p:nvSpPr>
        <p:spPr>
          <a:xfrm>
            <a:off x="717703" y="1410914"/>
            <a:ext cx="4727011" cy="3348073"/>
          </a:xfrm>
          <a:prstGeom prst="rect">
            <a:avLst/>
          </a:prstGeom>
        </p:spPr>
        <p:txBody>
          <a:bodyPr vert="horz" wrap="square" lIns="0" tIns="8930" rIns="0" bIns="0" rtlCol="0">
            <a:spAutoFit/>
          </a:bodyPr>
          <a:lstStyle/>
          <a:p>
            <a:pPr marL="544702" marR="252701" lvl="1" indent="-285750" defTabSz="642915">
              <a:lnSpc>
                <a:spcPct val="150000"/>
              </a:lnSpc>
              <a:spcBef>
                <a:spcPts val="239"/>
              </a:spcBef>
              <a:buFont typeface="Arial" panose="020B0604020202020204" pitchFamily="34" charset="0"/>
              <a:buChar char="•"/>
              <a:defRPr/>
            </a:pPr>
            <a:r>
              <a:rPr lang="en-US" sz="1600" dirty="0"/>
              <a:t>Family is the cornerstone of Italian culture. Therefore, it’s the cornerstone of Galliano. Together we’re so much better.</a:t>
            </a:r>
          </a:p>
          <a:p>
            <a:pPr marL="258952" marR="252701" lvl="1" defTabSz="642915">
              <a:lnSpc>
                <a:spcPct val="150000"/>
              </a:lnSpc>
              <a:spcBef>
                <a:spcPts val="239"/>
              </a:spcBef>
              <a:defRPr/>
            </a:pPr>
            <a:endParaRPr lang="en-US" altLang="nl-NL" sz="1600" dirty="0"/>
          </a:p>
          <a:p>
            <a:pPr marL="544702" marR="252701" lvl="1" indent="-285750" defTabSz="642915">
              <a:lnSpc>
                <a:spcPct val="150000"/>
              </a:lnSpc>
              <a:spcBef>
                <a:spcPts val="239"/>
              </a:spcBef>
              <a:buFont typeface="Arial" panose="020B0604020202020204" pitchFamily="34" charset="0"/>
              <a:buChar char="•"/>
              <a:defRPr/>
            </a:pPr>
            <a:r>
              <a:rPr lang="en-US" altLang="nl-NL" sz="1600" dirty="0"/>
              <a:t>The only brand with the full Italian ‘artisanal famiglia’ for all typical Italian moments: pre- and after-dinner.</a:t>
            </a:r>
          </a:p>
          <a:p>
            <a:pPr marL="258952" marR="252701" lvl="1" defTabSz="642915">
              <a:lnSpc>
                <a:spcPct val="150000"/>
              </a:lnSpc>
              <a:spcBef>
                <a:spcPts val="239"/>
              </a:spcBef>
              <a:defRPr/>
            </a:pPr>
            <a:endParaRPr lang="en-US" altLang="nl-NL" sz="1600" spc="-4" dirty="0">
              <a:solidFill>
                <a:srgbClr val="87764E"/>
              </a:solidFill>
              <a:latin typeface="ITC Avant Garde Gothic Std Book" panose="020B0502020202020204" pitchFamily="34" charset="0"/>
              <a:cs typeface="Times New Roman"/>
            </a:endParaRPr>
          </a:p>
          <a:p>
            <a:pPr marL="1001902" marR="252701" lvl="2" indent="-285750" defTabSz="642915">
              <a:lnSpc>
                <a:spcPts val="2250"/>
              </a:lnSpc>
              <a:spcBef>
                <a:spcPts val="239"/>
              </a:spcBef>
              <a:buFont typeface="Wingdings" panose="05000000000000000000" pitchFamily="2" charset="2"/>
              <a:buChar char="v"/>
              <a:defRPr/>
            </a:pPr>
            <a:endParaRPr lang="en-GB" altLang="nl-NL" b="1" spc="-4" dirty="0">
              <a:solidFill>
                <a:srgbClr val="7F744F"/>
              </a:solidFill>
              <a:latin typeface="ITC Avant Garde Std Bk" panose="020B0502020202020204" pitchFamily="34" charset="0"/>
              <a:cs typeface="Times New Roman"/>
            </a:endParaRPr>
          </a:p>
        </p:txBody>
      </p:sp>
    </p:spTree>
    <p:extLst>
      <p:ext uri="{BB962C8B-B14F-4D97-AF65-F5344CB8AC3E}">
        <p14:creationId xmlns:p14="http://schemas.microsoft.com/office/powerpoint/2010/main" val="20859433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Afbeelding 39">
            <a:extLst>
              <a:ext uri="{FF2B5EF4-FFF2-40B4-BE49-F238E27FC236}">
                <a16:creationId xmlns:a16="http://schemas.microsoft.com/office/drawing/2014/main" id="{FCF7B8F7-3B8A-4935-8F72-A566C88BB2EC}"/>
              </a:ext>
            </a:extLst>
          </p:cNvPr>
          <p:cNvPicPr>
            <a:picLocks noChangeAspect="1"/>
          </p:cNvPicPr>
          <p:nvPr/>
        </p:nvPicPr>
        <p:blipFill>
          <a:blip r:embed="rId3"/>
          <a:stretch>
            <a:fillRect/>
          </a:stretch>
        </p:blipFill>
        <p:spPr>
          <a:xfrm rot="10800000">
            <a:off x="20076" y="0"/>
            <a:ext cx="1453770" cy="6858000"/>
          </a:xfrm>
          <a:prstGeom prst="rect">
            <a:avLst/>
          </a:prstGeom>
        </p:spPr>
      </p:pic>
      <p:pic>
        <p:nvPicPr>
          <p:cNvPr id="11" name="Picture 7">
            <a:extLst>
              <a:ext uri="{FF2B5EF4-FFF2-40B4-BE49-F238E27FC236}">
                <a16:creationId xmlns:a16="http://schemas.microsoft.com/office/drawing/2014/main" id="{72118BAD-9FB9-1F4E-92F6-BAC1DC57EE9A}"/>
              </a:ext>
            </a:extLst>
          </p:cNvPr>
          <p:cNvPicPr>
            <a:picLocks noChangeAspect="1"/>
          </p:cNvPicPr>
          <p:nvPr/>
        </p:nvPicPr>
        <p:blipFill rotWithShape="1">
          <a:blip r:embed="rId4"/>
          <a:srcRect l="17364" t="9073" r="18626" b="16150"/>
          <a:stretch/>
        </p:blipFill>
        <p:spPr>
          <a:xfrm>
            <a:off x="5682490" y="1280261"/>
            <a:ext cx="1549330" cy="5457567"/>
          </a:xfrm>
          <a:prstGeom prst="rect">
            <a:avLst/>
          </a:prstGeom>
        </p:spPr>
      </p:pic>
      <p:sp>
        <p:nvSpPr>
          <p:cNvPr id="13" name="Text Placeholder 8">
            <a:extLst>
              <a:ext uri="{FF2B5EF4-FFF2-40B4-BE49-F238E27FC236}">
                <a16:creationId xmlns:a16="http://schemas.microsoft.com/office/drawing/2014/main" id="{90D1144C-0042-9B4B-AF46-9A0A39A785DA}"/>
              </a:ext>
            </a:extLst>
          </p:cNvPr>
          <p:cNvSpPr txBox="1">
            <a:spLocks/>
          </p:cNvSpPr>
          <p:nvPr/>
        </p:nvSpPr>
        <p:spPr>
          <a:xfrm>
            <a:off x="7737388" y="2959600"/>
            <a:ext cx="3661173" cy="1761182"/>
          </a:xfrm>
          <a:prstGeom prst="rect">
            <a:avLst/>
          </a:prstGeom>
        </p:spPr>
        <p:txBody>
          <a:bodyPr/>
          <a:lstStyle>
            <a:lvl1pPr marL="0">
              <a:defRPr>
                <a:latin typeface="+mn-lt"/>
                <a:ea typeface="+mn-ea"/>
                <a:cs typeface="+mn-cs"/>
              </a:defRPr>
            </a:lvl1pPr>
            <a:lvl2pPr marL="321457">
              <a:defRPr>
                <a:latin typeface="+mn-lt"/>
                <a:ea typeface="+mn-ea"/>
                <a:cs typeface="+mn-cs"/>
              </a:defRPr>
            </a:lvl2pPr>
            <a:lvl3pPr marL="642915">
              <a:defRPr>
                <a:latin typeface="+mn-lt"/>
                <a:ea typeface="+mn-ea"/>
                <a:cs typeface="+mn-cs"/>
              </a:defRPr>
            </a:lvl3pPr>
            <a:lvl4pPr marL="964372">
              <a:defRPr>
                <a:latin typeface="+mn-lt"/>
                <a:ea typeface="+mn-ea"/>
                <a:cs typeface="+mn-cs"/>
              </a:defRPr>
            </a:lvl4pPr>
            <a:lvl5pPr marL="1285829">
              <a:defRPr>
                <a:latin typeface="+mn-lt"/>
                <a:ea typeface="+mn-ea"/>
                <a:cs typeface="+mn-cs"/>
              </a:defRPr>
            </a:lvl5pPr>
            <a:lvl6pPr marL="1607287">
              <a:defRPr>
                <a:latin typeface="+mn-lt"/>
                <a:ea typeface="+mn-ea"/>
                <a:cs typeface="+mn-cs"/>
              </a:defRPr>
            </a:lvl6pPr>
            <a:lvl7pPr marL="1928744">
              <a:defRPr>
                <a:latin typeface="+mn-lt"/>
                <a:ea typeface="+mn-ea"/>
                <a:cs typeface="+mn-cs"/>
              </a:defRPr>
            </a:lvl7pPr>
            <a:lvl8pPr marL="2250201">
              <a:defRPr>
                <a:latin typeface="+mn-lt"/>
                <a:ea typeface="+mn-ea"/>
                <a:cs typeface="+mn-cs"/>
              </a:defRPr>
            </a:lvl8pPr>
            <a:lvl9pPr marL="2571659">
              <a:defRPr>
                <a:latin typeface="+mn-lt"/>
                <a:ea typeface="+mn-ea"/>
                <a:cs typeface="+mn-cs"/>
              </a:defRPr>
            </a:lvl9pPr>
          </a:lstStyle>
          <a:p>
            <a:pPr>
              <a:lnSpc>
                <a:spcPct val="150000"/>
              </a:lnSpc>
            </a:pPr>
            <a:endParaRPr lang="en-US" sz="1200" spc="-4" dirty="0">
              <a:solidFill>
                <a:srgbClr val="87764E"/>
              </a:solidFill>
              <a:latin typeface="ITC Avant Garde Gothic Std Book" panose="020B0502020202020204" pitchFamily="34" charset="0"/>
              <a:cs typeface="Times New Roman"/>
            </a:endParaRPr>
          </a:p>
          <a:p>
            <a:pPr>
              <a:lnSpc>
                <a:spcPct val="150000"/>
              </a:lnSpc>
            </a:pPr>
            <a:endParaRPr lang="en-US" sz="1200" spc="-4" dirty="0">
              <a:solidFill>
                <a:srgbClr val="87764E"/>
              </a:solidFill>
              <a:latin typeface="ITC Avant Garde Gothic Std Book" panose="020B0502020202020204" pitchFamily="34" charset="0"/>
              <a:cs typeface="Times New Roman"/>
            </a:endParaRPr>
          </a:p>
          <a:p>
            <a:pPr marL="285750" indent="-285750">
              <a:lnSpc>
                <a:spcPct val="150000"/>
              </a:lnSpc>
              <a:buFont typeface="Courier New" panose="02070309020205020404" pitchFamily="49" charset="0"/>
              <a:buChar char="o"/>
            </a:pPr>
            <a:endParaRPr lang="en-US" sz="1200" spc="-4" dirty="0">
              <a:solidFill>
                <a:srgbClr val="87764E"/>
              </a:solidFill>
              <a:latin typeface="ITC Avant Garde Gothic Std Book" panose="020B0502020202020204" pitchFamily="34" charset="0"/>
              <a:cs typeface="Times New Roman"/>
            </a:endParaRPr>
          </a:p>
        </p:txBody>
      </p:sp>
      <p:pic>
        <p:nvPicPr>
          <p:cNvPr id="14" name="Picture Placeholder 6">
            <a:extLst>
              <a:ext uri="{FF2B5EF4-FFF2-40B4-BE49-F238E27FC236}">
                <a16:creationId xmlns:a16="http://schemas.microsoft.com/office/drawing/2014/main" id="{6A3C4564-72C6-BA4A-A0A0-1DCFD1BA2E50}"/>
              </a:ext>
            </a:extLst>
          </p:cNvPr>
          <p:cNvPicPr>
            <a:picLocks noChangeAspect="1"/>
          </p:cNvPicPr>
          <p:nvPr/>
        </p:nvPicPr>
        <p:blipFill>
          <a:blip r:embed="rId5" cstate="print">
            <a:extLst>
              <a:ext uri="{28A0092B-C50C-407E-A947-70E740481C1C}">
                <a14:useLocalDpi xmlns:a14="http://schemas.microsoft.com/office/drawing/2010/main" val="0"/>
              </a:ext>
            </a:extLst>
          </a:blip>
          <a:srcRect l="5428" r="5428"/>
          <a:stretch>
            <a:fillRect/>
          </a:stretch>
        </p:blipFill>
        <p:spPr>
          <a:xfrm>
            <a:off x="-581939" y="0"/>
            <a:ext cx="6112933" cy="6858000"/>
          </a:xfrm>
          <a:prstGeom prst="rect">
            <a:avLst/>
          </a:prstGeom>
        </p:spPr>
      </p:pic>
      <p:sp>
        <p:nvSpPr>
          <p:cNvPr id="10" name="Title 5">
            <a:extLst>
              <a:ext uri="{FF2B5EF4-FFF2-40B4-BE49-F238E27FC236}">
                <a16:creationId xmlns:a16="http://schemas.microsoft.com/office/drawing/2014/main" id="{8734D2C9-EF64-8444-8C59-ABBB855032E1}"/>
              </a:ext>
            </a:extLst>
          </p:cNvPr>
          <p:cNvSpPr txBox="1">
            <a:spLocks/>
          </p:cNvSpPr>
          <p:nvPr/>
        </p:nvSpPr>
        <p:spPr>
          <a:xfrm>
            <a:off x="6367575" y="330314"/>
            <a:ext cx="6400800" cy="519373"/>
          </a:xfrm>
          <a:prstGeom prst="rect">
            <a:avLst/>
          </a:prstGeom>
        </p:spPr>
        <p:txBody>
          <a:bodyPr wrap="square" lIns="0" tIns="0" rIns="0" bIns="0">
            <a:spAutoFit/>
          </a:bodyPr>
          <a:lstStyle>
            <a:lvl1pPr>
              <a:defRPr sz="2531" b="0" i="1">
                <a:solidFill>
                  <a:schemeClr val="bg1"/>
                </a:solidFill>
                <a:latin typeface="Trebuchet MS"/>
                <a:ea typeface="+mj-ea"/>
                <a:cs typeface="Trebuchet MS"/>
              </a:defRPr>
            </a:lvl1pPr>
          </a:lstStyle>
          <a:p>
            <a:r>
              <a:rPr lang="en-US" sz="3375" b="1" i="0" dirty="0">
                <a:solidFill>
                  <a:srgbClr val="87764E"/>
                </a:solidFill>
                <a:latin typeface="ITC Avant Garde Std Md" panose="020B0602020202020204" pitchFamily="34" charset="0"/>
                <a:ea typeface="+mn-ea"/>
                <a:cs typeface="+mn-cs"/>
              </a:rPr>
              <a:t>GALLIANO L’AUTENTICO</a:t>
            </a:r>
          </a:p>
        </p:txBody>
      </p:sp>
      <p:sp>
        <p:nvSpPr>
          <p:cNvPr id="12" name="Rechthoek 7">
            <a:extLst>
              <a:ext uri="{FF2B5EF4-FFF2-40B4-BE49-F238E27FC236}">
                <a16:creationId xmlns:a16="http://schemas.microsoft.com/office/drawing/2014/main" id="{48CE97AE-C1F1-F844-8E61-F31DBA01CB27}"/>
              </a:ext>
            </a:extLst>
          </p:cNvPr>
          <p:cNvSpPr/>
          <p:nvPr/>
        </p:nvSpPr>
        <p:spPr>
          <a:xfrm>
            <a:off x="6296787" y="760888"/>
            <a:ext cx="4565673" cy="461665"/>
          </a:xfrm>
          <a:prstGeom prst="rect">
            <a:avLst/>
          </a:prstGeom>
        </p:spPr>
        <p:txBody>
          <a:bodyPr wrap="none">
            <a:spAutoFit/>
          </a:bodyPr>
          <a:lstStyle/>
          <a:p>
            <a:pPr>
              <a:tabLst>
                <a:tab pos="881063" algn="l"/>
              </a:tabLst>
            </a:pPr>
            <a:r>
              <a:rPr lang="en-US" sz="2400" dirty="0">
                <a:solidFill>
                  <a:srgbClr val="87764E"/>
                </a:solidFill>
                <a:latin typeface="ITC Avant Garde Std XLt" panose="020B0302020202020204" pitchFamily="34" charset="0"/>
              </a:rPr>
              <a:t>BOTANICAL • RICH • COMPLEX </a:t>
            </a:r>
          </a:p>
        </p:txBody>
      </p:sp>
      <p:sp>
        <p:nvSpPr>
          <p:cNvPr id="2" name="Rectangle 1">
            <a:extLst>
              <a:ext uri="{FF2B5EF4-FFF2-40B4-BE49-F238E27FC236}">
                <a16:creationId xmlns:a16="http://schemas.microsoft.com/office/drawing/2014/main" id="{7D27D907-FA84-40D4-A5FB-A12E8DABA2B4}"/>
              </a:ext>
            </a:extLst>
          </p:cNvPr>
          <p:cNvSpPr/>
          <p:nvPr/>
        </p:nvSpPr>
        <p:spPr>
          <a:xfrm>
            <a:off x="7478476" y="1666974"/>
            <a:ext cx="3661173" cy="4278094"/>
          </a:xfrm>
          <a:prstGeom prst="rect">
            <a:avLst/>
          </a:prstGeom>
        </p:spPr>
        <p:txBody>
          <a:bodyPr wrap="square">
            <a:spAutoFit/>
          </a:bodyPr>
          <a:lstStyle/>
          <a:p>
            <a:pPr marL="285750" indent="-285750">
              <a:buFont typeface="Arial" panose="020B0604020202020204" pitchFamily="34" charset="0"/>
              <a:buChar char="•"/>
            </a:pPr>
            <a:r>
              <a:rPr lang="en-US" sz="1600" dirty="0"/>
              <a:t>Arturo </a:t>
            </a:r>
            <a:r>
              <a:rPr lang="en-US" sz="1600" dirty="0" err="1"/>
              <a:t>Vaccari</a:t>
            </a:r>
            <a:r>
              <a:rPr lang="en-US" sz="1600" dirty="0"/>
              <a:t> captured the spirit of his beloved Italy with a </a:t>
            </a:r>
            <a:r>
              <a:rPr lang="en-US" sz="1600" b="1" dirty="0"/>
              <a:t>perfectly balanced blend of Mediterranean and exotic botanicals</a:t>
            </a:r>
            <a:r>
              <a:rPr lang="en-US" sz="1600" dirty="0"/>
              <a:t>, all sourced and blended in their natural form.</a:t>
            </a:r>
            <a:br>
              <a:rPr lang="en-US" sz="1600" dirty="0"/>
            </a:br>
            <a:endParaRPr lang="en-US" sz="1600" dirty="0"/>
          </a:p>
          <a:p>
            <a:pPr marL="285750" indent="-285750">
              <a:buFont typeface="Arial" panose="020B0604020202020204" pitchFamily="34" charset="0"/>
              <a:buChar char="•"/>
            </a:pPr>
            <a:r>
              <a:rPr lang="en-US" sz="1600" dirty="0"/>
              <a:t>After </a:t>
            </a:r>
            <a:r>
              <a:rPr lang="en-US" sz="1600" dirty="0" err="1"/>
              <a:t>Vaccari’s</a:t>
            </a:r>
            <a:r>
              <a:rPr lang="en-US" sz="1600" dirty="0"/>
              <a:t> experiments with countless combinations of ingredients, he settled on more than </a:t>
            </a:r>
            <a:r>
              <a:rPr lang="en-US" sz="1600" b="1" dirty="0"/>
              <a:t>30 herbs, plants, roots, flowers, barks and spices</a:t>
            </a:r>
            <a:r>
              <a:rPr lang="en-US" sz="1600" dirty="0"/>
              <a:t>. </a:t>
            </a:r>
          </a:p>
          <a:p>
            <a:pPr marL="285750" indent="-285750">
              <a:buFont typeface="Arial" panose="020B0604020202020204" pitchFamily="34" charset="0"/>
              <a:buChar char="•"/>
            </a:pPr>
            <a:endParaRPr lang="en-US" sz="1600" dirty="0"/>
          </a:p>
          <a:p>
            <a:pPr marL="285750" indent="-285750">
              <a:buFont typeface="Arial" panose="020B0604020202020204" pitchFamily="34" charset="0"/>
              <a:buChar char="•"/>
            </a:pPr>
            <a:r>
              <a:rPr lang="en-US" sz="1600" dirty="0"/>
              <a:t>These include juniper berries, caraway seed cloves, cardamom, sandalwood, star anise, cinnamon, sage, thyme, mint, lavender and Madagascar vanilla.</a:t>
            </a:r>
          </a:p>
        </p:txBody>
      </p:sp>
    </p:spTree>
    <p:extLst>
      <p:ext uri="{BB962C8B-B14F-4D97-AF65-F5344CB8AC3E}">
        <p14:creationId xmlns:p14="http://schemas.microsoft.com/office/powerpoint/2010/main" val="2279596314"/>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Galliano">
      <a:dk1>
        <a:srgbClr val="8E7548"/>
      </a:dk1>
      <a:lt1>
        <a:srgbClr val="FFFFFF"/>
      </a:lt1>
      <a:dk2>
        <a:srgbClr val="8F7648"/>
      </a:dk2>
      <a:lt2>
        <a:srgbClr val="E7E6E6"/>
      </a:lt2>
      <a:accent1>
        <a:srgbClr val="551791"/>
      </a:accent1>
      <a:accent2>
        <a:srgbClr val="820F20"/>
      </a:accent2>
      <a:accent3>
        <a:srgbClr val="D41C3B"/>
      </a:accent3>
      <a:accent4>
        <a:srgbClr val="FFC000"/>
      </a:accent4>
      <a:accent5>
        <a:srgbClr val="682ECB"/>
      </a:accent5>
      <a:accent6>
        <a:srgbClr val="999998"/>
      </a:accent6>
      <a:hlink>
        <a:srgbClr val="8E7548"/>
      </a:hlink>
      <a:folHlink>
        <a:srgbClr val="0000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252</TotalTime>
  <Words>1865</Words>
  <Application>Microsoft Office PowerPoint</Application>
  <PresentationFormat>Widescreen</PresentationFormat>
  <Paragraphs>275</Paragraphs>
  <Slides>30</Slides>
  <Notes>29</Notes>
  <HiddenSlides>1</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30</vt:i4>
      </vt:variant>
    </vt:vector>
  </HeadingPairs>
  <TitlesOfParts>
    <vt:vector size="46" baseType="lpstr">
      <vt:lpstr>Arial</vt:lpstr>
      <vt:lpstr>Calibri</vt:lpstr>
      <vt:lpstr>Courier New</vt:lpstr>
      <vt:lpstr>Fakt Pro SemiBold</vt:lpstr>
      <vt:lpstr>Garamond</vt:lpstr>
      <vt:lpstr>Helvetica</vt:lpstr>
      <vt:lpstr>Helvetica Light</vt:lpstr>
      <vt:lpstr>ITC Avant Garde Gothic Std Book</vt:lpstr>
      <vt:lpstr>ITC Avant Garde Gothic Std Extr</vt:lpstr>
      <vt:lpstr>ITC Avant Garde Std Bk</vt:lpstr>
      <vt:lpstr>ITC Avant Garde Std Md</vt:lpstr>
      <vt:lpstr>ITC Avant Garde Std XLt</vt:lpstr>
      <vt:lpstr>Trebuchet MS</vt:lpstr>
      <vt:lpstr>Wingdings</vt:lpstr>
      <vt:lpstr>2_Office Theme</vt:lpstr>
      <vt:lpstr>Motyw pakietu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RETAIL GUIDELINES</vt:lpstr>
      <vt:lpstr>PowerPoint Presentation</vt:lpstr>
      <vt:lpstr>COCKTAIL STRATEGY</vt:lpstr>
      <vt:lpstr>PowerPoint Presentation</vt:lpstr>
      <vt:lpstr>PowerPoint Presentation</vt:lpstr>
      <vt:lpstr>PowerPoint Presentation</vt:lpstr>
      <vt:lpstr>PowerPoint Presentation</vt:lpstr>
      <vt:lpstr>PowerPoint Presentation</vt:lpstr>
      <vt:lpstr>PowerPoint Presentation</vt:lpstr>
      <vt:lpstr>SOCIAL MEDIA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Tanya Cohn</dc:creator>
  <cp:lastModifiedBy>Tanya Cohn</cp:lastModifiedBy>
  <cp:revision>23</cp:revision>
  <dcterms:created xsi:type="dcterms:W3CDTF">2019-09-13T19:45:35Z</dcterms:created>
  <dcterms:modified xsi:type="dcterms:W3CDTF">2025-02-06T20:12:51Z</dcterms:modified>
</cp:coreProperties>
</file>