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95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D8576-1F29-40A1-83A9-B2636728870E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C9B79-DA70-4DFA-8EE1-2B26C26E7B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5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Super premium!</a:t>
            </a:r>
            <a:br>
              <a:rPr lang="en-US" dirty="0"/>
            </a:br>
            <a:r>
              <a:rPr lang="en-US" dirty="0"/>
              <a:t>Italian family each flavor is a character </a:t>
            </a:r>
            <a:r>
              <a:rPr lang="en-US"/>
              <a:t>on its own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4A298A-404A-442C-BBDC-0537A50F393E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1400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8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5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9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7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6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4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7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"/>
            <a:ext cx="9144000" cy="68574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B0EFF-FEED-4AE3-94E0-D7D133DC00E3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32BD6-6D8B-44B8-A5CC-EFC124B4A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8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cap="all" baseline="0">
          <a:solidFill>
            <a:srgbClr val="C00000"/>
          </a:solidFill>
          <a:latin typeface="ITC Avant Garde Std Md" panose="020B06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ITC Avant Garde Std XLt" panose="020B03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2400" kern="1200">
          <a:solidFill>
            <a:schemeClr val="tx1"/>
          </a:solidFill>
          <a:latin typeface="ITC Avant Garde Std XLt" panose="020B03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2000" kern="1200">
          <a:solidFill>
            <a:schemeClr val="tx1"/>
          </a:solidFill>
          <a:latin typeface="ITC Avant Garde Std XLt" panose="020B03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800" kern="1200">
          <a:solidFill>
            <a:schemeClr val="tx1"/>
          </a:solidFill>
          <a:latin typeface="ITC Avant Garde Std XLt" panose="020B03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800" kern="1200">
          <a:solidFill>
            <a:schemeClr val="tx1"/>
          </a:solidFill>
          <a:latin typeface="ITC Avant Garde Std XLt" panose="020B03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FF7112C-238C-D10D-2C7B-0D020B024DA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7" t="5901" r="30507" b="5901"/>
          <a:stretch/>
        </p:blipFill>
        <p:spPr>
          <a:xfrm>
            <a:off x="6384419" y="1769685"/>
            <a:ext cx="278084" cy="1459940"/>
          </a:xfrm>
          <a:prstGeom prst="rect">
            <a:avLst/>
          </a:prstGeom>
        </p:spPr>
      </p:pic>
      <p:pic>
        <p:nvPicPr>
          <p:cNvPr id="11" name="Picture 10" descr="Image result for kahlua">
            <a:extLst>
              <a:ext uri="{FF2B5EF4-FFF2-40B4-BE49-F238E27FC236}">
                <a16:creationId xmlns:a16="http://schemas.microsoft.com/office/drawing/2014/main" id="{090A9526-55B8-CA06-5B33-EDC53914F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4008" y="1862550"/>
            <a:ext cx="368201" cy="138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affe Borghetti Coffee Liqueur | Wine.com">
            <a:extLst>
              <a:ext uri="{FF2B5EF4-FFF2-40B4-BE49-F238E27FC236}">
                <a16:creationId xmlns:a16="http://schemas.microsoft.com/office/drawing/2014/main" id="{E9DD682D-9EF4-4D4B-432C-0580B008D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242" y="1701810"/>
            <a:ext cx="486441" cy="162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40C3A53-3B26-FAC3-C12C-91505B56B464}"/>
              </a:ext>
            </a:extLst>
          </p:cNvPr>
          <p:cNvSpPr/>
          <p:nvPr/>
        </p:nvSpPr>
        <p:spPr>
          <a:xfrm flipV="1">
            <a:off x="5297252" y="3221933"/>
            <a:ext cx="2371092" cy="4690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4" descr="Mr. Black Cold Brew Liqueur | Total Wine &amp; More">
            <a:extLst>
              <a:ext uri="{FF2B5EF4-FFF2-40B4-BE49-F238E27FC236}">
                <a16:creationId xmlns:a16="http://schemas.microsoft.com/office/drawing/2014/main" id="{9DCD2C82-83A5-FD61-351A-E118D0845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134" y="1885283"/>
            <a:ext cx="960244" cy="1344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Galliano Shelf Positioning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544" y="3584530"/>
            <a:ext cx="5021341" cy="4351338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ITC Avant Garde Std Md" panose="020B0602020202020204" pitchFamily="34" charset="0"/>
              </a:rPr>
              <a:t>In corresponding categories:</a:t>
            </a:r>
          </a:p>
          <a:p>
            <a:pPr lvl="1"/>
            <a:r>
              <a:rPr lang="en-US" sz="1600" dirty="0" err="1">
                <a:latin typeface="ITC Avant Garde Std Md" panose="020B0602020202020204" pitchFamily="34" charset="0"/>
              </a:rPr>
              <a:t>L’autentico</a:t>
            </a:r>
            <a:r>
              <a:rPr lang="en-US" sz="1600" dirty="0">
                <a:latin typeface="ITC Avant Garde Std Md" panose="020B0602020202020204" pitchFamily="34" charset="0"/>
              </a:rPr>
              <a:t> -&gt; super premium imported liqueurs</a:t>
            </a:r>
          </a:p>
          <a:p>
            <a:pPr lvl="1"/>
            <a:r>
              <a:rPr lang="en-US" sz="1600" dirty="0">
                <a:latin typeface="ITC Avant Garde Std Md" panose="020B0602020202020204" pitchFamily="34" charset="0"/>
              </a:rPr>
              <a:t>Ristretto -&gt; coffee liqueurs</a:t>
            </a:r>
            <a:br>
              <a:rPr lang="en-US" sz="1600" dirty="0">
                <a:latin typeface="ITC Avant Garde Std Md" panose="020B0602020202020204" pitchFamily="34" charset="0"/>
              </a:rPr>
            </a:br>
            <a:r>
              <a:rPr lang="en-US" sz="1600" dirty="0">
                <a:latin typeface="ITC Avant Garde Std Md" panose="020B0602020202020204" pitchFamily="34" charset="0"/>
              </a:rPr>
              <a:t>to the right of Mr. Black</a:t>
            </a:r>
          </a:p>
          <a:p>
            <a:pPr lvl="1"/>
            <a:r>
              <a:rPr lang="en-US" sz="1600" dirty="0" err="1">
                <a:latin typeface="ITC Avant Garde Std Md" panose="020B0602020202020204" pitchFamily="34" charset="0"/>
              </a:rPr>
              <a:t>L’Aperitivo</a:t>
            </a:r>
            <a:r>
              <a:rPr lang="en-US" sz="1600" dirty="0">
                <a:latin typeface="ITC Avant Garde Std Md" panose="020B0602020202020204" pitchFamily="34" charset="0"/>
              </a:rPr>
              <a:t> -&gt; Italian aperitifs</a:t>
            </a:r>
            <a:br>
              <a:rPr lang="en-US" sz="1600" dirty="0">
                <a:latin typeface="ITC Avant Garde Std Md" panose="020B0602020202020204" pitchFamily="34" charset="0"/>
              </a:rPr>
            </a:br>
            <a:r>
              <a:rPr lang="en-US" sz="1600" dirty="0">
                <a:latin typeface="ITC Avant Garde Std Md" panose="020B0602020202020204" pitchFamily="34" charset="0"/>
              </a:rPr>
              <a:t>to the right of Campari</a:t>
            </a:r>
          </a:p>
          <a:p>
            <a:r>
              <a:rPr lang="en-US" sz="1800" dirty="0">
                <a:latin typeface="ITC Avant Garde Std Md" panose="020B0602020202020204" pitchFamily="34" charset="0"/>
              </a:rPr>
              <a:t>As </a:t>
            </a:r>
            <a:r>
              <a:rPr lang="en-US" sz="1800" dirty="0" err="1">
                <a:latin typeface="ITC Avant Garde Std Md" panose="020B0602020202020204" pitchFamily="34" charset="0"/>
              </a:rPr>
              <a:t>famiglia</a:t>
            </a:r>
            <a:r>
              <a:rPr lang="en-US" sz="1800" dirty="0">
                <a:latin typeface="ITC Avant Garde Std Md" panose="020B0602020202020204" pitchFamily="34" charset="0"/>
              </a:rPr>
              <a:t>  - only on the floor/</a:t>
            </a:r>
            <a:br>
              <a:rPr lang="en-US" sz="1800" dirty="0">
                <a:latin typeface="ITC Avant Garde Std Md" panose="020B0602020202020204" pitchFamily="34" charset="0"/>
              </a:rPr>
            </a:br>
            <a:r>
              <a:rPr lang="en-US" sz="1800" dirty="0">
                <a:latin typeface="ITC Avant Garde Std Md" panose="020B0602020202020204" pitchFamily="34" charset="0"/>
              </a:rPr>
              <a:t>end cap</a:t>
            </a:r>
          </a:p>
        </p:txBody>
      </p:sp>
      <p:sp>
        <p:nvSpPr>
          <p:cNvPr id="5" name="Oval 4"/>
          <p:cNvSpPr/>
          <p:nvPr/>
        </p:nvSpPr>
        <p:spPr>
          <a:xfrm>
            <a:off x="3581642" y="1189172"/>
            <a:ext cx="1493912" cy="1493912"/>
          </a:xfrm>
          <a:prstGeom prst="ellipse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16153" y="1643740"/>
            <a:ext cx="1273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375 $18-21, 750 $31-35</a:t>
            </a:r>
          </a:p>
        </p:txBody>
      </p:sp>
      <p:sp>
        <p:nvSpPr>
          <p:cNvPr id="23" name="Oval 22"/>
          <p:cNvSpPr/>
          <p:nvPr/>
        </p:nvSpPr>
        <p:spPr>
          <a:xfrm>
            <a:off x="7248325" y="1192063"/>
            <a:ext cx="1493912" cy="1493912"/>
          </a:xfrm>
          <a:prstGeom prst="ellipse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54905" y="1634939"/>
            <a:ext cx="1273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375 $14-16, 750 $23-25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983F4DA-A335-4DEE-B296-D2140954DD09}"/>
              </a:ext>
            </a:extLst>
          </p:cNvPr>
          <p:cNvSpPr/>
          <p:nvPr/>
        </p:nvSpPr>
        <p:spPr>
          <a:xfrm>
            <a:off x="7343331" y="3436460"/>
            <a:ext cx="1241329" cy="1241329"/>
          </a:xfrm>
          <a:prstGeom prst="ellipse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E6D61E-2EFA-4170-8255-E40EDCF829EE}"/>
              </a:ext>
            </a:extLst>
          </p:cNvPr>
          <p:cNvSpPr txBox="1"/>
          <p:nvPr/>
        </p:nvSpPr>
        <p:spPr>
          <a:xfrm>
            <a:off x="7367656" y="3893542"/>
            <a:ext cx="1273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375 $15-17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3067036-C210-A99C-6337-7FB4F2E0F4C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7" t="5901" r="30507" b="5901"/>
          <a:stretch/>
        </p:blipFill>
        <p:spPr>
          <a:xfrm>
            <a:off x="6012160" y="1268760"/>
            <a:ext cx="372259" cy="195435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B0A39F7-CAB8-49C6-7C82-1AB47B183A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7" b="6933"/>
          <a:stretch/>
        </p:blipFill>
        <p:spPr bwMode="auto">
          <a:xfrm>
            <a:off x="6477471" y="4064303"/>
            <a:ext cx="324850" cy="1465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 descr="Image result for campari">
            <a:extLst>
              <a:ext uri="{FF2B5EF4-FFF2-40B4-BE49-F238E27FC236}">
                <a16:creationId xmlns:a16="http://schemas.microsoft.com/office/drawing/2014/main" id="{B7D1EC58-5718-2A26-3FE6-02C1C3D783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9" t="6300" r="30723" b="9592"/>
          <a:stretch/>
        </p:blipFill>
        <p:spPr bwMode="auto">
          <a:xfrm>
            <a:off x="5967911" y="4077882"/>
            <a:ext cx="486441" cy="14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Image result for aperol">
            <a:extLst>
              <a:ext uri="{FF2B5EF4-FFF2-40B4-BE49-F238E27FC236}">
                <a16:creationId xmlns:a16="http://schemas.microsoft.com/office/drawing/2014/main" id="{0B8E2465-7E56-9E15-4FF1-5EE12BA40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541" y="4057124"/>
            <a:ext cx="912331" cy="162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DD5717C-8AA6-F569-B78E-CF672C98722F}"/>
              </a:ext>
            </a:extLst>
          </p:cNvPr>
          <p:cNvSpPr/>
          <p:nvPr/>
        </p:nvSpPr>
        <p:spPr>
          <a:xfrm flipV="1">
            <a:off x="5254980" y="5516326"/>
            <a:ext cx="2371092" cy="4690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B38FD6F-2BA4-DB00-8C7A-82DA87BA0F6F}"/>
              </a:ext>
            </a:extLst>
          </p:cNvPr>
          <p:cNvSpPr/>
          <p:nvPr/>
        </p:nvSpPr>
        <p:spPr>
          <a:xfrm flipV="1">
            <a:off x="565049" y="3110946"/>
            <a:ext cx="3145992" cy="4572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420D0FE0-1EDF-7792-2CDC-C0F41688E2C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15" t="3801" r="37452" b="5900"/>
          <a:stretch/>
        </p:blipFill>
        <p:spPr>
          <a:xfrm>
            <a:off x="1873876" y="1143574"/>
            <a:ext cx="411776" cy="196737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7745DF4-5DCB-A617-B97D-B64E1C2EF458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15" t="3801" r="37452" b="5900"/>
          <a:stretch/>
        </p:blipFill>
        <p:spPr>
          <a:xfrm>
            <a:off x="2274734" y="1644499"/>
            <a:ext cx="306931" cy="1466446"/>
          </a:xfrm>
          <a:prstGeom prst="rect">
            <a:avLst/>
          </a:prstGeom>
        </p:spPr>
      </p:pic>
      <p:pic>
        <p:nvPicPr>
          <p:cNvPr id="34" name="Picture 2" descr="Image result for strega">
            <a:extLst>
              <a:ext uri="{FF2B5EF4-FFF2-40B4-BE49-F238E27FC236}">
                <a16:creationId xmlns:a16="http://schemas.microsoft.com/office/drawing/2014/main" id="{515F4FF3-0BD3-CEBF-E45F-95305944E8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02" t="2066" r="39018" b="2680"/>
          <a:stretch/>
        </p:blipFill>
        <p:spPr bwMode="auto">
          <a:xfrm>
            <a:off x="2590905" y="1428476"/>
            <a:ext cx="400589" cy="168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Image result for chartreuse">
            <a:extLst>
              <a:ext uri="{FF2B5EF4-FFF2-40B4-BE49-F238E27FC236}">
                <a16:creationId xmlns:a16="http://schemas.microsoft.com/office/drawing/2014/main" id="{7F6CF99F-AF76-B485-F65F-5D721452D8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48" r="29753"/>
          <a:stretch/>
        </p:blipFill>
        <p:spPr bwMode="auto">
          <a:xfrm>
            <a:off x="3001193" y="1549631"/>
            <a:ext cx="437162" cy="156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Licor 43 Liqueur | Total Wine &amp; More">
            <a:extLst>
              <a:ext uri="{FF2B5EF4-FFF2-40B4-BE49-F238E27FC236}">
                <a16:creationId xmlns:a16="http://schemas.microsoft.com/office/drawing/2014/main" id="{9235F270-68D9-A449-63B2-57ED31D8EE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70" r="24102"/>
          <a:stretch/>
        </p:blipFill>
        <p:spPr bwMode="auto">
          <a:xfrm>
            <a:off x="1293290" y="1576623"/>
            <a:ext cx="565018" cy="153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50022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78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ITC Avant Garde Std Md</vt:lpstr>
      <vt:lpstr>ITC Avant Garde Std XLt</vt:lpstr>
      <vt:lpstr>1_Custom Design</vt:lpstr>
      <vt:lpstr>Galliano Shelf Positioning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Galliano Shelf Positioning</dc:title>
  <dc:creator>Tanya</dc:creator>
  <cp:lastModifiedBy>Tanya Cohn</cp:lastModifiedBy>
  <cp:revision>2</cp:revision>
  <dcterms:created xsi:type="dcterms:W3CDTF">2018-01-22T20:24:53Z</dcterms:created>
  <dcterms:modified xsi:type="dcterms:W3CDTF">2025-03-11T14:52:20Z</dcterms:modified>
</cp:coreProperties>
</file>