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10058400" cx="7772400"/>
  <p:notesSz cx="6858000" cy="9144000"/>
  <p:embeddedFontLst>
    <p:embeddedFont>
      <p:font typeface="Raleway"/>
      <p:regular r:id="rId40"/>
      <p:bold r:id="rId41"/>
      <p:italic r:id="rId42"/>
      <p:boldItalic r:id="rId43"/>
    </p:embeddedFont>
    <p:embeddedFont>
      <p:font typeface="Raleway Light"/>
      <p:regular r:id="rId44"/>
      <p:bold r:id="rId45"/>
      <p:italic r:id="rId46"/>
      <p:boldItalic r:id="rId47"/>
    </p:embeddedFont>
    <p:embeddedFont>
      <p:font typeface="Raleway Medium"/>
      <p:regular r:id="rId48"/>
      <p:bold r:id="rId49"/>
      <p:italic r:id="rId50"/>
      <p:boldItalic r:id="rId51"/>
    </p:embeddedFont>
    <p:embeddedFont>
      <p:font typeface="Poppins Thin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F30294-4F82-4DE0-8467-4A508AC19CC8}">
  <a:tblStyle styleId="{20F30294-4F82-4DE0-8467-4A508AC19C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4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regular.fntdata"/><Relationship Id="rId42" Type="http://schemas.openxmlformats.org/officeDocument/2006/relationships/font" Target="fonts/Raleway-italic.fntdata"/><Relationship Id="rId41" Type="http://schemas.openxmlformats.org/officeDocument/2006/relationships/font" Target="fonts/Raleway-bold.fntdata"/><Relationship Id="rId44" Type="http://schemas.openxmlformats.org/officeDocument/2006/relationships/font" Target="fonts/RalewayLight-regular.fntdata"/><Relationship Id="rId43" Type="http://schemas.openxmlformats.org/officeDocument/2006/relationships/font" Target="fonts/Raleway-boldItalic.fntdata"/><Relationship Id="rId46" Type="http://schemas.openxmlformats.org/officeDocument/2006/relationships/font" Target="fonts/RalewayLight-italic.fntdata"/><Relationship Id="rId45" Type="http://schemas.openxmlformats.org/officeDocument/2006/relationships/font" Target="fonts/Raleway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alewayMedium-regular.fntdata"/><Relationship Id="rId47" Type="http://schemas.openxmlformats.org/officeDocument/2006/relationships/font" Target="fonts/RalewayLight-boldItalic.fntdata"/><Relationship Id="rId49" Type="http://schemas.openxmlformats.org/officeDocument/2006/relationships/font" Target="fonts/RalewayMedium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alewayMedium-boldItalic.fntdata"/><Relationship Id="rId50" Type="http://schemas.openxmlformats.org/officeDocument/2006/relationships/font" Target="fonts/RalewayMedium-italic.fntdata"/><Relationship Id="rId53" Type="http://schemas.openxmlformats.org/officeDocument/2006/relationships/font" Target="fonts/PoppinsThin-bold.fntdata"/><Relationship Id="rId52" Type="http://schemas.openxmlformats.org/officeDocument/2006/relationships/font" Target="fonts/PoppinsThin-regular.fntdata"/><Relationship Id="rId11" Type="http://schemas.openxmlformats.org/officeDocument/2006/relationships/slide" Target="slides/slide5.xml"/><Relationship Id="rId55" Type="http://schemas.openxmlformats.org/officeDocument/2006/relationships/font" Target="fonts/PoppinsThin-boldItalic.fntdata"/><Relationship Id="rId10" Type="http://schemas.openxmlformats.org/officeDocument/2006/relationships/slide" Target="slides/slide4.xml"/><Relationship Id="rId54" Type="http://schemas.openxmlformats.org/officeDocument/2006/relationships/font" Target="fonts/PoppinsThin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7fdd92767_0_34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77fdd92767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77fdd92767_0_34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77fdd92767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77fdd92767_0_35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77fdd92767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77fdd92767_0_37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77fdd92767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77fdd92767_0_14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77fdd9276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7fdd92767_0_15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7fdd92767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57dd6f3dd_0_32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57dd6f3dd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57dd6f3dd_0_33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457dd6f3dd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457dd6f3dd_0_34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457dd6f3dd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57dd6f3dd_0_35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457dd6f3dd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7fdd92767_0_26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77fdd92767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457dd6f3dd_0_98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457dd6f3dd_0_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457dd6f3dd_0_17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457dd6f3dd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57dd6f3dd_0_18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457dd6f3dd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77fdd92767_0_39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77fdd92767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7fdd92767_0_40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77fdd92767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77fdd92767_0_40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77fdd92767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7fdd92767_0_41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7fdd92767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77fdd92767_0_42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77fdd92767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77fdd92767_0_43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77fdd92767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7fdd92767_0_44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77fdd92767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7fdd92767_0_27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7fdd92767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77fdd92767_0_44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77fdd92767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77fdd92767_0_46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77fdd92767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77fdd92767_0_47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77fdd92767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77fdd92767_0_48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77fdd92767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7fdd92767_0_28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77fdd92767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7fdd92767_0_29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7fdd92767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7fdd92767_0_30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7fdd92767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7fdd92767_0_31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77fdd92767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77fdd92767_0_32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77fdd92767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7fdd92767_0_33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77fdd92767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7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7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93350" y="7572200"/>
            <a:ext cx="4772100" cy="25683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2255250" y="6807200"/>
            <a:ext cx="5648700" cy="33333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4455070" y="9711725"/>
            <a:ext cx="332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650 CALIFORNIA STREET 7TH FL, SAN FRANCISCO, CA 94108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4455075" y="9459100"/>
            <a:ext cx="392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55 WEST 39TH ST. 5TH FL. NEW YORK, NY 10018 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-396075" y="9711725"/>
            <a:ext cx="2114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Raleway Light"/>
                <a:ea typeface="Raleway Light"/>
                <a:cs typeface="Raleway Light"/>
                <a:sym typeface="Raleway Light"/>
              </a:rPr>
              <a:t>COLANGELOPR.COM</a:t>
            </a:r>
            <a:endParaRPr sz="900">
              <a:solidFill>
                <a:srgbClr val="999999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2642616" y="9354312"/>
            <a:ext cx="24873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0" type="dt"/>
          </p:nvPr>
        </p:nvSpPr>
        <p:spPr>
          <a:xfrm>
            <a:off x="388620" y="9354312"/>
            <a:ext cx="17877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5596128" y="9354312"/>
            <a:ext cx="1787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264900" y="1057551"/>
            <a:ext cx="7242600" cy="13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18639" y="87749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-93350" y="8774822"/>
            <a:ext cx="4772100" cy="13404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2255250" y="8375626"/>
            <a:ext cx="5648700" cy="17394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105325" y="-177602"/>
            <a:ext cx="1561750" cy="1953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483326" y="2672218"/>
            <a:ext cx="5795700" cy="19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483326" y="4965241"/>
            <a:ext cx="5795700" cy="19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483326" y="1251814"/>
            <a:ext cx="21864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</a:pPr>
            <a:r>
              <a:t/>
            </a:r>
            <a:endParaRPr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419350" y="742800"/>
            <a:ext cx="40821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 Medium"/>
              <a:buNone/>
              <a:defRPr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484150" y="2253725"/>
            <a:ext cx="6833100" cy="7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525" y="9807901"/>
            <a:ext cx="1880375" cy="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25" y="9712975"/>
            <a:ext cx="334425" cy="25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356950" y="2014225"/>
            <a:ext cx="4206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4755100" y="832750"/>
            <a:ext cx="26898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9"/>
          <p:cNvSpPr txBox="1"/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40.png"/><Relationship Id="rId6" Type="http://schemas.openxmlformats.org/officeDocument/2006/relationships/image" Target="../media/image6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5" Type="http://schemas.openxmlformats.org/officeDocument/2006/relationships/hyperlink" Target="https://www.cleveland.com/entertainment/2025/03/drink-to-national-espresso-martini-day-with-the-best-espresso-martini-recipes.html" TargetMode="External"/><Relationship Id="rId6" Type="http://schemas.openxmlformats.org/officeDocument/2006/relationships/image" Target="../media/image33.png"/><Relationship Id="rId7" Type="http://schemas.openxmlformats.org/officeDocument/2006/relationships/image" Target="../media/image32.png"/><Relationship Id="rId8" Type="http://schemas.openxmlformats.org/officeDocument/2006/relationships/image" Target="../media/image69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69.png"/><Relationship Id="rId5" Type="http://schemas.openxmlformats.org/officeDocument/2006/relationships/hyperlink" Target="https://luxebeatmag.com/national-espresso-martini-day-coffee-cocktails/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31.png"/><Relationship Id="rId8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64.png"/><Relationship Id="rId5" Type="http://schemas.openxmlformats.org/officeDocument/2006/relationships/hyperlink" Target="https://www.broadwayworld.com/bwwfood-wine/article/4-Cocktails-to-Energize-Your-National-Espresso-Martini-Day-20250227" TargetMode="External"/><Relationship Id="rId6" Type="http://schemas.openxmlformats.org/officeDocument/2006/relationships/image" Target="../media/image57.png"/><Relationship Id="rId7" Type="http://schemas.openxmlformats.org/officeDocument/2006/relationships/image" Target="../media/image48.png"/><Relationship Id="rId8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52.png"/><Relationship Id="rId5" Type="http://schemas.openxmlformats.org/officeDocument/2006/relationships/image" Target="../media/image5.png"/><Relationship Id="rId6" Type="http://schemas.openxmlformats.org/officeDocument/2006/relationships/hyperlink" Target="https://www.broadwayworld.com/bwwfood-wine/article/8-Low-ABV-Cocktail-Recipes-for-January-and-Beyond-20250122" TargetMode="External"/><Relationship Id="rId7" Type="http://schemas.openxmlformats.org/officeDocument/2006/relationships/image" Target="../media/image51.png"/><Relationship Id="rId8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9.png"/><Relationship Id="rId6" Type="http://schemas.openxmlformats.org/officeDocument/2006/relationships/image" Target="../media/image62.png"/><Relationship Id="rId7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67.png"/><Relationship Id="rId5" Type="http://schemas.openxmlformats.org/officeDocument/2006/relationships/hyperlink" Target="https://www.themanual.com/food-and-drink/low-abv-cocktails/#dt-heading-disaronno-sour" TargetMode="External"/><Relationship Id="rId6" Type="http://schemas.openxmlformats.org/officeDocument/2006/relationships/image" Target="../media/image58.png"/><Relationship Id="rId7" Type="http://schemas.openxmlformats.org/officeDocument/2006/relationships/image" Target="../media/image70.png"/><Relationship Id="rId8" Type="http://schemas.openxmlformats.org/officeDocument/2006/relationships/image" Target="../media/image6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png"/><Relationship Id="rId6" Type="http://schemas.openxmlformats.org/officeDocument/2006/relationships/image" Target="../media/image75.png"/><Relationship Id="rId7" Type="http://schemas.openxmlformats.org/officeDocument/2006/relationships/image" Target="../media/image72.png"/><Relationship Id="rId8" Type="http://schemas.openxmlformats.org/officeDocument/2006/relationships/image" Target="../media/image7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www.yahoo.com/lifestyle/try-low-abv-cocktails-gentle-150027227.html?guccounter=1" TargetMode="External"/><Relationship Id="rId6" Type="http://schemas.openxmlformats.org/officeDocument/2006/relationships/image" Target="../media/image7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bevx.com/new-reviews-for-may-28-2025/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82.png"/><Relationship Id="rId5" Type="http://schemas.openxmlformats.org/officeDocument/2006/relationships/image" Target="../media/image124.png"/><Relationship Id="rId6" Type="http://schemas.openxmlformats.org/officeDocument/2006/relationships/image" Target="../media/image94.png"/><Relationship Id="rId7" Type="http://schemas.openxmlformats.org/officeDocument/2006/relationships/image" Target="../media/image78.png"/><Relationship Id="rId8" Type="http://schemas.openxmlformats.org/officeDocument/2006/relationships/image" Target="../media/image8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hyperlink" Target="https://vinepair.com/buy-this-booze/best-liqueurs/" TargetMode="External"/><Relationship Id="rId5" Type="http://schemas.openxmlformats.org/officeDocument/2006/relationships/image" Target="../media/image79.png"/><Relationship Id="rId6" Type="http://schemas.openxmlformats.org/officeDocument/2006/relationships/image" Target="../media/image87.png"/><Relationship Id="rId7" Type="http://schemas.openxmlformats.org/officeDocument/2006/relationships/image" Target="../media/image8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9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stupiddope.com/2024/11/shake-up-thanksgiving-with-the-galliano-espresso-martini/" TargetMode="External"/><Relationship Id="rId4" Type="http://schemas.openxmlformats.org/officeDocument/2006/relationships/image" Target="../media/image81.png"/><Relationship Id="rId5" Type="http://schemas.openxmlformats.org/officeDocument/2006/relationships/image" Target="../media/image85.png"/><Relationship Id="rId6" Type="http://schemas.openxmlformats.org/officeDocument/2006/relationships/image" Target="../media/image88.png"/><Relationship Id="rId7" Type="http://schemas.openxmlformats.org/officeDocument/2006/relationships/image" Target="../media/image8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coolmaterial.com/lifestyle/drinks/best-espresso-cocktails/" TargetMode="External"/><Relationship Id="rId4" Type="http://schemas.openxmlformats.org/officeDocument/2006/relationships/image" Target="../media/image86.png"/><Relationship Id="rId5" Type="http://schemas.openxmlformats.org/officeDocument/2006/relationships/image" Target="../media/image93.png"/><Relationship Id="rId6" Type="http://schemas.openxmlformats.org/officeDocument/2006/relationships/image" Target="../media/image9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broadwayworld.com/bwwfood-wine/article/11-Fall-Inspired-Cocktails-for-Thanksgiving-20241112" TargetMode="External"/><Relationship Id="rId4" Type="http://schemas.openxmlformats.org/officeDocument/2006/relationships/image" Target="../media/image90.png"/><Relationship Id="rId5" Type="http://schemas.openxmlformats.org/officeDocument/2006/relationships/image" Target="../media/image89.png"/><Relationship Id="rId6" Type="http://schemas.openxmlformats.org/officeDocument/2006/relationships/image" Target="../media/image91.png"/><Relationship Id="rId7" Type="http://schemas.openxmlformats.org/officeDocument/2006/relationships/image" Target="../media/image10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forbes.com/sites/emilyprice/2024/11/11/8-thanksgiving-cocktails-to-warm-your-holiday/" TargetMode="External"/><Relationship Id="rId4" Type="http://schemas.openxmlformats.org/officeDocument/2006/relationships/image" Target="../media/image106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bevx.com/new-reviews-for-november-06-2024/" TargetMode="External"/><Relationship Id="rId4" Type="http://schemas.openxmlformats.org/officeDocument/2006/relationships/image" Target="../media/image104.png"/><Relationship Id="rId5" Type="http://schemas.openxmlformats.org/officeDocument/2006/relationships/image" Target="../media/image110.png"/><Relationship Id="rId6" Type="http://schemas.openxmlformats.org/officeDocument/2006/relationships/image" Target="../media/image10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forbes.com/sites/rachelking/2024/10/01/5-coffee-liqueurs-to-upgrade-your-espresso-martini/" TargetMode="External"/><Relationship Id="rId4" Type="http://schemas.openxmlformats.org/officeDocument/2006/relationships/image" Target="../media/image98.png"/><Relationship Id="rId5" Type="http://schemas.openxmlformats.org/officeDocument/2006/relationships/image" Target="../media/image109.png"/><Relationship Id="rId6" Type="http://schemas.openxmlformats.org/officeDocument/2006/relationships/image" Target="../media/image10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cassiuslife.com/playlist/nternational-coffee-day-cocktails-2024/item/17" TargetMode="External"/><Relationship Id="rId4" Type="http://schemas.openxmlformats.org/officeDocument/2006/relationships/image" Target="../media/image112.png"/><Relationship Id="rId5" Type="http://schemas.openxmlformats.org/officeDocument/2006/relationships/image" Target="../media/image103.png"/><Relationship Id="rId6" Type="http://schemas.openxmlformats.org/officeDocument/2006/relationships/image" Target="../media/image1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5" Type="http://schemas.openxmlformats.org/officeDocument/2006/relationships/hyperlink" Target="https://www.broadwayworld.com/bwwfood-wine/article/6-Refreshing-Cocktail-Recipes-to-Kick-Off-Summer-20250515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hyperlink" Target="https://theboxhouston.com/playlist/spirit-ed-check-out-these-crafty-cocktails-for-international-coffee-day-2024/" TargetMode="External"/><Relationship Id="rId13" Type="http://schemas.openxmlformats.org/officeDocument/2006/relationships/image" Target="../media/image99.png"/><Relationship Id="rId1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92q.com/playlist/spirit-ed-check-out-these-crafty-cocktails-for-international-coffee-day-2024/" TargetMode="External"/><Relationship Id="rId4" Type="http://schemas.openxmlformats.org/officeDocument/2006/relationships/hyperlink" Target="https://wzakcleveland.com/playlist/spirit-ed-check-out-these-crafty-cocktails-for-international-coffee-day-2024/" TargetMode="External"/><Relationship Id="rId9" Type="http://schemas.openxmlformats.org/officeDocument/2006/relationships/hyperlink" Target="https://kysdc.com/playlist/spirit-ed-check-out-these-crafty-cocktails-for-international-coffee-day-2024/" TargetMode="External"/><Relationship Id="rId15" Type="http://schemas.openxmlformats.org/officeDocument/2006/relationships/image" Target="../media/image114.png"/><Relationship Id="rId14" Type="http://schemas.openxmlformats.org/officeDocument/2006/relationships/image" Target="../media/image100.png"/><Relationship Id="rId17" Type="http://schemas.openxmlformats.org/officeDocument/2006/relationships/image" Target="../media/image111.png"/><Relationship Id="rId16" Type="http://schemas.openxmlformats.org/officeDocument/2006/relationships/image" Target="../media/image126.png"/><Relationship Id="rId5" Type="http://schemas.openxmlformats.org/officeDocument/2006/relationships/hyperlink" Target="https://blackamericaweb.com/playlist/when-is-international-coffee-day-2024/" TargetMode="External"/><Relationship Id="rId6" Type="http://schemas.openxmlformats.org/officeDocument/2006/relationships/hyperlink" Target="https://wiznation.com/playlist/spirit-ed-check-out-these-crafty-cocktails-for-international-coffee-day-2024/" TargetMode="External"/><Relationship Id="rId18" Type="http://schemas.openxmlformats.org/officeDocument/2006/relationships/image" Target="../media/image115.png"/><Relationship Id="rId7" Type="http://schemas.openxmlformats.org/officeDocument/2006/relationships/hyperlink" Target="https://mycolumbusmagic.com/playlist/spirit-ed-check-out-these-crafty-cocktails-for-international-coffee-day-2024/" TargetMode="External"/><Relationship Id="rId8" Type="http://schemas.openxmlformats.org/officeDocument/2006/relationships/hyperlink" Target="https://mycolumbuspower.com/playlist/spirit-ed-check-out-these-crafty-cocktails-for-international-coffee-day-2024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coolmaterial.com/lifestyle/drinks/best-italian-cocktails-home-bar/" TargetMode="External"/><Relationship Id="rId4" Type="http://schemas.openxmlformats.org/officeDocument/2006/relationships/image" Target="../media/image121.png"/><Relationship Id="rId5" Type="http://schemas.openxmlformats.org/officeDocument/2006/relationships/image" Target="../media/image128.png"/><Relationship Id="rId6" Type="http://schemas.openxmlformats.org/officeDocument/2006/relationships/image" Target="../media/image123.png"/><Relationship Id="rId7" Type="http://schemas.openxmlformats.org/officeDocument/2006/relationships/image" Target="../media/image1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forbes.com/sites/stephaniegravalese/2024/09/21/11-irresistible-coffee-cocktails-to-sip-on-national-coffee-day/" TargetMode="External"/><Relationship Id="rId4" Type="http://schemas.openxmlformats.org/officeDocument/2006/relationships/image" Target="../media/image98.png"/><Relationship Id="rId5" Type="http://schemas.openxmlformats.org/officeDocument/2006/relationships/image" Target="../media/image122.png"/><Relationship Id="rId6" Type="http://schemas.openxmlformats.org/officeDocument/2006/relationships/image" Target="../media/image119.png"/><Relationship Id="rId7" Type="http://schemas.openxmlformats.org/officeDocument/2006/relationships/image" Target="../media/image1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46.png"/><Relationship Id="rId7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5" Type="http://schemas.openxmlformats.org/officeDocument/2006/relationships/hyperlink" Target="https://luxebeatmag.com/golden-cocktails-to-start-summer-holidays-with-sunshine-in-a-glass/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16.png"/><Relationship Id="rId8" Type="http://schemas.openxmlformats.org/officeDocument/2006/relationships/image" Target="../media/image6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6" Type="http://schemas.openxmlformats.org/officeDocument/2006/relationships/image" Target="../media/image61.png"/><Relationship Id="rId7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5" Type="http://schemas.openxmlformats.org/officeDocument/2006/relationships/hyperlink" Target="https://www.chowhound.com/1811073/chocolate-cocktails-to-know/" TargetMode="External"/><Relationship Id="rId6" Type="http://schemas.openxmlformats.org/officeDocument/2006/relationships/image" Target="../media/image26.png"/><Relationship Id="rId7" Type="http://schemas.openxmlformats.org/officeDocument/2006/relationships/image" Target="../media/image63.png"/><Relationship Id="rId8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hyperlink" Target="https://www.yahoo.com/lifestyle/15-cocktails-every-chocolate-lover-181500879.html" TargetMode="External"/><Relationship Id="rId6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55.png"/><Relationship Id="rId5" Type="http://schemas.openxmlformats.org/officeDocument/2006/relationships/hyperlink" Target="https://thesocialny.com/espresso-martini-variations-you-need-to-try/" TargetMode="External"/><Relationship Id="rId6" Type="http://schemas.openxmlformats.org/officeDocument/2006/relationships/image" Target="../media/image30.png"/><Relationship Id="rId7" Type="http://schemas.openxmlformats.org/officeDocument/2006/relationships/image" Target="../media/image23.png"/><Relationship Id="rId8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MEDIA COVERAGE</a:t>
            </a:r>
            <a:endParaRPr/>
          </a:p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3180">
                <a:solidFill>
                  <a:srgbClr val="A61E23"/>
                </a:solidFill>
              </a:rPr>
              <a:t>2024-2025</a:t>
            </a:r>
            <a:endParaRPr sz="3180">
              <a:solidFill>
                <a:srgbClr val="A61E2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3180">
              <a:solidFill>
                <a:srgbClr val="A61E23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496750" y="6713949"/>
            <a:ext cx="778899" cy="97442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375" y="2702625"/>
            <a:ext cx="3295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1522" y="855350"/>
            <a:ext cx="1709450" cy="170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 title="Screenshot 2025-03-14 at 5.07.52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13" y="5375750"/>
            <a:ext cx="6607575" cy="267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 title="Screenshot 2025-03-10 at 4.02.2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4846" y="642175"/>
            <a:ext cx="3062700" cy="458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10,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4,436,041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0850" y="2087211"/>
            <a:ext cx="5830701" cy="6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921" y="1061169"/>
            <a:ext cx="32385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2808" y="2881505"/>
            <a:ext cx="2946776" cy="421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0924" y="7002275"/>
            <a:ext cx="4388851" cy="24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10,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11,931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1" name="Google Shape;191;p25" title="Screenshot 2025-03-10 at 3.55.44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4125" y="745406"/>
            <a:ext cx="1397795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 title="Screenshot 2025-03-10 at 3.55.49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050" y="2081051"/>
            <a:ext cx="6716298" cy="41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 title="Screenshot 2025-03-10 at 3.56.01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325" y="2777004"/>
            <a:ext cx="6716301" cy="139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9">
            <a:alphaModFix/>
          </a:blip>
          <a:srcRect b="8340" l="0" r="0" t="0"/>
          <a:stretch/>
        </p:blipFill>
        <p:spPr>
          <a:xfrm>
            <a:off x="3979780" y="4331925"/>
            <a:ext cx="3178450" cy="416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 title="Screenshot 2025-03-10 at 4.01.11 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4320" y="2492851"/>
            <a:ext cx="2917875" cy="28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 title="Screenshot 2025-03-10 at 4.01.20 P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8113" y="4306376"/>
            <a:ext cx="2532746" cy="222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27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1,308,616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649" y="2242550"/>
            <a:ext cx="6683110" cy="71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2600" y="532975"/>
            <a:ext cx="22479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 rotWithShape="1">
          <a:blip r:embed="rId8">
            <a:alphaModFix/>
          </a:blip>
          <a:srcRect b="19074" l="0" r="0" t="0"/>
          <a:stretch/>
        </p:blipFill>
        <p:spPr>
          <a:xfrm>
            <a:off x="544638" y="3083178"/>
            <a:ext cx="6683126" cy="174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638" y="4974230"/>
            <a:ext cx="6683126" cy="333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25" y="7027519"/>
            <a:ext cx="6677950" cy="217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5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22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e Visits: 1,567,783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6" name="Google Shape;21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0726" y="657400"/>
            <a:ext cx="2204150" cy="13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25" y="2140876"/>
            <a:ext cx="6677951" cy="65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7225" y="2936942"/>
            <a:ext cx="6677950" cy="168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225" y="4762424"/>
            <a:ext cx="6416068" cy="213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98071" y="7105973"/>
            <a:ext cx="2552036" cy="16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728" y="935475"/>
            <a:ext cx="6498925" cy="21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7725" y="373725"/>
            <a:ext cx="2577875" cy="19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725" y="3129350"/>
            <a:ext cx="6498925" cy="4824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15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480,560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279" y="857776"/>
            <a:ext cx="3313325" cy="85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296" y="2265075"/>
            <a:ext cx="6499551" cy="101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788" y="3389866"/>
            <a:ext cx="5078533" cy="31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4863" y="3895530"/>
            <a:ext cx="3101749" cy="412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5806" y="4400622"/>
            <a:ext cx="3639572" cy="362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950" y="841575"/>
            <a:ext cx="6148500" cy="78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4250" y="671450"/>
            <a:ext cx="2251172" cy="3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8625" y="1036900"/>
            <a:ext cx="5795150" cy="315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183" y="466300"/>
            <a:ext cx="2251175" cy="306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 rotWithShape="1">
          <a:blip r:embed="rId8">
            <a:alphaModFix/>
          </a:blip>
          <a:srcRect b="93640" l="0" r="51962" t="0"/>
          <a:stretch/>
        </p:blipFill>
        <p:spPr>
          <a:xfrm>
            <a:off x="988625" y="4194174"/>
            <a:ext cx="2783850" cy="4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 rotWithShape="1">
          <a:blip r:embed="rId8">
            <a:alphaModFix/>
          </a:blip>
          <a:srcRect b="0" l="0" r="0" t="67256"/>
          <a:stretch/>
        </p:blipFill>
        <p:spPr>
          <a:xfrm>
            <a:off x="988625" y="5429303"/>
            <a:ext cx="5795150" cy="251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 rotWithShape="1">
          <a:blip r:embed="rId8">
            <a:alphaModFix/>
          </a:blip>
          <a:srcRect b="34177" l="0" r="0" t="8275"/>
          <a:stretch/>
        </p:blipFill>
        <p:spPr>
          <a:xfrm>
            <a:off x="3987175" y="4772250"/>
            <a:ext cx="3297433" cy="251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71" name="Google Shape;271;p32"/>
          <p:cNvGraphicFramePr/>
          <p:nvPr/>
        </p:nvGraphicFramePr>
        <p:xfrm>
          <a:off x="952500" y="83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{20F30294-4F82-4DE0-8467-4A508AC19CC8}</a:tableStyleId>
              </a:tblPr>
              <a:tblGrid>
                <a:gridCol w="2933700"/>
                <a:gridCol w="2933700"/>
              </a:tblGrid>
              <a:tr h="10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January 15,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413,750,923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72" name="Google Shape;272;p32"/>
          <p:cNvSpPr txBox="1"/>
          <p:nvPr/>
        </p:nvSpPr>
        <p:spPr>
          <a:xfrm>
            <a:off x="1387500" y="2135175"/>
            <a:ext cx="49974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Syndications from The Manual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3" name="Google Shape;273;p32"/>
          <p:cNvPicPr preferRelativeResize="0"/>
          <p:nvPr/>
        </p:nvPicPr>
        <p:blipFill rotWithShape="1">
          <a:blip r:embed="rId6">
            <a:alphaModFix/>
          </a:blip>
          <a:srcRect b="0" l="7618" r="8565" t="0"/>
          <a:stretch/>
        </p:blipFill>
        <p:spPr>
          <a:xfrm>
            <a:off x="1280200" y="1010963"/>
            <a:ext cx="2445500" cy="7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28,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6" name="Google Shape;86;p15" title="Screenshot 2025-05-28 at 11.20.24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525" y="3008727"/>
            <a:ext cx="6525349" cy="12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 title="Screenshot 2025-05-28 at 11.20.34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9188" y="2136638"/>
            <a:ext cx="53340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 title="Screenshot 2025-05-28 at 11.20.39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4421" y="777295"/>
            <a:ext cx="1130700" cy="11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January/February 2025 Issue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Print Circulation: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1" name="Google Shape;281;p33" title="Screenshot 2025-04-24 at 4.20.1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2299" y="2159163"/>
            <a:ext cx="5427800" cy="663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 title="Screenshot 2025-04-24 at 4.20.2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2300" y="5262150"/>
            <a:ext cx="2488751" cy="185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 title="Screenshot 2025-04-24 at 4.20.3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2300" y="7140875"/>
            <a:ext cx="4666797" cy="16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 title="Screenshot 2025-04-24 at 4.20.42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32600" y="5692175"/>
            <a:ext cx="867499" cy="310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 title="Screenshot 2025-04-24 at 4.20.4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8095" y="1229800"/>
            <a:ext cx="3336175" cy="5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24, 2024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1,094,038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2" name="Google Shape;29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188" y="2140876"/>
            <a:ext cx="5962025" cy="115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8300" y="951817"/>
            <a:ext cx="2255800" cy="8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187" y="3350775"/>
            <a:ext cx="5962024" cy="584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/>
          <p:nvPr/>
        </p:nvSpPr>
        <p:spPr>
          <a:xfrm>
            <a:off x="280700" y="1922375"/>
            <a:ext cx="4678200" cy="17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638" y="777600"/>
            <a:ext cx="6345126" cy="58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p36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21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80,493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8" name="Google Shape;3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588" y="2067212"/>
            <a:ext cx="59912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883" y="1311580"/>
            <a:ext cx="3167225" cy="52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3138" y="3123375"/>
            <a:ext cx="2946150" cy="381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0587" y="6782396"/>
            <a:ext cx="5991225" cy="2399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7" name="Google Shape;317;p37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20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187,283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025" y="1144962"/>
            <a:ext cx="234315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263" y="2140886"/>
            <a:ext cx="6643874" cy="93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338" y="3168819"/>
            <a:ext cx="6097711" cy="606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38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1,276,678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7" name="Google Shape;32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450" y="2236350"/>
            <a:ext cx="6511776" cy="81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8097" y="750797"/>
            <a:ext cx="1677502" cy="10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101" y="3198876"/>
            <a:ext cx="406146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9363" y="3305214"/>
            <a:ext cx="222885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6" name="Google Shape;336;p39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11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94,326,403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7" name="Google Shape;3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3500" y="2180987"/>
            <a:ext cx="51054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9675" y="1102445"/>
            <a:ext cx="1665544" cy="6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829" y="3276358"/>
            <a:ext cx="6486750" cy="40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4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6" name="Google Shape;34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2350" y="539137"/>
            <a:ext cx="147637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200" y="2912751"/>
            <a:ext cx="6826005" cy="31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4938" y="2253933"/>
            <a:ext cx="4762500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4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October 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99,621,955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5" name="Google Shape;3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7050" y="1010167"/>
            <a:ext cx="2134125" cy="8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513" y="2195800"/>
            <a:ext cx="6371374" cy="175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525" y="4060951"/>
            <a:ext cx="6371349" cy="1936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2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4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October 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48,781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4" name="Google Shape;36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50" y="2172639"/>
            <a:ext cx="6526495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2425" y="1137375"/>
            <a:ext cx="23050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957" y="2912171"/>
            <a:ext cx="6170691" cy="58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15,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1,227,877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6" name="Google Shape;96;p16" title="Screenshot 2025-05-22 at 4.03.5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150" y="2125025"/>
            <a:ext cx="6314101" cy="79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 title="Screenshot 2025-05-22 at 4.03.5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8075" y="954951"/>
            <a:ext cx="1526378" cy="9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 title="Screenshot 2025-05-22 at 4.15.3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6875" y="6244675"/>
            <a:ext cx="2298068" cy="20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 title="Screenshot 2025-05-22 at 4.15.4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61500" y="3053299"/>
            <a:ext cx="2649425" cy="30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2" name="Google Shape;372;p43"/>
          <p:cNvSpPr/>
          <p:nvPr/>
        </p:nvSpPr>
        <p:spPr>
          <a:xfrm>
            <a:off x="301975" y="1943625"/>
            <a:ext cx="4423200" cy="19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73" name="Google Shape;373;p43"/>
          <p:cNvGraphicFramePr/>
          <p:nvPr/>
        </p:nvGraphicFramePr>
        <p:xfrm>
          <a:off x="952500" y="303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{20F30294-4F82-4DE0-8467-4A508AC19CC8}</a:tableStyleId>
              </a:tblPr>
              <a:tblGrid>
                <a:gridCol w="2933700"/>
                <a:gridCol w="2933700"/>
              </a:tblGrid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49,125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50,539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160,550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71,803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49,352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October 1, 2024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61,284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74" name="Google Shape;374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37201" y="494200"/>
            <a:ext cx="2600325" cy="82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13400" y="1505925"/>
            <a:ext cx="260032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4038" y="2768825"/>
            <a:ext cx="2706625" cy="5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37200" y="3789900"/>
            <a:ext cx="2600325" cy="76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7204" y="4861575"/>
            <a:ext cx="2600325" cy="81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56263" y="7021338"/>
            <a:ext cx="236220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56913" y="8313725"/>
            <a:ext cx="2513295" cy="5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37203" y="5926925"/>
            <a:ext cx="2513275" cy="7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3"/>
          <p:cNvSpPr txBox="1"/>
          <p:nvPr/>
        </p:nvSpPr>
        <p:spPr>
          <a:xfrm>
            <a:off x="1969950" y="9004825"/>
            <a:ext cx="38325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Cassius</a:t>
            </a:r>
            <a:endParaRPr b="1"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4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44"/>
          <p:cNvSpPr txBox="1"/>
          <p:nvPr/>
        </p:nvSpPr>
        <p:spPr>
          <a:xfrm>
            <a:off x="4689527" y="1010187"/>
            <a:ext cx="24687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September 27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2024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187,312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9" name="Google Shape;38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362" y="2999986"/>
            <a:ext cx="5793675" cy="607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3950" y="6397676"/>
            <a:ext cx="3798924" cy="210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350" y="2188160"/>
            <a:ext cx="5793701" cy="68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988" y="1009575"/>
            <a:ext cx="31242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5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8" name="Google Shape;398;p45"/>
          <p:cNvSpPr txBox="1"/>
          <p:nvPr/>
        </p:nvSpPr>
        <p:spPr>
          <a:xfrm>
            <a:off x="4689527" y="1010187"/>
            <a:ext cx="24687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September 21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99,621,955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9" name="Google Shape;3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7050" y="1010167"/>
            <a:ext cx="2134125" cy="8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50" y="2084138"/>
            <a:ext cx="6345899" cy="121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601" y="3297454"/>
            <a:ext cx="3429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0925" y="3880837"/>
            <a:ext cx="3750550" cy="50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6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46"/>
          <p:cNvSpPr/>
          <p:nvPr/>
        </p:nvSpPr>
        <p:spPr>
          <a:xfrm>
            <a:off x="280700" y="1858575"/>
            <a:ext cx="4508100" cy="29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9" name="Google Shape;40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163" y="710276"/>
            <a:ext cx="6320075" cy="3426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title="Screenshot 2025-05-22 at 4.16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025" y="785049"/>
            <a:ext cx="6006351" cy="22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/>
          <p:nvPr/>
        </p:nvSpPr>
        <p:spPr>
          <a:xfrm>
            <a:off x="287375" y="1929575"/>
            <a:ext cx="4406700" cy="15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5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 title="Screenshot 2025-05-22 at 4.16.0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7202" y="674172"/>
            <a:ext cx="2989050" cy="198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 title="Screenshot 2025-05-22 at 4.16.5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3025" y="3154075"/>
            <a:ext cx="5882651" cy="271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17,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9,643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7" name="Google Shape;117;p18" title="Screenshot 2025-04-17 at 5.47.3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9950" y="632604"/>
            <a:ext cx="1678075" cy="13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 title="Screenshot 2025-04-17 at 5.47.4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5900" y="2140877"/>
            <a:ext cx="5920599" cy="6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 title="Screenshot 2025-04-17 at 5.47.5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6837" y="2937775"/>
            <a:ext cx="5518725" cy="277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 title="Screenshot 2025-04-17 at 5.48.03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7750" y="5867028"/>
            <a:ext cx="1992781" cy="21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9" title="Screenshot 2025-04-17 at 5.48.30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3225" y="5029200"/>
            <a:ext cx="3307325" cy="27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 title="Screenshot 2025-04-17 at 5.48.3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0745" y="1346198"/>
            <a:ext cx="2602575" cy="357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 title="Screenshot 2025-04-17 at 5.51.3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3225" y="838350"/>
            <a:ext cx="2016325" cy="39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18,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5,382,704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8" name="Google Shape;138;p20" title="Screenshot 2025-03-19 at 11.24.42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975" y="3062256"/>
            <a:ext cx="2547974" cy="4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 title="Screenshot 2025-03-19 at 11.24.48 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5288" y="3598558"/>
            <a:ext cx="4197731" cy="234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 title="Screenshot 2025-03-19 at 11.24.55 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979" y="5990054"/>
            <a:ext cx="6448475" cy="321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 title="Screenshot 2025-03-19 at 11.25.08 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1963" y="2152940"/>
            <a:ext cx="6448486" cy="90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 title="Screenshot 2025-03-19 at 11.25.14 A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09775" y="714225"/>
            <a:ext cx="1104900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50" name="Google Shape;150;p21"/>
          <p:cNvGraphicFramePr/>
          <p:nvPr/>
        </p:nvGraphicFramePr>
        <p:xfrm>
          <a:off x="952500" y="82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{20F30294-4F82-4DE0-8467-4A508AC19CC8}</a:tableStyleId>
              </a:tblPr>
              <a:tblGrid>
                <a:gridCol w="2933700"/>
                <a:gridCol w="2933700"/>
              </a:tblGrid>
              <a:tr h="1117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March 18,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407,199,536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1" name="Google Shape;151;p21"/>
          <p:cNvSpPr txBox="1"/>
          <p:nvPr/>
        </p:nvSpPr>
        <p:spPr>
          <a:xfrm>
            <a:off x="1240350" y="2191500"/>
            <a:ext cx="5291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</a:t>
            </a: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Chowhound</a:t>
            </a:r>
            <a:endParaRPr b="1"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2" name="Google Shape;152;p21" title="Screenshot 2025-03-19 at 11.28.17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0350" y="1056225"/>
            <a:ext cx="2448650" cy="7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14,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0" name="Google Shape;160;p22" title="Screenshot 2025-03-14 at 5.03.00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688" y="2173874"/>
            <a:ext cx="6487024" cy="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 title="Screenshot 2025-03-14 at 5.03.10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273" y="1053359"/>
            <a:ext cx="3081354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8">
            <a:alphaModFix/>
          </a:blip>
          <a:srcRect b="8340" l="0" r="0" t="0"/>
          <a:stretch/>
        </p:blipFill>
        <p:spPr>
          <a:xfrm>
            <a:off x="2539713" y="3135800"/>
            <a:ext cx="2692984" cy="35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 title="Screenshot 2025-03-14 at 5.07.19 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700" y="6663701"/>
            <a:ext cx="6486999" cy="2131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