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5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CD7ABD-D5C7-824D-9E5D-F69AAF8A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2461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941" y="2109538"/>
            <a:ext cx="10368119" cy="2173705"/>
          </a:xfrm>
        </p:spPr>
        <p:txBody>
          <a:bodyPr/>
          <a:lstStyle>
            <a:lvl1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E6471-58CC-EF41-B9A4-4BD5504A1A86}"/>
              </a:ext>
            </a:extLst>
          </p:cNvPr>
          <p:cNvCxnSpPr/>
          <p:nvPr userDrawn="1"/>
        </p:nvCxnSpPr>
        <p:spPr>
          <a:xfrm>
            <a:off x="0" y="55851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8B55F2-CA18-FA43-BA22-1EEAB0D98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941" y="3441424"/>
            <a:ext cx="10368119" cy="679450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48EC-22F2-7042-B3BA-0C32E9F95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6" y="5979950"/>
            <a:ext cx="3068149" cy="4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F2DCED-7556-2A4E-9EF9-783486CA3B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333" y="316800"/>
            <a:ext cx="3844800" cy="6177454"/>
          </a:xfrm>
          <a:solidFill>
            <a:schemeClr val="bg1">
              <a:alpha val="50000"/>
            </a:schemeClr>
          </a:solidFill>
        </p:spPr>
        <p:txBody>
          <a:bodyPr lIns="432000" tIns="612000" anchor="t"/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21" y="2907324"/>
            <a:ext cx="3317847" cy="326106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379087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248958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9098D-E50B-F343-BAAE-29C70A79EF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109" y="6304290"/>
            <a:ext cx="1312211" cy="2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4CAFFA-21DC-BD43-879C-D4C2D0EC4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6093" r="766" b="10350"/>
          <a:stretch/>
        </p:blipFill>
        <p:spPr>
          <a:xfrm>
            <a:off x="2" y="9036"/>
            <a:ext cx="12191999" cy="6875585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379087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248958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9098D-E50B-F343-BAAE-29C70A79EF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0054" y="6231558"/>
            <a:ext cx="2260319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CD7ABD-D5C7-824D-9E5D-F69AAF8A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E6471-58CC-EF41-B9A4-4BD5504A1A86}"/>
              </a:ext>
            </a:extLst>
          </p:cNvPr>
          <p:cNvCxnSpPr/>
          <p:nvPr userDrawn="1"/>
        </p:nvCxnSpPr>
        <p:spPr>
          <a:xfrm>
            <a:off x="0" y="55851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8B55F2-CA18-FA43-BA22-1EEAB0D98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941" y="3441424"/>
            <a:ext cx="10368119" cy="679450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48EC-22F2-7042-B3BA-0C32E9F95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6" y="5979950"/>
            <a:ext cx="3068149" cy="470744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97CEDEC-E9C5-3A42-A0A9-0638E1BBAF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1"/>
            <a:ext cx="3048000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B794DD4-1565-2E4C-9EFF-70455656D6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759239"/>
            <a:ext cx="3047999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A5C9760-10B1-B144-8E71-9408DE739E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2759239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CD5BC110-8FDB-6E45-939D-E92CA6889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6C6BC52-890B-1041-8AE5-6F75442C5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3997" y="1"/>
            <a:ext cx="3048000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7C65572-DC29-8748-A4AE-85D0AC7561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9" y="2759239"/>
            <a:ext cx="3047999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B9F065D2-6F49-9040-AAE1-81042933D7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99" y="2759239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941" y="2109538"/>
            <a:ext cx="10368119" cy="2173705"/>
          </a:xfrm>
        </p:spPr>
        <p:txBody>
          <a:bodyPr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20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11B0C-2910-E743-9BC0-D40FE94FF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91" y="3176221"/>
            <a:ext cx="3600684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200F-30E9-D09D-E03B-DC94317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D573-4CA7-C5CB-9EA0-CDBD3C9A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ABE8-34D7-72DB-A169-0C980A17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E73C49F4-150C-4502-812F-4AD3DE70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9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ox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914402"/>
            <a:ext cx="121920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162416"/>
            <a:ext cx="12191999" cy="879561"/>
          </a:xfrm>
        </p:spPr>
        <p:txBody>
          <a:bodyPr anchor="ctr"/>
          <a:lstStyle>
            <a:lvl1pPr algn="ctr" defTabSz="4571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971550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E2BDCA-F7B2-7040-9E90-6E1C4E99C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703" y="1517651"/>
            <a:ext cx="9144595" cy="457517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873" y="1386715"/>
            <a:ext cx="4066252" cy="260916"/>
          </a:xfrm>
          <a:solidFill>
            <a:schemeClr val="bg1"/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1200"/>
              </a:spcAft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E2F2967-BF52-9043-953F-657C5A8452A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818980" y="1769166"/>
            <a:ext cx="8538545" cy="4025348"/>
          </a:xfrm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F9E3D138-90E0-4F0A-BA70-A3192070FC18}"/>
              </a:ext>
            </a:extLst>
          </p:cNvPr>
          <p:cNvSpPr txBox="1">
            <a:spLocks/>
          </p:cNvSpPr>
          <p:nvPr userDrawn="1"/>
        </p:nvSpPr>
        <p:spPr>
          <a:xfrm>
            <a:off x="5562566" y="6611725"/>
            <a:ext cx="1066869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200">
              <a:latin typeface="HelveticaNeueLT Pro 53 Ex" panose="020B0605020202020204" pitchFamily="34" charset="0"/>
            </a:endParaRPr>
          </a:p>
        </p:txBody>
      </p:sp>
      <p:sp>
        <p:nvSpPr>
          <p:cNvPr id="12" name="Tijdelijke aanduiding voor dianummer 3">
            <a:extLst>
              <a:ext uri="{FF2B5EF4-FFF2-40B4-BE49-F238E27FC236}">
                <a16:creationId xmlns:a16="http://schemas.microsoft.com/office/drawing/2014/main" id="{B2C2AB95-2922-488E-A747-EED7157CF5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8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5313D0-F2E7-614F-B102-F4D8C52F0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6833" y="2267518"/>
            <a:ext cx="5111533" cy="2633304"/>
          </a:xfrm>
          <a:solidFill>
            <a:schemeClr val="tx2"/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6833" y="5001366"/>
            <a:ext cx="5111533" cy="1284257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C5504FD-5A3E-904C-B249-0200824D38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3637" y="2250831"/>
            <a:ext cx="5111533" cy="2633304"/>
          </a:xfrm>
          <a:solidFill>
            <a:schemeClr val="tx2"/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95D8A3A-C851-F447-BB00-182500F23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3637" y="5001366"/>
            <a:ext cx="5111533" cy="1284257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7D536545-DF34-479D-B7D5-9728F9EB80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2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C4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D51F5-E5D6-D546-9B36-225D5BAEC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616670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103065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25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DDFFB-32D0-5E47-8A8B-BF1B43DB5625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tx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solidFill>
                  <a:schemeClr val="bg1"/>
                </a:solidFill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3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>
            <a:off x="3727658" y="0"/>
            <a:ext cx="846434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333" y="316800"/>
            <a:ext cx="3228120" cy="6206400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>
            <a:off x="3775497" y="0"/>
            <a:ext cx="0" cy="685800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339" y="520700"/>
            <a:ext cx="6121798" cy="5647692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4F4BE738-F6D6-4FF3-AB31-E3E20301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F0728F-4F28-A74B-9021-92411B65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9281" r="42494" b="1717"/>
          <a:stretch/>
        </p:blipFill>
        <p:spPr>
          <a:xfrm>
            <a:off x="0" y="0"/>
            <a:ext cx="412529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>
            <a:off x="4145128" y="0"/>
            <a:ext cx="804687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333" y="316800"/>
            <a:ext cx="3844800" cy="6206400"/>
          </a:xfrm>
        </p:spPr>
        <p:txBody>
          <a:bodyPr/>
          <a:lstStyle>
            <a:lvl1pPr>
              <a:lnSpc>
                <a:spcPct val="10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>
            <a:off x="4192967" y="0"/>
            <a:ext cx="0" cy="685800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339" y="520700"/>
            <a:ext cx="6121798" cy="5647692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61A676DF-DD9E-411E-AD0C-EAE2AB62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2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F2DCED-7556-2A4E-9EF9-783486CA3B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3472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47200" y="316800"/>
            <a:ext cx="3844800" cy="6177454"/>
          </a:xfrm>
          <a:noFill/>
        </p:spPr>
        <p:txBody>
          <a:bodyPr lIns="432000" tIns="612000" anchor="t"/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9888" y="2907324"/>
            <a:ext cx="3317847" cy="326106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469F2922-F106-47DD-9F4C-F87C22B2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65172386"/>
              </p:ext>
            </p:ext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FB64ED4-466B-47D2-A9FE-A7B7F926513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1"/>
            <a:ext cx="79380" cy="79375"/>
          </a:xfrm>
          <a:prstGeom prst="rect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4400" b="0" i="0" baseline="0">
              <a:latin typeface="Adobe Caslon Pro Bold" panose="0205050205050A020403" pitchFamily="18" charset="0"/>
              <a:ea typeface="+mj-ea"/>
              <a:cs typeface="+mj-cs"/>
              <a:sym typeface="Adobe Caslon Pro" panose="0205050205050A020403" pitchFamily="18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374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54" rtl="0" eaLnBrk="1" latinLnBrk="0" hangingPunct="1">
        <a:spcBef>
          <a:spcPct val="0"/>
        </a:spcBef>
        <a:buNone/>
        <a:defRPr sz="4400" kern="1200" cap="all" baseline="0">
          <a:solidFill>
            <a:srgbClr val="000032"/>
          </a:solidFill>
          <a:latin typeface="Adobe Caslon Pro Bold" panose="0205050205050A020403" pitchFamily="18" charset="77"/>
          <a:ea typeface="+mj-ea"/>
          <a:cs typeface="+mj-cs"/>
        </a:defRPr>
      </a:lvl1pPr>
    </p:titleStyle>
    <p:bodyStyle>
      <a:lvl1pPr marL="0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1pPr>
      <a:lvl2pPr marL="457154" indent="0" algn="l" defTabSz="457154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2pPr>
      <a:lvl3pPr marL="914310" indent="0" algn="l" defTabSz="457154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3pPr>
      <a:lvl4pPr marL="1371464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4pPr>
      <a:lvl5pPr marL="1828618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DA731-0397-FE4B-2298-47F7C2C98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1AEE151E-5EE5-F105-EA00-62ED49C6066D}"/>
              </a:ext>
            </a:extLst>
          </p:cNvPr>
          <p:cNvSpPr/>
          <p:nvPr/>
        </p:nvSpPr>
        <p:spPr>
          <a:xfrm>
            <a:off x="319224" y="271142"/>
            <a:ext cx="3207191" cy="910320"/>
          </a:xfrm>
          <a:prstGeom prst="chevron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A2A04-BABB-40AB-CD3E-8F0DE12C1D77}"/>
              </a:ext>
            </a:extLst>
          </p:cNvPr>
          <p:cNvSpPr txBox="1"/>
          <p:nvPr/>
        </p:nvSpPr>
        <p:spPr>
          <a:xfrm>
            <a:off x="550734" y="284053"/>
            <a:ext cx="2782959" cy="1708158"/>
          </a:xfrm>
          <a:prstGeom prst="rect">
            <a:avLst/>
          </a:prstGeom>
          <a:noFill/>
        </p:spPr>
        <p:txBody>
          <a:bodyPr wrap="square" lIns="45717" tIns="22859" rIns="45717" bIns="22859" rtlCol="0" anchor="t">
            <a:spAutoFit/>
          </a:bodyPr>
          <a:lstStyle/>
          <a:p>
            <a:pPr algn="ctr" defTabSz="457154">
              <a:defRPr/>
            </a:pPr>
            <a:r>
              <a:rPr lang="en-US" sz="3000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TRIAL</a:t>
            </a:r>
            <a:endParaRPr lang="en-US" sz="2400" b="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pPr algn="ctr" defTabSz="457154">
              <a:defRPr/>
            </a:pPr>
            <a:r>
              <a:rPr lang="en-US" sz="2400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ON PREMISE</a:t>
            </a:r>
          </a:p>
          <a:p>
            <a:pPr marL="285736" indent="-285736" algn="ctr" defTabSz="457154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285736" indent="-285736" algn="ctr" defTabSz="457154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Picture 11" descr="A black and gold text&#10;&#10;Description automatically generated">
            <a:extLst>
              <a:ext uri="{FF2B5EF4-FFF2-40B4-BE49-F238E27FC236}">
                <a16:creationId xmlns:a16="http://schemas.microsoft.com/office/drawing/2014/main" id="{1FFA35F6-4ECD-2F51-D123-39367022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227" y="224785"/>
            <a:ext cx="1726976" cy="736504"/>
          </a:xfrm>
          <a:prstGeom prst="rect">
            <a:avLst/>
          </a:prstGeom>
        </p:spPr>
      </p:pic>
      <p:sp>
        <p:nvSpPr>
          <p:cNvPr id="4" name="Google Shape;242;p16">
            <a:extLst>
              <a:ext uri="{FF2B5EF4-FFF2-40B4-BE49-F238E27FC236}">
                <a16:creationId xmlns:a16="http://schemas.microsoft.com/office/drawing/2014/main" id="{E4C1D784-005F-8FB4-0E32-85810C00E09D}"/>
              </a:ext>
            </a:extLst>
          </p:cNvPr>
          <p:cNvSpPr txBox="1">
            <a:spLocks/>
          </p:cNvSpPr>
          <p:nvPr/>
        </p:nvSpPr>
        <p:spPr>
          <a:xfrm>
            <a:off x="4157810" y="87625"/>
            <a:ext cx="6424597" cy="200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77">
              <a:buSzPts val="990"/>
              <a:defRPr/>
            </a:pPr>
            <a:r>
              <a:rPr lang="en-US" sz="4000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TARGET ACCOUNTS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508DCD-58C3-86DC-68C2-CDF9E6EDDA6F}"/>
              </a:ext>
            </a:extLst>
          </p:cNvPr>
          <p:cNvSpPr txBox="1"/>
          <p:nvPr/>
        </p:nvSpPr>
        <p:spPr>
          <a:xfrm>
            <a:off x="1031838" y="1301515"/>
            <a:ext cx="60973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en-US" sz="22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4A175-4309-8A0D-2CA9-E7D857011606}"/>
              </a:ext>
            </a:extLst>
          </p:cNvPr>
          <p:cNvSpPr txBox="1"/>
          <p:nvPr/>
        </p:nvSpPr>
        <p:spPr>
          <a:xfrm>
            <a:off x="2822096" y="1289204"/>
            <a:ext cx="609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en-US" sz="24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Mixology Bars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0C863-877C-50AC-7502-E826FF7560CC}"/>
              </a:ext>
            </a:extLst>
          </p:cNvPr>
          <p:cNvSpPr txBox="1"/>
          <p:nvPr/>
        </p:nvSpPr>
        <p:spPr>
          <a:xfrm>
            <a:off x="7031405" y="3882787"/>
            <a:ext cx="609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en-US" sz="24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 Restaurants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3757BE-B0DF-A261-ED85-0DD791241ED2}"/>
              </a:ext>
            </a:extLst>
          </p:cNvPr>
          <p:cNvSpPr txBox="1"/>
          <p:nvPr/>
        </p:nvSpPr>
        <p:spPr>
          <a:xfrm>
            <a:off x="7345367" y="1276980"/>
            <a:ext cx="6267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en-US" sz="24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Wine &amp; Tapas Bars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52955-1520-85FD-631F-FD7D1CC18D45}"/>
              </a:ext>
            </a:extLst>
          </p:cNvPr>
          <p:cNvSpPr txBox="1"/>
          <p:nvPr/>
        </p:nvSpPr>
        <p:spPr>
          <a:xfrm>
            <a:off x="2374401" y="3892266"/>
            <a:ext cx="3404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en-US" sz="2400" b="1" kern="1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Trendy Brunch Spots</a:t>
            </a:r>
          </a:p>
        </p:txBody>
      </p:sp>
      <p:pic>
        <p:nvPicPr>
          <p:cNvPr id="14340" name="Picture 4" descr="20 incredible restaurants to eat at in Italy - Business Insider">
            <a:extLst>
              <a:ext uri="{FF2B5EF4-FFF2-40B4-BE49-F238E27FC236}">
                <a16:creationId xmlns:a16="http://schemas.microsoft.com/office/drawing/2014/main" id="{03F78B46-2EB4-D1A0-F831-5A648E84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96" y="4265748"/>
            <a:ext cx="4331722" cy="21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he Best Wine Bars in the City – One City London">
            <a:extLst>
              <a:ext uri="{FF2B5EF4-FFF2-40B4-BE49-F238E27FC236}">
                <a16:creationId xmlns:a16="http://schemas.microsoft.com/office/drawing/2014/main" id="{61FC51A7-CF23-A25F-2351-7DA6E362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68" y="1781666"/>
            <a:ext cx="4340939" cy="20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The Best 20 Places for Brunch in Los Angeles">
            <a:extLst>
              <a:ext uri="{FF2B5EF4-FFF2-40B4-BE49-F238E27FC236}">
                <a16:creationId xmlns:a16="http://schemas.microsoft.com/office/drawing/2014/main" id="{C50F77F4-9C61-D869-91D5-DDB9B3E41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/>
          <a:stretch/>
        </p:blipFill>
        <p:spPr bwMode="auto">
          <a:xfrm>
            <a:off x="1459260" y="4330093"/>
            <a:ext cx="4326470" cy="20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969396D-2E2A-9B3D-839A-30E89A0DBE75}"/>
              </a:ext>
            </a:extLst>
          </p:cNvPr>
          <p:cNvSpPr txBox="1"/>
          <p:nvPr/>
        </p:nvSpPr>
        <p:spPr>
          <a:xfrm>
            <a:off x="96787" y="1809790"/>
            <a:ext cx="11956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/>
            <a: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Espresso Martini 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 kern="10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Autentico</a:t>
            </a:r>
            <a: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Sour 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Aperitivo Negroni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A06417-9703-22B8-85F7-760217C36152}"/>
              </a:ext>
            </a:extLst>
          </p:cNvPr>
          <p:cNvSpPr txBox="1"/>
          <p:nvPr/>
        </p:nvSpPr>
        <p:spPr>
          <a:xfrm>
            <a:off x="10710004" y="4242393"/>
            <a:ext cx="10426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/>
            <a:r>
              <a:rPr lang="en-US" sz="1600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Espresso Martini</a:t>
            </a:r>
          </a:p>
          <a:p>
            <a:pPr algn="ctr" defTabSz="457154"/>
            <a: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57154"/>
            <a:r>
              <a:rPr lang="en-US" sz="1600" kern="10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Autentico</a:t>
            </a:r>
            <a:b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Spritz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B8A5A-452D-1E15-DAC5-8BC8149B2ABB}"/>
              </a:ext>
            </a:extLst>
          </p:cNvPr>
          <p:cNvSpPr txBox="1"/>
          <p:nvPr/>
        </p:nvSpPr>
        <p:spPr>
          <a:xfrm>
            <a:off x="10600943" y="1726690"/>
            <a:ext cx="12772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/>
            <a:r>
              <a:rPr lang="en-US" sz="1600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Espresso </a:t>
            </a:r>
          </a:p>
          <a:p>
            <a:pPr algn="ctr" defTabSz="457154"/>
            <a:r>
              <a:rPr lang="en-US" sz="1600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Martini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 kern="10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Autentico</a:t>
            </a:r>
            <a:b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Spritz 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Aperitivo Negroni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DE19CE-3B0C-A763-17E0-3DB763640769}"/>
              </a:ext>
            </a:extLst>
          </p:cNvPr>
          <p:cNvSpPr txBox="1"/>
          <p:nvPr/>
        </p:nvSpPr>
        <p:spPr>
          <a:xfrm>
            <a:off x="28111" y="4307765"/>
            <a:ext cx="1343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54"/>
            <a:r>
              <a:rPr lang="en-US" sz="1600" b="1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Espresso Martini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 kern="10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Autentico</a:t>
            </a:r>
            <a:b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Mimosa</a:t>
            </a:r>
          </a:p>
          <a:p>
            <a:pPr algn="ctr" defTabSz="457154"/>
            <a:endParaRPr lang="en-US" sz="16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54"/>
            <a: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Aperitivo</a:t>
            </a:r>
            <a:b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Spritz</a:t>
            </a:r>
          </a:p>
          <a:p>
            <a:pPr marL="285736" indent="-285736" algn="ctr" defTabSz="457154">
              <a:buFontTx/>
              <a:buChar char="-"/>
            </a:pPr>
            <a:endParaRPr lang="en-US" sz="16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88544-D73E-4F47-F4C6-7E6C5BFBA899}"/>
              </a:ext>
            </a:extLst>
          </p:cNvPr>
          <p:cNvSpPr txBox="1"/>
          <p:nvPr/>
        </p:nvSpPr>
        <p:spPr>
          <a:xfrm>
            <a:off x="3728992" y="658747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200">
                <a:solidFill>
                  <a:srgbClr val="000032"/>
                </a:solidFill>
                <a:latin typeface="Calibri"/>
              </a:rPr>
              <a:t>AND SUGGESTED COCKTAIL VARIATIONS</a:t>
            </a:r>
          </a:p>
        </p:txBody>
      </p:sp>
      <p:pic>
        <p:nvPicPr>
          <p:cNvPr id="6" name="Picture 5" descr="A person pouring a drink into a row of glasses&#10;&#10;AI-generated content may be incorrect.">
            <a:extLst>
              <a:ext uri="{FF2B5EF4-FFF2-40B4-BE49-F238E27FC236}">
                <a16:creationId xmlns:a16="http://schemas.microsoft.com/office/drawing/2014/main" id="{BA67775D-B322-6416-0CCD-20796E8B9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60" y="1781666"/>
            <a:ext cx="4319763" cy="20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34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NQgjRZPmxZHfBdLgLw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BOLS">
  <a:themeElements>
    <a:clrScheme name="Lucas Bols Template">
      <a:dk1>
        <a:srgbClr val="000032"/>
      </a:dk1>
      <a:lt1>
        <a:srgbClr val="FFFFFF"/>
      </a:lt1>
      <a:dk2>
        <a:srgbClr val="C3CED9"/>
      </a:dk2>
      <a:lt2>
        <a:srgbClr val="FF453A"/>
      </a:lt2>
      <a:accent1>
        <a:srgbClr val="00D44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Adobe Caslon Pro Bold</vt:lpstr>
      <vt:lpstr>Aptos</vt:lpstr>
      <vt:lpstr>Arial</vt:lpstr>
      <vt:lpstr>Calibri</vt:lpstr>
      <vt:lpstr>Helvetica Neue LT Pro 53 Extend</vt:lpstr>
      <vt:lpstr>HelveticaNeueLT Pro 53 Ex</vt:lpstr>
      <vt:lpstr>HelveticaNeueLT Pro 63 MdEx</vt:lpstr>
      <vt:lpstr>Raleway</vt:lpstr>
      <vt:lpstr>6_BOLS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2025-08-27T17:30:30Z</dcterms:created>
  <dcterms:modified xsi:type="dcterms:W3CDTF">2025-08-27T17:30:48Z</dcterms:modified>
</cp:coreProperties>
</file>