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8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</p:sldIdLst>
  <p:sldSz cy="10058400" cx="7772400"/>
  <p:notesSz cx="6858000" cy="9144000"/>
  <p:embeddedFontLst>
    <p:embeddedFont>
      <p:font typeface="Raleway"/>
      <p:regular r:id="rId55"/>
      <p:bold r:id="rId56"/>
      <p:italic r:id="rId57"/>
      <p:boldItalic r:id="rId58"/>
    </p:embeddedFont>
    <p:embeddedFont>
      <p:font typeface="Raleway Light"/>
      <p:regular r:id="rId59"/>
      <p:bold r:id="rId60"/>
      <p:italic r:id="rId61"/>
      <p:boldItalic r:id="rId62"/>
    </p:embeddedFont>
    <p:embeddedFont>
      <p:font typeface="Raleway Medium"/>
      <p:regular r:id="rId63"/>
      <p:bold r:id="rId64"/>
      <p:italic r:id="rId65"/>
      <p:boldItalic r:id="rId66"/>
    </p:embeddedFont>
    <p:embeddedFont>
      <p:font typeface="Poppins Thin"/>
      <p:regular r:id="rId67"/>
      <p:bold r:id="rId68"/>
      <p:italic r:id="rId69"/>
      <p:boldItalic r:id="rId7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FBA81AF-B5AF-4CCF-AA7B-D2A1E4033C9E}">
  <a:tblStyle styleId="{9FBA81AF-B5AF-4CCF-AA7B-D2A1E4033C9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168" orient="horz"/>
        <p:guide pos="244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70" Type="http://schemas.openxmlformats.org/officeDocument/2006/relationships/font" Target="fonts/PoppinsThin-boldItalic.fntdata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RalewayLight-boldItalic.fntdata"/><Relationship Id="rId61" Type="http://schemas.openxmlformats.org/officeDocument/2006/relationships/font" Target="fonts/RalewayLight-italic.fntdata"/><Relationship Id="rId20" Type="http://schemas.openxmlformats.org/officeDocument/2006/relationships/slide" Target="slides/slide14.xml"/><Relationship Id="rId64" Type="http://schemas.openxmlformats.org/officeDocument/2006/relationships/font" Target="fonts/RalewayMedium-bold.fntdata"/><Relationship Id="rId63" Type="http://schemas.openxmlformats.org/officeDocument/2006/relationships/font" Target="fonts/RalewayMedium-regular.fntdata"/><Relationship Id="rId22" Type="http://schemas.openxmlformats.org/officeDocument/2006/relationships/slide" Target="slides/slide16.xml"/><Relationship Id="rId66" Type="http://schemas.openxmlformats.org/officeDocument/2006/relationships/font" Target="fonts/RalewayMedium-boldItalic.fntdata"/><Relationship Id="rId21" Type="http://schemas.openxmlformats.org/officeDocument/2006/relationships/slide" Target="slides/slide15.xml"/><Relationship Id="rId65" Type="http://schemas.openxmlformats.org/officeDocument/2006/relationships/font" Target="fonts/RalewayMedium-italic.fntdata"/><Relationship Id="rId24" Type="http://schemas.openxmlformats.org/officeDocument/2006/relationships/slide" Target="slides/slide18.xml"/><Relationship Id="rId68" Type="http://schemas.openxmlformats.org/officeDocument/2006/relationships/font" Target="fonts/PoppinsThin-bold.fntdata"/><Relationship Id="rId23" Type="http://schemas.openxmlformats.org/officeDocument/2006/relationships/slide" Target="slides/slide17.xml"/><Relationship Id="rId67" Type="http://schemas.openxmlformats.org/officeDocument/2006/relationships/font" Target="fonts/PoppinsThin-regular.fntdata"/><Relationship Id="rId60" Type="http://schemas.openxmlformats.org/officeDocument/2006/relationships/font" Target="fonts/RalewayLight-bold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PoppinsThin-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font" Target="fonts/Raleway-regular.fntdata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font" Target="fonts/Raleway-italic.fntdata"/><Relationship Id="rId12" Type="http://schemas.openxmlformats.org/officeDocument/2006/relationships/slide" Target="slides/slide6.xml"/><Relationship Id="rId56" Type="http://schemas.openxmlformats.org/officeDocument/2006/relationships/font" Target="fonts/Raleway-bold.fntdata"/><Relationship Id="rId15" Type="http://schemas.openxmlformats.org/officeDocument/2006/relationships/slide" Target="slides/slide9.xml"/><Relationship Id="rId59" Type="http://schemas.openxmlformats.org/officeDocument/2006/relationships/font" Target="fonts/RalewayLight-regular.fntdata"/><Relationship Id="rId14" Type="http://schemas.openxmlformats.org/officeDocument/2006/relationships/slide" Target="slides/slide8.xml"/><Relationship Id="rId58" Type="http://schemas.openxmlformats.org/officeDocument/2006/relationships/font" Target="fonts/Raleway-bold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77fea944e8_0_449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77fea944e8_0_4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77fea944e8_0_458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77fea944e8_0_4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77fea944e8_0_468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77fea944e8_0_4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77fea944e8_0_280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77fea944e8_0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77c95bd294_0_994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77c95bd294_0_9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77fea944e8_0_290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77fea944e8_0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77fea944e8_0_299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77fea944e8_0_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77fea944e8_0_306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77fea944e8_0_3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77c95bd294_0_1307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77c95bd294_0_1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77c95bd294_0_1318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77c95bd294_0_1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77fea944e8_0_359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77fea944e8_0_3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77c95bd294_0_1225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77c95bd294_0_1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77c95bd294_0_1235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77c95bd294_0_1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77fea944e8_0_320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77fea944e8_0_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77fea944e8_0_332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77fea944e8_0_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77fea944e8_0_484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77fea944e8_0_4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77fea944e8_0_496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77fea944e8_0_4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77fea944e8_0_505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77fea944e8_0_5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77fea944e8_0_516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377fea944e8_0_5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77fea944e8_0_527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377fea944e8_0_5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77fea944e8_0_540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77fea944e8_0_5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77fea944e8_0_367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77fea944e8_0_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77fea944e8_0_555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377fea944e8_0_5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77fea944e8_0_566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377fea944e8_0_5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77fea944e8_0_573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377fea944e8_0_5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77fea944e8_0_585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377fea944e8_0_5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377fea944e8_0_594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377fea944e8_0_5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77fea944e8_0_604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377fea944e8_0_6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77fea944e8_0_613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77fea944e8_0_6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377fea944e8_0_620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377fea944e8_0_6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377fea944e8_0_627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377fea944e8_0_6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77fea944e8_0_637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377fea944e8_0_6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77fea944e8_0_374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77fea944e8_0_3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377fea944e8_0_648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377fea944e8_0_6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77fea944e8_0_659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377fea944e8_0_6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77fea944e8_0_670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377fea944e8_0_6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377fea944e8_0_679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377fea944e8_0_6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377fea944e8_0_688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377fea944e8_0_6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377c95bd294_0_38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377c95bd294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77c95bd294_0_24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77c95bd294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377fea944e8_0_38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377fea944e8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77fea944e8_0_48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377fea944e8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77fea944e8_0_382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77fea944e8_0_3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77fea944e8_0_389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77fea944e8_0_3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77fea944e8_0_413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77fea944e8_0_4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77fea944e8_0_423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77fea944e8_0_4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77fea944e8_0_436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77fea944e8_0_4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9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9.png"/><Relationship Id="rId3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264950" y="3682178"/>
            <a:ext cx="7242600" cy="228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Raleway Light"/>
              <a:buNone/>
              <a:defRPr sz="5200">
                <a:latin typeface="Raleway Light"/>
                <a:ea typeface="Raleway Light"/>
                <a:cs typeface="Raleway Light"/>
                <a:sym typeface="Raleway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Raleway Light"/>
              <a:buNone/>
              <a:defRPr sz="5200">
                <a:latin typeface="Raleway Light"/>
                <a:ea typeface="Raleway Light"/>
                <a:cs typeface="Raleway Light"/>
                <a:sym typeface="Raleway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Raleway Light"/>
              <a:buNone/>
              <a:defRPr sz="5200">
                <a:latin typeface="Raleway Light"/>
                <a:ea typeface="Raleway Light"/>
                <a:cs typeface="Raleway Light"/>
                <a:sym typeface="Raleway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Raleway Light"/>
              <a:buNone/>
              <a:defRPr sz="5200">
                <a:latin typeface="Raleway Light"/>
                <a:ea typeface="Raleway Light"/>
                <a:cs typeface="Raleway Light"/>
                <a:sym typeface="Raleway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Raleway Light"/>
              <a:buNone/>
              <a:defRPr sz="5200">
                <a:latin typeface="Raleway Light"/>
                <a:ea typeface="Raleway Light"/>
                <a:cs typeface="Raleway Light"/>
                <a:sym typeface="Raleway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Raleway Light"/>
              <a:buNone/>
              <a:defRPr sz="5200">
                <a:latin typeface="Raleway Light"/>
                <a:ea typeface="Raleway Light"/>
                <a:cs typeface="Raleway Light"/>
                <a:sym typeface="Raleway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Raleway Light"/>
              <a:buNone/>
              <a:defRPr sz="5200">
                <a:latin typeface="Raleway Light"/>
                <a:ea typeface="Raleway Light"/>
                <a:cs typeface="Raleway Light"/>
                <a:sym typeface="Raleway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Raleway Light"/>
              <a:buNone/>
              <a:defRPr sz="5200">
                <a:latin typeface="Raleway Light"/>
                <a:ea typeface="Raleway Light"/>
                <a:cs typeface="Raleway Light"/>
                <a:sym typeface="Raleway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Raleway Light"/>
              <a:buNone/>
              <a:defRPr sz="5200"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264950" y="6037394"/>
            <a:ext cx="7242600" cy="76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leway Light"/>
              <a:buNone/>
              <a:defRPr sz="2800">
                <a:latin typeface="Raleway Light"/>
                <a:ea typeface="Raleway Light"/>
                <a:cs typeface="Raleway Light"/>
                <a:sym typeface="Raleway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leway Light"/>
              <a:buNone/>
              <a:defRPr sz="2800">
                <a:latin typeface="Raleway Light"/>
                <a:ea typeface="Raleway Light"/>
                <a:cs typeface="Raleway Light"/>
                <a:sym typeface="Raleway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leway Light"/>
              <a:buNone/>
              <a:defRPr sz="2800">
                <a:latin typeface="Raleway Light"/>
                <a:ea typeface="Raleway Light"/>
                <a:cs typeface="Raleway Light"/>
                <a:sym typeface="Raleway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leway Light"/>
              <a:buNone/>
              <a:defRPr sz="2800">
                <a:latin typeface="Raleway Light"/>
                <a:ea typeface="Raleway Light"/>
                <a:cs typeface="Raleway Light"/>
                <a:sym typeface="Raleway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leway Light"/>
              <a:buNone/>
              <a:defRPr sz="2800">
                <a:latin typeface="Raleway Light"/>
                <a:ea typeface="Raleway Light"/>
                <a:cs typeface="Raleway Light"/>
                <a:sym typeface="Raleway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leway Light"/>
              <a:buNone/>
              <a:defRPr sz="2800">
                <a:latin typeface="Raleway Light"/>
                <a:ea typeface="Raleway Light"/>
                <a:cs typeface="Raleway Light"/>
                <a:sym typeface="Raleway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leway Light"/>
              <a:buNone/>
              <a:defRPr sz="2800">
                <a:latin typeface="Raleway Light"/>
                <a:ea typeface="Raleway Light"/>
                <a:cs typeface="Raleway Light"/>
                <a:sym typeface="Raleway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leway Light"/>
              <a:buNone/>
              <a:defRPr sz="2800">
                <a:latin typeface="Raleway Light"/>
                <a:ea typeface="Raleway Light"/>
                <a:cs typeface="Raleway Light"/>
                <a:sym typeface="Raleway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leway Light"/>
              <a:buNone/>
              <a:defRPr sz="2800"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93350" y="7572200"/>
            <a:ext cx="4772100" cy="2568300"/>
          </a:xfrm>
          <a:prstGeom prst="rtTriangle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/>
          <p:nvPr/>
        </p:nvSpPr>
        <p:spPr>
          <a:xfrm flipH="1">
            <a:off x="2255250" y="6807200"/>
            <a:ext cx="5648700" cy="3333300"/>
          </a:xfrm>
          <a:prstGeom prst="rtTriangle">
            <a:avLst/>
          </a:prstGeom>
          <a:solidFill>
            <a:srgbClr val="A61E2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2"/>
          <p:cNvSpPr txBox="1"/>
          <p:nvPr/>
        </p:nvSpPr>
        <p:spPr>
          <a:xfrm>
            <a:off x="4455070" y="9711725"/>
            <a:ext cx="3322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Poppins Thin"/>
                <a:ea typeface="Poppins Thin"/>
                <a:cs typeface="Poppins Thin"/>
                <a:sym typeface="Poppins Thin"/>
              </a:rPr>
              <a:t>650 CALIFORNIA STREET 7TH FL, SAN FRANCISCO, CA 94108</a:t>
            </a:r>
            <a:endParaRPr sz="900">
              <a:solidFill>
                <a:srgbClr val="FFFFFF"/>
              </a:solidFill>
              <a:latin typeface="Poppins Thin"/>
              <a:ea typeface="Poppins Thin"/>
              <a:cs typeface="Poppins Thin"/>
              <a:sym typeface="Poppins Thin"/>
            </a:endParaRPr>
          </a:p>
        </p:txBody>
      </p:sp>
      <p:sp>
        <p:nvSpPr>
          <p:cNvPr id="16" name="Google Shape;16;p2"/>
          <p:cNvSpPr txBox="1"/>
          <p:nvPr/>
        </p:nvSpPr>
        <p:spPr>
          <a:xfrm>
            <a:off x="4455075" y="9459100"/>
            <a:ext cx="3922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Poppins Thin"/>
                <a:ea typeface="Poppins Thin"/>
                <a:cs typeface="Poppins Thin"/>
                <a:sym typeface="Poppins Thin"/>
              </a:rPr>
              <a:t>55 WEST 39TH ST. 5TH FL. NEW YORK, NY 10018 </a:t>
            </a:r>
            <a:endParaRPr sz="900">
              <a:solidFill>
                <a:srgbClr val="FFFFFF"/>
              </a:solidFill>
              <a:latin typeface="Poppins Thin"/>
              <a:ea typeface="Poppins Thin"/>
              <a:cs typeface="Poppins Thin"/>
              <a:sym typeface="Poppins Thin"/>
            </a:endParaRPr>
          </a:p>
        </p:txBody>
      </p:sp>
      <p:sp>
        <p:nvSpPr>
          <p:cNvPr id="17" name="Google Shape;17;p2"/>
          <p:cNvSpPr txBox="1"/>
          <p:nvPr/>
        </p:nvSpPr>
        <p:spPr>
          <a:xfrm>
            <a:off x="-396075" y="9711725"/>
            <a:ext cx="21147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9999"/>
                </a:solidFill>
                <a:latin typeface="Raleway Light"/>
                <a:ea typeface="Raleway Light"/>
                <a:cs typeface="Raleway Light"/>
                <a:sym typeface="Raleway Light"/>
              </a:rPr>
              <a:t>COLANGELOPR.COM</a:t>
            </a:r>
            <a:endParaRPr sz="900">
              <a:solidFill>
                <a:srgbClr val="999999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CCCCCC"/>
              </a:solidFill>
              <a:latin typeface="Poppins Thin"/>
              <a:ea typeface="Poppins Thin"/>
              <a:cs typeface="Poppins Thin"/>
              <a:sym typeface="Poppins Thi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CCCCCC"/>
              </a:solidFill>
              <a:latin typeface="Poppins Thin"/>
              <a:ea typeface="Poppins Thin"/>
              <a:cs typeface="Poppins Thin"/>
              <a:sym typeface="Poppins Thin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/>
          <p:nvPr>
            <p:ph hasCustomPrompt="1" type="title"/>
          </p:nvPr>
        </p:nvSpPr>
        <p:spPr>
          <a:xfrm>
            <a:off x="264945" y="2163089"/>
            <a:ext cx="7242600" cy="38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 txBox="1"/>
          <p:nvPr>
            <p:ph idx="1" type="body"/>
          </p:nvPr>
        </p:nvSpPr>
        <p:spPr>
          <a:xfrm>
            <a:off x="264945" y="6164351"/>
            <a:ext cx="7242600" cy="254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2" name="Google Shape;62;p11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 type="obj">
  <p:cSld name="OBJEC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idx="11" type="ftr"/>
          </p:nvPr>
        </p:nvSpPr>
        <p:spPr>
          <a:xfrm>
            <a:off x="2642616" y="9354312"/>
            <a:ext cx="2487300" cy="5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3"/>
          <p:cNvSpPr txBox="1"/>
          <p:nvPr>
            <p:ph idx="10" type="dt"/>
          </p:nvPr>
        </p:nvSpPr>
        <p:spPr>
          <a:xfrm>
            <a:off x="388620" y="9354312"/>
            <a:ext cx="1787700" cy="5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3"/>
          <p:cNvSpPr txBox="1"/>
          <p:nvPr>
            <p:ph idx="12" type="sldNum"/>
          </p:nvPr>
        </p:nvSpPr>
        <p:spPr>
          <a:xfrm>
            <a:off x="5596128" y="9354312"/>
            <a:ext cx="17877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/>
          <p:nvPr>
            <p:ph type="title"/>
          </p:nvPr>
        </p:nvSpPr>
        <p:spPr>
          <a:xfrm>
            <a:off x="264900" y="1057551"/>
            <a:ext cx="7242600" cy="132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2800"/>
              <a:buFont typeface="Raleway"/>
              <a:buNone/>
              <a:defRPr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2800"/>
              <a:buFont typeface="Raleway"/>
              <a:buNone/>
              <a:defRPr u="sng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2800"/>
              <a:buFont typeface="Raleway"/>
              <a:buNone/>
              <a:defRPr u="sng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2800"/>
              <a:buFont typeface="Raleway"/>
              <a:buNone/>
              <a:defRPr u="sng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2800"/>
              <a:buFont typeface="Raleway"/>
              <a:buNone/>
              <a:defRPr u="sng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2800"/>
              <a:buFont typeface="Raleway"/>
              <a:buNone/>
              <a:defRPr u="sng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2800"/>
              <a:buFont typeface="Raleway"/>
              <a:buNone/>
              <a:defRPr u="sng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2800"/>
              <a:buFont typeface="Raleway"/>
              <a:buNone/>
              <a:defRPr u="sng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2800"/>
              <a:buFont typeface="Raleway"/>
              <a:buNone/>
              <a:defRPr u="sng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718639" y="87749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-93350" y="8774822"/>
            <a:ext cx="4772100" cy="1340400"/>
          </a:xfrm>
          <a:prstGeom prst="rtTriangle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3"/>
          <p:cNvSpPr/>
          <p:nvPr/>
        </p:nvSpPr>
        <p:spPr>
          <a:xfrm flipH="1">
            <a:off x="2255250" y="8375626"/>
            <a:ext cx="5648700" cy="1739400"/>
          </a:xfrm>
          <a:prstGeom prst="rtTriangle">
            <a:avLst/>
          </a:prstGeom>
          <a:solidFill>
            <a:srgbClr val="A61E2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3105325" y="-177602"/>
            <a:ext cx="1561750" cy="195380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"/>
          <p:cNvSpPr txBox="1"/>
          <p:nvPr/>
        </p:nvSpPr>
        <p:spPr>
          <a:xfrm>
            <a:off x="483326" y="2672218"/>
            <a:ext cx="5795700" cy="19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3429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" name="Google Shape;25;p3"/>
          <p:cNvSpPr txBox="1"/>
          <p:nvPr/>
        </p:nvSpPr>
        <p:spPr>
          <a:xfrm>
            <a:off x="483326" y="4965241"/>
            <a:ext cx="5795700" cy="19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3429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" name="Google Shape;26;p3"/>
          <p:cNvSpPr txBox="1"/>
          <p:nvPr/>
        </p:nvSpPr>
        <p:spPr>
          <a:xfrm>
            <a:off x="483326" y="1251814"/>
            <a:ext cx="2186400" cy="4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50"/>
              <a:buFont typeface="Calibri"/>
              <a:buNone/>
            </a:pPr>
            <a:r>
              <a:t/>
            </a:r>
            <a:endParaRPr>
              <a:solidFill>
                <a:srgbClr val="A61E2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419350" y="742800"/>
            <a:ext cx="4082100" cy="11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2800"/>
              <a:buFont typeface="Raleway Medium"/>
              <a:buNone/>
              <a:defRPr>
                <a:solidFill>
                  <a:srgbClr val="A61E23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484150" y="2253725"/>
            <a:ext cx="6833100" cy="71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●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○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■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●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○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■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●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○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■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pic>
        <p:nvPicPr>
          <p:cNvPr id="30" name="Google Shape;30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1525" y="9807901"/>
            <a:ext cx="1880375" cy="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825" y="9712975"/>
            <a:ext cx="334425" cy="252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" name="Google Shape;32;p4"/>
          <p:cNvCxnSpPr/>
          <p:nvPr/>
        </p:nvCxnSpPr>
        <p:spPr>
          <a:xfrm>
            <a:off x="356950" y="2014225"/>
            <a:ext cx="420690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" name="Google Shape;33;p4"/>
          <p:cNvSpPr txBox="1"/>
          <p:nvPr>
            <p:ph idx="2" type="body"/>
          </p:nvPr>
        </p:nvSpPr>
        <p:spPr>
          <a:xfrm>
            <a:off x="4755100" y="832750"/>
            <a:ext cx="2689800" cy="103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●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○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■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●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○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■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●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○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■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34" name="Google Shape;34;p4"/>
          <p:cNvSpPr txBox="1"/>
          <p:nvPr>
            <p:ph idx="12" type="sldNum"/>
          </p:nvPr>
        </p:nvSpPr>
        <p:spPr>
          <a:xfrm>
            <a:off x="7273266" y="9288597"/>
            <a:ext cx="466500" cy="7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 sz="13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buNone/>
              <a:defRPr sz="13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buNone/>
              <a:defRPr sz="13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buNone/>
              <a:defRPr sz="13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buNone/>
              <a:defRPr sz="13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buNone/>
              <a:defRPr sz="13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buNone/>
              <a:defRPr sz="13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buNone/>
              <a:defRPr sz="13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buNone/>
              <a:defRPr sz="13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/>
          <p:nvPr>
            <p:ph type="title"/>
          </p:nvPr>
        </p:nvSpPr>
        <p:spPr>
          <a:xfrm>
            <a:off x="264945" y="870271"/>
            <a:ext cx="7242600" cy="11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264945" y="2253729"/>
            <a:ext cx="3399900" cy="66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107540" y="2253729"/>
            <a:ext cx="3399900" cy="66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type="title"/>
          </p:nvPr>
        </p:nvSpPr>
        <p:spPr>
          <a:xfrm>
            <a:off x="264945" y="870271"/>
            <a:ext cx="7242600" cy="11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/>
          <p:nvPr>
            <p:ph type="title"/>
          </p:nvPr>
        </p:nvSpPr>
        <p:spPr>
          <a:xfrm>
            <a:off x="264945" y="1086507"/>
            <a:ext cx="2386800" cy="14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5" name="Google Shape;45;p7"/>
          <p:cNvSpPr txBox="1"/>
          <p:nvPr>
            <p:ph idx="1" type="body"/>
          </p:nvPr>
        </p:nvSpPr>
        <p:spPr>
          <a:xfrm>
            <a:off x="264945" y="2717440"/>
            <a:ext cx="2386800" cy="621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6" name="Google Shape;46;p7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/>
          <p:nvPr>
            <p:ph type="title"/>
          </p:nvPr>
        </p:nvSpPr>
        <p:spPr>
          <a:xfrm>
            <a:off x="416713" y="880293"/>
            <a:ext cx="5412600" cy="799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9" name="Google Shape;49;p8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/>
          <p:nvPr/>
        </p:nvSpPr>
        <p:spPr>
          <a:xfrm>
            <a:off x="3886200" y="-244"/>
            <a:ext cx="3886200" cy="1005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9"/>
          <p:cNvSpPr txBox="1"/>
          <p:nvPr>
            <p:ph type="title"/>
          </p:nvPr>
        </p:nvSpPr>
        <p:spPr>
          <a:xfrm>
            <a:off x="225675" y="2411542"/>
            <a:ext cx="3438300" cy="289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3" name="Google Shape;53;p9"/>
          <p:cNvSpPr txBox="1"/>
          <p:nvPr>
            <p:ph idx="1" type="subTitle"/>
          </p:nvPr>
        </p:nvSpPr>
        <p:spPr>
          <a:xfrm>
            <a:off x="225675" y="5481569"/>
            <a:ext cx="3438300" cy="241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4" name="Google Shape;54;p9"/>
          <p:cNvSpPr txBox="1"/>
          <p:nvPr>
            <p:ph idx="2" type="body"/>
          </p:nvPr>
        </p:nvSpPr>
        <p:spPr>
          <a:xfrm>
            <a:off x="4198575" y="1415969"/>
            <a:ext cx="3261600" cy="722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9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/>
          <p:nvPr>
            <p:ph idx="1" type="body"/>
          </p:nvPr>
        </p:nvSpPr>
        <p:spPr>
          <a:xfrm>
            <a:off x="264945" y="8273124"/>
            <a:ext cx="5099100" cy="118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8" name="Google Shape;58;p10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64945" y="870271"/>
            <a:ext cx="7242600" cy="11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64945" y="2253729"/>
            <a:ext cx="7242600" cy="6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hyperlink" Target="https://www.instagram.com/p/DIHC_QwOdvp/" TargetMode="External"/><Relationship Id="rId6" Type="http://schemas.openxmlformats.org/officeDocument/2006/relationships/image" Target="../media/image29.png"/><Relationship Id="rId7" Type="http://schemas.openxmlformats.org/officeDocument/2006/relationships/image" Target="../media/image83.png"/><Relationship Id="rId8" Type="http://schemas.openxmlformats.org/officeDocument/2006/relationships/image" Target="../media/image4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9" Type="http://schemas.openxmlformats.org/officeDocument/2006/relationships/image" Target="../media/image49.png"/><Relationship Id="rId5" Type="http://schemas.openxmlformats.org/officeDocument/2006/relationships/hyperlink" Target="https://goodspiritsnews.wordpress.com/2025/04/06/gsn-review-fluere-distilled-non-alcoholic-spirits/" TargetMode="External"/><Relationship Id="rId6" Type="http://schemas.openxmlformats.org/officeDocument/2006/relationships/image" Target="../media/image31.png"/><Relationship Id="rId7" Type="http://schemas.openxmlformats.org/officeDocument/2006/relationships/image" Target="../media/image47.png"/><Relationship Id="rId8" Type="http://schemas.openxmlformats.org/officeDocument/2006/relationships/image" Target="../media/image4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35.png"/><Relationship Id="rId6" Type="http://schemas.openxmlformats.org/officeDocument/2006/relationships/image" Target="../media/image4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9" Type="http://schemas.openxmlformats.org/officeDocument/2006/relationships/image" Target="../media/image66.png"/><Relationship Id="rId5" Type="http://schemas.openxmlformats.org/officeDocument/2006/relationships/hyperlink" Target="https://www.broadwayworld.com/bwwfood-wine/article/4-Cocktails-to-Energize-Your-National-Espresso-Martini-Day-20250227" TargetMode="External"/><Relationship Id="rId6" Type="http://schemas.openxmlformats.org/officeDocument/2006/relationships/image" Target="../media/image41.png"/><Relationship Id="rId7" Type="http://schemas.openxmlformats.org/officeDocument/2006/relationships/image" Target="../media/image38.png"/><Relationship Id="rId8" Type="http://schemas.openxmlformats.org/officeDocument/2006/relationships/image" Target="../media/image4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hyperlink" Target="https://goodspiritsnews.wordpress.com/2025/02/21/gsn-review-fluere-raspberry-blend-non-alcoholic-distilled-spirit/" TargetMode="External"/><Relationship Id="rId6" Type="http://schemas.openxmlformats.org/officeDocument/2006/relationships/image" Target="../media/image61.png"/><Relationship Id="rId7" Type="http://schemas.openxmlformats.org/officeDocument/2006/relationships/image" Target="../media/image7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hyperlink" Target="https://cassiuslife.com/playlist/valentines-day-cocktails-drinks-2025/item/8" TargetMode="External"/><Relationship Id="rId6" Type="http://schemas.openxmlformats.org/officeDocument/2006/relationships/image" Target="../media/image40.png"/><Relationship Id="rId7" Type="http://schemas.openxmlformats.org/officeDocument/2006/relationships/image" Target="../media/image43.png"/><Relationship Id="rId8" Type="http://schemas.openxmlformats.org/officeDocument/2006/relationships/image" Target="../media/image5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60.png"/></Relationships>
</file>

<file path=ppt/slides/_rels/slide17.xml.rels><?xml version="1.0" encoding="UTF-8" standalone="yes"?><Relationships xmlns="http://schemas.openxmlformats.org/package/2006/relationships"><Relationship Id="rId11" Type="http://schemas.openxmlformats.org/officeDocument/2006/relationships/image" Target="../media/image52.png"/><Relationship Id="rId10" Type="http://schemas.openxmlformats.org/officeDocument/2006/relationships/hyperlink" Target="https://wiznation.com/playlist/spirit-ed-check-out-these-sweet-sips-for-valentines-day-2025/" TargetMode="External"/><Relationship Id="rId13" Type="http://schemas.openxmlformats.org/officeDocument/2006/relationships/image" Target="../media/image62.png"/><Relationship Id="rId1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9" Type="http://schemas.openxmlformats.org/officeDocument/2006/relationships/hyperlink" Target="https://majic945.com/playlist/spirit-ed-check-out-these-sweet-sips-for-valentines-day-2025/" TargetMode="External"/><Relationship Id="rId15" Type="http://schemas.openxmlformats.org/officeDocument/2006/relationships/image" Target="../media/image51.png"/><Relationship Id="rId14" Type="http://schemas.openxmlformats.org/officeDocument/2006/relationships/image" Target="../media/image57.png"/><Relationship Id="rId16" Type="http://schemas.openxmlformats.org/officeDocument/2006/relationships/image" Target="../media/image69.png"/><Relationship Id="rId5" Type="http://schemas.openxmlformats.org/officeDocument/2006/relationships/hyperlink" Target="https://theboxhouston.com/playlist/spirit-ed-check-out-these-sweet-sips-for-valentines-day-2025/" TargetMode="External"/><Relationship Id="rId6" Type="http://schemas.openxmlformats.org/officeDocument/2006/relationships/hyperlink" Target="https://wzakcleveland.com/playlist/spirit-ed-check-out-these-sweet-sips-for-valentines-day-2025/" TargetMode="External"/><Relationship Id="rId7" Type="http://schemas.openxmlformats.org/officeDocument/2006/relationships/hyperlink" Target="https://mymajicdc.com/playlist/spirit-ed-check-out-these-sweet-sips-for-valentines-day-2025/" TargetMode="External"/><Relationship Id="rId8" Type="http://schemas.openxmlformats.org/officeDocument/2006/relationships/hyperlink" Target="https://blackamericaweb.com/playlist/spirit-ed-check-out-these-sweet-sips-for-valentines-day-2025/" TargetMode="External"/></Relationships>
</file>

<file path=ppt/slides/_rels/slide18.xml.rels><?xml version="1.0" encoding="UTF-8" standalone="yes"?><Relationships xmlns="http://schemas.openxmlformats.org/package/2006/relationships"><Relationship Id="rId10" Type="http://schemas.openxmlformats.org/officeDocument/2006/relationships/image" Target="../media/image12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9" Type="http://schemas.openxmlformats.org/officeDocument/2006/relationships/image" Target="../media/image65.png"/><Relationship Id="rId5" Type="http://schemas.openxmlformats.org/officeDocument/2006/relationships/hyperlink" Target="https://www.themanual.com/food-and-drink/fun-easter-cocktails/#dt-heading-old-seoul" TargetMode="External"/><Relationship Id="rId6" Type="http://schemas.openxmlformats.org/officeDocument/2006/relationships/image" Target="../media/image87.png"/><Relationship Id="rId7" Type="http://schemas.openxmlformats.org/officeDocument/2006/relationships/image" Target="../media/image63.png"/><Relationship Id="rId8" Type="http://schemas.openxmlformats.org/officeDocument/2006/relationships/image" Target="../media/image6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hyperlink" Target="https://www.msn.com/en-us/foodanddrink/cocktails/get-ready-for-easter-with-these-fun-playful-cocktails/ar-AA1BIjCP" TargetMode="External"/><Relationship Id="rId6" Type="http://schemas.openxmlformats.org/officeDocument/2006/relationships/image" Target="../media/image6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hyperlink" Target="https://www.broadwayworld.com/bwwfood-wine/article/6-Cocktail-Recipes-for-a-Perfect-Labor-Day-Weekend-20250822" TargetMode="External"/><Relationship Id="rId5" Type="http://schemas.openxmlformats.org/officeDocument/2006/relationships/image" Target="../media/image26.png"/><Relationship Id="rId6" Type="http://schemas.openxmlformats.org/officeDocument/2006/relationships/image" Target="../media/image14.png"/><Relationship Id="rId7" Type="http://schemas.openxmlformats.org/officeDocument/2006/relationships/image" Target="../media/image5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9" Type="http://schemas.openxmlformats.org/officeDocument/2006/relationships/image" Target="../media/image107.png"/><Relationship Id="rId5" Type="http://schemas.openxmlformats.org/officeDocument/2006/relationships/hyperlink" Target="https://thesocialny.com/espresso-martini-variations-you-need-to-try/" TargetMode="External"/><Relationship Id="rId6" Type="http://schemas.openxmlformats.org/officeDocument/2006/relationships/image" Target="../media/image70.png"/><Relationship Id="rId7" Type="http://schemas.openxmlformats.org/officeDocument/2006/relationships/image" Target="../media/image68.png"/><Relationship Id="rId8" Type="http://schemas.openxmlformats.org/officeDocument/2006/relationships/image" Target="../media/image13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.png"/><Relationship Id="rId4" Type="http://schemas.openxmlformats.org/officeDocument/2006/relationships/image" Target="../media/image2.png"/><Relationship Id="rId5" Type="http://schemas.openxmlformats.org/officeDocument/2006/relationships/image" Target="../media/image104.png"/><Relationship Id="rId6" Type="http://schemas.openxmlformats.org/officeDocument/2006/relationships/image" Target="../media/image122.png"/></Relationships>
</file>

<file path=ppt/slides/_rels/slide22.xml.rels><?xml version="1.0" encoding="UTF-8" standalone="yes"?><Relationships xmlns="http://schemas.openxmlformats.org/package/2006/relationships"><Relationship Id="rId11" Type="http://schemas.openxmlformats.org/officeDocument/2006/relationships/image" Target="../media/image76.png"/><Relationship Id="rId10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9" Type="http://schemas.openxmlformats.org/officeDocument/2006/relationships/image" Target="../media/image132.png"/><Relationship Id="rId5" Type="http://schemas.openxmlformats.org/officeDocument/2006/relationships/hyperlink" Target="https://luxebeatmag.com/national-espresso-martini-day-coffee-cocktails/" TargetMode="External"/><Relationship Id="rId6" Type="http://schemas.openxmlformats.org/officeDocument/2006/relationships/image" Target="../media/image73.png"/><Relationship Id="rId7" Type="http://schemas.openxmlformats.org/officeDocument/2006/relationships/image" Target="../media/image75.png"/><Relationship Id="rId8" Type="http://schemas.openxmlformats.org/officeDocument/2006/relationships/image" Target="../media/image9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72.png"/><Relationship Id="rId6" Type="http://schemas.openxmlformats.org/officeDocument/2006/relationships/image" Target="../media/image122.png"/><Relationship Id="rId7" Type="http://schemas.openxmlformats.org/officeDocument/2006/relationships/image" Target="../media/image100.png"/></Relationships>
</file>

<file path=ppt/slides/_rels/slide24.xml.rels><?xml version="1.0" encoding="UTF-8" standalone="yes"?><Relationships xmlns="http://schemas.openxmlformats.org/package/2006/relationships"><Relationship Id="rId11" Type="http://schemas.openxmlformats.org/officeDocument/2006/relationships/image" Target="../media/image93.png"/><Relationship Id="rId10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1.png"/><Relationship Id="rId4" Type="http://schemas.openxmlformats.org/officeDocument/2006/relationships/image" Target="../media/image2.png"/><Relationship Id="rId9" Type="http://schemas.openxmlformats.org/officeDocument/2006/relationships/image" Target="../media/image80.png"/><Relationship Id="rId5" Type="http://schemas.openxmlformats.org/officeDocument/2006/relationships/image" Target="../media/image9.png"/><Relationship Id="rId6" Type="http://schemas.openxmlformats.org/officeDocument/2006/relationships/hyperlink" Target="https://www.broadwayworld.com/bwwfood-wine/article/8-Low-ABV-Cocktail-Recipes-for-January-and-Beyond-20250122" TargetMode="External"/><Relationship Id="rId7" Type="http://schemas.openxmlformats.org/officeDocument/2006/relationships/image" Target="../media/image85.png"/><Relationship Id="rId8" Type="http://schemas.openxmlformats.org/officeDocument/2006/relationships/image" Target="../media/image8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84.png"/><Relationship Id="rId6" Type="http://schemas.openxmlformats.org/officeDocument/2006/relationships/image" Target="../media/image92.png"/><Relationship Id="rId7" Type="http://schemas.openxmlformats.org/officeDocument/2006/relationships/image" Target="../media/image90.png"/></Relationships>
</file>

<file path=ppt/slides/_rels/slide26.xml.rels><?xml version="1.0" encoding="UTF-8" standalone="yes"?><Relationships xmlns="http://schemas.openxmlformats.org/package/2006/relationships"><Relationship Id="rId10" Type="http://schemas.openxmlformats.org/officeDocument/2006/relationships/image" Target="../media/image10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9" Type="http://schemas.openxmlformats.org/officeDocument/2006/relationships/image" Target="../media/image96.png"/><Relationship Id="rId5" Type="http://schemas.openxmlformats.org/officeDocument/2006/relationships/hyperlink" Target="https://bottleraiders.com/no-low-alcohol/10-best-selling-non-alcoholic-spirit-brands-in-2025/" TargetMode="External"/><Relationship Id="rId6" Type="http://schemas.openxmlformats.org/officeDocument/2006/relationships/image" Target="../media/image88.png"/><Relationship Id="rId7" Type="http://schemas.openxmlformats.org/officeDocument/2006/relationships/image" Target="../media/image86.png"/><Relationship Id="rId8" Type="http://schemas.openxmlformats.org/officeDocument/2006/relationships/image" Target="../media/image97.png"/></Relationships>
</file>

<file path=ppt/slides/_rels/slide27.xml.rels><?xml version="1.0" encoding="UTF-8" standalone="yes"?><Relationships xmlns="http://schemas.openxmlformats.org/package/2006/relationships"><Relationship Id="rId10" Type="http://schemas.openxmlformats.org/officeDocument/2006/relationships/image" Target="../media/image11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9" Type="http://schemas.openxmlformats.org/officeDocument/2006/relationships/image" Target="../media/image103.png"/><Relationship Id="rId5" Type="http://schemas.openxmlformats.org/officeDocument/2006/relationships/hyperlink" Target="https://www.firstforwomen.com/food-recipes/quick-and-easy-recipes/low-abv-cocktails-for-damp-january-easy-5-ingredient-or-less-recipes" TargetMode="External"/><Relationship Id="rId6" Type="http://schemas.openxmlformats.org/officeDocument/2006/relationships/image" Target="../media/image91.png"/><Relationship Id="rId7" Type="http://schemas.openxmlformats.org/officeDocument/2006/relationships/image" Target="../media/image94.png"/><Relationship Id="rId8" Type="http://schemas.openxmlformats.org/officeDocument/2006/relationships/image" Target="../media/image101.png"/></Relationships>
</file>

<file path=ppt/slides/_rels/slide28.xml.rels><?xml version="1.0" encoding="UTF-8" standalone="yes"?><Relationships xmlns="http://schemas.openxmlformats.org/package/2006/relationships"><Relationship Id="rId11" Type="http://schemas.openxmlformats.org/officeDocument/2006/relationships/image" Target="../media/image125.png"/><Relationship Id="rId10" Type="http://schemas.openxmlformats.org/officeDocument/2006/relationships/image" Target="../media/image11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9" Type="http://schemas.openxmlformats.org/officeDocument/2006/relationships/image" Target="../media/image106.png"/><Relationship Id="rId5" Type="http://schemas.openxmlformats.org/officeDocument/2006/relationships/image" Target="../media/image134.png"/><Relationship Id="rId6" Type="http://schemas.openxmlformats.org/officeDocument/2006/relationships/image" Target="../media/image105.png"/><Relationship Id="rId7" Type="http://schemas.openxmlformats.org/officeDocument/2006/relationships/image" Target="../media/image99.png"/><Relationship Id="rId8" Type="http://schemas.openxmlformats.org/officeDocument/2006/relationships/image" Target="../media/image98.png"/></Relationships>
</file>

<file path=ppt/slides/_rels/slide29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sacbee.com/entertainment/living/article298727968.html" TargetMode="External"/><Relationship Id="rId10" Type="http://schemas.openxmlformats.org/officeDocument/2006/relationships/hyperlink" Target="https://www.newsobserver.com/living/article298727968.html" TargetMode="External"/><Relationship Id="rId13" Type="http://schemas.openxmlformats.org/officeDocument/2006/relationships/image" Target="../media/image118.png"/><Relationship Id="rId12" Type="http://schemas.openxmlformats.org/officeDocument/2006/relationships/image" Target="../media/image10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9" Type="http://schemas.openxmlformats.org/officeDocument/2006/relationships/hyperlink" Target="https://www.macon.com/living/article298727968.html" TargetMode="External"/><Relationship Id="rId15" Type="http://schemas.openxmlformats.org/officeDocument/2006/relationships/image" Target="../media/image119.png"/><Relationship Id="rId14" Type="http://schemas.openxmlformats.org/officeDocument/2006/relationships/image" Target="../media/image110.png"/><Relationship Id="rId17" Type="http://schemas.openxmlformats.org/officeDocument/2006/relationships/image" Target="../media/image114.png"/><Relationship Id="rId16" Type="http://schemas.openxmlformats.org/officeDocument/2006/relationships/image" Target="../media/image109.png"/><Relationship Id="rId5" Type="http://schemas.openxmlformats.org/officeDocument/2006/relationships/hyperlink" Target="https://www.charlotteobserver.com/living/article298727968.html" TargetMode="External"/><Relationship Id="rId6" Type="http://schemas.openxmlformats.org/officeDocument/2006/relationships/hyperlink" Target="https://www.ledger-enquirer.com/living/article298727968.html" TargetMode="External"/><Relationship Id="rId18" Type="http://schemas.openxmlformats.org/officeDocument/2006/relationships/image" Target="../media/image121.png"/><Relationship Id="rId7" Type="http://schemas.openxmlformats.org/officeDocument/2006/relationships/hyperlink" Target="https://www.star-telegram.com/entertainment/living/article298727968.html" TargetMode="External"/><Relationship Id="rId8" Type="http://schemas.openxmlformats.org/officeDocument/2006/relationships/hyperlink" Target="https://www.idahostatesman.com/living/article298727968.html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30.png"/></Relationships>
</file>

<file path=ppt/slides/_rels/slide30.xml.rels><?xml version="1.0" encoding="UTF-8" standalone="yes"?><Relationships xmlns="http://schemas.openxmlformats.org/package/2006/relationships"><Relationship Id="rId10" Type="http://schemas.openxmlformats.org/officeDocument/2006/relationships/image" Target="../media/image12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9" Type="http://schemas.openxmlformats.org/officeDocument/2006/relationships/image" Target="../media/image124.png"/><Relationship Id="rId5" Type="http://schemas.openxmlformats.org/officeDocument/2006/relationships/hyperlink" Target="https://www.themanual.com/food-and-drink/low-abv-cocktails/#dt-heading-disaronno-sour" TargetMode="External"/><Relationship Id="rId6" Type="http://schemas.openxmlformats.org/officeDocument/2006/relationships/image" Target="../media/image111.png"/><Relationship Id="rId7" Type="http://schemas.openxmlformats.org/officeDocument/2006/relationships/image" Target="../media/image123.png"/><Relationship Id="rId8" Type="http://schemas.openxmlformats.org/officeDocument/2006/relationships/image" Target="../media/image11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1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17.png"/><Relationship Id="rId6" Type="http://schemas.openxmlformats.org/officeDocument/2006/relationships/image" Target="../media/image120.png"/><Relationship Id="rId7" Type="http://schemas.openxmlformats.org/officeDocument/2006/relationships/image" Target="../media/image155.png"/><Relationship Id="rId8" Type="http://schemas.openxmlformats.org/officeDocument/2006/relationships/image" Target="../media/image13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hyperlink" Target="https://www.yahoo.com/lifestyle/try-low-abv-cocktails-gentle-150027227.html?guccounter=1" TargetMode="External"/><Relationship Id="rId6" Type="http://schemas.openxmlformats.org/officeDocument/2006/relationships/image" Target="../media/image12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9" Type="http://schemas.openxmlformats.org/officeDocument/2006/relationships/image" Target="../media/image131.png"/><Relationship Id="rId5" Type="http://schemas.openxmlformats.org/officeDocument/2006/relationships/hyperlink" Target="https://observer.com/list/best-non-alcoholic-drink-recipes-mocktails/#fluere-mule" TargetMode="External"/><Relationship Id="rId6" Type="http://schemas.openxmlformats.org/officeDocument/2006/relationships/image" Target="../media/image129.png"/><Relationship Id="rId7" Type="http://schemas.openxmlformats.org/officeDocument/2006/relationships/image" Target="../media/image133.png"/><Relationship Id="rId8" Type="http://schemas.openxmlformats.org/officeDocument/2006/relationships/image" Target="../media/image14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hyperlink" Target="https://cassiuslife.com/playlist/its-dry-january-we-have-some-selections-on-deck-to-help-celebrate-dryjanuary/item/11" TargetMode="External"/><Relationship Id="rId6" Type="http://schemas.openxmlformats.org/officeDocument/2006/relationships/image" Target="../media/image157.png"/><Relationship Id="rId7" Type="http://schemas.openxmlformats.org/officeDocument/2006/relationships/image" Target="../media/image130.png"/><Relationship Id="rId8" Type="http://schemas.openxmlformats.org/officeDocument/2006/relationships/image" Target="../media/image13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4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3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hyperlink" Target="https://foxync.com/playlist/dry-january-drinks/" TargetMode="External"/><Relationship Id="rId6" Type="http://schemas.openxmlformats.org/officeDocument/2006/relationships/hyperlink" Target="https://wzakcleveland.com/playlist/its-dry-january-we-have-some-selections-on-deck-to-help-celebrate-dryjanuary/" TargetMode="External"/><Relationship Id="rId7" Type="http://schemas.openxmlformats.org/officeDocument/2006/relationships/image" Target="../media/image143.png"/><Relationship Id="rId8" Type="http://schemas.openxmlformats.org/officeDocument/2006/relationships/image" Target="../media/image139.png"/></Relationships>
</file>

<file path=ppt/slides/_rels/slide39.xml.rels><?xml version="1.0" encoding="UTF-8" standalone="yes"?><Relationships xmlns="http://schemas.openxmlformats.org/package/2006/relationships"><Relationship Id="rId10" Type="http://schemas.openxmlformats.org/officeDocument/2006/relationships/image" Target="../media/image14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9" Type="http://schemas.openxmlformats.org/officeDocument/2006/relationships/image" Target="../media/image150.png"/><Relationship Id="rId5" Type="http://schemas.openxmlformats.org/officeDocument/2006/relationships/hyperlink" Target="https://www.forbes.com/sites/stephaniegravalese/2025/01/13/wicked-is-streaminghere-are-11-cocktails-for-a-magical-movie-night/" TargetMode="External"/><Relationship Id="rId6" Type="http://schemas.openxmlformats.org/officeDocument/2006/relationships/image" Target="../media/image144.png"/><Relationship Id="rId7" Type="http://schemas.openxmlformats.org/officeDocument/2006/relationships/image" Target="../media/image137.png"/><Relationship Id="rId8" Type="http://schemas.openxmlformats.org/officeDocument/2006/relationships/image" Target="../media/image14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hyperlink" Target="https://luxebeatmag.com/labor-day-cocktails-for-summers-final-toast/" TargetMode="External"/><Relationship Id="rId5" Type="http://schemas.openxmlformats.org/officeDocument/2006/relationships/image" Target="../media/image8.png"/><Relationship Id="rId6" Type="http://schemas.openxmlformats.org/officeDocument/2006/relationships/image" Target="../media/image7.png"/><Relationship Id="rId7" Type="http://schemas.openxmlformats.org/officeDocument/2006/relationships/image" Target="../media/image37.png"/></Relationships>
</file>

<file path=ppt/slides/_rels/slide40.xml.rels><?xml version="1.0" encoding="UTF-8" standalone="yes"?><Relationships xmlns="http://schemas.openxmlformats.org/package/2006/relationships"><Relationship Id="rId10" Type="http://schemas.openxmlformats.org/officeDocument/2006/relationships/image" Target="../media/image16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.png"/><Relationship Id="rId4" Type="http://schemas.openxmlformats.org/officeDocument/2006/relationships/hyperlink" Target="https://www.themanual.com/food-and-drink/dry-january-classic-cocktails/#dt-heading-non-alcoholic-flure-espresso-martini" TargetMode="External"/><Relationship Id="rId9" Type="http://schemas.openxmlformats.org/officeDocument/2006/relationships/image" Target="../media/image146.png"/><Relationship Id="rId5" Type="http://schemas.openxmlformats.org/officeDocument/2006/relationships/image" Target="../media/image9.png"/><Relationship Id="rId6" Type="http://schemas.openxmlformats.org/officeDocument/2006/relationships/image" Target="../media/image142.png"/><Relationship Id="rId7" Type="http://schemas.openxmlformats.org/officeDocument/2006/relationships/image" Target="../media/image111.png"/><Relationship Id="rId8" Type="http://schemas.openxmlformats.org/officeDocument/2006/relationships/image" Target="../media/image15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9" Type="http://schemas.openxmlformats.org/officeDocument/2006/relationships/image" Target="../media/image164.png"/><Relationship Id="rId5" Type="http://schemas.openxmlformats.org/officeDocument/2006/relationships/image" Target="../media/image158.png"/><Relationship Id="rId6" Type="http://schemas.openxmlformats.org/officeDocument/2006/relationships/image" Target="../media/image149.png"/><Relationship Id="rId7" Type="http://schemas.openxmlformats.org/officeDocument/2006/relationships/image" Target="../media/image152.png"/><Relationship Id="rId8" Type="http://schemas.openxmlformats.org/officeDocument/2006/relationships/image" Target="../media/image17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47.png"/><Relationship Id="rId6" Type="http://schemas.openxmlformats.org/officeDocument/2006/relationships/image" Target="../media/image156.png"/><Relationship Id="rId7" Type="http://schemas.openxmlformats.org/officeDocument/2006/relationships/image" Target="../media/image15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84.png"/><Relationship Id="rId6" Type="http://schemas.openxmlformats.org/officeDocument/2006/relationships/image" Target="../media/image170.png"/><Relationship Id="rId7" Type="http://schemas.openxmlformats.org/officeDocument/2006/relationships/image" Target="../media/image179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.png"/><Relationship Id="rId4" Type="http://schemas.openxmlformats.org/officeDocument/2006/relationships/hyperlink" Target="https://www.insidehook.com/spirits/best-non-alcoholic-spirits-dry-january" TargetMode="External"/><Relationship Id="rId5" Type="http://schemas.openxmlformats.org/officeDocument/2006/relationships/image" Target="../media/image9.png"/><Relationship Id="rId6" Type="http://schemas.openxmlformats.org/officeDocument/2006/relationships/image" Target="../media/image176.png"/><Relationship Id="rId7" Type="http://schemas.openxmlformats.org/officeDocument/2006/relationships/image" Target="../media/image177.png"/><Relationship Id="rId8" Type="http://schemas.openxmlformats.org/officeDocument/2006/relationships/image" Target="../media/image160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.png"/><Relationship Id="rId4" Type="http://schemas.openxmlformats.org/officeDocument/2006/relationships/hyperlink" Target="https://www.delish.com/kitchen-tools/cookware-reviews/a63116086/best-alcohol-alternatives/" TargetMode="External"/><Relationship Id="rId5" Type="http://schemas.openxmlformats.org/officeDocument/2006/relationships/image" Target="../media/image163.png"/><Relationship Id="rId6" Type="http://schemas.openxmlformats.org/officeDocument/2006/relationships/image" Target="../media/image168.png"/><Relationship Id="rId7" Type="http://schemas.openxmlformats.org/officeDocument/2006/relationships/image" Target="../media/image162.png"/><Relationship Id="rId8" Type="http://schemas.openxmlformats.org/officeDocument/2006/relationships/image" Target="../media/image165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hyperlink" Target="https://www.bevnet.com/news/2024/bevnet-announces-nominees-for-2024-spirits-awards/" TargetMode="External"/><Relationship Id="rId4" Type="http://schemas.openxmlformats.org/officeDocument/2006/relationships/image" Target="../media/image169.png"/><Relationship Id="rId9" Type="http://schemas.openxmlformats.org/officeDocument/2006/relationships/image" Target="../media/image174.png"/><Relationship Id="rId5" Type="http://schemas.openxmlformats.org/officeDocument/2006/relationships/image" Target="../media/image166.png"/><Relationship Id="rId6" Type="http://schemas.openxmlformats.org/officeDocument/2006/relationships/image" Target="../media/image167.png"/><Relationship Id="rId7" Type="http://schemas.openxmlformats.org/officeDocument/2006/relationships/image" Target="../media/image172.png"/><Relationship Id="rId8" Type="http://schemas.openxmlformats.org/officeDocument/2006/relationships/image" Target="../media/image178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hyperlink" Target="https://www.focusdailynews.com/wicked-inspired-cocktails-through-through/" TargetMode="External"/><Relationship Id="rId4" Type="http://schemas.openxmlformats.org/officeDocument/2006/relationships/image" Target="../media/image180.png"/><Relationship Id="rId5" Type="http://schemas.openxmlformats.org/officeDocument/2006/relationships/image" Target="../media/image182.png"/><Relationship Id="rId6" Type="http://schemas.openxmlformats.org/officeDocument/2006/relationships/image" Target="../media/image173.png"/><Relationship Id="rId7" Type="http://schemas.openxmlformats.org/officeDocument/2006/relationships/image" Target="../media/image183.png"/><Relationship Id="rId8" Type="http://schemas.openxmlformats.org/officeDocument/2006/relationships/image" Target="../media/image186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75.png"/><Relationship Id="rId4" Type="http://schemas.openxmlformats.org/officeDocument/2006/relationships/image" Target="../media/image185.png"/><Relationship Id="rId5" Type="http://schemas.openxmlformats.org/officeDocument/2006/relationships/image" Target="../media/image18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5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hyperlink" Target="https://imbibemagazine.com/announcing-the-winners-of-the-2025-new-orleans-spirits-competition/" TargetMode="External"/><Relationship Id="rId6" Type="http://schemas.openxmlformats.org/officeDocument/2006/relationships/image" Target="../media/image12.png"/><Relationship Id="rId7" Type="http://schemas.openxmlformats.org/officeDocument/2006/relationships/image" Target="../media/image16.png"/><Relationship Id="rId8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9" Type="http://schemas.openxmlformats.org/officeDocument/2006/relationships/image" Target="../media/image79.png"/><Relationship Id="rId5" Type="http://schemas.openxmlformats.org/officeDocument/2006/relationships/hyperlink" Target="https://cassiuslife.com/playlist/mothers-day-cocktails-bottles-roundup-2025/item/14" TargetMode="External"/><Relationship Id="rId6" Type="http://schemas.openxmlformats.org/officeDocument/2006/relationships/image" Target="../media/image18.png"/><Relationship Id="rId7" Type="http://schemas.openxmlformats.org/officeDocument/2006/relationships/image" Target="../media/image33.png"/><Relationship Id="rId8" Type="http://schemas.openxmlformats.org/officeDocument/2006/relationships/image" Target="../media/image55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17.png"/><Relationship Id="rId10" Type="http://schemas.openxmlformats.org/officeDocument/2006/relationships/image" Target="../media/image21.png"/><Relationship Id="rId13" Type="http://schemas.openxmlformats.org/officeDocument/2006/relationships/image" Target="../media/image22.png"/><Relationship Id="rId1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9" Type="http://schemas.openxmlformats.org/officeDocument/2006/relationships/hyperlink" Target="https://blackamericaweb.com/playlist/spirit-ed-check-out-these-cocktails-bottles-more-for-mothers-day-2025/" TargetMode="External"/><Relationship Id="rId14" Type="http://schemas.openxmlformats.org/officeDocument/2006/relationships/image" Target="../media/image20.png"/><Relationship Id="rId5" Type="http://schemas.openxmlformats.org/officeDocument/2006/relationships/hyperlink" Target="https://wzakcleveland.com/playlist/spirit-ed-check-out-these-cocktails-bottles-more-for-mothers-day-2025/item/3" TargetMode="External"/><Relationship Id="rId6" Type="http://schemas.openxmlformats.org/officeDocument/2006/relationships/hyperlink" Target="https://blackamericaweb.com/playlist/spirit-ed-check-out-these-cocktails-bottles-more-for-mothers-day-2025/" TargetMode="External"/><Relationship Id="rId7" Type="http://schemas.openxmlformats.org/officeDocument/2006/relationships/hyperlink" Target="https://blackamericaweb.com/playlist/spirit-ed-check-out-these-cocktails-bottles-more-for-mothers-day-2025/" TargetMode="External"/><Relationship Id="rId8" Type="http://schemas.openxmlformats.org/officeDocument/2006/relationships/hyperlink" Target="https://blackamericaweb.com/playlist/spirit-ed-check-out-these-cocktails-bottles-more-for-mothers-day-2025/" TargetMode="External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27.png"/><Relationship Id="rId10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9" Type="http://schemas.openxmlformats.org/officeDocument/2006/relationships/image" Target="../media/image32.png"/><Relationship Id="rId5" Type="http://schemas.openxmlformats.org/officeDocument/2006/relationships/hyperlink" Target="https://www.focusdailynews.com/from-sweet-to-chic-mothers-day-gifts-that-hit-the-mark/" TargetMode="External"/><Relationship Id="rId6" Type="http://schemas.openxmlformats.org/officeDocument/2006/relationships/image" Target="../media/image53.png"/><Relationship Id="rId7" Type="http://schemas.openxmlformats.org/officeDocument/2006/relationships/image" Target="../media/image25.png"/><Relationship Id="rId8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/>
          <p:nvPr>
            <p:ph type="ctrTitle"/>
          </p:nvPr>
        </p:nvSpPr>
        <p:spPr>
          <a:xfrm>
            <a:off x="264950" y="3682178"/>
            <a:ext cx="7242600" cy="228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MEDIA COVERAGE</a:t>
            </a:r>
            <a:endParaRPr/>
          </a:p>
        </p:txBody>
      </p:sp>
      <p:sp>
        <p:nvSpPr>
          <p:cNvPr id="74" name="Google Shape;74;p14"/>
          <p:cNvSpPr txBox="1"/>
          <p:nvPr>
            <p:ph idx="1" type="subTitle"/>
          </p:nvPr>
        </p:nvSpPr>
        <p:spPr>
          <a:xfrm>
            <a:off x="264950" y="6037394"/>
            <a:ext cx="72426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lang="en" sz="3180">
                <a:solidFill>
                  <a:srgbClr val="A61E23"/>
                </a:solidFill>
              </a:rPr>
              <a:t>2024-2025</a:t>
            </a:r>
            <a:endParaRPr sz="3180">
              <a:solidFill>
                <a:srgbClr val="A61E23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3180">
              <a:solidFill>
                <a:srgbClr val="A61E23"/>
              </a:solidFill>
            </a:endParaRPr>
          </a:p>
        </p:txBody>
      </p:sp>
      <p:pic>
        <p:nvPicPr>
          <p:cNvPr id="75" name="Google Shape;75;p14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3496750" y="6713949"/>
            <a:ext cx="778899" cy="974426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4500" y="2401650"/>
            <a:ext cx="3703404" cy="137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3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3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3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April 6,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Followers: 196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post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69" name="Google Shape;169;p23" title="Screenshot 2025-04-10 at 11.10.52 A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77025" y="1207437"/>
            <a:ext cx="2266950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3" title="Screenshot 2025-04-17 at 5.41.40 PM.png"/>
          <p:cNvPicPr preferRelativeResize="0"/>
          <p:nvPr/>
        </p:nvPicPr>
        <p:blipFill rotWithShape="1">
          <a:blip r:embed="rId7">
            <a:alphaModFix/>
          </a:blip>
          <a:srcRect b="12884" l="0" r="0" t="0"/>
          <a:stretch/>
        </p:blipFill>
        <p:spPr>
          <a:xfrm>
            <a:off x="683538" y="4030812"/>
            <a:ext cx="6405323" cy="272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3" title="Screenshot 2025-04-17 at 5.41.58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3550" y="2145316"/>
            <a:ext cx="6405302" cy="1830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4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4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4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April 6,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5,000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79" name="Google Shape;179;p24" title="Screenshot 2025-04-17 at 5.39.46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3838" y="2140876"/>
            <a:ext cx="6864713" cy="489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4" title="Screenshot 2025-04-17 at 5.39.56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60687" y="2630150"/>
            <a:ext cx="4651023" cy="2399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4" title="Screenshot 2025-04-17 at 5.40.02 PM.png"/>
          <p:cNvPicPr preferRelativeResize="0"/>
          <p:nvPr/>
        </p:nvPicPr>
        <p:blipFill rotWithShape="1">
          <a:blip r:embed="rId8">
            <a:alphaModFix/>
          </a:blip>
          <a:srcRect b="27235" l="0" r="0" t="0"/>
          <a:stretch/>
        </p:blipFill>
        <p:spPr>
          <a:xfrm>
            <a:off x="453850" y="5029199"/>
            <a:ext cx="6864701" cy="414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4" title="Screenshot 2025-04-17 at 5.34.03 PM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45000" y="1000913"/>
            <a:ext cx="3062525" cy="84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5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5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5"/>
          <p:cNvSpPr/>
          <p:nvPr/>
        </p:nvSpPr>
        <p:spPr>
          <a:xfrm>
            <a:off x="253725" y="1921075"/>
            <a:ext cx="4585200" cy="181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0" name="Google Shape;190;p25" title="Screenshot 2025-04-09 at 4.17.34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6388" y="9010000"/>
            <a:ext cx="1839600" cy="47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5" title="Screenshot 2025-04-17 at 5.40.50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0563" y="718200"/>
            <a:ext cx="6611276" cy="423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6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6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6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February 27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1,308,616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99" name="Google Shape;199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4649" y="2242550"/>
            <a:ext cx="6683110" cy="711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02600" y="532975"/>
            <a:ext cx="22479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6"/>
          <p:cNvPicPr preferRelativeResize="0"/>
          <p:nvPr/>
        </p:nvPicPr>
        <p:blipFill rotWithShape="1">
          <a:blip r:embed="rId8">
            <a:alphaModFix/>
          </a:blip>
          <a:srcRect b="19074" l="0" r="0" t="0"/>
          <a:stretch/>
        </p:blipFill>
        <p:spPr>
          <a:xfrm>
            <a:off x="544638" y="3083178"/>
            <a:ext cx="6683126" cy="1749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4638" y="4974230"/>
            <a:ext cx="6683126" cy="3330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7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7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7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February 21,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5,000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10" name="Google Shape;21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8575" y="1000520"/>
            <a:ext cx="2910425" cy="845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21262" y="2122751"/>
            <a:ext cx="5529884" cy="743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8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8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8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February 14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42,949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19" name="Google Shape;219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0250" y="1100804"/>
            <a:ext cx="3142547" cy="64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7350" y="2169638"/>
            <a:ext cx="6097701" cy="64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90238" y="2843985"/>
            <a:ext cx="6097711" cy="6316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9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9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9"/>
          <p:cNvSpPr/>
          <p:nvPr/>
        </p:nvSpPr>
        <p:spPr>
          <a:xfrm>
            <a:off x="280700" y="1858575"/>
            <a:ext cx="4444500" cy="276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9" name="Google Shape;22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937" y="845500"/>
            <a:ext cx="6442525" cy="6825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0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0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0"/>
          <p:cNvSpPr/>
          <p:nvPr/>
        </p:nvSpPr>
        <p:spPr>
          <a:xfrm>
            <a:off x="280700" y="1858575"/>
            <a:ext cx="4444500" cy="276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237" name="Google Shape;237;p30"/>
          <p:cNvGraphicFramePr/>
          <p:nvPr/>
        </p:nvGraphicFramePr>
        <p:xfrm>
          <a:off x="952500" y="815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{9FBA81AF-B5AF-4CCF-AA7B-D2A1E4033C9E}</a:tableStyleId>
              </a:tblPr>
              <a:tblGrid>
                <a:gridCol w="2933700"/>
                <a:gridCol w="2933700"/>
              </a:tblGrid>
              <a:tr h="117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February 14, 2025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60,048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rgbClr val="0097A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Click to view article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/>
                </a:tc>
              </a:tr>
              <a:tr h="117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February 14, 2025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33,956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rgbClr val="0097A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Click to view article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/>
                </a:tc>
              </a:tr>
              <a:tr h="117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February 14, 2025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5,000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rgbClr val="0097A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Click to view article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/>
                </a:tc>
              </a:tr>
              <a:tr h="117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February 14, 2025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170,764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rgbClr val="0097A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Click to view article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/>
                </a:tc>
              </a:tr>
              <a:tr h="117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February 14, 2025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7,376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rgbClr val="0097A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Click to view article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/>
                </a:tc>
              </a:tr>
              <a:tr h="117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February 14, 2025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45,773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rgbClr val="0097A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Click to view article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38" name="Google Shape;238;p30"/>
          <p:cNvSpPr txBox="1"/>
          <p:nvPr/>
        </p:nvSpPr>
        <p:spPr>
          <a:xfrm>
            <a:off x="1747650" y="8058438"/>
            <a:ext cx="4277100" cy="63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Syndications from </a:t>
            </a:r>
            <a:r>
              <a:rPr b="1" lang="en" sz="1600">
                <a:latin typeface="Raleway"/>
                <a:ea typeface="Raleway"/>
                <a:cs typeface="Raleway"/>
                <a:sym typeface="Raleway"/>
              </a:rPr>
              <a:t>Cassius</a:t>
            </a:r>
            <a:endParaRPr b="1" sz="16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39" name="Google Shape;239;p3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244337" y="1160600"/>
            <a:ext cx="2517225" cy="50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231359" y="2140050"/>
            <a:ext cx="2543175" cy="88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394949" y="3496950"/>
            <a:ext cx="2215970" cy="63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231350" y="4733086"/>
            <a:ext cx="2543175" cy="552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394948" y="5828025"/>
            <a:ext cx="2215975" cy="622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0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256503" y="6882175"/>
            <a:ext cx="2492859" cy="76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31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1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1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March 26, 2025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953,553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52" name="Google Shape;252;p31" title="Screenshot 2025-03-27 at 11.22.47 A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0213" y="2183789"/>
            <a:ext cx="6371975" cy="9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1" title="Screenshot 2025-03-27 at 11.22.53 A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14400" y="1023079"/>
            <a:ext cx="2971800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1" title="Screenshot 2025-03-27 at 11.35.28 A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0225" y="3279563"/>
            <a:ext cx="3948925" cy="39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1" title="Screenshot 2025-03-27 at 11.36.01 AM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0218" y="3777950"/>
            <a:ext cx="4379949" cy="406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1" title="Screenshot 2025-03-27 at 11.35.46 AM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220649" y="3777950"/>
            <a:ext cx="1847850" cy="2710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2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2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2"/>
          <p:cNvSpPr/>
          <p:nvPr/>
        </p:nvSpPr>
        <p:spPr>
          <a:xfrm>
            <a:off x="271850" y="1902950"/>
            <a:ext cx="4422000" cy="217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264" name="Google Shape;264;p32"/>
          <p:cNvGraphicFramePr/>
          <p:nvPr/>
        </p:nvGraphicFramePr>
        <p:xfrm>
          <a:off x="952500" y="797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{9FBA81AF-B5AF-4CCF-AA7B-D2A1E4033C9E}</a:tableStyleId>
              </a:tblPr>
              <a:tblGrid>
                <a:gridCol w="2933700"/>
                <a:gridCol w="2933700"/>
              </a:tblGrid>
              <a:tr h="1232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March 26, 2025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127,227,053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rgbClr val="0097A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Click to view article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65" name="Google Shape;265;p32" title="Screenshot 2025-03-27 at 11.24.43 A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16638" y="953763"/>
            <a:ext cx="1732425" cy="919675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2"/>
          <p:cNvSpPr txBox="1"/>
          <p:nvPr/>
        </p:nvSpPr>
        <p:spPr>
          <a:xfrm>
            <a:off x="1558600" y="2301650"/>
            <a:ext cx="45309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Syndication from The Manual</a:t>
            </a:r>
            <a:endParaRPr b="1" sz="15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5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Date: 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8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21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/2025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ine Visits: 1,419,055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sng" cap="none" strike="noStrike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4" name="Google Shape;84;p15" title="Screenshot 2025-08-22 at 2.33.44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3787" y="2095450"/>
            <a:ext cx="6144825" cy="754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 title="Screenshot 2025-08-22 at 2.33.52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92875" y="597818"/>
            <a:ext cx="2266950" cy="13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 title="Screenshot 2025-08-22 at 2.42.43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3798" y="2850218"/>
            <a:ext cx="6144800" cy="6592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3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3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3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March 14, 2025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5,000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74" name="Google Shape;274;p33" title="Screenshot 2025-03-14 at 5.03.00 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2688" y="2173874"/>
            <a:ext cx="6487024" cy="87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3" title="Screenshot 2025-03-14 at 5.03.10 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3273" y="1053359"/>
            <a:ext cx="3081354" cy="73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3"/>
          <p:cNvPicPr preferRelativeResize="0"/>
          <p:nvPr/>
        </p:nvPicPr>
        <p:blipFill rotWithShape="1">
          <a:blip r:embed="rId8">
            <a:alphaModFix/>
          </a:blip>
          <a:srcRect b="8340" l="0" r="0" t="0"/>
          <a:stretch/>
        </p:blipFill>
        <p:spPr>
          <a:xfrm>
            <a:off x="2539713" y="3135800"/>
            <a:ext cx="2692984" cy="352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3" title="Screenshot 2025-03-14 at 5.07.19 PM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2700" y="6663701"/>
            <a:ext cx="6486999" cy="21314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4"/>
          <p:cNvPicPr preferRelativeResize="0"/>
          <p:nvPr/>
        </p:nvPicPr>
        <p:blipFill rotWithShape="1">
          <a:blip r:embed="rId3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4"/>
          <p:cNvSpPr/>
          <p:nvPr/>
        </p:nvSpPr>
        <p:spPr>
          <a:xfrm>
            <a:off x="271850" y="1939175"/>
            <a:ext cx="4458300" cy="108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4" name="Google Shape;284;p34"/>
          <p:cNvPicPr preferRelativeResize="0"/>
          <p:nvPr/>
        </p:nvPicPr>
        <p:blipFill rotWithShape="1">
          <a:blip r:embed="rId4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4" title="Screenshot 2025-03-14 at 5.07.52 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2413" y="5375750"/>
            <a:ext cx="6607575" cy="2674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4" title="Screenshot 2025-03-10 at 4.02.21 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54846" y="642175"/>
            <a:ext cx="3062700" cy="4580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5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5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5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March 10, 2025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11,931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94" name="Google Shape;294;p35" title="Screenshot 2025-03-10 at 3.55.44 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04125" y="745406"/>
            <a:ext cx="1397795" cy="113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5" title="Screenshot 2025-03-10 at 3.55.49 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8050" y="2081051"/>
            <a:ext cx="6716298" cy="411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5" title="Screenshot 2025-03-10 at 3.56.01 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4325" y="2777004"/>
            <a:ext cx="6716301" cy="1397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5"/>
          <p:cNvPicPr preferRelativeResize="0"/>
          <p:nvPr/>
        </p:nvPicPr>
        <p:blipFill rotWithShape="1">
          <a:blip r:embed="rId9">
            <a:alphaModFix/>
          </a:blip>
          <a:srcRect b="8340" l="0" r="0" t="0"/>
          <a:stretch/>
        </p:blipFill>
        <p:spPr>
          <a:xfrm>
            <a:off x="3979780" y="4331925"/>
            <a:ext cx="3178450" cy="4163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5" title="Screenshot 2025-03-10 at 4.01.11 PM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94320" y="2492851"/>
            <a:ext cx="2917875" cy="28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5" title="Screenshot 2025-03-10 at 4.01.20 PM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18113" y="4306376"/>
            <a:ext cx="2532746" cy="2225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36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6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6"/>
          <p:cNvSpPr/>
          <p:nvPr/>
        </p:nvSpPr>
        <p:spPr>
          <a:xfrm>
            <a:off x="271850" y="1939175"/>
            <a:ext cx="4458300" cy="108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7" name="Google Shape;307;p36" title="Screenshot 2025-03-10 at 4.02.15 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5100" y="818575"/>
            <a:ext cx="3388800" cy="2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6" title="Screenshot 2025-03-10 at 4.02.21 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54846" y="1265900"/>
            <a:ext cx="3062700" cy="4580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6" title="Screenshot 2025-03-10 at 4.02.34 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8888" y="6011328"/>
            <a:ext cx="6734624" cy="2049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225" y="7027519"/>
            <a:ext cx="6677950" cy="2176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7"/>
          <p:cNvPicPr preferRelativeResize="0"/>
          <p:nvPr/>
        </p:nvPicPr>
        <p:blipFill rotWithShape="1">
          <a:blip r:embed="rId4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7"/>
          <p:cNvPicPr preferRelativeResize="0"/>
          <p:nvPr/>
        </p:nvPicPr>
        <p:blipFill rotWithShape="1">
          <a:blip r:embed="rId5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7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January 22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e Visits: 1,567,783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sng" cap="none" strike="noStrike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18" name="Google Shape;318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10726" y="657400"/>
            <a:ext cx="2204150" cy="133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7225" y="2140876"/>
            <a:ext cx="6677951" cy="65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7225" y="2936942"/>
            <a:ext cx="6677950" cy="1689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47225" y="4762424"/>
            <a:ext cx="6416068" cy="2134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398071" y="7105973"/>
            <a:ext cx="2552036" cy="168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38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8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38"/>
          <p:cNvSpPr/>
          <p:nvPr/>
        </p:nvSpPr>
        <p:spPr>
          <a:xfrm>
            <a:off x="280700" y="1858575"/>
            <a:ext cx="4444500" cy="276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0" name="Google Shape;330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728" y="935475"/>
            <a:ext cx="6498925" cy="212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07725" y="373725"/>
            <a:ext cx="2577875" cy="199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6725" y="3129350"/>
            <a:ext cx="6498925" cy="4824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39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9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9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January 18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e Visits: 61,745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sng" cap="none" strike="noStrike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40" name="Google Shape;340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84376" y="6823878"/>
            <a:ext cx="5603650" cy="2502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54596" y="3311454"/>
            <a:ext cx="2663206" cy="343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84368" y="2997850"/>
            <a:ext cx="923925" cy="3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84363" y="2140875"/>
            <a:ext cx="5603669" cy="76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369900" y="1283087"/>
            <a:ext cx="2352675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40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0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40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January 17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e Visits: 693,695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sng" cap="none" strike="noStrike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52" name="Google Shape;352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6800" y="942125"/>
            <a:ext cx="2581275" cy="96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4813" y="2226627"/>
            <a:ext cx="6422773" cy="1407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4822" y="3786173"/>
            <a:ext cx="1852676" cy="395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4824" y="4257599"/>
            <a:ext cx="6422750" cy="3072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4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58424" y="4181400"/>
            <a:ext cx="4239151" cy="283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41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1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41"/>
          <p:cNvSpPr/>
          <p:nvPr/>
        </p:nvSpPr>
        <p:spPr>
          <a:xfrm>
            <a:off x="280700" y="1858575"/>
            <a:ext cx="4444500" cy="276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4" name="Google Shape;364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5194" y="1113900"/>
            <a:ext cx="2452771" cy="328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7701" y="1113895"/>
            <a:ext cx="2117536" cy="1888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7700" y="3126483"/>
            <a:ext cx="4147500" cy="1432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3888" y="4759425"/>
            <a:ext cx="2619375" cy="3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3575" y="5149950"/>
            <a:ext cx="5045000" cy="32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4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744725" y="5029207"/>
            <a:ext cx="3433251" cy="2742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4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53900" y="775849"/>
            <a:ext cx="2806464" cy="2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42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42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42"/>
          <p:cNvSpPr/>
          <p:nvPr/>
        </p:nvSpPr>
        <p:spPr>
          <a:xfrm>
            <a:off x="280700" y="1858575"/>
            <a:ext cx="4444500" cy="276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378" name="Google Shape;378;p42"/>
          <p:cNvGraphicFramePr/>
          <p:nvPr/>
        </p:nvGraphicFramePr>
        <p:xfrm>
          <a:off x="952500" y="832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{9FBA81AF-B5AF-4CCF-AA7B-D2A1E4033C9E}</a:tableStyleId>
              </a:tblPr>
              <a:tblGrid>
                <a:gridCol w="2933700"/>
                <a:gridCol w="2933700"/>
              </a:tblGrid>
              <a:tr h="1018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January 17, 2025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975,948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rgbClr val="0097A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Click to view article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/>
                </a:tc>
              </a:tr>
              <a:tr h="1018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January 17, 2025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70,867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rgbClr val="0097A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Click to view article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/>
                </a:tc>
              </a:tr>
              <a:tr h="1018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January 17, 2025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737,081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rgbClr val="0097A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Click to view article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/>
                </a:tc>
              </a:tr>
              <a:tr h="1018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January 17, 2025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445,392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rgbClr val="0097A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Click to view article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/>
                </a:tc>
              </a:tr>
              <a:tr h="1018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January 17, 2025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136,939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rgbClr val="0097A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Click to view article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/>
                </a:tc>
              </a:tr>
              <a:tr h="1018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January 17, 2025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1,275,976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rgbClr val="0097A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Click to view article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/>
                </a:tc>
              </a:tr>
              <a:tr h="1018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January 17, 2025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1,437,841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rgbClr val="0097A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1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Click to view article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379" name="Google Shape;379;p42"/>
          <p:cNvSpPr txBox="1"/>
          <p:nvPr/>
        </p:nvSpPr>
        <p:spPr>
          <a:xfrm>
            <a:off x="1387500" y="8599813"/>
            <a:ext cx="4997400" cy="5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Syndications from </a:t>
            </a:r>
            <a:r>
              <a:rPr b="1" lang="en" sz="1800">
                <a:latin typeface="Raleway"/>
                <a:ea typeface="Raleway"/>
                <a:cs typeface="Raleway"/>
                <a:sym typeface="Raleway"/>
              </a:rPr>
              <a:t>First For Women</a:t>
            </a:r>
            <a:endParaRPr b="1" sz="18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80" name="Google Shape;380;p4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261600" y="7808700"/>
            <a:ext cx="2302695" cy="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4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245650" y="6638275"/>
            <a:ext cx="2514600" cy="3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4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65650" y="5502950"/>
            <a:ext cx="2694602" cy="62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4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136600" y="4557750"/>
            <a:ext cx="25527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4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261600" y="3420325"/>
            <a:ext cx="2302700" cy="328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2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469488" y="2368925"/>
            <a:ext cx="2066925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42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261600" y="1258175"/>
            <a:ext cx="2302700" cy="2791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6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6"/>
          <p:cNvSpPr/>
          <p:nvPr/>
        </p:nvSpPr>
        <p:spPr>
          <a:xfrm>
            <a:off x="300950" y="1948325"/>
            <a:ext cx="4467000" cy="158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4" name="Google Shape;94;p16" title="Screenshot 2025-08-22 at 2.42.34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6800" y="873825"/>
            <a:ext cx="6658800" cy="325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43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43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43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January 15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Visits: 480,560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sng" cap="none" strike="noStrike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94" name="Google Shape;394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9279" y="857776"/>
            <a:ext cx="3313325" cy="85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5296" y="2265075"/>
            <a:ext cx="6499551" cy="101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5788" y="3389866"/>
            <a:ext cx="5078533" cy="316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74863" y="3895530"/>
            <a:ext cx="3101749" cy="4129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4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95806" y="4400622"/>
            <a:ext cx="3639572" cy="3624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44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44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44"/>
          <p:cNvSpPr/>
          <p:nvPr/>
        </p:nvSpPr>
        <p:spPr>
          <a:xfrm>
            <a:off x="280700" y="1858575"/>
            <a:ext cx="4444500" cy="276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6" name="Google Shape;406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1950" y="841575"/>
            <a:ext cx="6148500" cy="780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45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5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45"/>
          <p:cNvSpPr/>
          <p:nvPr/>
        </p:nvSpPr>
        <p:spPr>
          <a:xfrm>
            <a:off x="280700" y="1858575"/>
            <a:ext cx="4444500" cy="276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4" name="Google Shape;414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4250" y="671450"/>
            <a:ext cx="2251172" cy="36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8625" y="1036900"/>
            <a:ext cx="5795150" cy="3157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87183" y="466300"/>
            <a:ext cx="2251175" cy="3061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45"/>
          <p:cNvPicPr preferRelativeResize="0"/>
          <p:nvPr/>
        </p:nvPicPr>
        <p:blipFill rotWithShape="1">
          <a:blip r:embed="rId8">
            <a:alphaModFix/>
          </a:blip>
          <a:srcRect b="93640" l="0" r="51962" t="0"/>
          <a:stretch/>
        </p:blipFill>
        <p:spPr>
          <a:xfrm>
            <a:off x="988625" y="4194174"/>
            <a:ext cx="2783850" cy="48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45"/>
          <p:cNvPicPr preferRelativeResize="0"/>
          <p:nvPr/>
        </p:nvPicPr>
        <p:blipFill rotWithShape="1">
          <a:blip r:embed="rId8">
            <a:alphaModFix/>
          </a:blip>
          <a:srcRect b="0" l="0" r="0" t="67256"/>
          <a:stretch/>
        </p:blipFill>
        <p:spPr>
          <a:xfrm>
            <a:off x="988625" y="5429303"/>
            <a:ext cx="5795150" cy="2518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45"/>
          <p:cNvPicPr preferRelativeResize="0"/>
          <p:nvPr/>
        </p:nvPicPr>
        <p:blipFill rotWithShape="1">
          <a:blip r:embed="rId8">
            <a:alphaModFix/>
          </a:blip>
          <a:srcRect b="34177" l="0" r="0" t="8275"/>
          <a:stretch/>
        </p:blipFill>
        <p:spPr>
          <a:xfrm>
            <a:off x="3987175" y="4772250"/>
            <a:ext cx="3297433" cy="2518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46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46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46"/>
          <p:cNvSpPr/>
          <p:nvPr/>
        </p:nvSpPr>
        <p:spPr>
          <a:xfrm>
            <a:off x="280700" y="1858575"/>
            <a:ext cx="4444500" cy="276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427" name="Google Shape;427;p46"/>
          <p:cNvGraphicFramePr/>
          <p:nvPr/>
        </p:nvGraphicFramePr>
        <p:xfrm>
          <a:off x="952500" y="832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{9FBA81AF-B5AF-4CCF-AA7B-D2A1E4033C9E}</a:tableStyleId>
              </a:tblPr>
              <a:tblGrid>
                <a:gridCol w="2933700"/>
                <a:gridCol w="2933700"/>
              </a:tblGrid>
              <a:tr h="1018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January 15, 2025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413,750,923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5"/>
                        </a:rPr>
                        <a:t>Click to view article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428" name="Google Shape;428;p46"/>
          <p:cNvSpPr txBox="1"/>
          <p:nvPr/>
        </p:nvSpPr>
        <p:spPr>
          <a:xfrm>
            <a:off x="1387500" y="2135175"/>
            <a:ext cx="4997400" cy="5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Syndications from The Manual</a:t>
            </a:r>
            <a:endParaRPr b="1" sz="1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29" name="Google Shape;429;p46"/>
          <p:cNvPicPr preferRelativeResize="0"/>
          <p:nvPr/>
        </p:nvPicPr>
        <p:blipFill rotWithShape="1">
          <a:blip r:embed="rId6">
            <a:alphaModFix/>
          </a:blip>
          <a:srcRect b="0" l="7618" r="8565" t="0"/>
          <a:stretch/>
        </p:blipFill>
        <p:spPr>
          <a:xfrm>
            <a:off x="1280200" y="1010963"/>
            <a:ext cx="2445500" cy="73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47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47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47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January 14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587,602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37" name="Google Shape;437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0975" y="4984771"/>
            <a:ext cx="6110451" cy="419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11298" y="4984775"/>
            <a:ext cx="3046928" cy="373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89850" y="2189188"/>
            <a:ext cx="3992700" cy="267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44069" y="1042436"/>
            <a:ext cx="2702970" cy="76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48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48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48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January 14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44,579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48" name="Google Shape;448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39113" y="2928075"/>
            <a:ext cx="5294175" cy="630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4975" y="1129471"/>
            <a:ext cx="2726800" cy="587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77025" y="2213163"/>
            <a:ext cx="5818341" cy="58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49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49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49"/>
          <p:cNvSpPr/>
          <p:nvPr/>
        </p:nvSpPr>
        <p:spPr>
          <a:xfrm>
            <a:off x="280700" y="1858575"/>
            <a:ext cx="4444500" cy="276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8" name="Google Shape;458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9151" y="777750"/>
            <a:ext cx="6234100" cy="690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50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50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50"/>
          <p:cNvSpPr/>
          <p:nvPr/>
        </p:nvSpPr>
        <p:spPr>
          <a:xfrm>
            <a:off x="280700" y="1858575"/>
            <a:ext cx="4444500" cy="276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6" name="Google Shape;466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2725" y="565099"/>
            <a:ext cx="5346950" cy="775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51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51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51"/>
          <p:cNvSpPr/>
          <p:nvPr/>
        </p:nvSpPr>
        <p:spPr>
          <a:xfrm>
            <a:off x="280700" y="1858575"/>
            <a:ext cx="4444500" cy="276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474" name="Google Shape;474;p51"/>
          <p:cNvGraphicFramePr/>
          <p:nvPr/>
        </p:nvGraphicFramePr>
        <p:xfrm>
          <a:off x="952500" y="832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{9FBA81AF-B5AF-4CCF-AA7B-D2A1E4033C9E}</a:tableStyleId>
              </a:tblPr>
              <a:tblGrid>
                <a:gridCol w="2933700"/>
                <a:gridCol w="2933700"/>
              </a:tblGrid>
              <a:tr h="1018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January 14, 2025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5,000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5"/>
                        </a:rPr>
                        <a:t>Click to view article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1018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January 14, 2025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20,894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6"/>
                        </a:rPr>
                        <a:t>Click to view article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475" name="Google Shape;475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11577" y="951825"/>
            <a:ext cx="1982760" cy="90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24963" y="2135175"/>
            <a:ext cx="2155964" cy="761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51"/>
          <p:cNvSpPr txBox="1"/>
          <p:nvPr/>
        </p:nvSpPr>
        <p:spPr>
          <a:xfrm>
            <a:off x="1387500" y="3173175"/>
            <a:ext cx="4997400" cy="5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Syndications from Cassius</a:t>
            </a:r>
            <a:endParaRPr b="1" sz="1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p52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52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52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January 13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88,209,424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85" name="Google Shape;485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51875" y="968860"/>
            <a:ext cx="2598850" cy="90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93647" y="2064675"/>
            <a:ext cx="5385100" cy="189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22413" y="3960050"/>
            <a:ext cx="2857500" cy="3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5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22416" y="4322000"/>
            <a:ext cx="5927550" cy="5060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5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59625" y="5098902"/>
            <a:ext cx="2298600" cy="337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7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7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Date: 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8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/1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9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/2025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ine Visits: 5,000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sng" cap="none" strike="noStrike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01" name="Google Shape;101;p17" title="Screenshot 2025-08-20 at 3.31.17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2438" y="2122550"/>
            <a:ext cx="5654850" cy="42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 title="Screenshot 2025-08-20 at 3.31.23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84900" y="650900"/>
            <a:ext cx="1623590" cy="132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 title="Screenshot 2025-08-20 at 3.37.44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22450" y="2550225"/>
            <a:ext cx="5654826" cy="5202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53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53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January 8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Visits: 480,560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sng" cap="none" strike="noStrike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4"/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96" name="Google Shape;496;p53"/>
          <p:cNvPicPr preferRelativeResize="0"/>
          <p:nvPr/>
        </p:nvPicPr>
        <p:blipFill rotWithShape="1">
          <a:blip r:embed="rId5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5961" y="2110312"/>
            <a:ext cx="6040475" cy="1075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9279" y="857776"/>
            <a:ext cx="3313325" cy="85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5961" y="3314713"/>
            <a:ext cx="6040476" cy="2826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5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95552" y="6141651"/>
            <a:ext cx="4239425" cy="29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5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68613" y="6546501"/>
            <a:ext cx="2035170" cy="301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54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54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54"/>
          <p:cNvSpPr/>
          <p:nvPr/>
        </p:nvSpPr>
        <p:spPr>
          <a:xfrm>
            <a:off x="280700" y="1858575"/>
            <a:ext cx="4444500" cy="276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9" name="Google Shape;509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5476" y="425113"/>
            <a:ext cx="2974638" cy="2200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4258" y="2625224"/>
            <a:ext cx="6262642" cy="94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6888" y="3577950"/>
            <a:ext cx="1571625" cy="37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5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4250" y="7077500"/>
            <a:ext cx="6262650" cy="2046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5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53952" y="3949425"/>
            <a:ext cx="2483250" cy="343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55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55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55"/>
          <p:cNvSpPr/>
          <p:nvPr/>
        </p:nvSpPr>
        <p:spPr>
          <a:xfrm>
            <a:off x="280700" y="1858575"/>
            <a:ext cx="4444500" cy="276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21" name="Google Shape;521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0450" y="767075"/>
            <a:ext cx="2748875" cy="36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71700" y="1262850"/>
            <a:ext cx="3429000" cy="4437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20306" y="5831500"/>
            <a:ext cx="5931786" cy="263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56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56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56"/>
          <p:cNvSpPr/>
          <p:nvPr/>
        </p:nvSpPr>
        <p:spPr>
          <a:xfrm>
            <a:off x="280700" y="1858575"/>
            <a:ext cx="4444500" cy="276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31" name="Google Shape;531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6525" y="689000"/>
            <a:ext cx="1267950" cy="37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71700" y="1253950"/>
            <a:ext cx="3429000" cy="4452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66513" y="5892537"/>
            <a:ext cx="5839363" cy="255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57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57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January 8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Visits: 648,365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sng" cap="none" strike="noStrike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4"/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40" name="Google Shape;540;p57"/>
          <p:cNvPicPr preferRelativeResize="0"/>
          <p:nvPr/>
        </p:nvPicPr>
        <p:blipFill rotWithShape="1">
          <a:blip r:embed="rId5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9513" y="2880412"/>
            <a:ext cx="6553396" cy="6501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8338" y="2140875"/>
            <a:ext cx="6655725" cy="73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75400" y="1042425"/>
            <a:ext cx="3371914" cy="76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58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58"/>
          <p:cNvSpPr txBox="1"/>
          <p:nvPr/>
        </p:nvSpPr>
        <p:spPr>
          <a:xfrm>
            <a:off x="4689527" y="10101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December 30, 2024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Views: 16,882,775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4"/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50" name="Google Shape;550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614" y="3101373"/>
            <a:ext cx="3056877" cy="475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89548" y="3101373"/>
            <a:ext cx="3024241" cy="452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70825" y="1010163"/>
            <a:ext cx="2052182" cy="73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5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5550" y="2199226"/>
            <a:ext cx="6801290" cy="73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9"/>
          <p:cNvSpPr txBox="1"/>
          <p:nvPr>
            <p:ph idx="12" type="sldNum"/>
          </p:nvPr>
        </p:nvSpPr>
        <p:spPr>
          <a:xfrm>
            <a:off x="7273266" y="9288597"/>
            <a:ext cx="466500" cy="7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9" name="Google Shape;559;p59"/>
          <p:cNvSpPr txBox="1"/>
          <p:nvPr/>
        </p:nvSpPr>
        <p:spPr>
          <a:xfrm>
            <a:off x="4689527" y="10101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December 12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2024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Views: 115,726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60" name="Google Shape;560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775" y="2217077"/>
            <a:ext cx="6136850" cy="96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6600" y="1010179"/>
            <a:ext cx="2632709" cy="73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7775" y="3239415"/>
            <a:ext cx="5753100" cy="3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7775" y="3755425"/>
            <a:ext cx="979779" cy="43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5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7775" y="4370636"/>
            <a:ext cx="1184849" cy="31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5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17775" y="4871919"/>
            <a:ext cx="2210200" cy="387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60"/>
          <p:cNvSpPr txBox="1"/>
          <p:nvPr>
            <p:ph idx="12" type="sldNum"/>
          </p:nvPr>
        </p:nvSpPr>
        <p:spPr>
          <a:xfrm>
            <a:off x="7273266" y="9288597"/>
            <a:ext cx="466500" cy="7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1" name="Google Shape;571;p60"/>
          <p:cNvSpPr txBox="1"/>
          <p:nvPr/>
        </p:nvSpPr>
        <p:spPr>
          <a:xfrm>
            <a:off x="4689527" y="10101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November 18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2024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20,523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72" name="Google Shape;572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2825" y="951828"/>
            <a:ext cx="2982075" cy="95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4100" y="2123027"/>
            <a:ext cx="6284202" cy="95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60"/>
          <p:cNvPicPr preferRelativeResize="0"/>
          <p:nvPr/>
        </p:nvPicPr>
        <p:blipFill rotWithShape="1">
          <a:blip r:embed="rId6">
            <a:alphaModFix/>
          </a:blip>
          <a:srcRect b="25456" l="0" r="0" t="20837"/>
          <a:stretch/>
        </p:blipFill>
        <p:spPr>
          <a:xfrm>
            <a:off x="744100" y="3160175"/>
            <a:ext cx="2791725" cy="2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4100" y="5757575"/>
            <a:ext cx="6284200" cy="303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6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90750" y="3492875"/>
            <a:ext cx="3390912" cy="226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61"/>
          <p:cNvSpPr txBox="1"/>
          <p:nvPr>
            <p:ph idx="12" type="sldNum"/>
          </p:nvPr>
        </p:nvSpPr>
        <p:spPr>
          <a:xfrm>
            <a:off x="7273266" y="9288597"/>
            <a:ext cx="466500" cy="7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2" name="Google Shape;582;p61"/>
          <p:cNvSpPr/>
          <p:nvPr/>
        </p:nvSpPr>
        <p:spPr>
          <a:xfrm>
            <a:off x="280700" y="1922375"/>
            <a:ext cx="4408800" cy="234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3" name="Google Shape;583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950" y="859325"/>
            <a:ext cx="3262250" cy="373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4658" y="1331325"/>
            <a:ext cx="2863074" cy="418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6000" y="5562450"/>
            <a:ext cx="6420385" cy="318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8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8"/>
          <p:cNvSpPr/>
          <p:nvPr/>
        </p:nvSpPr>
        <p:spPr>
          <a:xfrm>
            <a:off x="300950" y="1948325"/>
            <a:ext cx="4467000" cy="158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1" name="Google Shape;111;p18" title="Screenshot 2025-08-20 at 3.38.08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44201" y="437525"/>
            <a:ext cx="4683984" cy="764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9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9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Date: 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7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23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/2025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Visits: 78,095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sng" cap="none" strike="noStrike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19" name="Google Shape;119;p19" title="Screenshot 2025-07-23 at 4.01.13 PM.png"/>
          <p:cNvPicPr preferRelativeResize="0"/>
          <p:nvPr/>
        </p:nvPicPr>
        <p:blipFill rotWithShape="1">
          <a:blip r:embed="rId6">
            <a:alphaModFix/>
          </a:blip>
          <a:srcRect b="0" l="0" r="0" t="86470"/>
          <a:stretch/>
        </p:blipFill>
        <p:spPr>
          <a:xfrm>
            <a:off x="1144425" y="4761385"/>
            <a:ext cx="5483526" cy="87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 title="Screenshot 2025-07-23 at 4.01.13 PM.png"/>
          <p:cNvPicPr preferRelativeResize="0"/>
          <p:nvPr/>
        </p:nvPicPr>
        <p:blipFill rotWithShape="1">
          <a:blip r:embed="rId6">
            <a:alphaModFix/>
          </a:blip>
          <a:srcRect b="87747" l="0" r="0" t="0"/>
          <a:stretch/>
        </p:blipFill>
        <p:spPr>
          <a:xfrm>
            <a:off x="1144425" y="3920051"/>
            <a:ext cx="5483526" cy="790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 title="Screenshot 2025-07-23 at 4.01.34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44438" y="2166372"/>
            <a:ext cx="5483524" cy="1753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 title="Screenshot 2025-07-23 at 4.01.56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44424" y="928925"/>
            <a:ext cx="2706350" cy="98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0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0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0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May 8,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32,310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30" name="Google Shape;130;p20" title="Screenshot 2025-05-09 at 11.36.06 A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7400" y="2078250"/>
            <a:ext cx="6337599" cy="73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 title="Screenshot 2025-05-09 at 11.36.24 A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28225" y="1165100"/>
            <a:ext cx="3009900" cy="70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0" title="Screenshot 2025-05-09 at 11.47.30 A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4175" y="2915625"/>
            <a:ext cx="3272024" cy="4986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0" title="Screenshot 2025-05-09 at 11.48.05 AM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86200" y="2893975"/>
            <a:ext cx="3272026" cy="4986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1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1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1"/>
          <p:cNvSpPr/>
          <p:nvPr/>
        </p:nvSpPr>
        <p:spPr>
          <a:xfrm>
            <a:off x="287375" y="1929575"/>
            <a:ext cx="4406700" cy="150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141" name="Google Shape;141;p21"/>
          <p:cNvGraphicFramePr/>
          <p:nvPr/>
        </p:nvGraphicFramePr>
        <p:xfrm>
          <a:off x="952500" y="692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{9FBA81AF-B5AF-4CCF-AA7B-D2A1E4033C9E}</a:tableStyleId>
              </a:tblPr>
              <a:tblGrid>
                <a:gridCol w="2933700"/>
                <a:gridCol w="2933700"/>
              </a:tblGrid>
              <a:tr h="983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May 8, 2025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24,715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rgbClr val="0097A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Click to view article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983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May 8, 2025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192,919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rgbClr val="0097A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Click to view article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/>
                </a:tc>
              </a:tr>
              <a:tr h="983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May 8, 2025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5,448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rgbClr val="0097A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Click to view article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/>
                </a:tc>
              </a:tr>
              <a:tr h="983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May 8, 2025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5,000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rgbClr val="0097A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Click to view article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/>
                </a:tc>
              </a:tr>
              <a:tr h="983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May 9, 2025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78,704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rgbClr val="0097A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Click to view article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42" name="Google Shape;142;p21"/>
          <p:cNvSpPr txBox="1"/>
          <p:nvPr/>
        </p:nvSpPr>
        <p:spPr>
          <a:xfrm>
            <a:off x="1436550" y="6368625"/>
            <a:ext cx="4899300" cy="30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Syndications from Cassius</a:t>
            </a:r>
            <a:endParaRPr b="1" sz="13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43" name="Google Shape;143;p21" title="Screenshot 2025-05-09 at 11.37.25 AM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219825" y="2080175"/>
            <a:ext cx="2420349" cy="5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1" title="Screenshot 2025-05-09 at 11.37.37 AM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448538" y="908825"/>
            <a:ext cx="1962937" cy="73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1" title="Screenshot 2025-05-12 at 1.19.07 PM.pn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308921" y="5319800"/>
            <a:ext cx="2242177" cy="64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1" title="Screenshot 2025-05-12 at 1.19.30 PM.pn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448550" y="4102338"/>
            <a:ext cx="1962925" cy="811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1" title="Screenshot 2025-05-12 at 1.19.46 PM.png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788648" y="3114312"/>
            <a:ext cx="1404161" cy="73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2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2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2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May 6,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13,021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55" name="Google Shape;155;p22" title="Screenshot 2025-05-07 at 3.49.24 PM.png"/>
          <p:cNvPicPr preferRelativeResize="0"/>
          <p:nvPr/>
        </p:nvPicPr>
        <p:blipFill rotWithShape="1">
          <a:blip r:embed="rId6">
            <a:alphaModFix/>
          </a:blip>
          <a:srcRect b="95136" l="0" r="0" t="0"/>
          <a:stretch/>
        </p:blipFill>
        <p:spPr>
          <a:xfrm>
            <a:off x="1221350" y="3063361"/>
            <a:ext cx="5550051" cy="37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2" title="Screenshot 2025-05-07 at 3.49.34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11173" y="6219255"/>
            <a:ext cx="5550049" cy="1415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2" title="Screenshot 2025-05-07 at 3.49.40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14413" y="3499755"/>
            <a:ext cx="838740" cy="2660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2" title="Screenshot 2025-05-07 at 3.49.47 PM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11173" y="7635077"/>
            <a:ext cx="5550049" cy="1644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2" title="Screenshot 2025-05-07 at 3.49.24 PM.png"/>
          <p:cNvPicPr preferRelativeResize="0"/>
          <p:nvPr/>
        </p:nvPicPr>
        <p:blipFill rotWithShape="1">
          <a:blip r:embed="rId6">
            <a:alphaModFix/>
          </a:blip>
          <a:srcRect b="0" l="0" r="0" t="9633"/>
          <a:stretch/>
        </p:blipFill>
        <p:spPr>
          <a:xfrm>
            <a:off x="2319252" y="3499750"/>
            <a:ext cx="2034135" cy="2660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2" title="Screenshot 2025-05-07 at 3.50.17 PM.png"/>
          <p:cNvPicPr preferRelativeResize="0"/>
          <p:nvPr/>
        </p:nvPicPr>
        <p:blipFill rotWithShape="1">
          <a:blip r:embed="rId10">
            <a:alphaModFix/>
          </a:blip>
          <a:srcRect b="16359" l="0" r="0" t="0"/>
          <a:stretch/>
        </p:blipFill>
        <p:spPr>
          <a:xfrm>
            <a:off x="1111175" y="2108250"/>
            <a:ext cx="5550051" cy="83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2" title="Screenshot 2025-05-07 at 3.50.32 PM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02800" y="1005465"/>
            <a:ext cx="2667125" cy="83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