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058400" cx="77724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aleway Light"/>
      <p:regular r:id="rId23"/>
      <p:bold r:id="rId24"/>
      <p:italic r:id="rId25"/>
      <p:boldItalic r:id="rId26"/>
    </p:embeddedFont>
    <p:embeddedFont>
      <p:font typeface="Raleway Medium"/>
      <p:regular r:id="rId27"/>
      <p:bold r:id="rId28"/>
      <p:italic r:id="rId29"/>
      <p:boldItalic r:id="rId30"/>
    </p:embeddedFont>
    <p:embeddedFont>
      <p:font typeface="Poppins Thin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1BB29B-38D2-4E2F-B65B-6C722258EF6C}">
  <a:tblStyle styleId="{871BB29B-38D2-4E2F-B65B-6C722258EF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alewayLight-bold.fntdata"/><Relationship Id="rId23" Type="http://schemas.openxmlformats.org/officeDocument/2006/relationships/font" Target="fonts/Raleway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Light-boldItalic.fntdata"/><Relationship Id="rId25" Type="http://schemas.openxmlformats.org/officeDocument/2006/relationships/font" Target="fonts/RalewayLight-italic.fntdata"/><Relationship Id="rId28" Type="http://schemas.openxmlformats.org/officeDocument/2006/relationships/font" Target="fonts/RalewayMedium-bold.fntdata"/><Relationship Id="rId27" Type="http://schemas.openxmlformats.org/officeDocument/2006/relationships/font" Target="fonts/Raleway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Thin-regular.fntdata"/><Relationship Id="rId30" Type="http://schemas.openxmlformats.org/officeDocument/2006/relationships/font" Target="fonts/Raleway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PoppinsThin-italic.fntdata"/><Relationship Id="rId10" Type="http://schemas.openxmlformats.org/officeDocument/2006/relationships/slide" Target="slides/slide4.xml"/><Relationship Id="rId32" Type="http://schemas.openxmlformats.org/officeDocument/2006/relationships/font" Target="fonts/PoppinsThin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PoppinsThin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alew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7c9ae4b7a_0_4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77c9ae4b7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7c9ae4b7a_0_13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77c9ae4b7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7c9ae4b7a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77c9ae4b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7c9ae4b7a_0_28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7c9ae4b7a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7c9ae4b7a_0_21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7c9ae4b7a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7c9ae4b7a_0_11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7c9ae4b7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7c9ae4b7a_0_12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77c9ae4b7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7c9ae4b7a_0_13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7c9ae4b7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7c9ae4b7a_0_1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7c9ae4b7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7c9ae4b7a_0_2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77c9ae4b7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7c9ae4b7a_0_3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7c9ae4b7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0" y="3682178"/>
            <a:ext cx="7242600" cy="22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aleway Light"/>
              <a:buNone/>
              <a:defRPr sz="5200"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50" y="6037394"/>
            <a:ext cx="7242600" cy="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 Light"/>
              <a:buNone/>
              <a:defRPr sz="2800"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93350" y="7572200"/>
            <a:ext cx="4772100" cy="2568300"/>
          </a:xfrm>
          <a:prstGeom prst="rtTriangl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2255250" y="6807200"/>
            <a:ext cx="5648700" cy="3333300"/>
          </a:xfrm>
          <a:prstGeom prst="rtTriangle">
            <a:avLst/>
          </a:prstGeom>
          <a:solidFill>
            <a:srgbClr val="A61E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4455070" y="9711725"/>
            <a:ext cx="3322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 Thin"/>
                <a:ea typeface="Poppins Thin"/>
                <a:cs typeface="Poppins Thin"/>
                <a:sym typeface="Poppins Thin"/>
              </a:rPr>
              <a:t>650 CALIFORNIA STREET 7TH FL, SAN FRANCISCO, CA 94108</a:t>
            </a:r>
            <a:endParaRPr sz="900">
              <a:solidFill>
                <a:srgbClr val="FFFFFF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4455075" y="9459100"/>
            <a:ext cx="3922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 Thin"/>
                <a:ea typeface="Poppins Thin"/>
                <a:cs typeface="Poppins Thin"/>
                <a:sym typeface="Poppins Thin"/>
              </a:rPr>
              <a:t>55 WEST 39TH ST. 5TH FL. NEW YORK, NY 10018 </a:t>
            </a:r>
            <a:endParaRPr sz="900">
              <a:solidFill>
                <a:srgbClr val="FFFFFF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-396075" y="9711725"/>
            <a:ext cx="2114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Raleway Light"/>
                <a:ea typeface="Raleway Light"/>
                <a:cs typeface="Raleway Light"/>
                <a:sym typeface="Raleway Light"/>
              </a:rPr>
              <a:t>COLANGELOPR.COM</a:t>
            </a:r>
            <a:endParaRPr sz="900">
              <a:solidFill>
                <a:srgbClr val="999999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CCCCCC"/>
              </a:solidFill>
              <a:latin typeface="Poppins Thin"/>
              <a:ea typeface="Poppins Thin"/>
              <a:cs typeface="Poppins Thin"/>
              <a:sym typeface="Poppins Th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CCCCCC"/>
              </a:solidFill>
              <a:latin typeface="Poppins Thin"/>
              <a:ea typeface="Poppins Thin"/>
              <a:cs typeface="Poppins Thin"/>
              <a:sym typeface="Poppins Th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2642616" y="9354312"/>
            <a:ext cx="2487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0" type="dt"/>
          </p:nvPr>
        </p:nvSpPr>
        <p:spPr>
          <a:xfrm>
            <a:off x="388620" y="9354312"/>
            <a:ext cx="17877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5596128" y="9354312"/>
            <a:ext cx="1787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264900" y="1057551"/>
            <a:ext cx="7242600" cy="132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"/>
              <a:buNone/>
              <a:defRPr u="sng">
                <a:solidFill>
                  <a:srgbClr val="A61E2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18639" y="87749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93350" y="8774822"/>
            <a:ext cx="4772100" cy="1340400"/>
          </a:xfrm>
          <a:prstGeom prst="rtTriangl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2255250" y="8375626"/>
            <a:ext cx="5648700" cy="1739400"/>
          </a:xfrm>
          <a:prstGeom prst="rtTriangle">
            <a:avLst/>
          </a:prstGeom>
          <a:solidFill>
            <a:srgbClr val="A61E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3105325" y="-177602"/>
            <a:ext cx="1561750" cy="195380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483326" y="2672218"/>
            <a:ext cx="5795700" cy="19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83326" y="4965241"/>
            <a:ext cx="57957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3429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483326" y="1251814"/>
            <a:ext cx="21864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Calibri"/>
              <a:buNone/>
            </a:pPr>
            <a:r>
              <a:t/>
            </a:r>
            <a:endParaRPr>
              <a:solidFill>
                <a:srgbClr val="A61E2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19350" y="742800"/>
            <a:ext cx="40821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61E23"/>
              </a:buClr>
              <a:buSzPts val="2800"/>
              <a:buFont typeface="Raleway Medium"/>
              <a:buNone/>
              <a:defRPr>
                <a:solidFill>
                  <a:srgbClr val="A61E23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84150" y="2253725"/>
            <a:ext cx="6833100" cy="7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525" y="9807901"/>
            <a:ext cx="1880375" cy="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25" y="9712975"/>
            <a:ext cx="334425" cy="25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4"/>
          <p:cNvCxnSpPr/>
          <p:nvPr/>
        </p:nvCxnSpPr>
        <p:spPr>
          <a:xfrm>
            <a:off x="356950" y="2014225"/>
            <a:ext cx="42069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" name="Google Shape;33;p4"/>
          <p:cNvSpPr txBox="1"/>
          <p:nvPr>
            <p:ph idx="2" type="body"/>
          </p:nvPr>
        </p:nvSpPr>
        <p:spPr>
          <a:xfrm>
            <a:off x="4755100" y="832750"/>
            <a:ext cx="2689800" cy="10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●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○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Raleway"/>
              <a:buChar char="■"/>
              <a:defRPr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 sz="13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3.png"/><Relationship Id="rId6" Type="http://schemas.openxmlformats.org/officeDocument/2006/relationships/image" Target="../media/image20.png"/><Relationship Id="rId7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hyperlink" Target="https://foxync.com/playlist/dry-january-drinks/" TargetMode="External"/><Relationship Id="rId6" Type="http://schemas.openxmlformats.org/officeDocument/2006/relationships/hyperlink" Target="https://wzakcleveland.com/playlist/its-dry-january-we-have-some-selections-on-deck-to-help-celebrate-dryjanuary/" TargetMode="External"/><Relationship Id="rId7" Type="http://schemas.openxmlformats.org/officeDocument/2006/relationships/image" Target="../media/image31.png"/><Relationship Id="rId8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evx.com/new-reviews-for-december-18-2024/" TargetMode="External"/><Relationship Id="rId4" Type="http://schemas.openxmlformats.org/officeDocument/2006/relationships/image" Target="../media/image39.png"/><Relationship Id="rId5" Type="http://schemas.openxmlformats.org/officeDocument/2006/relationships/image" Target="../media/image38.png"/><Relationship Id="rId6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www.shankennewsdaily.com/2025/08/15/38096/non-alcohol-spirits-gaining-traction-in-the-u-s/" TargetMode="External"/><Relationship Id="rId5" Type="http://schemas.openxmlformats.org/officeDocument/2006/relationships/image" Target="../media/image40.png"/><Relationship Id="rId6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hyperlink" Target="https://bevx.com/new-reviews-for-july-09-2025/" TargetMode="External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hyperlink" Target="https://cassiuslife.com/playlist/its-dry-january-we-have-some-selections-on-deck-to-help-celebrate-dryjanuary/item/11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s://www.themanual.com/food-and-drink/dry-january-classic-cocktails/#dt-heading-non-alcoholic-flure-espresso-martini" TargetMode="External"/><Relationship Id="rId9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27.png"/><Relationship Id="rId5" Type="http://schemas.openxmlformats.org/officeDocument/2006/relationships/image" Target="../media/image16.png"/><Relationship Id="rId6" Type="http://schemas.openxmlformats.org/officeDocument/2006/relationships/image" Target="../media/image35.png"/><Relationship Id="rId7" Type="http://schemas.openxmlformats.org/officeDocument/2006/relationships/image" Target="../media/image17.png"/><Relationship Id="rId8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264950" y="3682178"/>
            <a:ext cx="7242600" cy="228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COVERAGE</a:t>
            </a:r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64950" y="6037394"/>
            <a:ext cx="72426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3180">
                <a:solidFill>
                  <a:srgbClr val="A61E23"/>
                </a:solidFill>
              </a:rPr>
              <a:t>2024-2025</a:t>
            </a:r>
            <a:endParaRPr sz="3180">
              <a:solidFill>
                <a:srgbClr val="A61E2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3180">
              <a:solidFill>
                <a:srgbClr val="A61E23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3496750" y="6713949"/>
            <a:ext cx="778899" cy="9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5025" y="1166175"/>
            <a:ext cx="356235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525" y="689000"/>
            <a:ext cx="1267950" cy="3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1700" y="1253950"/>
            <a:ext cx="3429000" cy="445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6513" y="5892537"/>
            <a:ext cx="5839363" cy="2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4" name="Google Shape;174;p24"/>
          <p:cNvGraphicFramePr/>
          <p:nvPr/>
        </p:nvGraphicFramePr>
        <p:xfrm>
          <a:off x="952500" y="832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{871BB29B-38D2-4E2F-B65B-6C722258EF6C}</a:tableStyleId>
              </a:tblPr>
              <a:tblGrid>
                <a:gridCol w="2933700"/>
                <a:gridCol w="2933700"/>
              </a:tblGrid>
              <a:tr h="101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January 14, 2025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Online Visits: 5,000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5"/>
                        </a:rPr>
                        <a:t>Click to view article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1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January 14, 2025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7F7F7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Online Visits: 20,894</a:t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7F7F7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u="sng">
                          <a:solidFill>
                            <a:schemeClr val="hlink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6"/>
                        </a:rPr>
                        <a:t>Click to view article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5" name="Google Shape;17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1577" y="951825"/>
            <a:ext cx="1982760" cy="9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24963" y="2135175"/>
            <a:ext cx="2155964" cy="7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1387500" y="3173175"/>
            <a:ext cx="49974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Syndications from Cassius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4689527" y="1010187"/>
            <a:ext cx="2468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600" lIns="102600" spcFirstLastPara="1" rIns="102600" wrap="square" tIns="102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December 18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, 2024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Online Views: 5,000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u="sng">
                <a:solidFill>
                  <a:srgbClr val="0097A7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view article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638" y="3040426"/>
            <a:ext cx="6627121" cy="11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625" y="2247026"/>
            <a:ext cx="5831162" cy="6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0625" y="321851"/>
            <a:ext cx="1637716" cy="16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4689527" y="857787"/>
            <a:ext cx="2468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600" lIns="102600" spcFirstLastPara="1" rIns="102600" wrap="square" tIns="102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Date: 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8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/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15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/20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25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Online Visits: 6,909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Click to view article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4" name="Google Shape;84;p15" title="Screenshot 2025-08-18 at 7.27.3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000" y="2125052"/>
            <a:ext cx="6500402" cy="389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title="Screenshot 2025-08-18 at 7.27.43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6225" y="1009950"/>
            <a:ext cx="1998975" cy="82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4689527" y="857787"/>
            <a:ext cx="2468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600" lIns="102600" spcFirstLastPara="1" rIns="102600" wrap="square" tIns="102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Date: 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/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9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/2025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nline Visits: 5,000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Click to view article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3" name="Google Shape;93;p16" title="Screenshot 2025-07-09 at 10.58.39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5600" y="758805"/>
            <a:ext cx="1217500" cy="12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 title="Screenshot 2025-07-09 at 10.58.48 A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5675" y="2125052"/>
            <a:ext cx="4061050" cy="5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title="Screenshot 2025-07-09 at 10.59.02 AM.png"/>
          <p:cNvPicPr preferRelativeResize="0"/>
          <p:nvPr/>
        </p:nvPicPr>
        <p:blipFill rotWithShape="1">
          <a:blip r:embed="rId8">
            <a:alphaModFix/>
          </a:blip>
          <a:srcRect b="70348" l="0" r="0" t="0"/>
          <a:stretch/>
        </p:blipFill>
        <p:spPr>
          <a:xfrm>
            <a:off x="487350" y="2826525"/>
            <a:ext cx="6797701" cy="140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 title="Screenshot 2025-07-09 at 10.59.02 AM.png"/>
          <p:cNvPicPr preferRelativeResize="0"/>
          <p:nvPr/>
        </p:nvPicPr>
        <p:blipFill rotWithShape="1">
          <a:blip r:embed="rId8">
            <a:alphaModFix/>
          </a:blip>
          <a:srcRect b="0" l="0" r="0" t="70348"/>
          <a:stretch/>
        </p:blipFill>
        <p:spPr>
          <a:xfrm>
            <a:off x="487350" y="4388014"/>
            <a:ext cx="6797701" cy="1409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4689527" y="857787"/>
            <a:ext cx="2468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600" lIns="102600" spcFirstLastPara="1" rIns="102600" wrap="square" tIns="102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January 14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, 202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Online Visits: 44,579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Click to view article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9113" y="2928075"/>
            <a:ext cx="5294175" cy="63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4975" y="1129471"/>
            <a:ext cx="2726800" cy="58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7025" y="2213163"/>
            <a:ext cx="5818341" cy="5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151" y="777750"/>
            <a:ext cx="6234100" cy="69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2725" y="565099"/>
            <a:ext cx="5346950" cy="77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4689527" y="857787"/>
            <a:ext cx="24687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600" lIns="102600" spcFirstLastPara="1" rIns="102600" wrap="square" tIns="102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January 8</a:t>
            </a: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, 202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Online </a:t>
            </a:r>
            <a:r>
              <a:rPr lang="en" sz="12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Visits: 480,560</a:t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Click to view article</a:t>
            </a:r>
            <a:endParaRPr b="0" i="0" sz="12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5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5961" y="2110312"/>
            <a:ext cx="6040475" cy="107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279" y="857776"/>
            <a:ext cx="3313325" cy="8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5961" y="3314713"/>
            <a:ext cx="6040476" cy="282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5552" y="6141651"/>
            <a:ext cx="4239425" cy="2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68613" y="6546501"/>
            <a:ext cx="2035170" cy="30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476" y="425113"/>
            <a:ext cx="2974638" cy="220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258" y="2625224"/>
            <a:ext cx="6262642" cy="94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888" y="3577950"/>
            <a:ext cx="15716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4250" y="7077500"/>
            <a:ext cx="6262650" cy="204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53952" y="3949425"/>
            <a:ext cx="2483250" cy="343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10031" r="10031" t="0"/>
          <a:stretch/>
        </p:blipFill>
        <p:spPr>
          <a:xfrm>
            <a:off x="6950100" y="212299"/>
            <a:ext cx="591126" cy="7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 b="8897" l="19635" r="19440" t="9702"/>
          <a:stretch/>
        </p:blipFill>
        <p:spPr>
          <a:xfrm>
            <a:off x="282175" y="8795150"/>
            <a:ext cx="1087713" cy="76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280700" y="1858575"/>
            <a:ext cx="4444500" cy="27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450" y="767075"/>
            <a:ext cx="2748875" cy="3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1700" y="1262850"/>
            <a:ext cx="3429000" cy="443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0306" y="5831500"/>
            <a:ext cx="5931786" cy="26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