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747529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7" indent="0" algn="ctr">
              <a:buNone/>
              <a:defRPr sz="2000"/>
            </a:lvl2pPr>
            <a:lvl3pPr marL="914355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3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04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7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679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12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77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55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06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41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26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6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35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32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885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7" indent="0">
              <a:buNone/>
              <a:defRPr sz="1400"/>
            </a:lvl2pPr>
            <a:lvl3pPr marL="914355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3" indent="0">
              <a:buNone/>
              <a:defRPr sz="1000"/>
            </a:lvl7pPr>
            <a:lvl8pPr marL="3200240" indent="0">
              <a:buNone/>
              <a:defRPr sz="1000"/>
            </a:lvl8pPr>
            <a:lvl9pPr marL="365741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0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5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7" indent="0">
              <a:buNone/>
              <a:defRPr sz="1400"/>
            </a:lvl2pPr>
            <a:lvl3pPr marL="914355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3" indent="0">
              <a:buNone/>
              <a:defRPr sz="1000"/>
            </a:lvl7pPr>
            <a:lvl8pPr marL="3200240" indent="0">
              <a:buNone/>
              <a:defRPr sz="1000"/>
            </a:lvl8pPr>
            <a:lvl9pPr marL="365741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54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32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55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5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3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5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3EBC3-3B88-F23F-6C62-2DC652590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Chevron 1">
            <a:extLst>
              <a:ext uri="{FF2B5EF4-FFF2-40B4-BE49-F238E27FC236}">
                <a16:creationId xmlns:a16="http://schemas.microsoft.com/office/drawing/2014/main" id="{F216B766-BCD5-9BC4-C4CD-9876391B0B5E}"/>
              </a:ext>
            </a:extLst>
          </p:cNvPr>
          <p:cNvSpPr/>
          <p:nvPr/>
        </p:nvSpPr>
        <p:spPr>
          <a:xfrm>
            <a:off x="318848" y="270936"/>
            <a:ext cx="3207400" cy="910379"/>
          </a:xfrm>
          <a:prstGeom prst="chevron">
            <a:avLst/>
          </a:prstGeom>
          <a:solidFill>
            <a:srgbClr val="000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3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63E934-9E06-B465-C4F5-7A6B73C4FA95}"/>
              </a:ext>
            </a:extLst>
          </p:cNvPr>
          <p:cNvSpPr txBox="1"/>
          <p:nvPr/>
        </p:nvSpPr>
        <p:spPr>
          <a:xfrm>
            <a:off x="550373" y="283847"/>
            <a:ext cx="2783140" cy="1708160"/>
          </a:xfrm>
          <a:prstGeom prst="rect">
            <a:avLst/>
          </a:prstGeom>
          <a:noFill/>
        </p:spPr>
        <p:txBody>
          <a:bodyPr wrap="square" lIns="45720" tIns="22860" rIns="45720" bIns="22860" rtlCol="0" anchor="t">
            <a:spAutoFit/>
          </a:bodyPr>
          <a:lstStyle/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/>
                <a:ea typeface="Calibri"/>
                <a:cs typeface="Calibri"/>
              </a:rPr>
              <a:t>TRIAL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/>
              <a:ea typeface="Calibri"/>
              <a:cs typeface="Calibri"/>
            </a:endParaRPr>
          </a:p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/>
                <a:ea typeface="Calibri"/>
                <a:cs typeface="Calibri"/>
              </a:rPr>
              <a:t>ON PREMISE</a:t>
            </a:r>
          </a:p>
          <a:p>
            <a:pPr marL="285750" marR="0" lvl="0" indent="-28575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285750" marR="0" lvl="0" indent="-28575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4" name="Google Shape;242;p16">
            <a:extLst>
              <a:ext uri="{FF2B5EF4-FFF2-40B4-BE49-F238E27FC236}">
                <a16:creationId xmlns:a16="http://schemas.microsoft.com/office/drawing/2014/main" id="{A3287CE4-225C-2D99-95AF-2ACD5FBC739C}"/>
              </a:ext>
            </a:extLst>
          </p:cNvPr>
          <p:cNvSpPr txBox="1">
            <a:spLocks/>
          </p:cNvSpPr>
          <p:nvPr/>
        </p:nvSpPr>
        <p:spPr>
          <a:xfrm>
            <a:off x="4184948" y="0"/>
            <a:ext cx="6425015" cy="200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2" tIns="121892" rIns="121892" bIns="121892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Pts val="990"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srgbClr val="0B0D33"/>
                </a:solidFill>
                <a:effectLst/>
                <a:uLnTx/>
                <a:uFillTx/>
                <a:latin typeface="Raleway"/>
                <a:ea typeface="Raleway"/>
                <a:cs typeface="Raleway"/>
                <a:sym typeface="Raleway"/>
              </a:rPr>
              <a:t>TARGET ACCOUNTS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BCC5E8-510F-4EB9-E435-A2D7C1FBE428}"/>
              </a:ext>
            </a:extLst>
          </p:cNvPr>
          <p:cNvSpPr txBox="1"/>
          <p:nvPr/>
        </p:nvSpPr>
        <p:spPr>
          <a:xfrm>
            <a:off x="1031508" y="1301376"/>
            <a:ext cx="60977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CEB021-2659-6EAA-0BA1-74BA27FFBBCE}"/>
              </a:ext>
            </a:extLst>
          </p:cNvPr>
          <p:cNvSpPr txBox="1"/>
          <p:nvPr/>
        </p:nvSpPr>
        <p:spPr>
          <a:xfrm>
            <a:off x="6362100" y="1284872"/>
            <a:ext cx="434122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Nightclub &amp; Dance Venue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E40E4E8-4DFF-A321-8422-A04F54E4CF3A}"/>
              </a:ext>
            </a:extLst>
          </p:cNvPr>
          <p:cNvSpPr txBox="1"/>
          <p:nvPr/>
        </p:nvSpPr>
        <p:spPr>
          <a:xfrm>
            <a:off x="1582037" y="4152364"/>
            <a:ext cx="434122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Brunch Spots</a:t>
            </a:r>
          </a:p>
        </p:txBody>
      </p:sp>
      <p:pic>
        <p:nvPicPr>
          <p:cNvPr id="14344" name="Picture 8" descr="The Best 20 Places for Brunch in Los Angeles">
            <a:extLst>
              <a:ext uri="{FF2B5EF4-FFF2-40B4-BE49-F238E27FC236}">
                <a16:creationId xmlns:a16="http://schemas.microsoft.com/office/drawing/2014/main" id="{8694EF79-7098-2942-D42A-4A603F754B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75"/>
          <a:stretch/>
        </p:blipFill>
        <p:spPr bwMode="auto">
          <a:xfrm>
            <a:off x="1603215" y="4544546"/>
            <a:ext cx="4326751" cy="2088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C4D5BD8-3E1E-0769-B365-CA3F322A7F2C}"/>
              </a:ext>
            </a:extLst>
          </p:cNvPr>
          <p:cNvSpPr txBox="1"/>
          <p:nvPr/>
        </p:nvSpPr>
        <p:spPr>
          <a:xfrm>
            <a:off x="1603215" y="1321016"/>
            <a:ext cx="434122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Craft Cocktail Bars</a:t>
            </a:r>
          </a:p>
        </p:txBody>
      </p:sp>
      <p:pic>
        <p:nvPicPr>
          <p:cNvPr id="8" name="Picture 2" descr="100% Design: The Best Cocktail Bars in London for All Design Lovers">
            <a:extLst>
              <a:ext uri="{FF2B5EF4-FFF2-40B4-BE49-F238E27FC236}">
                <a16:creationId xmlns:a16="http://schemas.microsoft.com/office/drawing/2014/main" id="{7083D81E-8759-5853-4A48-3A78DCC2D8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215" y="1748767"/>
            <a:ext cx="4341221" cy="2166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Experience Atlanta’s Best Nightlife At These Vibrant Bars And Clubs ...">
            <a:extLst>
              <a:ext uri="{FF2B5EF4-FFF2-40B4-BE49-F238E27FC236}">
                <a16:creationId xmlns:a16="http://schemas.microsoft.com/office/drawing/2014/main" id="{94373D5E-B111-9A80-214C-F11CB71A90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278" y="1748766"/>
            <a:ext cx="4326751" cy="2166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Google Shape;354;g31d519351aa_0_14">
            <a:extLst>
              <a:ext uri="{FF2B5EF4-FFF2-40B4-BE49-F238E27FC236}">
                <a16:creationId xmlns:a16="http://schemas.microsoft.com/office/drawing/2014/main" id="{DBD53664-D2B7-4485-0D1C-87456FB982BE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rcRect b="61597"/>
          <a:stretch/>
        </p:blipFill>
        <p:spPr>
          <a:xfrm>
            <a:off x="10442166" y="214848"/>
            <a:ext cx="1496722" cy="334997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2FB5BAA5-2044-C5E1-13F9-11CF6F20E1EE}"/>
              </a:ext>
            </a:extLst>
          </p:cNvPr>
          <p:cNvSpPr txBox="1"/>
          <p:nvPr/>
        </p:nvSpPr>
        <p:spPr>
          <a:xfrm>
            <a:off x="5425393" y="4057090"/>
            <a:ext cx="60533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00" cap="none" spc="0" normalizeH="0" baseline="0" noProof="0">
                <a:ln>
                  <a:noFill/>
                </a:ln>
                <a:solidFill>
                  <a:srgbClr val="000032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Wine and Champagne Bars</a:t>
            </a:r>
            <a:endParaRPr kumimoji="0" lang="en-US" sz="1800" b="1" i="0" u="none" strike="noStrike" kern="100" cap="none" spc="0" normalizeH="0" baseline="0" noProof="0">
              <a:ln>
                <a:noFill/>
              </a:ln>
              <a:solidFill>
                <a:srgbClr val="000032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4" descr="Image result for Edge NYC Champagne Bar">
            <a:extLst>
              <a:ext uri="{FF2B5EF4-FFF2-40B4-BE49-F238E27FC236}">
                <a16:creationId xmlns:a16="http://schemas.microsoft.com/office/drawing/2014/main" id="{B89E04B5-2B2A-6286-3971-94E5ECA5E7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37"/>
          <a:stretch/>
        </p:blipFill>
        <p:spPr bwMode="auto">
          <a:xfrm>
            <a:off x="6472904" y="4501313"/>
            <a:ext cx="4137059" cy="2317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BB225ED-93E9-7F18-6A15-DEEF3001BB79}"/>
              </a:ext>
            </a:extLst>
          </p:cNvPr>
          <p:cNvSpPr txBox="1"/>
          <p:nvPr/>
        </p:nvSpPr>
        <p:spPr>
          <a:xfrm>
            <a:off x="111307" y="1787070"/>
            <a:ext cx="140729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Damrak</a:t>
            </a: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Gin &amp; Tonic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Damrak</a:t>
            </a: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Citrus Collins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Virgin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Gin &amp; Tonic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Virgin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Citrus Collins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8B5008-9AA5-25ED-0EA6-9351E5837CD9}"/>
              </a:ext>
            </a:extLst>
          </p:cNvPr>
          <p:cNvSpPr txBox="1"/>
          <p:nvPr/>
        </p:nvSpPr>
        <p:spPr>
          <a:xfrm>
            <a:off x="10714994" y="1709062"/>
            <a:ext cx="129917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Damrak</a:t>
            </a: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Martini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Damrak</a:t>
            </a: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Gin Fizz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Virgin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Gin Fizz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Virgin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Berry Smash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4F3DCB6-30C7-4DE6-47F7-17965738CDC6}"/>
              </a:ext>
            </a:extLst>
          </p:cNvPr>
          <p:cNvSpPr txBox="1"/>
          <p:nvPr/>
        </p:nvSpPr>
        <p:spPr>
          <a:xfrm>
            <a:off x="0" y="4518755"/>
            <a:ext cx="17272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Damrak</a:t>
            </a: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Gin Mimosa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Damrak</a:t>
            </a: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Ginger Gin Fizz</a:t>
            </a: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160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Virgin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Mimosa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Virgin Berry Lemonade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1DCEEBE-65E5-AFA9-7442-BE4352ECB9CB}"/>
              </a:ext>
            </a:extLst>
          </p:cNvPr>
          <p:cNvSpPr txBox="1"/>
          <p:nvPr/>
        </p:nvSpPr>
        <p:spPr>
          <a:xfrm>
            <a:off x="10565064" y="4418736"/>
            <a:ext cx="162693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Gin Spritz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Cucumber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&amp; Mint Gin Cooler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Virgin Spritz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Virgin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Cucumber &amp; Mint Cooler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964C2B-6BD5-A367-5857-C02556918690}"/>
              </a:ext>
            </a:extLst>
          </p:cNvPr>
          <p:cNvSpPr txBox="1"/>
          <p:nvPr/>
        </p:nvSpPr>
        <p:spPr>
          <a:xfrm>
            <a:off x="3773825" y="578856"/>
            <a:ext cx="609447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AND SUGGESTED COCKTAIL VARIATIONS</a:t>
            </a:r>
          </a:p>
        </p:txBody>
      </p:sp>
    </p:spTree>
    <p:extLst>
      <p:ext uri="{BB962C8B-B14F-4D97-AF65-F5344CB8AC3E}">
        <p14:creationId xmlns:p14="http://schemas.microsoft.com/office/powerpoint/2010/main" val="327135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Raleway</vt:lpstr>
      <vt:lpstr>3_office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Ignacio Llaneza</dc:creator>
  <cp:lastModifiedBy>Ignacio Llaneza</cp:lastModifiedBy>
  <cp:revision>1</cp:revision>
  <dcterms:created xsi:type="dcterms:W3CDTF">2025-08-27T17:35:37Z</dcterms:created>
  <dcterms:modified xsi:type="dcterms:W3CDTF">2025-08-27T17:35:51Z</dcterms:modified>
</cp:coreProperties>
</file>