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raftcarton1.jpg">
            <a:extLst>
              <a:ext uri="{FF2B5EF4-FFF2-40B4-BE49-F238E27FC236}">
                <a16:creationId xmlns:a16="http://schemas.microsoft.com/office/drawing/2014/main" id="{7697F397-90E8-4D7D-B674-4F76AFD78EEF}"/>
              </a:ext>
            </a:extLst>
          </p:cNvPr>
          <p:cNvPicPr/>
          <p:nvPr userDrawn="1"/>
        </p:nvPicPr>
        <p:blipFill rotWithShape="1">
          <a:blip r:embed="rId2"/>
          <a:srcRect b="5654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842AE-7701-475E-A5D9-E70BD1D1F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Harman Sans Inline" panose="02000506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907AD-6918-4710-B238-C8C61668D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arman Script" panose="0200050702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heecrossesorange.png">
            <a:extLst>
              <a:ext uri="{FF2B5EF4-FFF2-40B4-BE49-F238E27FC236}">
                <a16:creationId xmlns:a16="http://schemas.microsoft.com/office/drawing/2014/main" id="{4EF687B3-93AC-426F-8A4C-FB98D5BBA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>
            <a:off x="9885029" y="4003621"/>
            <a:ext cx="1283705" cy="40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A490-F17C-42B4-8833-69E4ABDB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E83B5-2B94-4C96-A170-971D22EA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B7982-37AE-4B65-A868-4CB06B07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C3D2-49A6-4D25-8D3F-8B641792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C1683-2AEB-41C0-B2E9-C4DB6F3B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E9076-A970-48D0-A954-BC4C39CC5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36931-FA42-49AD-AE56-FE6EF6CD1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E9715-3C1E-4F97-8408-2897126A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C2670-B220-467A-AE4C-0AB6EE8B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60289-F6BD-4891-A711-41246CDD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04863-9DAA-4A92-A442-4BEF5CB0E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8D387-5B99-44D0-86D0-3CF18AC6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1" y="158091"/>
            <a:ext cx="10790208" cy="1325563"/>
          </a:xfrm>
        </p:spPr>
        <p:txBody>
          <a:bodyPr/>
          <a:lstStyle>
            <a:lvl1pPr algn="r">
              <a:defRPr>
                <a:solidFill>
                  <a:srgbClr val="002060"/>
                </a:solidFill>
                <a:latin typeface="Harman Sans" panose="02000506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18FEA-63FD-411C-B4E3-E8CBC584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999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arman Deco" panose="02000506000000020004" pitchFamily="50" charset="0"/>
              </a:defRPr>
            </a:lvl1pPr>
            <a:lvl2pPr>
              <a:defRPr>
                <a:solidFill>
                  <a:srgbClr val="002060"/>
                </a:solidFill>
                <a:latin typeface="Harman Deco" panose="02000506000000020004" pitchFamily="50" charset="0"/>
              </a:defRPr>
            </a:lvl2pPr>
            <a:lvl3pPr>
              <a:defRPr>
                <a:solidFill>
                  <a:srgbClr val="002060"/>
                </a:solidFill>
                <a:latin typeface="Harman Deco" panose="02000506000000020004" pitchFamily="50" charset="0"/>
              </a:defRPr>
            </a:lvl3pPr>
            <a:lvl4pPr>
              <a:defRPr>
                <a:solidFill>
                  <a:srgbClr val="002060"/>
                </a:solidFill>
                <a:latin typeface="Harman Deco" panose="02000506000000020004" pitchFamily="50" charset="0"/>
              </a:defRPr>
            </a:lvl4pPr>
            <a:lvl5pPr>
              <a:defRPr>
                <a:solidFill>
                  <a:srgbClr val="002060"/>
                </a:solidFill>
                <a:latin typeface="Harman Deco" panose="0200050600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6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C6D9-B9FA-4C46-BBEB-0A9AE738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5459-7BA3-471E-B660-4D7DC248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98CC4-634E-4B1F-90FC-4D99DB2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D311-5F75-4204-8C0C-17FE574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9113-875A-4059-851A-0DA2AC18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5F2B-C3CD-4E5F-9828-329F2589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A797-9F4C-4B62-B412-EE6534275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7B96-3DF2-449C-B785-7237B1553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EB4A-94B4-42C8-BA22-55213DBC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E824-9C9F-4860-B0AD-956AF125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3E1A-4435-4A8B-97E2-8C17F2BD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AA63-C861-4CA6-9C22-818A40C3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B2943-5593-4F73-84F1-19F5E227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891FA-7A49-404C-9846-3864C245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DBD3F-5002-4FDD-8768-F9C365DA2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C8D8D-6889-4DD6-B0DB-2571EA961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84980-7F43-42AC-8E0D-52C1358A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2907D-C6AA-4B4C-AA71-A042B43A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3AE4D-322C-4980-A2D1-4C8CDDC4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563-E636-4CDC-A5CD-2FFD69F2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1BEB7-32C0-4DA5-98FC-A77C8BFE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F392E-C121-49A4-B1ED-BF06B0E8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AF7F9-4F8C-4203-9DC0-0ED64823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DA534-714C-4662-9397-CE93D3CE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6AEC-1E11-42C1-812F-30A3438D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F21E4-8410-4EE0-9B87-CD3219A7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CBF0-6FD4-4268-A6E7-83266C1D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EBB1-806F-44E4-8815-8DE47CFB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9F80B-04CA-47C1-88DD-AAB01CE07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C24B-71B6-4EFD-93BB-BF6A677A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138D-0769-4C2C-819F-0AC31AA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00166-195F-4740-99D5-4666584C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BE78-C692-47EA-965F-141ACB69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5DFC9-1665-4C37-876F-B7D856EFB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F7DF8-C197-42AA-A2DD-E498147A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962DC-E85E-4680-823C-196ABE75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F405-DA2B-4961-AFFC-E35EDBF8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C1D2A-3436-4F8D-93A4-91426F5A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F8F6F-7E23-4A1C-A9D1-F014F7DB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E6E0-4E89-4F8F-951C-CEBE9C2F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4896-3011-4746-A5F8-48D1F389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FFCF-4503-491D-978C-53ED0002D97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1755B-B9A4-47B0-B463-88CDF79DA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D734A-2133-4E4A-BEF0-B81FA74CD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BC90-BB6D-4696-A6B6-2CD37633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rdive.com/news/study-81-of-millennials-want-companies-to-be-good-corporate-citizens/4372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D213-CED4-4080-888B-C3293DA8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6" y="321730"/>
            <a:ext cx="5531080" cy="176210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1% pledge to support our planet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8C1D8-A9B8-4144-9072-82478283CC16}"/>
              </a:ext>
            </a:extLst>
          </p:cNvPr>
          <p:cNvSpPr txBox="1"/>
          <p:nvPr/>
        </p:nvSpPr>
        <p:spPr>
          <a:xfrm>
            <a:off x="0" y="1779965"/>
            <a:ext cx="618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Harman Script" panose="02000507020000020003" pitchFamily="50" charset="0"/>
              </a:rPr>
              <a:t>Dam Right!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2BD8DB-0562-4DFA-A4E0-85D7ED0872B4}"/>
              </a:ext>
            </a:extLst>
          </p:cNvPr>
          <p:cNvSpPr txBox="1">
            <a:spLocks/>
          </p:cNvSpPr>
          <p:nvPr/>
        </p:nvSpPr>
        <p:spPr>
          <a:xfrm>
            <a:off x="313322" y="2833983"/>
            <a:ext cx="5073115" cy="2544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Damrak joined </a:t>
            </a:r>
            <a:r>
              <a:rPr lang="en-US" sz="1600" dirty="0">
                <a:solidFill>
                  <a:srgbClr val="002060"/>
                </a:solidFill>
                <a:highlight>
                  <a:srgbClr val="008080"/>
                </a:highlight>
                <a:latin typeface="Harman Retro" panose="02000506000000020004" pitchFamily="50" charset="0"/>
              </a:rPr>
              <a:t>1% for the Planet</a:t>
            </a:r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, pledging to donate 1% of all sales to support nonprofit organizations focused on the environment. 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Meaning </a:t>
            </a:r>
            <a:r>
              <a:rPr lang="en-US" sz="1600" dirty="0">
                <a:solidFill>
                  <a:srgbClr val="002060"/>
                </a:solidFill>
                <a:highlight>
                  <a:srgbClr val="008080"/>
                </a:highlight>
                <a:latin typeface="Harman Retro" panose="02000506000000020004" pitchFamily="50" charset="0"/>
              </a:rPr>
              <a:t>each cocktail </a:t>
            </a:r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ordered &amp; each bottle sold is </a:t>
            </a:r>
            <a:r>
              <a:rPr lang="en-US" sz="1600" dirty="0">
                <a:solidFill>
                  <a:srgbClr val="002060"/>
                </a:solidFill>
                <a:highlight>
                  <a:srgbClr val="008080"/>
                </a:highlight>
                <a:latin typeface="Harman Retro" panose="02000506000000020004" pitchFamily="50" charset="0"/>
              </a:rPr>
              <a:t>benefiting great causes</a:t>
            </a:r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, including efforts to slow down climate change.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Harman Retro" panose="02000506000000020004" pitchFamily="50" charset="0"/>
              </a:rPr>
              <a:t>Trade customers are welcome to use 1% for the planet logo next to Damrak cocktails listing on the menu / price tag or in any communication about the brand.</a:t>
            </a:r>
          </a:p>
          <a:p>
            <a:pPr algn="l"/>
            <a:endParaRPr lang="en-US" sz="1600" dirty="0">
              <a:solidFill>
                <a:srgbClr val="002060"/>
              </a:solidFill>
              <a:latin typeface="Harman Retro" panose="02000506000000020004" pitchFamily="50" charset="0"/>
            </a:endParaRPr>
          </a:p>
        </p:txBody>
      </p:sp>
      <p:pic>
        <p:nvPicPr>
          <p:cNvPr id="23" name="Picture 22" descr="A picture containing orange&#10;&#10;Description automatically generated">
            <a:extLst>
              <a:ext uri="{FF2B5EF4-FFF2-40B4-BE49-F238E27FC236}">
                <a16:creationId xmlns:a16="http://schemas.microsoft.com/office/drawing/2014/main" id="{28E32611-E7B0-404B-890C-5CFD2805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4" r="27282"/>
          <a:stretch/>
        </p:blipFill>
        <p:spPr>
          <a:xfrm>
            <a:off x="5733636" y="1"/>
            <a:ext cx="6107285" cy="6858000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E248572-26BC-4A3C-B628-382138BB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33" y="4373822"/>
            <a:ext cx="4718490" cy="20100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3862E88-16B8-4875-8DBA-DBCE37650447}"/>
              </a:ext>
            </a:extLst>
          </p:cNvPr>
          <p:cNvGrpSpPr/>
          <p:nvPr/>
        </p:nvGrpSpPr>
        <p:grpSpPr>
          <a:xfrm>
            <a:off x="5863450" y="404017"/>
            <a:ext cx="2066118" cy="2066117"/>
            <a:chOff x="617455" y="3101058"/>
            <a:chExt cx="2384982" cy="238498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D7C8DB-F5F0-4494-8BA9-013CE7E647E4}"/>
                </a:ext>
              </a:extLst>
            </p:cNvPr>
            <p:cNvSpPr/>
            <p:nvPr/>
          </p:nvSpPr>
          <p:spPr>
            <a:xfrm>
              <a:off x="617455" y="3101058"/>
              <a:ext cx="2384982" cy="2384982"/>
            </a:xfrm>
            <a:prstGeom prst="ellipse">
              <a:avLst/>
            </a:prstGeom>
            <a:solidFill>
              <a:srgbClr val="EF7100"/>
            </a:solidFill>
            <a:ln w="12700" cap="flat" cmpd="sng" algn="ctr">
              <a:solidFill>
                <a:srgbClr val="EF71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9C5000-7B36-42EE-93B5-542C719DA7A1}"/>
                </a:ext>
              </a:extLst>
            </p:cNvPr>
            <p:cNvSpPr txBox="1"/>
            <p:nvPr/>
          </p:nvSpPr>
          <p:spPr>
            <a:xfrm>
              <a:off x="688157" y="3375620"/>
              <a:ext cx="2243579" cy="209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arman Retro" panose="02000506000000020004" pitchFamily="50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81% of millennials 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arman Retro" panose="02000506000000020004" pitchFamily="50" charset="0"/>
                </a:rPr>
                <a:t>say they want to support brands with corporate citizenship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290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Harman Deco</vt:lpstr>
      <vt:lpstr>Harman Retro</vt:lpstr>
      <vt:lpstr>Harman Sans</vt:lpstr>
      <vt:lpstr>Harman Sans Inline</vt:lpstr>
      <vt:lpstr>Harman Script</vt:lpstr>
      <vt:lpstr>1_Office Theme</vt:lpstr>
      <vt:lpstr>1% pledge to support our planet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in shape with</dc:title>
  <dc:creator>Tanya Cohn</dc:creator>
  <cp:lastModifiedBy>Tanya Cohn</cp:lastModifiedBy>
  <cp:revision>4</cp:revision>
  <dcterms:created xsi:type="dcterms:W3CDTF">2021-04-05T16:43:13Z</dcterms:created>
  <dcterms:modified xsi:type="dcterms:W3CDTF">2021-08-11T19:44:40Z</dcterms:modified>
</cp:coreProperties>
</file>