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38" r:id="rId6"/>
    <p:sldMasterId id="2147483762" r:id="rId7"/>
    <p:sldMasterId id="2147483775" r:id="rId8"/>
    <p:sldMasterId id="2147483806" r:id="rId9"/>
    <p:sldMasterId id="2147483837" r:id="rId10"/>
    <p:sldMasterId id="2147483843" r:id="rId11"/>
  </p:sldMasterIdLst>
  <p:notesMasterIdLst>
    <p:notesMasterId r:id="rId38"/>
  </p:notesMasterIdLst>
  <p:sldIdLst>
    <p:sldId id="2147310041" r:id="rId12"/>
    <p:sldId id="290" r:id="rId13"/>
    <p:sldId id="2138104595" r:id="rId14"/>
    <p:sldId id="258" r:id="rId15"/>
    <p:sldId id="2147310065" r:id="rId16"/>
    <p:sldId id="2147310068" r:id="rId17"/>
    <p:sldId id="2147310092" r:id="rId18"/>
    <p:sldId id="2147310091" r:id="rId19"/>
    <p:sldId id="2147309854" r:id="rId20"/>
    <p:sldId id="2147310071" r:id="rId21"/>
    <p:sldId id="278" r:id="rId22"/>
    <p:sldId id="280" r:id="rId23"/>
    <p:sldId id="2147310070" r:id="rId24"/>
    <p:sldId id="2147310069" r:id="rId25"/>
    <p:sldId id="2147310075" r:id="rId26"/>
    <p:sldId id="2147310103" r:id="rId27"/>
    <p:sldId id="2147310095" r:id="rId28"/>
    <p:sldId id="2147310088" r:id="rId29"/>
    <p:sldId id="2147310104" r:id="rId30"/>
    <p:sldId id="2147310090" r:id="rId31"/>
    <p:sldId id="2147310105" r:id="rId32"/>
    <p:sldId id="2147310089" r:id="rId33"/>
    <p:sldId id="2147310106" r:id="rId34"/>
    <p:sldId id="2147310102" r:id="rId35"/>
    <p:sldId id="2147310094" r:id="rId36"/>
    <p:sldId id="21381041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88312C-A2E0-42D5-AE14-9B6422E31D57}">
          <p14:sldIdLst>
            <p14:sldId id="2147310041"/>
            <p14:sldId id="290"/>
            <p14:sldId id="2138104595"/>
            <p14:sldId id="258"/>
          </p14:sldIdLst>
        </p14:section>
        <p14:section name="Introduction" id="{B7FE061D-B74B-4011-9124-9CDEFA143D1D}">
          <p14:sldIdLst>
            <p14:sldId id="2147310065"/>
            <p14:sldId id="2147310068"/>
            <p14:sldId id="2147310092"/>
            <p14:sldId id="2147310091"/>
            <p14:sldId id="2147309854"/>
            <p14:sldId id="2147310071"/>
          </p14:sldIdLst>
        </p14:section>
        <p14:section name="Know your product" id="{3B022898-E015-4CD3-8F4D-13F963B9A9E6}">
          <p14:sldIdLst>
            <p14:sldId id="278"/>
            <p14:sldId id="280"/>
            <p14:sldId id="2147310070"/>
          </p14:sldIdLst>
        </p14:section>
        <p14:section name="Conducting a tasting" id="{1D2DE186-F164-4273-ADFF-A4CFE3340047}">
          <p14:sldIdLst>
            <p14:sldId id="2147310069"/>
            <p14:sldId id="2147310075"/>
            <p14:sldId id="2147310103"/>
            <p14:sldId id="2147310095"/>
          </p14:sldIdLst>
        </p14:section>
        <p14:section name="Dry Orange" id="{86DD119E-02CE-46C4-9495-4EB97B911486}">
          <p14:sldIdLst>
            <p14:sldId id="2147310088"/>
            <p14:sldId id="2147310104"/>
          </p14:sldIdLst>
        </p14:section>
        <p14:section name="Black Raspberry" id="{EFBD2943-3738-43AD-9B71-DDFAA9E4B072}">
          <p14:sldIdLst>
            <p14:sldId id="2147310090"/>
            <p14:sldId id="2147310105"/>
          </p14:sldIdLst>
        </p14:section>
        <p14:section name="Coconut" id="{37861AF3-36A3-4E32-AF48-FF9E88C3F4BA}">
          <p14:sldIdLst>
            <p14:sldId id="2147310089"/>
            <p14:sldId id="2147310106"/>
          </p14:sldIdLst>
        </p14:section>
        <p14:section name="End slide" id="{950EFA35-2C65-48E8-B3AB-A9BC1EFF7726}">
          <p14:sldIdLst>
            <p14:sldId id="2147310102"/>
            <p14:sldId id="2147310094"/>
            <p14:sldId id="2138104194"/>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211150-77C2-6087-3199-3EAF75602A25}" name="Kimli Bottalico" initials="KB" userId="S::kimlibottalico@lucasbols.com::5d7e6a08-5fb5-4711-a385-ccf5181ced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0"/>
    <a:srgbClr val="A3BE0B"/>
    <a:srgbClr val="EDB226"/>
    <a:srgbClr val="4F1A39"/>
    <a:srgbClr val="C68B7D"/>
    <a:srgbClr val="691B26"/>
    <a:srgbClr val="D30067"/>
    <a:srgbClr val="EE7D31"/>
    <a:srgbClr val="DCC87A"/>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ADC654-FB9D-7C7D-C561-F562BDCB8073}" v="272" dt="2026-01-28T04:18:23.413"/>
    <p1510:client id="{A311FA3E-BFFA-57BC-F01A-0470246EDA67}" v="31" dt="2026-01-28T03:22:15.978"/>
    <p1510:client id="{CFC84E96-F50D-4E4B-537E-97B8C965E8BE}" v="286" dt="2026-01-28T03:17:55.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B559F-740A-4238-A5E3-97EE14E42ECC}"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C0A06-6E86-40DD-B395-29FAE0241C0F}" type="slidenum">
              <a:rPr lang="en-US" smtClean="0"/>
              <a:t>‹#›</a:t>
            </a:fld>
            <a:endParaRPr lang="en-US"/>
          </a:p>
        </p:txBody>
      </p:sp>
    </p:spTree>
    <p:extLst>
      <p:ext uri="{BB962C8B-B14F-4D97-AF65-F5344CB8AC3E}">
        <p14:creationId xmlns:p14="http://schemas.microsoft.com/office/powerpoint/2010/main" val="280579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Black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115DB-A1D3-441E-BC2A-8C8204DF10E7}" type="slidenum">
              <a:rPr kumimoji="0" lang="en-GB" sz="1000" b="0" i="0" u="none" strike="noStrike" kern="1200" cap="none" spc="0" normalizeH="0" baseline="0" noProof="0" smtClean="0">
                <a:ln>
                  <a:noFill/>
                </a:ln>
                <a:solidFill>
                  <a:srgbClr val="000000"/>
                </a:solidFill>
                <a:effectLst/>
                <a:uLnTx/>
                <a:uFillTx/>
                <a:latin typeface="Basier Square"/>
                <a:ea typeface="+mn-ea"/>
                <a:cs typeface="Brandon Grotesque Regular"/>
                <a:sym typeface="Brandon Grotesque Black"/>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000000"/>
              </a:solidFill>
              <a:effectLst/>
              <a:uLnTx/>
              <a:uFillTx/>
              <a:latin typeface="Basier Square"/>
              <a:ea typeface="+mn-ea"/>
              <a:cs typeface="Brandon Grotesque Regular"/>
              <a:sym typeface="Brandon Grotesque Black"/>
            </a:endParaRPr>
          </a:p>
        </p:txBody>
      </p:sp>
    </p:spTree>
    <p:extLst>
      <p:ext uri="{BB962C8B-B14F-4D97-AF65-F5344CB8AC3E}">
        <p14:creationId xmlns:p14="http://schemas.microsoft.com/office/powerpoint/2010/main" val="334112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C0A06-6E86-40DD-B395-29FAE0241C0F}" type="slidenum">
              <a:rPr lang="en-US" smtClean="0"/>
              <a:t>11</a:t>
            </a:fld>
            <a:endParaRPr lang="en-US"/>
          </a:p>
        </p:txBody>
      </p:sp>
    </p:spTree>
    <p:extLst>
      <p:ext uri="{BB962C8B-B14F-4D97-AF65-F5344CB8AC3E}">
        <p14:creationId xmlns:p14="http://schemas.microsoft.com/office/powerpoint/2010/main" val="386458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AC5C0A06-6E86-40DD-B395-29FAE0241C0F}" type="slidenum">
              <a:rPr lang="en-US" smtClean="0"/>
              <a:t>24</a:t>
            </a:fld>
            <a:endParaRPr lang="en-US"/>
          </a:p>
        </p:txBody>
      </p:sp>
    </p:spTree>
    <p:extLst>
      <p:ext uri="{BB962C8B-B14F-4D97-AF65-F5344CB8AC3E}">
        <p14:creationId xmlns:p14="http://schemas.microsoft.com/office/powerpoint/2010/main" val="195523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Master" Target="../slideMasters/slideMaster6.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28.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227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228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832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197271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1560055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7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3229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14480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35104" y="911710"/>
            <a:ext cx="6087037" cy="5021805"/>
          </a:xfrm>
          <a:prstGeom prst="rect">
            <a:avLst/>
          </a:prstGeom>
        </p:spPr>
      </p:pic>
    </p:spTree>
    <p:extLst>
      <p:ext uri="{BB962C8B-B14F-4D97-AF65-F5344CB8AC3E}">
        <p14:creationId xmlns:p14="http://schemas.microsoft.com/office/powerpoint/2010/main" val="2949892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835219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522" indent="0">
              <a:lnSpc>
                <a:spcPct val="100000"/>
              </a:lnSpc>
              <a:spcBef>
                <a:spcPts val="0"/>
              </a:spcBef>
              <a:buFontTx/>
              <a:buNone/>
              <a:defRPr sz="1500">
                <a:solidFill>
                  <a:srgbClr val="0B2340"/>
                </a:solidFill>
                <a:latin typeface="Adobe Caslon Pro" panose="0205050205050A020403" pitchFamily="18" charset="77"/>
              </a:defRPr>
            </a:lvl2pPr>
            <a:lvl3pPr marL="889044" indent="0">
              <a:lnSpc>
                <a:spcPct val="100000"/>
              </a:lnSpc>
              <a:spcBef>
                <a:spcPts val="0"/>
              </a:spcBef>
              <a:buFontTx/>
              <a:buNone/>
              <a:defRPr sz="1500">
                <a:solidFill>
                  <a:srgbClr val="0B2340"/>
                </a:solidFill>
                <a:latin typeface="Adobe Caslon Pro" panose="0205050205050A020403" pitchFamily="18" charset="77"/>
              </a:defRPr>
            </a:lvl3pPr>
            <a:lvl4pPr marL="1333567" indent="0">
              <a:lnSpc>
                <a:spcPct val="100000"/>
              </a:lnSpc>
              <a:spcBef>
                <a:spcPts val="0"/>
              </a:spcBef>
              <a:buFontTx/>
              <a:buNone/>
              <a:defRPr sz="1500">
                <a:solidFill>
                  <a:srgbClr val="0B2340"/>
                </a:solidFill>
                <a:latin typeface="Adobe Caslon Pro" panose="0205050205050A020403" pitchFamily="18" charset="77"/>
              </a:defRPr>
            </a:lvl4pPr>
            <a:lvl5pPr marL="1778089"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4044066381"/>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418997"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57303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0576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418997"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327756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160958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4625" y="6184546"/>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5" y="1150733"/>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2569096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4625" y="6184546"/>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0"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522" indent="0">
              <a:lnSpc>
                <a:spcPct val="100000"/>
              </a:lnSpc>
              <a:spcBef>
                <a:spcPts val="0"/>
              </a:spcBef>
              <a:buFontTx/>
              <a:buNone/>
              <a:defRPr sz="1500">
                <a:solidFill>
                  <a:schemeClr val="bg1"/>
                </a:solidFill>
                <a:latin typeface="Adobe Caslon Pro" panose="0205050205050A020403" pitchFamily="18" charset="77"/>
              </a:defRPr>
            </a:lvl2pPr>
            <a:lvl3pPr marL="889044" indent="0">
              <a:lnSpc>
                <a:spcPct val="100000"/>
              </a:lnSpc>
              <a:spcBef>
                <a:spcPts val="0"/>
              </a:spcBef>
              <a:buFontTx/>
              <a:buNone/>
              <a:defRPr sz="1500">
                <a:solidFill>
                  <a:schemeClr val="bg1"/>
                </a:solidFill>
                <a:latin typeface="Adobe Caslon Pro" panose="0205050205050A020403" pitchFamily="18" charset="77"/>
              </a:defRPr>
            </a:lvl3pPr>
            <a:lvl4pPr marL="1333567" indent="0">
              <a:lnSpc>
                <a:spcPct val="100000"/>
              </a:lnSpc>
              <a:spcBef>
                <a:spcPts val="0"/>
              </a:spcBef>
              <a:buFontTx/>
              <a:buNone/>
              <a:defRPr sz="1500">
                <a:solidFill>
                  <a:schemeClr val="bg1"/>
                </a:solidFill>
                <a:latin typeface="Adobe Caslon Pro" panose="0205050205050A020403" pitchFamily="18" charset="77"/>
              </a:defRPr>
            </a:lvl4pPr>
            <a:lvl5pPr marL="1778089"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996605469"/>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1"/>
          <a:stretch/>
        </p:blipFill>
        <p:spPr>
          <a:xfrm>
            <a:off x="1" y="2832821"/>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339203" y="1611891"/>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339202" y="4811197"/>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686508" y="0"/>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7352748" y="4904789"/>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a:stretch/>
        </p:blipFill>
        <p:spPr>
          <a:xfrm>
            <a:off x="4686509" y="4258277"/>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9863869"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475317" y="1989312"/>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screen">
            <a:extLst>
              <a:ext uri="{28A0092B-C50C-407E-A947-70E740481C1C}">
                <a14:useLocalDpi xmlns:a14="http://schemas.microsoft.com/office/drawing/2010/main" val="0"/>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screen">
            <a:extLst>
              <a:ext uri="{28A0092B-C50C-407E-A947-70E740481C1C}">
                <a14:useLocalDpi xmlns:a14="http://schemas.microsoft.com/office/drawing/2010/main" val="0"/>
              </a:ext>
            </a:extLst>
          </a:blip>
          <a:srcRect/>
          <a:stretch/>
        </p:blipFill>
        <p:spPr>
          <a:xfrm>
            <a:off x="7475317"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2"/>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72"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777013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3949289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580233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722743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531395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1212108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5" y="911711"/>
            <a:ext cx="6087037" cy="5021805"/>
          </a:xfrm>
          <a:prstGeom prst="rect">
            <a:avLst/>
          </a:prstGeom>
        </p:spPr>
      </p:pic>
    </p:spTree>
    <p:extLst>
      <p:ext uri="{BB962C8B-B14F-4D97-AF65-F5344CB8AC3E}">
        <p14:creationId xmlns:p14="http://schemas.microsoft.com/office/powerpoint/2010/main" val="1511178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316007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40106" y="589877"/>
            <a:ext cx="6911791" cy="5702227"/>
          </a:xfrm>
          <a:prstGeom prst="rect">
            <a:avLst/>
          </a:prstGeom>
        </p:spPr>
      </p:pic>
    </p:spTree>
    <p:extLst>
      <p:ext uri="{BB962C8B-B14F-4D97-AF65-F5344CB8AC3E}">
        <p14:creationId xmlns:p14="http://schemas.microsoft.com/office/powerpoint/2010/main" val="31255464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913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01/27/2026</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40046319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160808" y="-169867"/>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484400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45836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225203"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861571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2"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4"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3" y="6454544"/>
            <a:ext cx="1621919"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8246" y="5916971"/>
            <a:ext cx="840313" cy="693104"/>
          </a:xfrm>
          <a:prstGeom prst="rect">
            <a:avLst/>
          </a:prstGeom>
          <a:ln w="12700">
            <a:miter lim="400000"/>
          </a:ln>
        </p:spPr>
      </p:pic>
    </p:spTree>
    <p:extLst>
      <p:ext uri="{BB962C8B-B14F-4D97-AF65-F5344CB8AC3E}">
        <p14:creationId xmlns:p14="http://schemas.microsoft.com/office/powerpoint/2010/main" val="4023400983"/>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8246"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3" y="6454544"/>
            <a:ext cx="1621919"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39"/>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81607498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1" y="6454544"/>
            <a:ext cx="1621919"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6"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680761181"/>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810859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626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9173781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731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41436"/>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99002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3463-CEC0-93B9-49B3-7EF16C801A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60EF916F-BB9B-6A98-2B21-0937D23AA9E0}"/>
              </a:ext>
            </a:extLst>
          </p:cNvPr>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CCE12FF1-1BF0-7C6F-7447-13F6774FC8CC}"/>
              </a:ext>
            </a:extLst>
          </p:cNvPr>
          <p:cNvSpPr>
            <a:spLocks noGrp="1"/>
          </p:cNvSpPr>
          <p:nvPr>
            <p:ph type="dt" sz="half" idx="10"/>
          </p:nvPr>
        </p:nvSpPr>
        <p:spPr/>
        <p:txBody>
          <a:bodyPr/>
          <a:lstStyle/>
          <a:p>
            <a:fld id="{4C0E706D-3842-4349-8009-85042164BA37}" type="datetimeFigureOut">
              <a:rPr lang="en-NL" smtClean="0"/>
              <a:t>01/27/2026</a:t>
            </a:fld>
            <a:endParaRPr lang="en-NL"/>
          </a:p>
        </p:txBody>
      </p:sp>
      <p:sp>
        <p:nvSpPr>
          <p:cNvPr id="5" name="Footer Placeholder 4">
            <a:extLst>
              <a:ext uri="{FF2B5EF4-FFF2-40B4-BE49-F238E27FC236}">
                <a16:creationId xmlns:a16="http://schemas.microsoft.com/office/drawing/2014/main" id="{DDA24827-34EB-FF15-1880-CFF8B9EB36F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538DE97-0716-63BB-C69F-56D00D246B6F}"/>
              </a:ext>
            </a:extLst>
          </p:cNvPr>
          <p:cNvSpPr>
            <a:spLocks noGrp="1"/>
          </p:cNvSpPr>
          <p:nvPr>
            <p:ph type="sldNum" sz="quarter" idx="12"/>
          </p:nvPr>
        </p:nvSpPr>
        <p:spPr/>
        <p:txBody>
          <a:bodyPr/>
          <a:lstStyle/>
          <a:p>
            <a:fld id="{420CDFBB-92A5-3C4E-B56D-B5C5FCF0B2CC}" type="slidenum">
              <a:rPr lang="en-NL" smtClean="0"/>
              <a:t>‹#›</a:t>
            </a:fld>
            <a:endParaRPr lang="en-NL"/>
          </a:p>
        </p:txBody>
      </p:sp>
    </p:spTree>
    <p:extLst>
      <p:ext uri="{BB962C8B-B14F-4D97-AF65-F5344CB8AC3E}">
        <p14:creationId xmlns:p14="http://schemas.microsoft.com/office/powerpoint/2010/main" val="41937849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791" y="2125980"/>
            <a:ext cx="10367629"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582" y="3840480"/>
            <a:ext cx="853804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17179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28801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861" y="1577340"/>
            <a:ext cx="530578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564" y="1577340"/>
            <a:ext cx="530578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14723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919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90"/>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512" indent="0">
              <a:lnSpc>
                <a:spcPct val="100000"/>
              </a:lnSpc>
              <a:spcBef>
                <a:spcPts val="0"/>
              </a:spcBef>
              <a:buFontTx/>
              <a:buNone/>
              <a:defRPr sz="1500">
                <a:solidFill>
                  <a:srgbClr val="0B2340"/>
                </a:solidFill>
                <a:latin typeface="Adobe Caslon Pro" panose="0205050205050A020403" pitchFamily="18" charset="77"/>
              </a:defRPr>
            </a:lvl2pPr>
            <a:lvl3pPr marL="889022" indent="0">
              <a:lnSpc>
                <a:spcPct val="100000"/>
              </a:lnSpc>
              <a:spcBef>
                <a:spcPts val="0"/>
              </a:spcBef>
              <a:buFontTx/>
              <a:buNone/>
              <a:defRPr sz="1500">
                <a:solidFill>
                  <a:srgbClr val="0B2340"/>
                </a:solidFill>
                <a:latin typeface="Adobe Caslon Pro" panose="0205050205050A020403" pitchFamily="18" charset="77"/>
              </a:defRPr>
            </a:lvl3pPr>
            <a:lvl4pPr marL="1333534" indent="0">
              <a:lnSpc>
                <a:spcPct val="100000"/>
              </a:lnSpc>
              <a:spcBef>
                <a:spcPts val="0"/>
              </a:spcBef>
              <a:buFontTx/>
              <a:buNone/>
              <a:defRPr sz="1500">
                <a:solidFill>
                  <a:srgbClr val="0B2340"/>
                </a:solidFill>
                <a:latin typeface="Adobe Caslon Pro" panose="0205050205050A020403" pitchFamily="18" charset="77"/>
              </a:defRPr>
            </a:lvl4pPr>
            <a:lvl5pPr marL="1778045"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1"/>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a:stretch>
            <a:fillRect/>
          </a:stretch>
        </p:blipFill>
        <p:spPr>
          <a:xfrm>
            <a:off x="214404" y="6096001"/>
            <a:ext cx="695896" cy="574115"/>
          </a:xfrm>
          <a:prstGeom prst="rect">
            <a:avLst/>
          </a:prstGeom>
        </p:spPr>
      </p:pic>
    </p:spTree>
    <p:extLst>
      <p:ext uri="{BB962C8B-B14F-4D97-AF65-F5344CB8AC3E}">
        <p14:creationId xmlns:p14="http://schemas.microsoft.com/office/powerpoint/2010/main" val="4087956159"/>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85500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1190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8920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04230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3811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0008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2770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3562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88875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246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8"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096529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4246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63188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160807" y="-169866"/>
            <a:ext cx="7223858" cy="7223858"/>
          </a:xfrm>
          <a:prstGeom prst="rect">
            <a:avLst/>
          </a:prstGeom>
        </p:spPr>
      </p:pic>
      <p:pic>
        <p:nvPicPr>
          <p:cNvPr id="3" name="Image" descr="Image">
            <a:extLst>
              <a:ext uri="{FF2B5EF4-FFF2-40B4-BE49-F238E27FC236}">
                <a16:creationId xmlns:a16="http://schemas.microsoft.com/office/drawing/2014/main" id="{34029A32-505D-6676-030C-3BB1D12A57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475" y="6187602"/>
            <a:ext cx="634771" cy="523570"/>
          </a:xfrm>
          <a:prstGeom prst="rect">
            <a:avLst/>
          </a:prstGeom>
          <a:ln w="12700">
            <a:miter lim="400000"/>
          </a:ln>
        </p:spPr>
      </p:pic>
    </p:spTree>
    <p:extLst>
      <p:ext uri="{BB962C8B-B14F-4D97-AF65-F5344CB8AC3E}">
        <p14:creationId xmlns:p14="http://schemas.microsoft.com/office/powerpoint/2010/main" val="4002031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8"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1"/>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854348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3" y="376519"/>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889606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3" y="376519"/>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7"/>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6" y="1150734"/>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3824753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7"/>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4"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3" y="376519"/>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1"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1" y="1489682"/>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512" indent="0">
              <a:lnSpc>
                <a:spcPct val="100000"/>
              </a:lnSpc>
              <a:spcBef>
                <a:spcPts val="0"/>
              </a:spcBef>
              <a:buFontTx/>
              <a:buNone/>
              <a:defRPr sz="1500">
                <a:solidFill>
                  <a:schemeClr val="bg1"/>
                </a:solidFill>
                <a:latin typeface="Adobe Caslon Pro" panose="0205050205050A020403" pitchFamily="18" charset="77"/>
              </a:defRPr>
            </a:lvl2pPr>
            <a:lvl3pPr marL="889022" indent="0">
              <a:lnSpc>
                <a:spcPct val="100000"/>
              </a:lnSpc>
              <a:spcBef>
                <a:spcPts val="0"/>
              </a:spcBef>
              <a:buFontTx/>
              <a:buNone/>
              <a:defRPr sz="1500">
                <a:solidFill>
                  <a:schemeClr val="bg1"/>
                </a:solidFill>
                <a:latin typeface="Adobe Caslon Pro" panose="0205050205050A020403" pitchFamily="18" charset="77"/>
              </a:defRPr>
            </a:lvl3pPr>
            <a:lvl4pPr marL="1333534" indent="0">
              <a:lnSpc>
                <a:spcPct val="100000"/>
              </a:lnSpc>
              <a:spcBef>
                <a:spcPts val="0"/>
              </a:spcBef>
              <a:buFontTx/>
              <a:buNone/>
              <a:defRPr sz="1500">
                <a:solidFill>
                  <a:schemeClr val="bg1"/>
                </a:solidFill>
                <a:latin typeface="Adobe Caslon Pro" panose="0205050205050A020403" pitchFamily="18" charset="77"/>
              </a:defRPr>
            </a:lvl4pPr>
            <a:lvl5pPr marL="1778045"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241675911"/>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805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 y="1"/>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70" y="2"/>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2" y="2832822"/>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2"/>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2" y="4811198"/>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1"/>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9" y="4904790"/>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9" y="4258278"/>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70"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8" y="3367507"/>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8" y="1989313"/>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8"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2"/>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51"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83268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1"/>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3" y="376519"/>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1109284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667042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555363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3"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28353809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3"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749154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528647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7" y="589878"/>
            <a:ext cx="6911791" cy="5702227"/>
          </a:xfrm>
          <a:prstGeom prst="rect">
            <a:avLst/>
          </a:prstGeom>
        </p:spPr>
      </p:pic>
    </p:spTree>
    <p:extLst>
      <p:ext uri="{BB962C8B-B14F-4D97-AF65-F5344CB8AC3E}">
        <p14:creationId xmlns:p14="http://schemas.microsoft.com/office/powerpoint/2010/main" val="3332803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220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01/27/2026</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7420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847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160808" y="-169866"/>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2036467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spTree>
    <p:extLst>
      <p:ext uri="{BB962C8B-B14F-4D97-AF65-F5344CB8AC3E}">
        <p14:creationId xmlns:p14="http://schemas.microsoft.com/office/powerpoint/2010/main" val="176577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225202"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897342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3"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5"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4" y="6454544"/>
            <a:ext cx="1621919"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7" y="5916971"/>
            <a:ext cx="840313" cy="693104"/>
          </a:xfrm>
          <a:prstGeom prst="rect">
            <a:avLst/>
          </a:prstGeom>
          <a:ln w="12700">
            <a:miter lim="400000"/>
          </a:ln>
        </p:spPr>
      </p:pic>
    </p:spTree>
    <p:extLst>
      <p:ext uri="{BB962C8B-B14F-4D97-AF65-F5344CB8AC3E}">
        <p14:creationId xmlns:p14="http://schemas.microsoft.com/office/powerpoint/2010/main" val="3243885792"/>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7"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4" y="6454544"/>
            <a:ext cx="1621919"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40"/>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115916336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3" y="6454544"/>
            <a:ext cx="1621919"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7"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70050231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30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46289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spTree>
    <p:extLst>
      <p:ext uri="{BB962C8B-B14F-4D97-AF65-F5344CB8AC3E}">
        <p14:creationId xmlns:p14="http://schemas.microsoft.com/office/powerpoint/2010/main" val="1396492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3"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160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05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3108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5" y="911710"/>
            <a:ext cx="6087037" cy="5021805"/>
          </a:xfrm>
          <a:prstGeom prst="rect">
            <a:avLst/>
          </a:prstGeom>
        </p:spPr>
      </p:pic>
    </p:spTree>
    <p:extLst>
      <p:ext uri="{BB962C8B-B14F-4D97-AF65-F5344CB8AC3E}">
        <p14:creationId xmlns:p14="http://schemas.microsoft.com/office/powerpoint/2010/main" val="2058275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pic>
        <p:nvPicPr>
          <p:cNvPr id="2" name="Image" descr="Image">
            <a:extLst>
              <a:ext uri="{FF2B5EF4-FFF2-40B4-BE49-F238E27FC236}">
                <a16:creationId xmlns:a16="http://schemas.microsoft.com/office/drawing/2014/main" id="{A4C80820-4ABF-A822-7686-2A5134D3D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864" y="6193953"/>
            <a:ext cx="632867" cy="522000"/>
          </a:xfrm>
          <a:prstGeom prst="rect">
            <a:avLst/>
          </a:prstGeom>
          <a:ln w="12700">
            <a:miter lim="400000"/>
          </a:ln>
        </p:spPr>
      </p:pic>
    </p:spTree>
    <p:extLst>
      <p:ext uri="{BB962C8B-B14F-4D97-AF65-F5344CB8AC3E}">
        <p14:creationId xmlns:p14="http://schemas.microsoft.com/office/powerpoint/2010/main" val="2935380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5"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2"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522" indent="0">
              <a:lnSpc>
                <a:spcPct val="100000"/>
              </a:lnSpc>
              <a:spcBef>
                <a:spcPts val="0"/>
              </a:spcBef>
              <a:buFontTx/>
              <a:buNone/>
              <a:defRPr sz="1500">
                <a:solidFill>
                  <a:srgbClr val="0B2340"/>
                </a:solidFill>
                <a:latin typeface="Adobe Caslon Pro" panose="0205050205050A020403" pitchFamily="18" charset="77"/>
              </a:defRPr>
            </a:lvl2pPr>
            <a:lvl3pPr marL="889044" indent="0">
              <a:lnSpc>
                <a:spcPct val="100000"/>
              </a:lnSpc>
              <a:spcBef>
                <a:spcPts val="0"/>
              </a:spcBef>
              <a:buFontTx/>
              <a:buNone/>
              <a:defRPr sz="1500">
                <a:solidFill>
                  <a:srgbClr val="0B2340"/>
                </a:solidFill>
                <a:latin typeface="Adobe Caslon Pro" panose="0205050205050A020403" pitchFamily="18" charset="77"/>
              </a:defRPr>
            </a:lvl3pPr>
            <a:lvl4pPr marL="1333567" indent="0">
              <a:lnSpc>
                <a:spcPct val="100000"/>
              </a:lnSpc>
              <a:spcBef>
                <a:spcPts val="0"/>
              </a:spcBef>
              <a:buFontTx/>
              <a:buNone/>
              <a:defRPr sz="1500">
                <a:solidFill>
                  <a:srgbClr val="0B2340"/>
                </a:solidFill>
                <a:latin typeface="Adobe Caslon Pro" panose="0205050205050A020403" pitchFamily="18" charset="77"/>
              </a:defRPr>
            </a:lvl4pPr>
            <a:lvl5pPr marL="1778089"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8" y="358589"/>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9008AF41-001E-FC73-A76C-3671609DB1F6}"/>
              </a:ext>
            </a:extLst>
          </p:cNvPr>
          <p:cNvPicPr>
            <a:picLocks noChangeAspect="1"/>
          </p:cNvPicPr>
          <p:nvPr userDrawn="1"/>
        </p:nvPicPr>
        <p:blipFill>
          <a:blip r:embed="rId3"/>
          <a:stretch>
            <a:fillRect/>
          </a:stretch>
        </p:blipFill>
        <p:spPr>
          <a:xfrm>
            <a:off x="117257" y="6168115"/>
            <a:ext cx="729429" cy="601779"/>
          </a:xfrm>
          <a:prstGeom prst="rect">
            <a:avLst/>
          </a:prstGeom>
        </p:spPr>
      </p:pic>
    </p:spTree>
    <p:extLst>
      <p:ext uri="{BB962C8B-B14F-4D97-AF65-F5344CB8AC3E}">
        <p14:creationId xmlns:p14="http://schemas.microsoft.com/office/powerpoint/2010/main" val="3959322870"/>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6" y="919020"/>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0"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D8F1B451-3C83-E9DA-5F58-2641F629CCEC}"/>
              </a:ext>
            </a:extLst>
          </p:cNvPr>
          <p:cNvPicPr>
            <a:picLocks noChangeAspect="1"/>
          </p:cNvPicPr>
          <p:nvPr userDrawn="1"/>
        </p:nvPicPr>
        <p:blipFill>
          <a:blip r:embed="rId4"/>
          <a:stretch>
            <a:fillRect/>
          </a:stretch>
        </p:blipFill>
        <p:spPr>
          <a:xfrm>
            <a:off x="100631" y="6187602"/>
            <a:ext cx="729429" cy="601779"/>
          </a:xfrm>
          <a:prstGeom prst="rect">
            <a:avLst/>
          </a:prstGeom>
        </p:spPr>
      </p:pic>
    </p:spTree>
    <p:extLst>
      <p:ext uri="{BB962C8B-B14F-4D97-AF65-F5344CB8AC3E}">
        <p14:creationId xmlns:p14="http://schemas.microsoft.com/office/powerpoint/2010/main" val="1684253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384087" y="1023099"/>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8" y="358589"/>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6F7A2BC0-D1B2-3A21-28DB-208B48C4F9D2}"/>
              </a:ext>
            </a:extLst>
          </p:cNvPr>
          <p:cNvPicPr>
            <a:picLocks noChangeAspect="1"/>
          </p:cNvPicPr>
          <p:nvPr userDrawn="1"/>
        </p:nvPicPr>
        <p:blipFill>
          <a:blip r:embed="rId4"/>
          <a:stretch>
            <a:fillRect/>
          </a:stretch>
        </p:blipFill>
        <p:spPr>
          <a:xfrm>
            <a:off x="117257" y="6168115"/>
            <a:ext cx="729429" cy="601779"/>
          </a:xfrm>
          <a:prstGeom prst="rect">
            <a:avLst/>
          </a:prstGeom>
        </p:spPr>
      </p:pic>
    </p:spTree>
    <p:extLst>
      <p:ext uri="{BB962C8B-B14F-4D97-AF65-F5344CB8AC3E}">
        <p14:creationId xmlns:p14="http://schemas.microsoft.com/office/powerpoint/2010/main" val="4076472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4"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6CDA9EAA-F458-75AE-BD86-4B0ED569E45D}"/>
              </a:ext>
            </a:extLst>
          </p:cNvPr>
          <p:cNvPicPr>
            <a:picLocks noChangeAspect="1"/>
          </p:cNvPicPr>
          <p:nvPr userDrawn="1"/>
        </p:nvPicPr>
        <p:blipFill>
          <a:blip r:embed="rId2"/>
          <a:stretch>
            <a:fillRect/>
          </a:stretch>
        </p:blipFill>
        <p:spPr>
          <a:xfrm>
            <a:off x="117257" y="6168115"/>
            <a:ext cx="729429" cy="601779"/>
          </a:xfrm>
          <a:prstGeom prst="rect">
            <a:avLst/>
          </a:prstGeom>
        </p:spPr>
      </p:pic>
    </p:spTree>
    <p:extLst>
      <p:ext uri="{BB962C8B-B14F-4D97-AF65-F5344CB8AC3E}">
        <p14:creationId xmlns:p14="http://schemas.microsoft.com/office/powerpoint/2010/main" val="620213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4"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6"/>
            <a:ext cx="628650" cy="524230"/>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6" y="1150732"/>
            <a:ext cx="10865890"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3458371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6"/>
            <a:ext cx="628650" cy="524230"/>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0"/>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6"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0"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29"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522" indent="0">
              <a:lnSpc>
                <a:spcPct val="100000"/>
              </a:lnSpc>
              <a:spcBef>
                <a:spcPts val="0"/>
              </a:spcBef>
              <a:buFontTx/>
              <a:buNone/>
              <a:defRPr sz="1500">
                <a:solidFill>
                  <a:schemeClr val="bg1"/>
                </a:solidFill>
                <a:latin typeface="Adobe Caslon Pro" panose="0205050205050A020403" pitchFamily="18" charset="77"/>
              </a:defRPr>
            </a:lvl2pPr>
            <a:lvl3pPr marL="889044" indent="0">
              <a:lnSpc>
                <a:spcPct val="100000"/>
              </a:lnSpc>
              <a:spcBef>
                <a:spcPts val="0"/>
              </a:spcBef>
              <a:buFontTx/>
              <a:buNone/>
              <a:defRPr sz="1500">
                <a:solidFill>
                  <a:schemeClr val="bg1"/>
                </a:solidFill>
                <a:latin typeface="Adobe Caslon Pro" panose="0205050205050A020403" pitchFamily="18" charset="77"/>
              </a:defRPr>
            </a:lvl3pPr>
            <a:lvl4pPr marL="1333567" indent="0">
              <a:lnSpc>
                <a:spcPct val="100000"/>
              </a:lnSpc>
              <a:spcBef>
                <a:spcPts val="0"/>
              </a:spcBef>
              <a:buFontTx/>
              <a:buNone/>
              <a:defRPr sz="1500">
                <a:solidFill>
                  <a:schemeClr val="bg1"/>
                </a:solidFill>
                <a:latin typeface="Adobe Caslon Pro" panose="0205050205050A020403" pitchFamily="18" charset="77"/>
              </a:defRPr>
            </a:lvl4pPr>
            <a:lvl5pPr marL="1778089"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733235606"/>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1"/>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1" y="2832822"/>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2"/>
            <a:ext cx="2399480" cy="3199306"/>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3" y="4811198"/>
            <a:ext cx="3036778"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1"/>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8" y="4904790"/>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8" y="4258278"/>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68"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6" y="1989312"/>
            <a:ext cx="2399481" cy="3199306"/>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0"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6"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2"/>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72" rtl="0" eaLnBrk="1" fontAlgn="auto" latinLnBrk="0" hangingPunct="0">
              <a:lnSpc>
                <a:spcPct val="100000"/>
              </a:lnSpc>
              <a:spcBef>
                <a:spcPts val="0"/>
              </a:spcBef>
              <a:spcAft>
                <a:spcPts val="0"/>
              </a:spcAft>
              <a:buClrTx/>
              <a:buSzTx/>
              <a:buFontTx/>
              <a:buNone/>
              <a:tabLst/>
              <a:defRPr/>
            </a:pPr>
            <a:endParaRPr kumimoji="0" lang="en-NL" sz="30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Tree>
    <p:extLst>
      <p:ext uri="{BB962C8B-B14F-4D97-AF65-F5344CB8AC3E}">
        <p14:creationId xmlns:p14="http://schemas.microsoft.com/office/powerpoint/2010/main" val="3866416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308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2"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0"/>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0"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3285273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Tree>
    <p:extLst>
      <p:ext uri="{BB962C8B-B14F-4D97-AF65-F5344CB8AC3E}">
        <p14:creationId xmlns:p14="http://schemas.microsoft.com/office/powerpoint/2010/main" val="3031684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38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14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1"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722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55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6" y="589877"/>
            <a:ext cx="6911790" cy="5702227"/>
          </a:xfrm>
          <a:prstGeom prst="rect">
            <a:avLst/>
          </a:prstGeom>
        </p:spPr>
      </p:pic>
    </p:spTree>
    <p:extLst>
      <p:ext uri="{BB962C8B-B14F-4D97-AF65-F5344CB8AC3E}">
        <p14:creationId xmlns:p14="http://schemas.microsoft.com/office/powerpoint/2010/main" val="2040247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pic>
        <p:nvPicPr>
          <p:cNvPr id="2" name="Picture 1" descr="A palm trees and a moon&#10;&#10;Description automatically generated">
            <a:extLst>
              <a:ext uri="{FF2B5EF4-FFF2-40B4-BE49-F238E27FC236}">
                <a16:creationId xmlns:a16="http://schemas.microsoft.com/office/drawing/2014/main" id="{EC15953F-9347-04F1-0F8B-FD9CBF8D0C8A}"/>
              </a:ext>
            </a:extLst>
          </p:cNvPr>
          <p:cNvPicPr>
            <a:picLocks noChangeAspect="1"/>
          </p:cNvPicPr>
          <p:nvPr userDrawn="1"/>
        </p:nvPicPr>
        <p:blipFill>
          <a:blip r:embed="rId3">
            <a:alphaModFix amt="20000"/>
          </a:blip>
          <a:stretch>
            <a:fillRect/>
          </a:stretch>
        </p:blipFill>
        <p:spPr>
          <a:xfrm>
            <a:off x="6079199" y="1100333"/>
            <a:ext cx="5140007" cy="4871305"/>
          </a:xfrm>
          <a:prstGeom prst="rect">
            <a:avLst/>
          </a:prstGeom>
        </p:spPr>
      </p:pic>
    </p:spTree>
    <p:extLst>
      <p:ext uri="{BB962C8B-B14F-4D97-AF65-F5344CB8AC3E}">
        <p14:creationId xmlns:p14="http://schemas.microsoft.com/office/powerpoint/2010/main" val="4046300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F39DEC9B-91F1-3BB0-BBE0-249F5F668F87}"/>
              </a:ext>
            </a:extLst>
          </p:cNvPr>
          <p:cNvSpPr/>
          <p:nvPr userDrawn="1"/>
        </p:nvSpPr>
        <p:spPr>
          <a:xfrm>
            <a:off x="123826" y="180976"/>
            <a:ext cx="11906250" cy="656272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132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F39DEC9B-91F1-3BB0-BBE0-249F5F668F87}"/>
              </a:ext>
            </a:extLst>
          </p:cNvPr>
          <p:cNvSpPr/>
          <p:nvPr userDrawn="1"/>
        </p:nvSpPr>
        <p:spPr>
          <a:xfrm>
            <a:off x="123826" y="180976"/>
            <a:ext cx="11906250" cy="656272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221FFA0-3309-C9E9-DC18-C888C3ED6F69}"/>
              </a:ext>
            </a:extLst>
          </p:cNvPr>
          <p:cNvPicPr>
            <a:picLocks noChangeAspect="1"/>
          </p:cNvPicPr>
          <p:nvPr userDrawn="1"/>
        </p:nvPicPr>
        <p:blipFill>
          <a:blip r:embed="rId3"/>
          <a:stretch>
            <a:fillRect/>
          </a:stretch>
        </p:blipFill>
        <p:spPr>
          <a:xfrm>
            <a:off x="260132" y="6040833"/>
            <a:ext cx="729429" cy="601779"/>
          </a:xfrm>
          <a:prstGeom prst="rect">
            <a:avLst/>
          </a:prstGeom>
        </p:spPr>
      </p:pic>
    </p:spTree>
    <p:extLst>
      <p:ext uri="{BB962C8B-B14F-4D97-AF65-F5344CB8AC3E}">
        <p14:creationId xmlns:p14="http://schemas.microsoft.com/office/powerpoint/2010/main" val="3222274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74511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F39DEC9B-91F1-3BB0-BBE0-249F5F668F87}"/>
              </a:ext>
            </a:extLst>
          </p:cNvPr>
          <p:cNvSpPr/>
          <p:nvPr userDrawn="1"/>
        </p:nvSpPr>
        <p:spPr>
          <a:xfrm>
            <a:off x="123826" y="180976"/>
            <a:ext cx="11906250" cy="656272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221FFA0-3309-C9E9-DC18-C888C3ED6F69}"/>
              </a:ext>
            </a:extLst>
          </p:cNvPr>
          <p:cNvPicPr>
            <a:picLocks noChangeAspect="1"/>
          </p:cNvPicPr>
          <p:nvPr userDrawn="1"/>
        </p:nvPicPr>
        <p:blipFill>
          <a:blip r:embed="rId3"/>
          <a:stretch>
            <a:fillRect/>
          </a:stretch>
        </p:blipFill>
        <p:spPr>
          <a:xfrm>
            <a:off x="260132" y="6040833"/>
            <a:ext cx="729429" cy="601779"/>
          </a:xfrm>
          <a:prstGeom prst="rect">
            <a:avLst/>
          </a:prstGeom>
        </p:spPr>
      </p:pic>
      <p:pic>
        <p:nvPicPr>
          <p:cNvPr id="4" name="Picture 3" descr="A palm trees and a moon&#10;&#10;Description automatically generated">
            <a:extLst>
              <a:ext uri="{FF2B5EF4-FFF2-40B4-BE49-F238E27FC236}">
                <a16:creationId xmlns:a16="http://schemas.microsoft.com/office/drawing/2014/main" id="{5C6191A2-EB22-25FB-5D51-475A6A8DBB31}"/>
              </a:ext>
            </a:extLst>
          </p:cNvPr>
          <p:cNvPicPr>
            <a:picLocks noChangeAspect="1"/>
          </p:cNvPicPr>
          <p:nvPr userDrawn="1"/>
        </p:nvPicPr>
        <p:blipFill>
          <a:blip r:embed="rId4"/>
          <a:stretch>
            <a:fillRect/>
          </a:stretch>
        </p:blipFill>
        <p:spPr>
          <a:xfrm>
            <a:off x="6794819" y="1282554"/>
            <a:ext cx="4824193" cy="4572001"/>
          </a:xfrm>
          <a:prstGeom prst="rect">
            <a:avLst/>
          </a:prstGeom>
        </p:spPr>
      </p:pic>
    </p:spTree>
    <p:extLst>
      <p:ext uri="{BB962C8B-B14F-4D97-AF65-F5344CB8AC3E}">
        <p14:creationId xmlns:p14="http://schemas.microsoft.com/office/powerpoint/2010/main" val="4021004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14EEC-DE53-672F-8C43-00CC57FFFE27}"/>
              </a:ext>
            </a:extLst>
          </p:cNvPr>
          <p:cNvSpPr/>
          <p:nvPr userDrawn="1"/>
        </p:nvSpPr>
        <p:spPr>
          <a:xfrm>
            <a:off x="150160" y="111794"/>
            <a:ext cx="11870390" cy="6612856"/>
          </a:xfrm>
          <a:prstGeom prst="rect">
            <a:avLst/>
          </a:prstGeom>
          <a:solidFill>
            <a:srgbClr val="1D53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37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975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62EEF1F4-4470-DA89-B5C5-0714B4BEC734}"/>
              </a:ext>
            </a:extLst>
          </p:cNvPr>
          <p:cNvSpPr/>
          <p:nvPr userDrawn="1"/>
        </p:nvSpPr>
        <p:spPr>
          <a:xfrm>
            <a:off x="150160" y="111794"/>
            <a:ext cx="11870390" cy="6612856"/>
          </a:xfrm>
          <a:prstGeom prst="rect">
            <a:avLst/>
          </a:prstGeom>
          <a:solidFill>
            <a:srgbClr val="1D53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376"/>
              </a:solidFill>
              <a:effectLst/>
              <a:uLnTx/>
              <a:uFillTx/>
              <a:latin typeface="Calibri" panose="020F0502020204030204"/>
              <a:ea typeface="+mn-ea"/>
              <a:cs typeface="+mn-cs"/>
            </a:endParaRPr>
          </a:p>
        </p:txBody>
      </p:sp>
      <p:pic>
        <p:nvPicPr>
          <p:cNvPr id="3" name="Image" descr="Image">
            <a:extLst>
              <a:ext uri="{FF2B5EF4-FFF2-40B4-BE49-F238E27FC236}">
                <a16:creationId xmlns:a16="http://schemas.microsoft.com/office/drawing/2014/main" id="{1E3D4D42-7E8C-EB8F-7599-8B2E78C4F0A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0350" y="6081106"/>
            <a:ext cx="628650" cy="524230"/>
          </a:xfrm>
          <a:prstGeom prst="rect">
            <a:avLst/>
          </a:prstGeom>
          <a:ln w="12700">
            <a:miter lim="400000"/>
          </a:ln>
        </p:spPr>
      </p:pic>
    </p:spTree>
    <p:extLst>
      <p:ext uri="{BB962C8B-B14F-4D97-AF65-F5344CB8AC3E}">
        <p14:creationId xmlns:p14="http://schemas.microsoft.com/office/powerpoint/2010/main" val="4262300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Structure">
    <p:spTree>
      <p:nvGrpSpPr>
        <p:cNvPr id="1" name=""/>
        <p:cNvGrpSpPr/>
        <p:nvPr/>
      </p:nvGrpSpPr>
      <p:grpSpPr>
        <a:xfrm>
          <a:off x="0" y="0"/>
          <a:ext cx="0" cy="0"/>
          <a:chOff x="0" y="0"/>
          <a:chExt cx="0" cy="0"/>
        </a:xfrm>
      </p:grpSpPr>
      <p:pic>
        <p:nvPicPr>
          <p:cNvPr id="92" name="Picture 6" descr="Picture 6"/>
          <p:cNvPicPr>
            <a:picLocks noChangeAspect="1"/>
          </p:cNvPicPr>
          <p:nvPr/>
        </p:nvPicPr>
        <p:blipFill>
          <a:blip r:embed="rId2"/>
          <a:stretch>
            <a:fillRect/>
          </a:stretch>
        </p:blipFill>
        <p:spPr>
          <a:xfrm>
            <a:off x="-33602" y="-2"/>
            <a:ext cx="12225603" cy="6876903"/>
          </a:xfrm>
          <a:prstGeom prst="rect">
            <a:avLst/>
          </a:prstGeom>
          <a:ln w="12700">
            <a:miter lim="400000"/>
          </a:ln>
        </p:spPr>
      </p:pic>
      <p:sp>
        <p:nvSpPr>
          <p:cNvPr id="93" name="Dianummer"/>
          <p:cNvSpPr txBox="1">
            <a:spLocks noGrp="1"/>
          </p:cNvSpPr>
          <p:nvPr>
            <p:ph type="sldNum" sz="quarter" idx="2"/>
          </p:nvPr>
        </p:nvSpPr>
        <p:spPr>
          <a:xfrm>
            <a:off x="5892800" y="6172201"/>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266558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D450-5A08-4346-A025-9BE793F184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D92C52-EA8A-481D-9870-160ED9C610DE}"/>
              </a:ext>
            </a:extLst>
          </p:cNvPr>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8" indent="0" algn="ctr">
              <a:buNone/>
              <a:defRPr sz="1800"/>
            </a:lvl3pPr>
            <a:lvl4pPr marL="1371430" indent="0" algn="ctr">
              <a:buNone/>
              <a:defRPr sz="1600"/>
            </a:lvl4pPr>
            <a:lvl5pPr marL="1828573" indent="0" algn="ctr">
              <a:buNone/>
              <a:defRPr sz="1600"/>
            </a:lvl5pPr>
            <a:lvl6pPr marL="2285715"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E426B-F382-4946-9DD0-5D0935B186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C8362BB-B32C-4669-B7CC-628F4957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48B40-DAB7-4DC5-84DE-31AE4BF94192}"/>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585341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47E0-E95F-486E-ACAF-B2DD89E69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DD429-39A9-4927-8BE6-9FE81043B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A12F7-E8FB-49D6-88FB-11B200E3105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0142E2-17E3-4926-A258-1F74AAE48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13391-B37D-4D45-B1A9-F0E1894E4BF7}"/>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312344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4425-B746-406E-AF67-5EFF85069E8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6896E7-BE2F-4F01-BE05-325326DD4997}"/>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5"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6AF853-8D5C-428F-BE66-0913DB22D8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750ACC8-5F9C-4AA2-9719-C010EC26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6F49-F6EB-48D0-98BB-F902DDF600CF}"/>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534032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8B231-194A-4E88-B8EE-6C7ECB951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98E3A-97A6-4032-AA9F-FD71BD0A3B8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77DA37-4270-44BC-B56E-0D5FCBC516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8608F-1E7B-48BD-9E96-2002D0749CC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B80D18E-C516-466D-AA20-54D07CEB4A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7AB55-8A19-44C9-B0C1-5AE57B9F7141}"/>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150982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F397-B3FD-445C-949A-ED736B80DF56}"/>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E8B73C-595F-4712-BE0F-4109321659B2}"/>
              </a:ext>
            </a:extLst>
          </p:cNvPr>
          <p:cNvSpPr>
            <a:spLocks noGrp="1"/>
          </p:cNvSpPr>
          <p:nvPr>
            <p:ph type="body" idx="1"/>
          </p:nvPr>
        </p:nvSpPr>
        <p:spPr>
          <a:xfrm>
            <a:off x="839791" y="1681163"/>
            <a:ext cx="5157787" cy="823912"/>
          </a:xfrm>
        </p:spPr>
        <p:txBody>
          <a:bodyPr anchor="b"/>
          <a:lstStyle>
            <a:lvl1pPr marL="0" indent="0">
              <a:buNone/>
              <a:defRPr sz="2400" b="1"/>
            </a:lvl1pPr>
            <a:lvl2pPr marL="457143" indent="0">
              <a:buNone/>
              <a:defRPr sz="2000" b="1"/>
            </a:lvl2pPr>
            <a:lvl3pPr marL="914288" indent="0">
              <a:buNone/>
              <a:defRPr sz="1800" b="1"/>
            </a:lvl3pPr>
            <a:lvl4pPr marL="1371430" indent="0">
              <a:buNone/>
              <a:defRPr sz="1600" b="1"/>
            </a:lvl4pPr>
            <a:lvl5pPr marL="1828573" indent="0">
              <a:buNone/>
              <a:defRPr sz="1600" b="1"/>
            </a:lvl5pPr>
            <a:lvl6pPr marL="2285715"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E64B8C-BDE2-4ED4-B1C6-CDBF65FA5144}"/>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16923-5219-498B-922C-419EF02B5C5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43" indent="0">
              <a:buNone/>
              <a:defRPr sz="2000" b="1"/>
            </a:lvl2pPr>
            <a:lvl3pPr marL="914288" indent="0">
              <a:buNone/>
              <a:defRPr sz="1800" b="1"/>
            </a:lvl3pPr>
            <a:lvl4pPr marL="1371430" indent="0">
              <a:buNone/>
              <a:defRPr sz="1600" b="1"/>
            </a:lvl4pPr>
            <a:lvl5pPr marL="1828573" indent="0">
              <a:buNone/>
              <a:defRPr sz="1600" b="1"/>
            </a:lvl5pPr>
            <a:lvl6pPr marL="2285715"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EBF79-17FD-4198-A7BB-E46CBA52157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2A18DB-907F-44FB-A80B-3104ED808C5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3FF018F-5C85-4312-9650-CC4966ADE1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843DAC-530F-48D3-B380-6440D305AB8C}"/>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176889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E19-62A4-41CC-87B0-D9A018F565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30623E-8318-4E6A-AA26-8592E2D58C4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28D1E79-2839-4A93-BB29-9EA19B858F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3C2A5E-F4C5-4639-94A3-A8CB6771A224}"/>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147459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4343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813BBE-FFBD-4E6F-89E8-0220CCFE0D0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5506299-C7DC-41F7-8171-28EA1F5D8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B788E-8872-4DBD-88D1-96966A7CC684}"/>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156952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AAAB-214E-45D5-9EF4-E82B11CFEEDB}"/>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8D8E8-9ED0-49A6-AB5F-DF405676B83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36FAEC-2B2C-4639-AD3D-A06F9F2CA747}"/>
              </a:ext>
            </a:extLst>
          </p:cNvPr>
          <p:cNvSpPr>
            <a:spLocks noGrp="1"/>
          </p:cNvSpPr>
          <p:nvPr>
            <p:ph type="body" sz="half" idx="2"/>
          </p:nvPr>
        </p:nvSpPr>
        <p:spPr>
          <a:xfrm>
            <a:off x="839791" y="2057401"/>
            <a:ext cx="3932237" cy="3811588"/>
          </a:xfrm>
        </p:spPr>
        <p:txBody>
          <a:bodyPr/>
          <a:lstStyle>
            <a:lvl1pPr marL="0" indent="0">
              <a:buNone/>
              <a:defRPr sz="1600"/>
            </a:lvl1pPr>
            <a:lvl2pPr marL="457143" indent="0">
              <a:buNone/>
              <a:defRPr sz="1400"/>
            </a:lvl2pPr>
            <a:lvl3pPr marL="914288" indent="0">
              <a:buNone/>
              <a:defRPr sz="1200"/>
            </a:lvl3pPr>
            <a:lvl4pPr marL="1371430" indent="0">
              <a:buNone/>
              <a:defRPr sz="1000"/>
            </a:lvl4pPr>
            <a:lvl5pPr marL="1828573" indent="0">
              <a:buNone/>
              <a:defRPr sz="1000"/>
            </a:lvl5pPr>
            <a:lvl6pPr marL="2285715"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08F4E-EE9C-40C3-B7B2-2094F767303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745005-FB02-4AEB-AC79-5A6B60ADB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398D6-CA15-4EDA-A837-5BDFC83F4FCB}"/>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823791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C381-EBDB-41C6-ABE4-C2B0BEFC1259}"/>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3E528B-6E46-4E27-B4A1-AD1AB507B056}"/>
              </a:ext>
            </a:extLst>
          </p:cNvPr>
          <p:cNvSpPr>
            <a:spLocks noGrp="1"/>
          </p:cNvSpPr>
          <p:nvPr>
            <p:ph type="pic" idx="1"/>
          </p:nvPr>
        </p:nvSpPr>
        <p:spPr>
          <a:xfrm>
            <a:off x="5183188" y="987429"/>
            <a:ext cx="6172200" cy="4873625"/>
          </a:xfrm>
        </p:spPr>
        <p:txBody>
          <a:bodyPr/>
          <a:lstStyle>
            <a:lvl1pPr marL="0" indent="0">
              <a:buNone/>
              <a:defRPr sz="3200"/>
            </a:lvl1pPr>
            <a:lvl2pPr marL="457143" indent="0">
              <a:buNone/>
              <a:defRPr sz="2800"/>
            </a:lvl2pPr>
            <a:lvl3pPr marL="914288" indent="0">
              <a:buNone/>
              <a:defRPr sz="2400"/>
            </a:lvl3pPr>
            <a:lvl4pPr marL="1371430" indent="0">
              <a:buNone/>
              <a:defRPr sz="2000"/>
            </a:lvl4pPr>
            <a:lvl5pPr marL="1828573" indent="0">
              <a:buNone/>
              <a:defRPr sz="2000"/>
            </a:lvl5pPr>
            <a:lvl6pPr marL="2285715"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FEA18772-F7B2-48B8-8498-60F6BE8C5E3B}"/>
              </a:ext>
            </a:extLst>
          </p:cNvPr>
          <p:cNvSpPr>
            <a:spLocks noGrp="1"/>
          </p:cNvSpPr>
          <p:nvPr>
            <p:ph type="body" sz="half" idx="2"/>
          </p:nvPr>
        </p:nvSpPr>
        <p:spPr>
          <a:xfrm>
            <a:off x="839791" y="2057401"/>
            <a:ext cx="3932237" cy="3811588"/>
          </a:xfrm>
        </p:spPr>
        <p:txBody>
          <a:bodyPr/>
          <a:lstStyle>
            <a:lvl1pPr marL="0" indent="0">
              <a:buNone/>
              <a:defRPr sz="1600"/>
            </a:lvl1pPr>
            <a:lvl2pPr marL="457143" indent="0">
              <a:buNone/>
              <a:defRPr sz="1400"/>
            </a:lvl2pPr>
            <a:lvl3pPr marL="914288" indent="0">
              <a:buNone/>
              <a:defRPr sz="1200"/>
            </a:lvl3pPr>
            <a:lvl4pPr marL="1371430" indent="0">
              <a:buNone/>
              <a:defRPr sz="1000"/>
            </a:lvl4pPr>
            <a:lvl5pPr marL="1828573" indent="0">
              <a:buNone/>
              <a:defRPr sz="1000"/>
            </a:lvl5pPr>
            <a:lvl6pPr marL="2285715"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24F28A-0A2C-4527-BD40-C971C2BC705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D2A0AD6-0CF7-4ACF-B9AB-2E7EF792C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B5040-9F5F-4430-9839-8B5593C23DD5}"/>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64944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B4E0-860B-45E1-828E-6AB4C3CE49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E50758-CCA8-49D7-B69B-FF27DAAC2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6C551-EA1E-4714-88E9-69CA5C34C83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AD6F437-2CA0-453C-B909-9B12FD865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FE301-60AA-4598-8565-A9F0ADC1C473}"/>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3633336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9C6CC-A961-4551-94DA-C646FABEE07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6C4BDA-1E2B-461B-B095-DCCDD89695E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87D0F-7EF6-48ED-BF2B-A84F690C5D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D65C46-6052-4401-BE80-84C986313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F9DB9-ADDF-4E38-9B99-80F2B9F45A01}"/>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40451398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rgbClr val="00003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5AC32-B67E-8740-8B72-3E0E1F31C52C}"/>
              </a:ext>
            </a:extLst>
          </p:cNvPr>
          <p:cNvSpPr/>
          <p:nvPr userDrawn="1"/>
        </p:nvSpPr>
        <p:spPr>
          <a:xfrm flipV="1">
            <a:off x="0" y="1384301"/>
            <a:ext cx="12192000" cy="5473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en-US" sz="900"/>
          </a:p>
        </p:txBody>
      </p:sp>
      <p:graphicFrame>
        <p:nvGraphicFramePr>
          <p:cNvPr id="7" name="Object 6" hidden="1"/>
          <p:cNvGraphicFramePr>
            <a:graphicFrameLocks noChangeAspect="1"/>
          </p:cNvGraphicFramePr>
          <p:nvPr userDrawn="1">
            <p:custDataLst>
              <p:tags r:id="rId1"/>
            </p:custData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p:cNvPicPr/>
                      <p:nvPr/>
                    </p:nvPicPr>
                    <p:blipFill>
                      <a:blip r:embed="rId4"/>
                      <a:stretch>
                        <a:fillRect/>
                      </a:stretch>
                    </p:blipFill>
                    <p:spPr>
                      <a:xfrm>
                        <a:off x="2119" y="1592"/>
                        <a:ext cx="2116" cy="1587"/>
                      </a:xfrm>
                      <a:prstGeom prst="rect">
                        <a:avLst/>
                      </a:prstGeom>
                    </p:spPr>
                  </p:pic>
                </p:oleObj>
              </mc:Fallback>
            </mc:AlternateContent>
          </a:graphicData>
        </a:graphic>
      </p:graphicFrame>
      <p:sp>
        <p:nvSpPr>
          <p:cNvPr id="2" name="Titel 1"/>
          <p:cNvSpPr>
            <a:spLocks noGrp="1"/>
          </p:cNvSpPr>
          <p:nvPr>
            <p:ph type="ctrTitle" hasCustomPrompt="1"/>
          </p:nvPr>
        </p:nvSpPr>
        <p:spPr>
          <a:xfrm>
            <a:off x="410401" y="0"/>
            <a:ext cx="11371201" cy="1323976"/>
          </a:xfrm>
        </p:spPr>
        <p:txBody>
          <a:bodyPr tIns="648000" anchor="ctr"/>
          <a:lstStyle>
            <a:lvl1pPr algn="ctr" defTabSz="457143" rtl="0" eaLnBrk="1" latinLnBrk="0" hangingPunct="1">
              <a:lnSpc>
                <a:spcPct val="90000"/>
              </a:lnSpc>
              <a:spcBef>
                <a:spcPct val="0"/>
              </a:spcBef>
              <a:buNone/>
              <a:defRPr lang="nl-NL" sz="3000" kern="1200" cap="all" baseline="0">
                <a:solidFill>
                  <a:schemeClr val="bg1"/>
                </a:solidFill>
                <a:latin typeface="Adobe Caslon Pro" panose="0205050205050A020403" pitchFamily="18" charset="77"/>
                <a:ea typeface="+mj-ea"/>
                <a:cs typeface="+mj-cs"/>
              </a:defRPr>
            </a:lvl1pPr>
          </a:lstStyle>
          <a:p>
            <a:r>
              <a:rPr lang="nl-NL"/>
              <a:t>Klik om de stijl te bewerken</a:t>
            </a:r>
          </a:p>
        </p:txBody>
      </p:sp>
      <p:cxnSp>
        <p:nvCxnSpPr>
          <p:cNvPr id="5" name="Straight Connector 4">
            <a:extLst>
              <a:ext uri="{FF2B5EF4-FFF2-40B4-BE49-F238E27FC236}">
                <a16:creationId xmlns:a16="http://schemas.microsoft.com/office/drawing/2014/main" id="{D474494D-F4CD-484B-99D7-A20B6F7F6835}"/>
              </a:ext>
            </a:extLst>
          </p:cNvPr>
          <p:cNvCxnSpPr>
            <a:cxnSpLocks/>
          </p:cNvCxnSpPr>
          <p:nvPr userDrawn="1"/>
        </p:nvCxnSpPr>
        <p:spPr>
          <a:xfrm flipH="1">
            <a:off x="0" y="1441451"/>
            <a:ext cx="12192000" cy="0"/>
          </a:xfrm>
          <a:prstGeom prst="line">
            <a:avLst/>
          </a:prstGeom>
          <a:ln w="25400">
            <a:solidFill>
              <a:srgbClr val="000032"/>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4FF6CCB4-942D-994A-8C48-B7CDEAEB989C}"/>
              </a:ext>
            </a:extLst>
          </p:cNvPr>
          <p:cNvSpPr>
            <a:spLocks noGrp="1"/>
          </p:cNvSpPr>
          <p:nvPr>
            <p:ph type="body" sz="quarter" idx="10"/>
          </p:nvPr>
        </p:nvSpPr>
        <p:spPr>
          <a:xfrm>
            <a:off x="410401" y="1542075"/>
            <a:ext cx="11371201" cy="431792"/>
          </a:xfrm>
          <a:noFill/>
        </p:spPr>
        <p:txBody>
          <a:bodyPr anchor="t"/>
          <a:lstStyle>
            <a:lvl1pPr algn="ctr">
              <a:spcBef>
                <a:spcPts val="0"/>
              </a:spcBef>
              <a:spcAft>
                <a:spcPts val="1200"/>
              </a:spcAft>
              <a:defRPr sz="2251" b="0" i="0" cap="none" baseline="0">
                <a:latin typeface="Helvetica Neue LT Pro 63 Medium" panose="020B0605020202020204" pitchFamily="34" charset="77"/>
              </a:defRPr>
            </a:lvl1pPr>
          </a:lstStyle>
          <a:p>
            <a:pPr lvl="0"/>
            <a:r>
              <a:rPr lang="en-GB"/>
              <a:t>Click to edit Master text styles</a:t>
            </a:r>
          </a:p>
        </p:txBody>
      </p:sp>
      <p:sp>
        <p:nvSpPr>
          <p:cNvPr id="9" name="Text Placeholder 7">
            <a:extLst>
              <a:ext uri="{FF2B5EF4-FFF2-40B4-BE49-F238E27FC236}">
                <a16:creationId xmlns:a16="http://schemas.microsoft.com/office/drawing/2014/main" id="{FE104045-96AE-1A49-A852-5729C615B44E}"/>
              </a:ext>
            </a:extLst>
          </p:cNvPr>
          <p:cNvSpPr>
            <a:spLocks noGrp="1"/>
          </p:cNvSpPr>
          <p:nvPr>
            <p:ph type="body" sz="quarter" idx="11"/>
          </p:nvPr>
        </p:nvSpPr>
        <p:spPr>
          <a:xfrm>
            <a:off x="1203399" y="2450124"/>
            <a:ext cx="9678031" cy="3718269"/>
          </a:xfrm>
        </p:spPr>
        <p:txBody>
          <a:bodyPr anchor="t"/>
          <a:lstStyle>
            <a:lvl1pPr algn="ctr">
              <a:spcBef>
                <a:spcPts val="0"/>
              </a:spcBef>
              <a:spcAft>
                <a:spcPts val="600"/>
              </a:spcAft>
              <a:defRPr sz="1900"/>
            </a:lvl1pPr>
          </a:lstStyle>
          <a:p>
            <a:pPr lvl="0"/>
            <a:r>
              <a:rPr lang="en-GB"/>
              <a:t>Click to edit Master text styles</a:t>
            </a:r>
          </a:p>
        </p:txBody>
      </p:sp>
      <p:sp>
        <p:nvSpPr>
          <p:cNvPr id="11" name="Tijdelijke aanduiding voor dianummer 3">
            <a:extLst>
              <a:ext uri="{FF2B5EF4-FFF2-40B4-BE49-F238E27FC236}">
                <a16:creationId xmlns:a16="http://schemas.microsoft.com/office/drawing/2014/main" id="{E73C49F4-150C-4502-812F-4AD3DE70B33E}"/>
              </a:ext>
            </a:extLst>
          </p:cNvPr>
          <p:cNvSpPr>
            <a:spLocks noGrp="1"/>
          </p:cNvSpPr>
          <p:nvPr>
            <p:ph type="sldNum" sz="quarter" idx="12"/>
          </p:nvPr>
        </p:nvSpPr>
        <p:spPr>
          <a:xfrm>
            <a:off x="10714732" y="6462089"/>
            <a:ext cx="1066869" cy="182563"/>
          </a:xfrm>
          <a:prstGeom prst="rect">
            <a:avLst/>
          </a:prstGeom>
        </p:spPr>
        <p:txBody>
          <a:bodyPr/>
          <a:lstStyle>
            <a:lvl1pPr algn="r">
              <a:defRPr sz="1000">
                <a:solidFill>
                  <a:schemeClr val="tx1"/>
                </a:solidFill>
              </a:defRPr>
            </a:lvl1pPr>
          </a:lstStyle>
          <a:p>
            <a:fld id="{8033DDFB-1B01-F94B-833A-AB2D266BBC9E}" type="slidenum">
              <a:rPr lang="nl-NL" smtClean="0"/>
              <a:pPr/>
              <a:t>‹#›</a:t>
            </a:fld>
            <a:endParaRPr lang="nl-NL"/>
          </a:p>
        </p:txBody>
      </p:sp>
    </p:spTree>
    <p:extLst>
      <p:ext uri="{BB962C8B-B14F-4D97-AF65-F5344CB8AC3E}">
        <p14:creationId xmlns:p14="http://schemas.microsoft.com/office/powerpoint/2010/main" val="715152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4" y="911710"/>
            <a:ext cx="6087037" cy="5021805"/>
          </a:xfrm>
          <a:prstGeom prst="rect">
            <a:avLst/>
          </a:prstGeom>
        </p:spPr>
      </p:pic>
    </p:spTree>
    <p:extLst>
      <p:ext uri="{BB962C8B-B14F-4D97-AF65-F5344CB8AC3E}">
        <p14:creationId xmlns:p14="http://schemas.microsoft.com/office/powerpoint/2010/main" val="2608901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188825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489" indent="0">
              <a:lnSpc>
                <a:spcPct val="100000"/>
              </a:lnSpc>
              <a:spcBef>
                <a:spcPts val="0"/>
              </a:spcBef>
              <a:buFontTx/>
              <a:buNone/>
              <a:defRPr sz="1500">
                <a:solidFill>
                  <a:srgbClr val="0B2340"/>
                </a:solidFill>
                <a:latin typeface="Adobe Caslon Pro" panose="0205050205050A020403" pitchFamily="18" charset="77"/>
              </a:defRPr>
            </a:lvl2pPr>
            <a:lvl3pPr marL="888978" indent="0">
              <a:lnSpc>
                <a:spcPct val="100000"/>
              </a:lnSpc>
              <a:spcBef>
                <a:spcPts val="0"/>
              </a:spcBef>
              <a:buFontTx/>
              <a:buNone/>
              <a:defRPr sz="1500">
                <a:solidFill>
                  <a:srgbClr val="0B2340"/>
                </a:solidFill>
                <a:latin typeface="Adobe Caslon Pro" panose="0205050205050A020403" pitchFamily="18" charset="77"/>
              </a:defRPr>
            </a:lvl3pPr>
            <a:lvl4pPr marL="1333467" indent="0">
              <a:lnSpc>
                <a:spcPct val="100000"/>
              </a:lnSpc>
              <a:spcBef>
                <a:spcPts val="0"/>
              </a:spcBef>
              <a:buFontTx/>
              <a:buNone/>
              <a:defRPr sz="1500">
                <a:solidFill>
                  <a:srgbClr val="0B2340"/>
                </a:solidFill>
                <a:latin typeface="Adobe Caslon Pro" panose="0205050205050A020403" pitchFamily="18" charset="77"/>
              </a:defRPr>
            </a:lvl4pPr>
            <a:lvl5pPr marL="1777956"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139890040"/>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896851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9741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1585547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73425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5" y="1150733"/>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1924540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0"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489" indent="0">
              <a:lnSpc>
                <a:spcPct val="100000"/>
              </a:lnSpc>
              <a:spcBef>
                <a:spcPts val="0"/>
              </a:spcBef>
              <a:buFontTx/>
              <a:buNone/>
              <a:defRPr sz="1500">
                <a:solidFill>
                  <a:schemeClr val="bg1"/>
                </a:solidFill>
                <a:latin typeface="Adobe Caslon Pro" panose="0205050205050A020403" pitchFamily="18" charset="77"/>
              </a:defRPr>
            </a:lvl2pPr>
            <a:lvl3pPr marL="888978" indent="0">
              <a:lnSpc>
                <a:spcPct val="100000"/>
              </a:lnSpc>
              <a:spcBef>
                <a:spcPts val="0"/>
              </a:spcBef>
              <a:buFontTx/>
              <a:buNone/>
              <a:defRPr sz="1500">
                <a:solidFill>
                  <a:schemeClr val="bg1"/>
                </a:solidFill>
                <a:latin typeface="Adobe Caslon Pro" panose="0205050205050A020403" pitchFamily="18" charset="77"/>
              </a:defRPr>
            </a:lvl3pPr>
            <a:lvl4pPr marL="1333467" indent="0">
              <a:lnSpc>
                <a:spcPct val="100000"/>
              </a:lnSpc>
              <a:spcBef>
                <a:spcPts val="0"/>
              </a:spcBef>
              <a:buFontTx/>
              <a:buNone/>
              <a:defRPr sz="1500">
                <a:solidFill>
                  <a:schemeClr val="bg1"/>
                </a:solidFill>
                <a:latin typeface="Adobe Caslon Pro" panose="0205050205050A020403" pitchFamily="18" charset="77"/>
              </a:defRPr>
            </a:lvl4pPr>
            <a:lvl5pPr marL="1777956"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43633524"/>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1" y="2832821"/>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1"/>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2" y="4811197"/>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0"/>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8" y="4904789"/>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9" y="4258277"/>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69"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7" y="1989312"/>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7"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1"/>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10"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894681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1661230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948390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124991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602073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624793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6379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475701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6" y="589877"/>
            <a:ext cx="6911791" cy="5702227"/>
          </a:xfrm>
          <a:prstGeom prst="rect">
            <a:avLst/>
          </a:prstGeom>
        </p:spPr>
      </p:pic>
    </p:spTree>
    <p:extLst>
      <p:ext uri="{BB962C8B-B14F-4D97-AF65-F5344CB8AC3E}">
        <p14:creationId xmlns:p14="http://schemas.microsoft.com/office/powerpoint/2010/main" val="3901861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0041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01/27/2026</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4213911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160808" y="-169867"/>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364040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755910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225203"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947794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2"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4"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4"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16971"/>
            <a:ext cx="840313" cy="693104"/>
          </a:xfrm>
          <a:prstGeom prst="rect">
            <a:avLst/>
          </a:prstGeom>
          <a:ln w="12700">
            <a:miter lim="400000"/>
          </a:ln>
        </p:spPr>
      </p:pic>
    </p:spTree>
    <p:extLst>
      <p:ext uri="{BB962C8B-B14F-4D97-AF65-F5344CB8AC3E}">
        <p14:creationId xmlns:p14="http://schemas.microsoft.com/office/powerpoint/2010/main" val="406979075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4"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39"/>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56373813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3"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6"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4161516773"/>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theme" Target="../theme/theme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theme" Target="../theme/theme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theme" Target="../theme/theme7.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547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5A40D-3974-492A-A4B9-4A12891A6E37}" type="datetimeFigureOut">
              <a:rPr lang="en-US" smtClean="0"/>
              <a:t>1/27/2026</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F3925-4AB6-4A7B-A646-7A1573FAC210}" type="slidenum">
              <a:rPr lang="en-US" smtClean="0"/>
              <a:t>‹#›</a:t>
            </a:fld>
            <a:endParaRPr lang="en-US"/>
          </a:p>
        </p:txBody>
      </p:sp>
    </p:spTree>
    <p:extLst>
      <p:ext uri="{BB962C8B-B14F-4D97-AF65-F5344CB8AC3E}">
        <p14:creationId xmlns:p14="http://schemas.microsoft.com/office/powerpoint/2010/main" val="64334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defRPr/>
            </a:pPr>
            <a:fld id="{68D5A40D-3974-492A-A4B9-4A12891A6E37}" type="datetimeFigureOut">
              <a:rPr lang="en-US" smtClean="0">
                <a:solidFill>
                  <a:prstClr val="black">
                    <a:tint val="75000"/>
                  </a:prstClr>
                </a:solidFill>
              </a:rPr>
              <a:pPr defTabSz="914446">
                <a:defRPr/>
              </a:pPr>
              <a:t>1/27/2026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defRPr/>
            </a:pPr>
            <a:fld id="{09BF3925-4AB6-4A7B-A646-7A1573FAC210}"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7672085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47560-4AFC-41E8-A9E9-340F61F7B653}"/>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D4EF28-8549-4020-A755-7322BCC1B06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8D39D-A63B-4611-8BFF-4C69DF9FEFE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FD0D3F8-A3C8-4EC4-A8F3-884207A8B55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EA89A8-08A7-455D-B728-985B1D9AF7B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ACB57-1C4B-4168-B42C-24269A3562A6}" type="slidenum">
              <a:rPr lang="en-US" smtClean="0"/>
              <a:t>‹#›</a:t>
            </a:fld>
            <a:endParaRPr lang="en-US"/>
          </a:p>
        </p:txBody>
      </p:sp>
    </p:spTree>
    <p:extLst>
      <p:ext uri="{BB962C8B-B14F-4D97-AF65-F5344CB8AC3E}">
        <p14:creationId xmlns:p14="http://schemas.microsoft.com/office/powerpoint/2010/main" val="25808964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sldNum="0" hdr="0" ftr="0" dt="0"/>
  <p:txStyles>
    <p:titleStyle>
      <a:lvl1pPr algn="l" defTabSz="9142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5" indent="-228573" algn="l" defTabSz="9142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8"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3"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8"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5A40D-3974-492A-A4B9-4A12891A6E37}" type="datetimeFigureOut">
              <a:rPr lang="en-US" smtClean="0"/>
              <a:t>1/27/2026</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F3925-4AB6-4A7B-A646-7A1573FAC210}" type="slidenum">
              <a:rPr lang="en-US" smtClean="0"/>
              <a:t>‹#›</a:t>
            </a:fld>
            <a:endParaRPr lang="en-US"/>
          </a:p>
        </p:txBody>
      </p:sp>
    </p:spTree>
    <p:extLst>
      <p:ext uri="{BB962C8B-B14F-4D97-AF65-F5344CB8AC3E}">
        <p14:creationId xmlns:p14="http://schemas.microsoft.com/office/powerpoint/2010/main" val="298075331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5A40D-3974-492A-A4B9-4A12891A6E37}" type="datetimeFigureOut">
              <a:rPr lang="en-US" smtClean="0"/>
              <a:t>1/27/2026</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F3925-4AB6-4A7B-A646-7A1573FAC210}" type="slidenum">
              <a:rPr lang="en-US" smtClean="0"/>
              <a:t>‹#›</a:t>
            </a:fld>
            <a:endParaRPr lang="en-US"/>
          </a:p>
        </p:txBody>
      </p:sp>
    </p:spTree>
    <p:extLst>
      <p:ext uri="{BB962C8B-B14F-4D97-AF65-F5344CB8AC3E}">
        <p14:creationId xmlns:p14="http://schemas.microsoft.com/office/powerpoint/2010/main" val="369064832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861" y="274320"/>
            <a:ext cx="10977489"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861" y="1577340"/>
            <a:ext cx="1097748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052" y="6377940"/>
            <a:ext cx="3903107"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60" y="6377940"/>
            <a:ext cx="280535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6" name="Holder 6"/>
          <p:cNvSpPr>
            <a:spLocks noGrp="1"/>
          </p:cNvSpPr>
          <p:nvPr>
            <p:ph type="sldNum" sz="quarter" idx="7"/>
          </p:nvPr>
        </p:nvSpPr>
        <p:spPr>
          <a:xfrm>
            <a:off x="8781991" y="6377940"/>
            <a:ext cx="280535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4773287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Lst>
  <p:txStyles>
    <p:titleStyle>
      <a:lvl1pPr>
        <a:defRPr>
          <a:latin typeface="+mj-lt"/>
          <a:ea typeface="+mj-ea"/>
          <a:cs typeface="+mj-cs"/>
        </a:defRPr>
      </a:lvl1pPr>
    </p:titleStyle>
    <p:bodyStyle>
      <a:lvl1pPr marL="0">
        <a:defRPr>
          <a:latin typeface="+mn-lt"/>
          <a:ea typeface="+mn-ea"/>
          <a:cs typeface="+mn-cs"/>
        </a:defRPr>
      </a:lvl1pPr>
      <a:lvl2pPr marL="370423">
        <a:defRPr>
          <a:latin typeface="+mn-lt"/>
          <a:ea typeface="+mn-ea"/>
          <a:cs typeface="+mn-cs"/>
        </a:defRPr>
      </a:lvl2pPr>
      <a:lvl3pPr marL="740847">
        <a:defRPr>
          <a:latin typeface="+mn-lt"/>
          <a:ea typeface="+mn-ea"/>
          <a:cs typeface="+mn-cs"/>
        </a:defRPr>
      </a:lvl3pPr>
      <a:lvl4pPr marL="1111270">
        <a:defRPr>
          <a:latin typeface="+mn-lt"/>
          <a:ea typeface="+mn-ea"/>
          <a:cs typeface="+mn-cs"/>
        </a:defRPr>
      </a:lvl4pPr>
      <a:lvl5pPr marL="1481694">
        <a:defRPr>
          <a:latin typeface="+mn-lt"/>
          <a:ea typeface="+mn-ea"/>
          <a:cs typeface="+mn-cs"/>
        </a:defRPr>
      </a:lvl5pPr>
      <a:lvl6pPr marL="1852117">
        <a:defRPr>
          <a:latin typeface="+mn-lt"/>
          <a:ea typeface="+mn-ea"/>
          <a:cs typeface="+mn-cs"/>
        </a:defRPr>
      </a:lvl6pPr>
      <a:lvl7pPr marL="2222541">
        <a:defRPr>
          <a:latin typeface="+mn-lt"/>
          <a:ea typeface="+mn-ea"/>
          <a:cs typeface="+mn-cs"/>
        </a:defRPr>
      </a:lvl7pPr>
      <a:lvl8pPr marL="2592964">
        <a:defRPr>
          <a:latin typeface="+mn-lt"/>
          <a:ea typeface="+mn-ea"/>
          <a:cs typeface="+mn-cs"/>
        </a:defRPr>
      </a:lvl8pPr>
      <a:lvl9pPr marL="2963388">
        <a:defRPr>
          <a:latin typeface="+mn-lt"/>
          <a:ea typeface="+mn-ea"/>
          <a:cs typeface="+mn-cs"/>
        </a:defRPr>
      </a:lvl9pPr>
    </p:bodyStyle>
    <p:otherStyle>
      <a:lvl1pPr marL="0">
        <a:defRPr>
          <a:latin typeface="+mn-lt"/>
          <a:ea typeface="+mn-ea"/>
          <a:cs typeface="+mn-cs"/>
        </a:defRPr>
      </a:lvl1pPr>
      <a:lvl2pPr marL="370423">
        <a:defRPr>
          <a:latin typeface="+mn-lt"/>
          <a:ea typeface="+mn-ea"/>
          <a:cs typeface="+mn-cs"/>
        </a:defRPr>
      </a:lvl2pPr>
      <a:lvl3pPr marL="740847">
        <a:defRPr>
          <a:latin typeface="+mn-lt"/>
          <a:ea typeface="+mn-ea"/>
          <a:cs typeface="+mn-cs"/>
        </a:defRPr>
      </a:lvl3pPr>
      <a:lvl4pPr marL="1111270">
        <a:defRPr>
          <a:latin typeface="+mn-lt"/>
          <a:ea typeface="+mn-ea"/>
          <a:cs typeface="+mn-cs"/>
        </a:defRPr>
      </a:lvl4pPr>
      <a:lvl5pPr marL="1481694">
        <a:defRPr>
          <a:latin typeface="+mn-lt"/>
          <a:ea typeface="+mn-ea"/>
          <a:cs typeface="+mn-cs"/>
        </a:defRPr>
      </a:lvl5pPr>
      <a:lvl6pPr marL="1852117">
        <a:defRPr>
          <a:latin typeface="+mn-lt"/>
          <a:ea typeface="+mn-ea"/>
          <a:cs typeface="+mn-cs"/>
        </a:defRPr>
      </a:lvl6pPr>
      <a:lvl7pPr marL="2222541">
        <a:defRPr>
          <a:latin typeface="+mn-lt"/>
          <a:ea typeface="+mn-ea"/>
          <a:cs typeface="+mn-cs"/>
        </a:defRPr>
      </a:lvl7pPr>
      <a:lvl8pPr marL="2592964">
        <a:defRPr>
          <a:latin typeface="+mn-lt"/>
          <a:ea typeface="+mn-ea"/>
          <a:cs typeface="+mn-cs"/>
        </a:defRPr>
      </a:lvl8pPr>
      <a:lvl9pPr marL="2963388">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dobe Caslon Pro" panose="0205050205050A020403" pitchFamily="18" charset="0"/>
              </a:defRPr>
            </a:lvl1pPr>
          </a:lstStyle>
          <a:p>
            <a:fld id="{1D8BD707-D9CF-40AE-B4C6-C98DA3205C09}" type="datetimeFigureOut">
              <a:rPr lang="en-US" smtClean="0"/>
              <a:pPr/>
              <a:t>1/27/2026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dobe Caslon Pro" panose="0205050205050A020403" pitchFamily="18"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dobe Caslon Pro" panose="0205050205050A020403"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8413134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defTabSz="609630" rtl="0" eaLnBrk="1" latinLnBrk="0" hangingPunct="1">
        <a:spcBef>
          <a:spcPct val="0"/>
        </a:spcBef>
        <a:buNone/>
        <a:defRPr sz="2933" kern="1200">
          <a:solidFill>
            <a:schemeClr val="tx1"/>
          </a:solidFill>
          <a:latin typeface="Adobe Caslon Pro" panose="0205050205050A020403" pitchFamily="18"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dobe Caslon Pro" panose="0205050205050A020403" pitchFamily="18"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dobe Caslon Pro" panose="0205050205050A020403" pitchFamily="18"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dobe Caslon Pro" panose="0205050205050A020403" pitchFamily="18"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dobe Caslon Pro" panose="0205050205050A020403" pitchFamily="18"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dobe Caslon Pro" panose="0205050205050A020403" pitchFamily="18"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3.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52.xml"/><Relationship Id="rId6" Type="http://schemas.openxmlformats.org/officeDocument/2006/relationships/image" Target="../media/image99.png"/><Relationship Id="rId11" Type="http://schemas.openxmlformats.org/officeDocument/2006/relationships/image" Target="../media/image60.png"/><Relationship Id="rId5" Type="http://schemas.openxmlformats.org/officeDocument/2006/relationships/image" Target="../media/image98.png"/><Relationship Id="rId10" Type="http://schemas.openxmlformats.org/officeDocument/2006/relationships/slide" Target="slide10.xml"/><Relationship Id="rId4" Type="http://schemas.openxmlformats.org/officeDocument/2006/relationships/image" Target="../media/image97.png"/><Relationship Id="rId9" Type="http://schemas.openxmlformats.org/officeDocument/2006/relationships/image" Target="../media/image102.png"/></Relationships>
</file>

<file path=ppt/slides/_rels/slide1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png"/><Relationship Id="rId3" Type="http://schemas.openxmlformats.org/officeDocument/2006/relationships/image" Target="../media/image104.jpeg"/><Relationship Id="rId21" Type="http://schemas.openxmlformats.org/officeDocument/2006/relationships/image" Target="../media/image121.png"/><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2.xml"/><Relationship Id="rId16" Type="http://schemas.openxmlformats.org/officeDocument/2006/relationships/image" Target="../media/image117.png"/><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sv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 Id="rId22" Type="http://schemas.openxmlformats.org/officeDocument/2006/relationships/image" Target="../media/image122.svg"/></Relationships>
</file>

<file path=ppt/slides/_rels/slide1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22.svg"/><Relationship Id="rId3" Type="http://schemas.openxmlformats.org/officeDocument/2006/relationships/image" Target="../media/image105.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21.png"/><Relationship Id="rId2" Type="http://schemas.openxmlformats.org/officeDocument/2006/relationships/image" Target="../media/image123.jpeg"/><Relationship Id="rId16"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28.png"/><Relationship Id="rId5" Type="http://schemas.openxmlformats.org/officeDocument/2006/relationships/image" Target="../media/image107.png"/><Relationship Id="rId15" Type="http://schemas.openxmlformats.org/officeDocument/2006/relationships/image" Target="../media/image120.png"/><Relationship Id="rId10" Type="http://schemas.openxmlformats.org/officeDocument/2006/relationships/image" Target="../media/image127.png"/><Relationship Id="rId4" Type="http://schemas.openxmlformats.org/officeDocument/2006/relationships/image" Target="../media/image106.svg"/><Relationship Id="rId9" Type="http://schemas.openxmlformats.org/officeDocument/2006/relationships/image" Target="../media/image126.png"/><Relationship Id="rId14" Type="http://schemas.openxmlformats.org/officeDocument/2006/relationships/image" Target="../media/image131.sv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05.png"/><Relationship Id="rId7" Type="http://schemas.openxmlformats.org/officeDocument/2006/relationships/image" Target="../media/image120.pn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22.svg"/><Relationship Id="rId4" Type="http://schemas.openxmlformats.org/officeDocument/2006/relationships/image" Target="../media/image106.svg"/><Relationship Id="rId9" Type="http://schemas.openxmlformats.org/officeDocument/2006/relationships/image" Target="../media/image121.png"/></Relationships>
</file>

<file path=ppt/slides/_rels/slide1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54.png"/><Relationship Id="rId7" Type="http://schemas.openxmlformats.org/officeDocument/2006/relationships/image" Target="../media/image136.svg"/><Relationship Id="rId12"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3.xml"/><Relationship Id="rId6" Type="http://schemas.openxmlformats.org/officeDocument/2006/relationships/image" Target="../media/image135.png"/><Relationship Id="rId11" Type="http://schemas.openxmlformats.org/officeDocument/2006/relationships/image" Target="../media/image60.png"/><Relationship Id="rId5" Type="http://schemas.openxmlformats.org/officeDocument/2006/relationships/image" Target="../media/image134.svg"/><Relationship Id="rId10" Type="http://schemas.openxmlformats.org/officeDocument/2006/relationships/slide" Target="slide10.xml"/><Relationship Id="rId4" Type="http://schemas.openxmlformats.org/officeDocument/2006/relationships/image" Target="../media/image133.png"/><Relationship Id="rId9" Type="http://schemas.openxmlformats.org/officeDocument/2006/relationships/image" Target="../media/image138.sv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54.png"/><Relationship Id="rId7" Type="http://schemas.openxmlformats.org/officeDocument/2006/relationships/image" Target="../media/image142.svg"/><Relationship Id="rId12"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3.xml"/><Relationship Id="rId6" Type="http://schemas.openxmlformats.org/officeDocument/2006/relationships/image" Target="../media/image141.png"/><Relationship Id="rId11" Type="http://schemas.openxmlformats.org/officeDocument/2006/relationships/image" Target="../media/image60.png"/><Relationship Id="rId5" Type="http://schemas.openxmlformats.org/officeDocument/2006/relationships/image" Target="../media/image140.svg"/><Relationship Id="rId10" Type="http://schemas.openxmlformats.org/officeDocument/2006/relationships/slide" Target="slide10.xml"/><Relationship Id="rId4" Type="http://schemas.openxmlformats.org/officeDocument/2006/relationships/image" Target="../media/image139.png"/><Relationship Id="rId9" Type="http://schemas.openxmlformats.org/officeDocument/2006/relationships/image" Target="../media/image143.png"/></Relationships>
</file>

<file path=ppt/slides/_rels/slide16.xml.rels><?xml version="1.0" encoding="UTF-8" standalone="yes"?>
<Relationships xmlns="http://schemas.openxmlformats.org/package/2006/relationships"><Relationship Id="rId3" Type="http://schemas.openxmlformats.org/officeDocument/2006/relationships/hyperlink" Target="https://trade.lucasbols.com/wp-content/uploads/2025/08/How_to_conduct_a_tasting_1.mp4" TargetMode="External"/><Relationship Id="rId2" Type="http://schemas.openxmlformats.org/officeDocument/2006/relationships/image" Target="../media/image14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4.png"/><Relationship Id="rId7" Type="http://schemas.openxmlformats.org/officeDocument/2006/relationships/image" Target="../media/image65.svg"/><Relationship Id="rId2" Type="http://schemas.openxmlformats.org/officeDocument/2006/relationships/image" Target="../media/image145.png"/><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slide" Target="slide10.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54.png"/><Relationship Id="rId3" Type="http://schemas.openxmlformats.org/officeDocument/2006/relationships/image" Target="../media/image147.png"/><Relationship Id="rId7" Type="http://schemas.openxmlformats.org/officeDocument/2006/relationships/slide" Target="slide9.xml"/><Relationship Id="rId12" Type="http://schemas.openxmlformats.org/officeDocument/2006/relationships/image" Target="../media/image152.png"/><Relationship Id="rId2" Type="http://schemas.openxmlformats.org/officeDocument/2006/relationships/image" Target="../media/image145.png"/><Relationship Id="rId1" Type="http://schemas.openxmlformats.org/officeDocument/2006/relationships/slideLayout" Target="../slideLayouts/slideLayout23.xml"/><Relationship Id="rId6" Type="http://schemas.openxmlformats.org/officeDocument/2006/relationships/image" Target="../media/image102.png"/><Relationship Id="rId11" Type="http://schemas.openxmlformats.org/officeDocument/2006/relationships/image" Target="../media/image151.svg"/><Relationship Id="rId5" Type="http://schemas.openxmlformats.org/officeDocument/2006/relationships/image" Target="../media/image148.png"/><Relationship Id="rId15" Type="http://schemas.openxmlformats.org/officeDocument/2006/relationships/image" Target="../media/image154.svg"/><Relationship Id="rId10" Type="http://schemas.openxmlformats.org/officeDocument/2006/relationships/image" Target="../media/image150.png"/><Relationship Id="rId4" Type="http://schemas.openxmlformats.org/officeDocument/2006/relationships/image" Target="../media/image64.png"/><Relationship Id="rId9" Type="http://schemas.openxmlformats.org/officeDocument/2006/relationships/image" Target="../media/image149.svg"/><Relationship Id="rId14" Type="http://schemas.openxmlformats.org/officeDocument/2006/relationships/image" Target="../media/image153.png"/></Relationships>
</file>

<file path=ppt/slides/_rels/slide19.xml.rels><?xml version="1.0" encoding="UTF-8" standalone="yes"?>
<Relationships xmlns="http://schemas.openxmlformats.org/package/2006/relationships"><Relationship Id="rId3" Type="http://schemas.openxmlformats.org/officeDocument/2006/relationships/hyperlink" Target="https://trade.lucasbols.com/wp-content/uploads/2025/08/Dry_orange_1.mp4" TargetMode="External"/><Relationship Id="rId2" Type="http://schemas.openxmlformats.org/officeDocument/2006/relationships/image" Target="../media/image15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49.svg"/><Relationship Id="rId12" Type="http://schemas.openxmlformats.org/officeDocument/2006/relationships/image" Target="../media/image160.png"/><Relationship Id="rId2" Type="http://schemas.openxmlformats.org/officeDocument/2006/relationships/image" Target="../media/image145.png"/><Relationship Id="rId1" Type="http://schemas.openxmlformats.org/officeDocument/2006/relationships/slideLayout" Target="../slideLayouts/slideLayout23.xml"/><Relationship Id="rId6" Type="http://schemas.openxmlformats.org/officeDocument/2006/relationships/image" Target="../media/image121.png"/><Relationship Id="rId11" Type="http://schemas.openxmlformats.org/officeDocument/2006/relationships/image" Target="../media/image54.png"/><Relationship Id="rId5" Type="http://schemas.openxmlformats.org/officeDocument/2006/relationships/slide" Target="slide9.xml"/><Relationship Id="rId15" Type="http://schemas.openxmlformats.org/officeDocument/2006/relationships/image" Target="../media/image163.svg"/><Relationship Id="rId10" Type="http://schemas.openxmlformats.org/officeDocument/2006/relationships/image" Target="../media/image159.png"/><Relationship Id="rId4" Type="http://schemas.openxmlformats.org/officeDocument/2006/relationships/image" Target="../media/image64.png"/><Relationship Id="rId9" Type="http://schemas.openxmlformats.org/officeDocument/2006/relationships/image" Target="../media/image158.svg"/><Relationship Id="rId14" Type="http://schemas.openxmlformats.org/officeDocument/2006/relationships/image" Target="../media/image162.png"/></Relationships>
</file>

<file path=ppt/slides/_rels/slide21.xml.rels><?xml version="1.0" encoding="UTF-8" standalone="yes"?>
<Relationships xmlns="http://schemas.openxmlformats.org/package/2006/relationships"><Relationship Id="rId3" Type="http://schemas.openxmlformats.org/officeDocument/2006/relationships/hyperlink" Target="https://trade.lucasbols.com/wp-content/uploads/2025/08/Black_Raspberry_1.mp4" TargetMode="External"/><Relationship Id="rId2" Type="http://schemas.openxmlformats.org/officeDocument/2006/relationships/image" Target="../media/image16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69.svg"/><Relationship Id="rId3" Type="http://schemas.openxmlformats.org/officeDocument/2006/relationships/image" Target="../media/image165.png"/><Relationship Id="rId7" Type="http://schemas.openxmlformats.org/officeDocument/2006/relationships/slide" Target="slide9.xml"/><Relationship Id="rId12" Type="http://schemas.openxmlformats.org/officeDocument/2006/relationships/image" Target="../media/image168.png"/><Relationship Id="rId2" Type="http://schemas.openxmlformats.org/officeDocument/2006/relationships/image" Target="../media/image145.png"/><Relationship Id="rId1" Type="http://schemas.openxmlformats.org/officeDocument/2006/relationships/slideLayout" Target="../slideLayouts/slideLayout23.xml"/><Relationship Id="rId6" Type="http://schemas.openxmlformats.org/officeDocument/2006/relationships/image" Target="../media/image166.png"/><Relationship Id="rId11" Type="http://schemas.openxmlformats.org/officeDocument/2006/relationships/image" Target="../media/image54.png"/><Relationship Id="rId5" Type="http://schemas.openxmlformats.org/officeDocument/2006/relationships/image" Target="../media/image98.png"/><Relationship Id="rId15" Type="http://schemas.openxmlformats.org/officeDocument/2006/relationships/image" Target="../media/image171.svg"/><Relationship Id="rId10" Type="http://schemas.openxmlformats.org/officeDocument/2006/relationships/image" Target="../media/image167.png"/><Relationship Id="rId4" Type="http://schemas.openxmlformats.org/officeDocument/2006/relationships/image" Target="../media/image64.png"/><Relationship Id="rId9" Type="http://schemas.openxmlformats.org/officeDocument/2006/relationships/image" Target="../media/image149.svg"/><Relationship Id="rId14" Type="http://schemas.openxmlformats.org/officeDocument/2006/relationships/image" Target="../media/image170.png"/></Relationships>
</file>

<file path=ppt/slides/_rels/slide23.xml.rels><?xml version="1.0" encoding="UTF-8" standalone="yes"?>
<Relationships xmlns="http://schemas.openxmlformats.org/package/2006/relationships"><Relationship Id="rId3" Type="http://schemas.openxmlformats.org/officeDocument/2006/relationships/hyperlink" Target="https://trade.lucasbols.com/wp-content/uploads/2025/08/Coconut_US_1.mp4" TargetMode="External"/><Relationship Id="rId2" Type="http://schemas.openxmlformats.org/officeDocument/2006/relationships/image" Target="../media/image172.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87.xml"/><Relationship Id="rId5" Type="http://schemas.openxmlformats.org/officeDocument/2006/relationships/image" Target="../media/image149.sv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9.xml"/><Relationship Id="rId1" Type="http://schemas.openxmlformats.org/officeDocument/2006/relationships/slideLayout" Target="../slideLayouts/slideLayout87.xml"/><Relationship Id="rId4" Type="http://schemas.openxmlformats.org/officeDocument/2006/relationships/image" Target="../media/image149.sv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73.jpeg"/><Relationship Id="rId1" Type="http://schemas.openxmlformats.org/officeDocument/2006/relationships/slideLayout" Target="../slideLayouts/slideLayout105.xml"/><Relationship Id="rId6" Type="http://schemas.openxmlformats.org/officeDocument/2006/relationships/image" Target="../media/image149.svg"/><Relationship Id="rId5" Type="http://schemas.openxmlformats.org/officeDocument/2006/relationships/image" Target="../media/image121.png"/><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0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8" Type="http://schemas.openxmlformats.org/officeDocument/2006/relationships/image" Target="../media/image65.svg"/><Relationship Id="rId3" Type="http://schemas.microsoft.com/office/2007/relationships/hdphoto" Target="../media/hdphoto1.wdp"/><Relationship Id="rId7"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23.xml"/><Relationship Id="rId6" Type="http://schemas.openxmlformats.org/officeDocument/2006/relationships/slide" Target="slide10.xml"/><Relationship Id="rId5" Type="http://schemas.openxmlformats.org/officeDocument/2006/relationships/image" Target="../media/image54.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4.png"/><Relationship Id="rId7" Type="http://schemas.openxmlformats.org/officeDocument/2006/relationships/image" Target="../media/image69.svg"/><Relationship Id="rId12"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image" Target="../media/image60.png"/><Relationship Id="rId5" Type="http://schemas.openxmlformats.org/officeDocument/2006/relationships/image" Target="../media/image67.svg"/><Relationship Id="rId10" Type="http://schemas.openxmlformats.org/officeDocument/2006/relationships/slide" Target="slide10.xml"/><Relationship Id="rId4" Type="http://schemas.openxmlformats.org/officeDocument/2006/relationships/image" Target="../media/image66.png"/><Relationship Id="rId9" Type="http://schemas.openxmlformats.org/officeDocument/2006/relationships/image" Target="../media/image71.svg"/></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4.png"/><Relationship Id="rId1" Type="http://schemas.openxmlformats.org/officeDocument/2006/relationships/slideLayout" Target="../slideLayouts/slideLayout52.xml"/><Relationship Id="rId6" Type="http://schemas.openxmlformats.org/officeDocument/2006/relationships/image" Target="../media/image72.png"/><Relationship Id="rId5" Type="http://schemas.openxmlformats.org/officeDocument/2006/relationships/image" Target="../media/image65.sv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4.png"/><Relationship Id="rId1" Type="http://schemas.openxmlformats.org/officeDocument/2006/relationships/slideLayout" Target="../slideLayouts/slideLayout52.xml"/><Relationship Id="rId6" Type="http://schemas.openxmlformats.org/officeDocument/2006/relationships/image" Target="../media/image73.png"/><Relationship Id="rId5" Type="http://schemas.openxmlformats.org/officeDocument/2006/relationships/image" Target="../media/image65.sv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87.png"/><Relationship Id="rId26" Type="http://schemas.openxmlformats.org/officeDocument/2006/relationships/image" Target="../media/image93.png"/><Relationship Id="rId3" Type="http://schemas.openxmlformats.org/officeDocument/2006/relationships/image" Target="../media/image74.png"/><Relationship Id="rId21" Type="http://schemas.openxmlformats.org/officeDocument/2006/relationships/image" Target="../media/image89.png"/><Relationship Id="rId7" Type="http://schemas.openxmlformats.org/officeDocument/2006/relationships/image" Target="../media/image78.png"/><Relationship Id="rId12" Type="http://schemas.openxmlformats.org/officeDocument/2006/relationships/image" Target="../media/image64.png"/><Relationship Id="rId17" Type="http://schemas.openxmlformats.org/officeDocument/2006/relationships/image" Target="../media/image86.png"/><Relationship Id="rId25" Type="http://schemas.openxmlformats.org/officeDocument/2006/relationships/image" Target="../media/image92.png"/><Relationship Id="rId2" Type="http://schemas.openxmlformats.org/officeDocument/2006/relationships/notesSlide" Target="../notesSlides/notesSlide1.xml"/><Relationship Id="rId16" Type="http://schemas.openxmlformats.org/officeDocument/2006/relationships/image" Target="../media/image54.png"/><Relationship Id="rId20" Type="http://schemas.openxmlformats.org/officeDocument/2006/relationships/image" Target="../media/image88.png"/><Relationship Id="rId1" Type="http://schemas.openxmlformats.org/officeDocument/2006/relationships/slideLayout" Target="../slideLayouts/slideLayout52.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1.png"/><Relationship Id="rId5" Type="http://schemas.openxmlformats.org/officeDocument/2006/relationships/image" Target="../media/image76.png"/><Relationship Id="rId15" Type="http://schemas.openxmlformats.org/officeDocument/2006/relationships/image" Target="../media/image85.pn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81.png"/><Relationship Id="rId19" Type="http://schemas.microsoft.com/office/2007/relationships/hdphoto" Target="../media/hdphoto2.wdp"/><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4.png"/><Relationship Id="rId22" Type="http://schemas.microsoft.com/office/2007/relationships/hdphoto" Target="../media/hdphoto3.wdp"/><Relationship Id="rId27"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790" t="-11215" b="-22378"/>
            </a:stretch>
          </a:blipFill>
        </p:spPr>
        <p:txBody>
          <a:bodyPr/>
          <a:lstStyle/>
          <a:p>
            <a:pPr defTabSz="609660"/>
            <a:endParaRPr lang="en-US" sz="1200">
              <a:solidFill>
                <a:prstClr val="black"/>
              </a:solidFill>
              <a:latin typeface="Calibri"/>
            </a:endParaRPr>
          </a:p>
        </p:txBody>
      </p:sp>
      <p:pic>
        <p:nvPicPr>
          <p:cNvPr id="8" name="Picture 7" descr="A yellow and purple sign&#10;&#10;AI-generated content may be incorrect.">
            <a:extLst>
              <a:ext uri="{FF2B5EF4-FFF2-40B4-BE49-F238E27FC236}">
                <a16:creationId xmlns:a16="http://schemas.microsoft.com/office/drawing/2014/main" id="{320EAB52-074B-9EC6-16DB-A870C714994B}"/>
              </a:ext>
            </a:extLst>
          </p:cNvPr>
          <p:cNvPicPr>
            <a:picLocks noChangeAspect="1"/>
          </p:cNvPicPr>
          <p:nvPr/>
        </p:nvPicPr>
        <p:blipFill>
          <a:blip r:embed="rId3">
            <a:extLst>
              <a:ext uri="{28A0092B-C50C-407E-A947-70E740481C1C}">
                <a14:useLocalDpi xmlns:a14="http://schemas.microsoft.com/office/drawing/2010/main" val="0"/>
              </a:ext>
            </a:extLst>
          </a:blip>
          <a:srcRect t="25281" b="27931"/>
          <a:stretch/>
        </p:blipFill>
        <p:spPr>
          <a:xfrm>
            <a:off x="3369402" y="3851228"/>
            <a:ext cx="8287876" cy="2181272"/>
          </a:xfrm>
          <a:prstGeom prst="rect">
            <a:avLst/>
          </a:prstGeom>
        </p:spPr>
      </p:pic>
      <p:pic>
        <p:nvPicPr>
          <p:cNvPr id="4" name="Bols Logo_White.png" descr="Bols Logo_White.png">
            <a:extLst>
              <a:ext uri="{FF2B5EF4-FFF2-40B4-BE49-F238E27FC236}">
                <a16:creationId xmlns:a16="http://schemas.microsoft.com/office/drawing/2014/main" id="{5CE1C7EF-30A2-54B4-F487-B2EACF5B181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968" y="-796510"/>
            <a:ext cx="8250016" cy="8250017"/>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3">
            <a:extLst>
              <a:ext uri="{FF2B5EF4-FFF2-40B4-BE49-F238E27FC236}">
                <a16:creationId xmlns:a16="http://schemas.microsoft.com/office/drawing/2014/main" id="{A22E1AC6-AADD-90FA-144F-BEF7487F83FC}"/>
              </a:ext>
            </a:extLst>
          </p:cNvPr>
          <p:cNvSpPr/>
          <p:nvPr/>
        </p:nvSpPr>
        <p:spPr>
          <a:xfrm>
            <a:off x="104620" y="614369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defTabSz="609660"/>
            <a:endParaRPr lang="en-US" sz="1200">
              <a:solidFill>
                <a:prstClr val="black"/>
              </a:solidFill>
              <a:latin typeface="Calibri"/>
            </a:endParaRPr>
          </a:p>
        </p:txBody>
      </p:sp>
      <p:sp>
        <p:nvSpPr>
          <p:cNvPr id="7" name="TextBox 6">
            <a:extLst>
              <a:ext uri="{FF2B5EF4-FFF2-40B4-BE49-F238E27FC236}">
                <a16:creationId xmlns:a16="http://schemas.microsoft.com/office/drawing/2014/main" id="{D6CCBB3E-618E-B066-E0A5-8F05019764ED}"/>
              </a:ext>
            </a:extLst>
          </p:cNvPr>
          <p:cNvSpPr txBox="1"/>
          <p:nvPr/>
        </p:nvSpPr>
        <p:spPr>
          <a:xfrm>
            <a:off x="1562119" y="601858"/>
            <a:ext cx="9067761"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algn="ctr" defTabSz="1100527"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C2340"/>
                </a:solidFill>
                <a:effectLst/>
                <a:uLnTx/>
                <a:uFillTx/>
                <a:latin typeface="Times New Roman"/>
                <a:sym typeface="Brandon Grotesque Black"/>
              </a:rPr>
              <a:t>TOTAL GLOBAL VOLUME OF KEY PLAYERS</a:t>
            </a:r>
            <a:endParaRPr lang="en-US" sz="3200" b="0" i="0" u="none" strike="noStrike" kern="0" cap="none" spc="0" normalizeH="0" baseline="0" noProof="0">
              <a:ln>
                <a:noFill/>
              </a:ln>
              <a:solidFill>
                <a:srgbClr val="0C2340"/>
              </a:solidFill>
              <a:effectLst/>
              <a:uLnTx/>
              <a:uFillTx/>
              <a:latin typeface="Times New Roman"/>
            </a:endParaRPr>
          </a:p>
        </p:txBody>
      </p:sp>
      <p:sp>
        <p:nvSpPr>
          <p:cNvPr id="8" name="TextBox 7">
            <a:extLst>
              <a:ext uri="{FF2B5EF4-FFF2-40B4-BE49-F238E27FC236}">
                <a16:creationId xmlns:a16="http://schemas.microsoft.com/office/drawing/2014/main" id="{E6AC0DFC-23DA-2E1A-4542-1A806F4AE652}"/>
              </a:ext>
            </a:extLst>
          </p:cNvPr>
          <p:cNvSpPr txBox="1"/>
          <p:nvPr/>
        </p:nvSpPr>
        <p:spPr>
          <a:xfrm>
            <a:off x="4959359" y="894245"/>
            <a:ext cx="2273280" cy="523220"/>
          </a:xfrm>
          <a:prstGeom prst="rect">
            <a:avLst/>
          </a:prstGeom>
          <a:noFill/>
        </p:spPr>
        <p:txBody>
          <a:bodyPr wrap="square" lIns="91440" tIns="45720" rIns="91440" bIns="45720" rtlCol="0" anchor="t">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prstClr val="black"/>
              </a:solidFill>
              <a:effectLst/>
              <a:uLnTx/>
              <a:uFillTx/>
              <a:latin typeface="Times New Roman"/>
              <a:cs typeface="Brandon Grotesque Black"/>
            </a:endParaRPr>
          </a:p>
          <a:p>
            <a:pPr marL="0" marR="0" lvl="0" indent="0" algn="ctr" defTabSz="914332" rtl="0" eaLnBrk="1" fontAlgn="auto" latinLnBrk="0" hangingPunct="1">
              <a:lnSpc>
                <a:spcPct val="100000"/>
              </a:lnSpc>
              <a:spcBef>
                <a:spcPts val="0"/>
              </a:spcBef>
              <a:spcAft>
                <a:spcPts val="0"/>
              </a:spcAft>
              <a:buClrTx/>
              <a:buSzTx/>
              <a:buFontTx/>
              <a:buNone/>
              <a:tabLst/>
              <a:defRPr/>
            </a:pPr>
            <a:r>
              <a:rPr lang="en-US" sz="1400" i="1">
                <a:solidFill>
                  <a:srgbClr val="0C2340"/>
                </a:solidFill>
                <a:latin typeface="Times New Roman"/>
                <a:cs typeface="Brandon Grotesque Black"/>
                <a:sym typeface="Brandon Grotesque Black"/>
              </a:rPr>
              <a:t>(</a:t>
            </a:r>
            <a:r>
              <a:rPr kumimoji="0" lang="en-US" sz="1400" b="0" i="1" u="none" strike="noStrike" kern="1200" cap="none" spc="0" normalizeH="0" baseline="0" noProof="0">
                <a:ln>
                  <a:noFill/>
                </a:ln>
                <a:solidFill>
                  <a:srgbClr val="0C2340"/>
                </a:solidFill>
                <a:effectLst/>
                <a:uLnTx/>
                <a:uFillTx/>
                <a:latin typeface="Times New Roman"/>
                <a:cs typeface="Brandon Grotesque Black"/>
                <a:sym typeface="Brandon Grotesque Black"/>
              </a:rPr>
              <a:t>based on 2024 IWSR data)</a:t>
            </a:r>
            <a:endParaRPr lang="en-US" sz="1400" b="0" i="0" u="none" strike="noStrike" kern="1200" cap="none" spc="0" normalizeH="0" baseline="0" noProof="0">
              <a:ln>
                <a:noFill/>
              </a:ln>
              <a:solidFill>
                <a:prstClr val="black"/>
              </a:solidFill>
              <a:effectLst/>
              <a:uLnTx/>
              <a:uFillTx/>
              <a:latin typeface="Times New Roman"/>
              <a:cs typeface="Brandon Grotesque Black"/>
            </a:endParaRPr>
          </a:p>
        </p:txBody>
      </p:sp>
      <p:sp>
        <p:nvSpPr>
          <p:cNvPr id="10" name="Freeform 37">
            <a:extLst>
              <a:ext uri="{FF2B5EF4-FFF2-40B4-BE49-F238E27FC236}">
                <a16:creationId xmlns:a16="http://schemas.microsoft.com/office/drawing/2014/main" id="{ABD3DD38-8A54-9BAB-256B-578DA3A801DE}"/>
              </a:ext>
            </a:extLst>
          </p:cNvPr>
          <p:cNvSpPr/>
          <p:nvPr/>
        </p:nvSpPr>
        <p:spPr>
          <a:xfrm>
            <a:off x="544556" y="3313519"/>
            <a:ext cx="831518" cy="520698"/>
          </a:xfrm>
          <a:custGeom>
            <a:avLst/>
            <a:gdLst/>
            <a:ahLst/>
            <a:cxnLst/>
            <a:rect l="l" t="t" r="r" b="b"/>
            <a:pathLst>
              <a:path w="2137365" h="1322495">
                <a:moveTo>
                  <a:pt x="0" y="0"/>
                </a:moveTo>
                <a:lnTo>
                  <a:pt x="2137365" y="0"/>
                </a:lnTo>
                <a:lnTo>
                  <a:pt x="2137365" y="1322495"/>
                </a:lnTo>
                <a:lnTo>
                  <a:pt x="0" y="1322495"/>
                </a:lnTo>
                <a:lnTo>
                  <a:pt x="0" y="0"/>
                </a:lnTo>
                <a:close/>
              </a:path>
            </a:pathLst>
          </a:custGeom>
          <a:blipFill>
            <a:blip r:embed="rId3"/>
            <a:stretch>
              <a:fillRect/>
            </a:stretch>
          </a:blipFill>
        </p:spPr>
        <p:txBody>
          <a:bodyPr/>
          <a:lstStyle/>
          <a:p>
            <a:pPr defTabSz="609660"/>
            <a:endParaRPr lang="en-US" sz="1200">
              <a:solidFill>
                <a:prstClr val="black"/>
              </a:solidFill>
              <a:latin typeface="Calibri"/>
            </a:endParaRPr>
          </a:p>
        </p:txBody>
      </p:sp>
      <p:sp>
        <p:nvSpPr>
          <p:cNvPr id="11" name="Freeform 35">
            <a:extLst>
              <a:ext uri="{FF2B5EF4-FFF2-40B4-BE49-F238E27FC236}">
                <a16:creationId xmlns:a16="http://schemas.microsoft.com/office/drawing/2014/main" id="{98FAB136-386C-6B7C-5C6F-932666684E3F}"/>
              </a:ext>
            </a:extLst>
          </p:cNvPr>
          <p:cNvSpPr/>
          <p:nvPr/>
        </p:nvSpPr>
        <p:spPr>
          <a:xfrm>
            <a:off x="550987" y="2285977"/>
            <a:ext cx="840648" cy="366238"/>
          </a:xfrm>
          <a:custGeom>
            <a:avLst/>
            <a:gdLst/>
            <a:ahLst/>
            <a:cxnLst/>
            <a:rect l="l" t="t" r="r" b="b"/>
            <a:pathLst>
              <a:path w="2286817" h="1029068">
                <a:moveTo>
                  <a:pt x="0" y="0"/>
                </a:moveTo>
                <a:lnTo>
                  <a:pt x="2286817" y="0"/>
                </a:lnTo>
                <a:lnTo>
                  <a:pt x="2286817" y="1029068"/>
                </a:lnTo>
                <a:lnTo>
                  <a:pt x="0" y="1029068"/>
                </a:lnTo>
                <a:lnTo>
                  <a:pt x="0" y="0"/>
                </a:lnTo>
                <a:close/>
              </a:path>
            </a:pathLst>
          </a:custGeom>
          <a:blipFill>
            <a:blip r:embed="rId4"/>
            <a:stretch>
              <a:fillRect/>
            </a:stretch>
          </a:blipFill>
        </p:spPr>
        <p:txBody>
          <a:bodyPr/>
          <a:lstStyle/>
          <a:p>
            <a:pPr defTabSz="609660"/>
            <a:endParaRPr lang="en-US" sz="1200">
              <a:solidFill>
                <a:prstClr val="black"/>
              </a:solidFill>
              <a:latin typeface="Calibri"/>
            </a:endParaRPr>
          </a:p>
        </p:txBody>
      </p:sp>
      <p:sp>
        <p:nvSpPr>
          <p:cNvPr id="12" name="Freeform 18">
            <a:extLst>
              <a:ext uri="{FF2B5EF4-FFF2-40B4-BE49-F238E27FC236}">
                <a16:creationId xmlns:a16="http://schemas.microsoft.com/office/drawing/2014/main" id="{9A760F9B-819A-EFB8-A6CF-54ADDC6BF570}"/>
              </a:ext>
            </a:extLst>
          </p:cNvPr>
          <p:cNvSpPr/>
          <p:nvPr/>
        </p:nvSpPr>
        <p:spPr>
          <a:xfrm>
            <a:off x="535427" y="1673833"/>
            <a:ext cx="840647" cy="556611"/>
          </a:xfrm>
          <a:custGeom>
            <a:avLst/>
            <a:gdLst/>
            <a:ahLst/>
            <a:cxnLst/>
            <a:rect l="l" t="t" r="r" b="b"/>
            <a:pathLst>
              <a:path w="1936488" h="1401533">
                <a:moveTo>
                  <a:pt x="0" y="0"/>
                </a:moveTo>
                <a:lnTo>
                  <a:pt x="1936488" y="0"/>
                </a:lnTo>
                <a:lnTo>
                  <a:pt x="1936488" y="1401533"/>
                </a:lnTo>
                <a:lnTo>
                  <a:pt x="0" y="1401533"/>
                </a:lnTo>
                <a:lnTo>
                  <a:pt x="0" y="0"/>
                </a:lnTo>
                <a:close/>
              </a:path>
            </a:pathLst>
          </a:custGeom>
          <a:blipFill>
            <a:blip r:embed="rId5"/>
            <a:stretch>
              <a:fillRect/>
            </a:stretch>
          </a:blipFill>
        </p:spPr>
        <p:txBody>
          <a:bodyPr/>
          <a:lstStyle/>
          <a:p>
            <a:pPr defTabSz="609660"/>
            <a:endParaRPr lang="en-US" sz="1200">
              <a:solidFill>
                <a:prstClr val="black"/>
              </a:solidFill>
              <a:latin typeface="Calibri"/>
            </a:endParaRPr>
          </a:p>
        </p:txBody>
      </p:sp>
      <p:sp>
        <p:nvSpPr>
          <p:cNvPr id="13" name="Freeform 37">
            <a:extLst>
              <a:ext uri="{FF2B5EF4-FFF2-40B4-BE49-F238E27FC236}">
                <a16:creationId xmlns:a16="http://schemas.microsoft.com/office/drawing/2014/main" id="{6CC3B834-26DD-98BD-6ED6-D893706A2E4D}"/>
              </a:ext>
            </a:extLst>
          </p:cNvPr>
          <p:cNvSpPr/>
          <p:nvPr/>
        </p:nvSpPr>
        <p:spPr>
          <a:xfrm>
            <a:off x="572436" y="4953901"/>
            <a:ext cx="831518" cy="526138"/>
          </a:xfrm>
          <a:custGeom>
            <a:avLst/>
            <a:gdLst/>
            <a:ahLst/>
            <a:cxnLst/>
            <a:rect l="l" t="t" r="r" b="b"/>
            <a:pathLst>
              <a:path w="2026057" h="1327067">
                <a:moveTo>
                  <a:pt x="0" y="0"/>
                </a:moveTo>
                <a:lnTo>
                  <a:pt x="2026057" y="0"/>
                </a:lnTo>
                <a:lnTo>
                  <a:pt x="2026057" y="1327068"/>
                </a:lnTo>
                <a:lnTo>
                  <a:pt x="0" y="1327068"/>
                </a:lnTo>
                <a:lnTo>
                  <a:pt x="0" y="0"/>
                </a:lnTo>
                <a:close/>
              </a:path>
            </a:pathLst>
          </a:custGeom>
          <a:blipFill>
            <a:blip r:embed="rId6"/>
            <a:stretch>
              <a:fillRect/>
            </a:stretch>
          </a:blipFill>
        </p:spPr>
        <p:txBody>
          <a:bodyPr/>
          <a:lstStyle/>
          <a:p>
            <a:pPr defTabSz="609660"/>
            <a:endParaRPr lang="en-US" sz="1200">
              <a:solidFill>
                <a:prstClr val="black"/>
              </a:solidFill>
              <a:latin typeface="Calibri"/>
            </a:endParaRPr>
          </a:p>
        </p:txBody>
      </p:sp>
      <p:sp>
        <p:nvSpPr>
          <p:cNvPr id="14" name="Freeform 34">
            <a:extLst>
              <a:ext uri="{FF2B5EF4-FFF2-40B4-BE49-F238E27FC236}">
                <a16:creationId xmlns:a16="http://schemas.microsoft.com/office/drawing/2014/main" id="{1A37E0CB-BD82-61EB-5209-98A25783C5A4}"/>
              </a:ext>
            </a:extLst>
          </p:cNvPr>
          <p:cNvSpPr/>
          <p:nvPr/>
        </p:nvSpPr>
        <p:spPr>
          <a:xfrm>
            <a:off x="451003" y="3808288"/>
            <a:ext cx="1018624" cy="526138"/>
          </a:xfrm>
          <a:custGeom>
            <a:avLst/>
            <a:gdLst/>
            <a:ahLst/>
            <a:cxnLst/>
            <a:rect l="l" t="t" r="r" b="b"/>
            <a:pathLst>
              <a:path w="2813789" h="1875859">
                <a:moveTo>
                  <a:pt x="0" y="0"/>
                </a:moveTo>
                <a:lnTo>
                  <a:pt x="2813789" y="0"/>
                </a:lnTo>
                <a:lnTo>
                  <a:pt x="2813789" y="1875860"/>
                </a:lnTo>
                <a:lnTo>
                  <a:pt x="0" y="1875860"/>
                </a:lnTo>
                <a:lnTo>
                  <a:pt x="0" y="0"/>
                </a:lnTo>
                <a:close/>
              </a:path>
            </a:pathLst>
          </a:custGeom>
          <a:blipFill>
            <a:blip r:embed="rId7"/>
            <a:stretch>
              <a:fillRect/>
            </a:stretch>
          </a:blipFill>
        </p:spPr>
        <p:txBody>
          <a:bodyPr/>
          <a:lstStyle/>
          <a:p>
            <a:pPr defTabSz="609660"/>
            <a:endParaRPr lang="en-US" sz="1200">
              <a:solidFill>
                <a:prstClr val="black"/>
              </a:solidFill>
              <a:latin typeface="Calibri"/>
            </a:endParaRPr>
          </a:p>
        </p:txBody>
      </p:sp>
      <p:sp>
        <p:nvSpPr>
          <p:cNvPr id="15" name="Freeform 36">
            <a:extLst>
              <a:ext uri="{FF2B5EF4-FFF2-40B4-BE49-F238E27FC236}">
                <a16:creationId xmlns:a16="http://schemas.microsoft.com/office/drawing/2014/main" id="{EA07DE4B-FDB4-6954-71BF-61B4B0E31520}"/>
              </a:ext>
            </a:extLst>
          </p:cNvPr>
          <p:cNvSpPr/>
          <p:nvPr/>
        </p:nvSpPr>
        <p:spPr>
          <a:xfrm>
            <a:off x="560117" y="4386239"/>
            <a:ext cx="831518" cy="520698"/>
          </a:xfrm>
          <a:custGeom>
            <a:avLst/>
            <a:gdLst/>
            <a:ahLst/>
            <a:cxnLst/>
            <a:rect l="l" t="t" r="r" b="b"/>
            <a:pathLst>
              <a:path w="1965417" h="1520741">
                <a:moveTo>
                  <a:pt x="0" y="0"/>
                </a:moveTo>
                <a:lnTo>
                  <a:pt x="1965416" y="0"/>
                </a:lnTo>
                <a:lnTo>
                  <a:pt x="1965416" y="1520741"/>
                </a:lnTo>
                <a:lnTo>
                  <a:pt x="0" y="1520741"/>
                </a:lnTo>
                <a:lnTo>
                  <a:pt x="0" y="0"/>
                </a:lnTo>
                <a:close/>
              </a:path>
            </a:pathLst>
          </a:custGeom>
          <a:blipFill>
            <a:blip r:embed="rId8"/>
            <a:stretch>
              <a:fillRect/>
            </a:stretch>
          </a:blipFill>
        </p:spPr>
        <p:txBody>
          <a:bodyPr/>
          <a:lstStyle/>
          <a:p>
            <a:pPr defTabSz="609660"/>
            <a:endParaRPr lang="en-US" sz="1200">
              <a:solidFill>
                <a:prstClr val="black"/>
              </a:solidFill>
              <a:latin typeface="Calibri"/>
            </a:endParaRPr>
          </a:p>
        </p:txBody>
      </p:sp>
      <p:sp>
        <p:nvSpPr>
          <p:cNvPr id="16" name="Freeform 36">
            <a:extLst>
              <a:ext uri="{FF2B5EF4-FFF2-40B4-BE49-F238E27FC236}">
                <a16:creationId xmlns:a16="http://schemas.microsoft.com/office/drawing/2014/main" id="{CB49B68F-8036-A95C-A8D4-7EFB0F7691BD}"/>
              </a:ext>
            </a:extLst>
          </p:cNvPr>
          <p:cNvSpPr/>
          <p:nvPr/>
        </p:nvSpPr>
        <p:spPr>
          <a:xfrm>
            <a:off x="482464" y="2695109"/>
            <a:ext cx="840647" cy="526138"/>
          </a:xfrm>
          <a:custGeom>
            <a:avLst/>
            <a:gdLst/>
            <a:ahLst/>
            <a:cxnLst/>
            <a:rect l="l" t="t" r="r" b="b"/>
            <a:pathLst>
              <a:path w="2247689" h="1303660">
                <a:moveTo>
                  <a:pt x="0" y="0"/>
                </a:moveTo>
                <a:lnTo>
                  <a:pt x="2247690" y="0"/>
                </a:lnTo>
                <a:lnTo>
                  <a:pt x="2247690" y="1303660"/>
                </a:lnTo>
                <a:lnTo>
                  <a:pt x="0" y="1303660"/>
                </a:lnTo>
                <a:lnTo>
                  <a:pt x="0" y="0"/>
                </a:lnTo>
                <a:close/>
              </a:path>
            </a:pathLst>
          </a:custGeom>
          <a:blipFill>
            <a:blip r:embed="rId9"/>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 name="Graphic 1" descr="Home with solid fill">
            <a:hlinkClick r:id="rId10" action="ppaction://hlinksldjump"/>
            <a:extLst>
              <a:ext uri="{FF2B5EF4-FFF2-40B4-BE49-F238E27FC236}">
                <a16:creationId xmlns:a16="http://schemas.microsoft.com/office/drawing/2014/main" id="{439694F5-05B2-834D-6BDA-8D9A1C09E7EB}"/>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4818" y="6557761"/>
            <a:ext cx="242364" cy="242364"/>
          </a:xfrm>
          <a:prstGeom prst="rect">
            <a:avLst/>
          </a:prstGeom>
        </p:spPr>
      </p:pic>
      <p:pic>
        <p:nvPicPr>
          <p:cNvPr id="6" name="Picture 5" descr="A screenshot of a spreadsheet&#10;&#10;AI-generated content may be incorrect.">
            <a:extLst>
              <a:ext uri="{FF2B5EF4-FFF2-40B4-BE49-F238E27FC236}">
                <a16:creationId xmlns:a16="http://schemas.microsoft.com/office/drawing/2014/main" id="{535C2E4E-160A-9C8B-847A-60C768824E53}"/>
              </a:ext>
            </a:extLst>
          </p:cNvPr>
          <p:cNvPicPr>
            <a:picLocks noChangeAspect="1"/>
          </p:cNvPicPr>
          <p:nvPr/>
        </p:nvPicPr>
        <p:blipFill>
          <a:blip r:embed="rId13"/>
          <a:stretch>
            <a:fillRect/>
          </a:stretch>
        </p:blipFill>
        <p:spPr>
          <a:xfrm>
            <a:off x="1774286" y="1709852"/>
            <a:ext cx="9304157" cy="3280067"/>
          </a:xfrm>
          <a:prstGeom prst="rect">
            <a:avLst/>
          </a:prstGeom>
        </p:spPr>
      </p:pic>
    </p:spTree>
    <p:extLst>
      <p:ext uri="{BB962C8B-B14F-4D97-AF65-F5344CB8AC3E}">
        <p14:creationId xmlns:p14="http://schemas.microsoft.com/office/powerpoint/2010/main" val="2535952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8041CA2B-E826-A9EE-35B0-1F6DDA52CB06}"/>
              </a:ext>
            </a:extLst>
          </p:cNvPr>
          <p:cNvSpPr>
            <a:spLocks noGrp="1"/>
          </p:cNvSpPr>
          <p:nvPr>
            <p:ph type="title" idx="4294967295"/>
          </p:nvPr>
        </p:nvSpPr>
        <p:spPr/>
        <p:txBody>
          <a:bodyPr/>
          <a:lstStyle/>
          <a:p>
            <a:r>
              <a:rPr lang="en-US"/>
              <a:t>Liqueurs</a:t>
            </a:r>
          </a:p>
        </p:txBody>
      </p:sp>
      <p:sp>
        <p:nvSpPr>
          <p:cNvPr id="2" name="Freeform 2"/>
          <p:cNvSpPr/>
          <p:nvPr/>
        </p:nvSpPr>
        <p:spPr>
          <a:xfrm>
            <a:off x="0" y="-241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b="-9111"/>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1217000" y="6352114"/>
            <a:ext cx="289200" cy="289200"/>
            <a:chOff x="0" y="0"/>
            <a:chExt cx="578400" cy="578400"/>
          </a:xfrm>
        </p:grpSpPr>
        <p:sp>
          <p:nvSpPr>
            <p:cNvPr id="4" name="Freeform 4"/>
            <p:cNvSpPr/>
            <p:nvPr/>
          </p:nvSpPr>
          <p:spPr>
            <a:xfrm>
              <a:off x="0" y="0"/>
              <a:ext cx="578400" cy="578400"/>
            </a:xfrm>
            <a:custGeom>
              <a:avLst/>
              <a:gdLst/>
              <a:ahLst/>
              <a:cxnLst/>
              <a:rect l="l" t="t" r="r" b="b"/>
              <a:pathLst>
                <a:path w="578400" h="578400">
                  <a:moveTo>
                    <a:pt x="0" y="0"/>
                  </a:moveTo>
                  <a:lnTo>
                    <a:pt x="578400" y="0"/>
                  </a:lnTo>
                  <a:lnTo>
                    <a:pt x="578400" y="578400"/>
                  </a:lnTo>
                  <a:lnTo>
                    <a:pt x="0" y="578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57261" y="148840"/>
              <a:ext cx="263878" cy="280721"/>
            </a:xfrm>
            <a:custGeom>
              <a:avLst/>
              <a:gdLst/>
              <a:ahLst/>
              <a:cxnLst/>
              <a:rect l="l" t="t" r="r" b="b"/>
              <a:pathLst>
                <a:path w="263878" h="280721">
                  <a:moveTo>
                    <a:pt x="0" y="0"/>
                  </a:moveTo>
                  <a:lnTo>
                    <a:pt x="263878" y="0"/>
                  </a:lnTo>
                  <a:lnTo>
                    <a:pt x="263878" y="280720"/>
                  </a:lnTo>
                  <a:lnTo>
                    <a:pt x="0" y="280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8603824" y="2244169"/>
            <a:ext cx="3881243" cy="3267097"/>
            <a:chOff x="-146218" y="-38100"/>
            <a:chExt cx="1533331" cy="1290705"/>
          </a:xfrm>
        </p:grpSpPr>
        <p:sp>
          <p:nvSpPr>
            <p:cNvPr id="9" name="Freeform 9"/>
            <p:cNvSpPr/>
            <p:nvPr/>
          </p:nvSpPr>
          <p:spPr>
            <a:xfrm>
              <a:off x="-146218" y="0"/>
              <a:ext cx="1387113" cy="1252605"/>
            </a:xfrm>
            <a:custGeom>
              <a:avLst/>
              <a:gdLst/>
              <a:ahLst/>
              <a:cxnLst/>
              <a:rect l="l" t="t" r="r" b="b"/>
              <a:pathLst>
                <a:path w="1387113" h="1252605">
                  <a:moveTo>
                    <a:pt x="74969" y="0"/>
                  </a:moveTo>
                  <a:lnTo>
                    <a:pt x="1312144" y="0"/>
                  </a:lnTo>
                  <a:cubicBezTo>
                    <a:pt x="1353548" y="0"/>
                    <a:pt x="1387113" y="33565"/>
                    <a:pt x="1387113" y="74969"/>
                  </a:cubicBezTo>
                  <a:lnTo>
                    <a:pt x="1387113" y="1177636"/>
                  </a:lnTo>
                  <a:cubicBezTo>
                    <a:pt x="1387113" y="1197519"/>
                    <a:pt x="1379214" y="1216588"/>
                    <a:pt x="1365155" y="1230647"/>
                  </a:cubicBezTo>
                  <a:cubicBezTo>
                    <a:pt x="1351095" y="1244706"/>
                    <a:pt x="1332027" y="1252605"/>
                    <a:pt x="1312144" y="1252605"/>
                  </a:cubicBezTo>
                  <a:lnTo>
                    <a:pt x="74969" y="1252605"/>
                  </a:lnTo>
                  <a:cubicBezTo>
                    <a:pt x="33565" y="1252605"/>
                    <a:pt x="0" y="1219040"/>
                    <a:pt x="0" y="1177636"/>
                  </a:cubicBezTo>
                  <a:lnTo>
                    <a:pt x="0" y="74969"/>
                  </a:lnTo>
                  <a:cubicBezTo>
                    <a:pt x="0" y="33565"/>
                    <a:pt x="33565" y="0"/>
                    <a:pt x="74969"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0" name="TextBox 10"/>
            <p:cNvSpPr txBox="1"/>
            <p:nvPr/>
          </p:nvSpPr>
          <p:spPr>
            <a:xfrm>
              <a:off x="0" y="-38100"/>
              <a:ext cx="1387113" cy="1290705"/>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11" name="Group 11"/>
          <p:cNvGrpSpPr/>
          <p:nvPr/>
        </p:nvGrpSpPr>
        <p:grpSpPr>
          <a:xfrm>
            <a:off x="685801" y="3083209"/>
            <a:ext cx="4001175" cy="652463"/>
            <a:chOff x="0" y="0"/>
            <a:chExt cx="1580711" cy="257763"/>
          </a:xfrm>
        </p:grpSpPr>
        <p:sp>
          <p:nvSpPr>
            <p:cNvPr id="12" name="Freeform 12"/>
            <p:cNvSpPr/>
            <p:nvPr/>
          </p:nvSpPr>
          <p:spPr>
            <a:xfrm>
              <a:off x="0" y="0"/>
              <a:ext cx="1580711" cy="257763"/>
            </a:xfrm>
            <a:custGeom>
              <a:avLst/>
              <a:gdLst/>
              <a:ahLst/>
              <a:cxnLst/>
              <a:rect l="l" t="t" r="r" b="b"/>
              <a:pathLst>
                <a:path w="1580711" h="257763">
                  <a:moveTo>
                    <a:pt x="65787" y="0"/>
                  </a:moveTo>
                  <a:lnTo>
                    <a:pt x="1514924" y="0"/>
                  </a:lnTo>
                  <a:cubicBezTo>
                    <a:pt x="1551257" y="0"/>
                    <a:pt x="1580711" y="29454"/>
                    <a:pt x="1580711" y="65787"/>
                  </a:cubicBezTo>
                  <a:lnTo>
                    <a:pt x="1580711" y="191976"/>
                  </a:lnTo>
                  <a:cubicBezTo>
                    <a:pt x="1580711" y="209424"/>
                    <a:pt x="1573780" y="226157"/>
                    <a:pt x="1561443" y="238494"/>
                  </a:cubicBezTo>
                  <a:cubicBezTo>
                    <a:pt x="1549105" y="250832"/>
                    <a:pt x="1532372" y="257763"/>
                    <a:pt x="1514924" y="257763"/>
                  </a:cubicBezTo>
                  <a:lnTo>
                    <a:pt x="65787" y="257763"/>
                  </a:lnTo>
                  <a:cubicBezTo>
                    <a:pt x="29454" y="257763"/>
                    <a:pt x="0" y="228309"/>
                    <a:pt x="0" y="191976"/>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3" name="TextBox 13"/>
            <p:cNvSpPr txBox="1"/>
            <p:nvPr/>
          </p:nvSpPr>
          <p:spPr>
            <a:xfrm>
              <a:off x="0" y="-38100"/>
              <a:ext cx="1580711" cy="295863"/>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14" name="Group 14"/>
          <p:cNvGrpSpPr/>
          <p:nvPr/>
        </p:nvGrpSpPr>
        <p:grpSpPr>
          <a:xfrm>
            <a:off x="685801" y="2259297"/>
            <a:ext cx="4001175" cy="652463"/>
            <a:chOff x="0" y="0"/>
            <a:chExt cx="1580711" cy="257763"/>
          </a:xfrm>
        </p:grpSpPr>
        <p:sp>
          <p:nvSpPr>
            <p:cNvPr id="15" name="Freeform 15"/>
            <p:cNvSpPr/>
            <p:nvPr/>
          </p:nvSpPr>
          <p:spPr>
            <a:xfrm>
              <a:off x="0" y="0"/>
              <a:ext cx="1580711" cy="257763"/>
            </a:xfrm>
            <a:custGeom>
              <a:avLst/>
              <a:gdLst/>
              <a:ahLst/>
              <a:cxnLst/>
              <a:rect l="l" t="t" r="r" b="b"/>
              <a:pathLst>
                <a:path w="1580711" h="257763">
                  <a:moveTo>
                    <a:pt x="65787" y="0"/>
                  </a:moveTo>
                  <a:lnTo>
                    <a:pt x="1514924" y="0"/>
                  </a:lnTo>
                  <a:cubicBezTo>
                    <a:pt x="1551257" y="0"/>
                    <a:pt x="1580711" y="29454"/>
                    <a:pt x="1580711" y="65787"/>
                  </a:cubicBezTo>
                  <a:lnTo>
                    <a:pt x="1580711" y="191976"/>
                  </a:lnTo>
                  <a:cubicBezTo>
                    <a:pt x="1580711" y="209424"/>
                    <a:pt x="1573780" y="226157"/>
                    <a:pt x="1561443" y="238494"/>
                  </a:cubicBezTo>
                  <a:cubicBezTo>
                    <a:pt x="1549105" y="250832"/>
                    <a:pt x="1532372" y="257763"/>
                    <a:pt x="1514924" y="257763"/>
                  </a:cubicBezTo>
                  <a:lnTo>
                    <a:pt x="65787" y="257763"/>
                  </a:lnTo>
                  <a:cubicBezTo>
                    <a:pt x="29454" y="257763"/>
                    <a:pt x="0" y="228309"/>
                    <a:pt x="0" y="191976"/>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6" name="TextBox 16"/>
            <p:cNvSpPr txBox="1"/>
            <p:nvPr/>
          </p:nvSpPr>
          <p:spPr>
            <a:xfrm>
              <a:off x="0" y="-38100"/>
              <a:ext cx="1580711" cy="295863"/>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17" name="Freeform 17"/>
          <p:cNvSpPr/>
          <p:nvPr/>
        </p:nvSpPr>
        <p:spPr>
          <a:xfrm>
            <a:off x="785589" y="2327689"/>
            <a:ext cx="527719" cy="527719"/>
          </a:xfrm>
          <a:custGeom>
            <a:avLst/>
            <a:gdLst/>
            <a:ahLst/>
            <a:cxnLst/>
            <a:rect l="l" t="t" r="r" b="b"/>
            <a:pathLst>
              <a:path w="791578" h="791578">
                <a:moveTo>
                  <a:pt x="0" y="0"/>
                </a:moveTo>
                <a:lnTo>
                  <a:pt x="791578" y="0"/>
                </a:lnTo>
                <a:lnTo>
                  <a:pt x="791578" y="791578"/>
                </a:lnTo>
                <a:lnTo>
                  <a:pt x="0" y="7915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85590" y="3146763"/>
            <a:ext cx="525357" cy="525357"/>
          </a:xfrm>
          <a:custGeom>
            <a:avLst/>
            <a:gdLst/>
            <a:ahLst/>
            <a:cxnLst/>
            <a:rect l="l" t="t" r="r" b="b"/>
            <a:pathLst>
              <a:path w="788035" h="788035">
                <a:moveTo>
                  <a:pt x="0" y="0"/>
                </a:moveTo>
                <a:lnTo>
                  <a:pt x="788035" y="0"/>
                </a:lnTo>
                <a:lnTo>
                  <a:pt x="788035" y="788035"/>
                </a:lnTo>
                <a:lnTo>
                  <a:pt x="0" y="788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685801" y="3907122"/>
            <a:ext cx="4001175" cy="823913"/>
            <a:chOff x="0" y="0"/>
            <a:chExt cx="1580711" cy="325496"/>
          </a:xfrm>
        </p:grpSpPr>
        <p:sp>
          <p:nvSpPr>
            <p:cNvPr id="20" name="Freeform 20"/>
            <p:cNvSpPr/>
            <p:nvPr/>
          </p:nvSpPr>
          <p:spPr>
            <a:xfrm>
              <a:off x="0" y="0"/>
              <a:ext cx="1580711" cy="325496"/>
            </a:xfrm>
            <a:custGeom>
              <a:avLst/>
              <a:gdLst/>
              <a:ahLst/>
              <a:cxnLst/>
              <a:rect l="l" t="t" r="r" b="b"/>
              <a:pathLst>
                <a:path w="1580711" h="325496">
                  <a:moveTo>
                    <a:pt x="65787" y="0"/>
                  </a:moveTo>
                  <a:lnTo>
                    <a:pt x="1514924" y="0"/>
                  </a:lnTo>
                  <a:cubicBezTo>
                    <a:pt x="1551257" y="0"/>
                    <a:pt x="1580711" y="29454"/>
                    <a:pt x="1580711" y="65787"/>
                  </a:cubicBezTo>
                  <a:lnTo>
                    <a:pt x="1580711" y="259709"/>
                  </a:lnTo>
                  <a:cubicBezTo>
                    <a:pt x="1580711" y="277157"/>
                    <a:pt x="1573780" y="293890"/>
                    <a:pt x="1561443" y="306228"/>
                  </a:cubicBezTo>
                  <a:cubicBezTo>
                    <a:pt x="1549105" y="318565"/>
                    <a:pt x="1532372" y="325496"/>
                    <a:pt x="1514924" y="325496"/>
                  </a:cubicBezTo>
                  <a:lnTo>
                    <a:pt x="65787" y="325496"/>
                  </a:lnTo>
                  <a:cubicBezTo>
                    <a:pt x="29454" y="325496"/>
                    <a:pt x="0" y="296042"/>
                    <a:pt x="0" y="259709"/>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1" name="TextBox 21"/>
            <p:cNvSpPr txBox="1"/>
            <p:nvPr/>
          </p:nvSpPr>
          <p:spPr>
            <a:xfrm>
              <a:off x="0" y="-38100"/>
              <a:ext cx="1580711" cy="363596"/>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22" name="Freeform 22"/>
          <p:cNvSpPr/>
          <p:nvPr/>
        </p:nvSpPr>
        <p:spPr>
          <a:xfrm>
            <a:off x="785589" y="4055219"/>
            <a:ext cx="527719" cy="527719"/>
          </a:xfrm>
          <a:custGeom>
            <a:avLst/>
            <a:gdLst/>
            <a:ahLst/>
            <a:cxnLst/>
            <a:rect l="l" t="t" r="r" b="b"/>
            <a:pathLst>
              <a:path w="791578" h="791578">
                <a:moveTo>
                  <a:pt x="0" y="0"/>
                </a:moveTo>
                <a:lnTo>
                  <a:pt x="791578" y="0"/>
                </a:lnTo>
                <a:lnTo>
                  <a:pt x="791578" y="791578"/>
                </a:lnTo>
                <a:lnTo>
                  <a:pt x="0" y="791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grpSp>
        <p:nvGrpSpPr>
          <p:cNvPr id="23" name="Group 23"/>
          <p:cNvGrpSpPr/>
          <p:nvPr/>
        </p:nvGrpSpPr>
        <p:grpSpPr>
          <a:xfrm>
            <a:off x="685801" y="4927885"/>
            <a:ext cx="4001175" cy="780232"/>
            <a:chOff x="0" y="0"/>
            <a:chExt cx="1580711" cy="308240"/>
          </a:xfrm>
        </p:grpSpPr>
        <p:sp>
          <p:nvSpPr>
            <p:cNvPr id="24" name="Freeform 24"/>
            <p:cNvSpPr/>
            <p:nvPr/>
          </p:nvSpPr>
          <p:spPr>
            <a:xfrm>
              <a:off x="0" y="0"/>
              <a:ext cx="1580711" cy="308240"/>
            </a:xfrm>
            <a:custGeom>
              <a:avLst/>
              <a:gdLst/>
              <a:ahLst/>
              <a:cxnLst/>
              <a:rect l="l" t="t" r="r" b="b"/>
              <a:pathLst>
                <a:path w="1580711" h="308240">
                  <a:moveTo>
                    <a:pt x="65787" y="0"/>
                  </a:moveTo>
                  <a:lnTo>
                    <a:pt x="1514924" y="0"/>
                  </a:lnTo>
                  <a:cubicBezTo>
                    <a:pt x="1551257" y="0"/>
                    <a:pt x="1580711" y="29454"/>
                    <a:pt x="1580711" y="65787"/>
                  </a:cubicBezTo>
                  <a:lnTo>
                    <a:pt x="1580711" y="242453"/>
                  </a:lnTo>
                  <a:cubicBezTo>
                    <a:pt x="1580711" y="259900"/>
                    <a:pt x="1573780" y="276634"/>
                    <a:pt x="1561443" y="288971"/>
                  </a:cubicBezTo>
                  <a:cubicBezTo>
                    <a:pt x="1549105" y="301309"/>
                    <a:pt x="1532372" y="308240"/>
                    <a:pt x="1514924" y="308240"/>
                  </a:cubicBezTo>
                  <a:lnTo>
                    <a:pt x="65787" y="308240"/>
                  </a:lnTo>
                  <a:cubicBezTo>
                    <a:pt x="29454" y="308240"/>
                    <a:pt x="0" y="278786"/>
                    <a:pt x="0" y="242453"/>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5" name="TextBox 25"/>
            <p:cNvSpPr txBox="1"/>
            <p:nvPr/>
          </p:nvSpPr>
          <p:spPr>
            <a:xfrm>
              <a:off x="0" y="-38100"/>
              <a:ext cx="1580711" cy="346340"/>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26" name="Freeform 26"/>
          <p:cNvSpPr/>
          <p:nvPr/>
        </p:nvSpPr>
        <p:spPr>
          <a:xfrm>
            <a:off x="783227" y="5054885"/>
            <a:ext cx="527719" cy="527719"/>
          </a:xfrm>
          <a:custGeom>
            <a:avLst/>
            <a:gdLst/>
            <a:ahLst/>
            <a:cxnLst/>
            <a:rect l="l" t="t" r="r" b="b"/>
            <a:pathLst>
              <a:path w="791578" h="791578">
                <a:moveTo>
                  <a:pt x="0" y="0"/>
                </a:moveTo>
                <a:lnTo>
                  <a:pt x="791578" y="0"/>
                </a:lnTo>
                <a:lnTo>
                  <a:pt x="791578" y="791577"/>
                </a:lnTo>
                <a:lnTo>
                  <a:pt x="0" y="7915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8865545" y="3833243"/>
            <a:ext cx="660799" cy="498535"/>
          </a:xfrm>
          <a:custGeom>
            <a:avLst/>
            <a:gdLst/>
            <a:ahLst/>
            <a:cxnLst/>
            <a:rect l="l" t="t" r="r" b="b"/>
            <a:pathLst>
              <a:path w="1015691" h="747803">
                <a:moveTo>
                  <a:pt x="0" y="0"/>
                </a:moveTo>
                <a:lnTo>
                  <a:pt x="1015692" y="0"/>
                </a:lnTo>
                <a:lnTo>
                  <a:pt x="1015692" y="747803"/>
                </a:lnTo>
                <a:lnTo>
                  <a:pt x="0" y="747803"/>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935701" y="2823015"/>
            <a:ext cx="548276" cy="847436"/>
          </a:xfrm>
          <a:custGeom>
            <a:avLst/>
            <a:gdLst/>
            <a:ahLst/>
            <a:cxnLst/>
            <a:rect l="l" t="t" r="r" b="b"/>
            <a:pathLst>
              <a:path w="846906" h="1271154">
                <a:moveTo>
                  <a:pt x="0" y="0"/>
                </a:moveTo>
                <a:lnTo>
                  <a:pt x="846907" y="0"/>
                </a:lnTo>
                <a:lnTo>
                  <a:pt x="846907" y="1271154"/>
                </a:lnTo>
                <a:lnTo>
                  <a:pt x="0" y="1271154"/>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8963491" y="4582937"/>
            <a:ext cx="520487" cy="592347"/>
          </a:xfrm>
          <a:custGeom>
            <a:avLst/>
            <a:gdLst/>
            <a:ahLst/>
            <a:cxnLst/>
            <a:rect l="l" t="t" r="r" b="b"/>
            <a:pathLst>
              <a:path w="805222" h="888520">
                <a:moveTo>
                  <a:pt x="0" y="0"/>
                </a:moveTo>
                <a:lnTo>
                  <a:pt x="805222" y="0"/>
                </a:lnTo>
                <a:lnTo>
                  <a:pt x="805222" y="888521"/>
                </a:lnTo>
                <a:lnTo>
                  <a:pt x="0" y="888521"/>
                </a:lnTo>
                <a:lnTo>
                  <a:pt x="0" y="0"/>
                </a:lnTo>
                <a:close/>
              </a:path>
            </a:pathLst>
          </a:custGeom>
          <a:blipFill>
            <a:blip r:embed="rId18"/>
            <a:stretch>
              <a:fillRect/>
            </a:stretch>
          </a:blipFill>
        </p:spPr>
        <p:txBody>
          <a:bodyPr/>
          <a:lstStyle/>
          <a:p>
            <a:pPr defTabSz="609630"/>
            <a:endParaRPr lang="en-US" sz="1200">
              <a:solidFill>
                <a:prstClr val="black"/>
              </a:solidFill>
              <a:latin typeface="Calibri"/>
            </a:endParaRPr>
          </a:p>
        </p:txBody>
      </p:sp>
      <p:sp>
        <p:nvSpPr>
          <p:cNvPr id="30" name="TextBox 30"/>
          <p:cNvSpPr txBox="1"/>
          <p:nvPr/>
        </p:nvSpPr>
        <p:spPr>
          <a:xfrm>
            <a:off x="685800" y="596900"/>
            <a:ext cx="7392061" cy="769441"/>
          </a:xfrm>
          <a:prstGeom prst="rect">
            <a:avLst/>
          </a:prstGeom>
        </p:spPr>
        <p:txBody>
          <a:bodyPr lIns="0" tIns="0" rIns="0" bIns="0" rtlCol="0" anchor="t">
            <a:spAutoFit/>
          </a:bodyPr>
          <a:lstStyle/>
          <a:p>
            <a:pPr defTabSz="609630">
              <a:lnSpc>
                <a:spcPts val="5973"/>
              </a:lnSpc>
            </a:pPr>
            <a:r>
              <a:rPr lang="en-US" sz="4266" b="1">
                <a:solidFill>
                  <a:srgbClr val="FFFFFF"/>
                </a:solidFill>
                <a:latin typeface="Adobe Caslon Pro Bold" panose="0205070206050A020403" pitchFamily="18" charset="0"/>
                <a:ea typeface="Inter Bold"/>
                <a:cs typeface="Inter Bold"/>
                <a:sym typeface="Inter Bold"/>
              </a:rPr>
              <a:t>Liqueurs</a:t>
            </a:r>
          </a:p>
        </p:txBody>
      </p:sp>
      <p:sp>
        <p:nvSpPr>
          <p:cNvPr id="31" name="TextBox 31"/>
          <p:cNvSpPr txBox="1"/>
          <p:nvPr/>
        </p:nvSpPr>
        <p:spPr>
          <a:xfrm>
            <a:off x="9511810" y="2560128"/>
            <a:ext cx="2271355" cy="3077766"/>
          </a:xfrm>
          <a:prstGeom prst="rect">
            <a:avLst/>
          </a:prstGeom>
        </p:spPr>
        <p:txBody>
          <a:bodyPr wrap="square" lIns="0" tIns="0" rIns="0" bIns="0" rtlCol="0" anchor="t">
            <a:spAutoFit/>
          </a:bodyPr>
          <a:lstStyle/>
          <a:p>
            <a:pPr algn="just" defTabSz="609630">
              <a:lnSpc>
                <a:spcPts val="1493"/>
              </a:lnSpc>
            </a:pPr>
            <a:endParaRPr lang="en-US" sz="1200">
              <a:solidFill>
                <a:prstClr val="black"/>
              </a:solidFill>
              <a:latin typeface="Times New Roman"/>
              <a:cs typeface="Times New Roman"/>
            </a:endParaRPr>
          </a:p>
          <a:p>
            <a:pPr algn="just" defTabSz="609630">
              <a:lnSpc>
                <a:spcPts val="1493"/>
              </a:lnSpc>
            </a:pPr>
            <a:endParaRPr sz="1200">
              <a:solidFill>
                <a:prstClr val="black"/>
              </a:solidFill>
              <a:latin typeface="Times New Roman"/>
              <a:cs typeface="Times New Roman"/>
            </a:endParaRPr>
          </a:p>
          <a:p>
            <a:pPr marL="229870" lvl="1" indent="-114935" algn="just" defTabSz="609630">
              <a:lnSpc>
                <a:spcPts val="1493"/>
              </a:lnSpc>
              <a:buFont typeface="Arial"/>
              <a:buChar char="•"/>
            </a:pPr>
            <a:r>
              <a:rPr lang="en-US" sz="1200">
                <a:solidFill>
                  <a:srgbClr val="011634"/>
                </a:solidFill>
                <a:latin typeface="Times New Roman"/>
                <a:ea typeface="Inter"/>
                <a:cs typeface="Inter"/>
                <a:sym typeface="Inter"/>
              </a:rPr>
              <a:t>For the production of liqueurs, a </a:t>
            </a:r>
            <a:r>
              <a:rPr lang="en-US" sz="1200" b="1">
                <a:solidFill>
                  <a:srgbClr val="011634"/>
                </a:solidFill>
                <a:latin typeface="Times New Roman"/>
                <a:ea typeface="Inter Bold"/>
                <a:cs typeface="Inter Bold"/>
                <a:sym typeface="Inter Bold"/>
              </a:rPr>
              <a:t>base spirit </a:t>
            </a:r>
            <a:r>
              <a:rPr lang="en-US" sz="1200">
                <a:solidFill>
                  <a:srgbClr val="011634"/>
                </a:solidFill>
                <a:latin typeface="Times New Roman"/>
                <a:ea typeface="Inter"/>
                <a:cs typeface="Inter"/>
                <a:sym typeface="Inter"/>
              </a:rPr>
              <a:t>of any raw material may be used. Bols uses sugar beet molasse neutral alcohol.</a:t>
            </a:r>
            <a:endParaRPr lang="en-US" sz="1200">
              <a:solidFill>
                <a:srgbClr val="011634"/>
              </a:solidFill>
              <a:latin typeface="Times New Roman"/>
              <a:ea typeface="Inter"/>
              <a:cs typeface="Inter"/>
            </a:endParaRPr>
          </a:p>
          <a:p>
            <a:pPr marL="229870" lvl="1" indent="-114935" algn="just" defTabSz="609630">
              <a:lnSpc>
                <a:spcPts val="1493"/>
              </a:lnSpc>
              <a:buFont typeface="Arial"/>
              <a:buChar char="•"/>
            </a:pPr>
            <a:r>
              <a:rPr lang="en-US" sz="1200" b="1">
                <a:solidFill>
                  <a:srgbClr val="011634"/>
                </a:solidFill>
                <a:latin typeface="Times New Roman"/>
                <a:ea typeface="Inter Bold"/>
                <a:cs typeface="Inter Bold"/>
                <a:sym typeface="Inter Bold"/>
              </a:rPr>
              <a:t>Sugar:</a:t>
            </a:r>
            <a:r>
              <a:rPr lang="en-US" sz="1200">
                <a:solidFill>
                  <a:srgbClr val="011634"/>
                </a:solidFill>
                <a:latin typeface="Times New Roman"/>
                <a:ea typeface="Inter"/>
                <a:cs typeface="Inter"/>
                <a:sym typeface="Inter"/>
              </a:rPr>
              <a:t> a minimum of 100 grams per liter must be added. Crème de.. A minimum of 250 grams of sugar per liter must be added.</a:t>
            </a:r>
            <a:endParaRPr lang="en-US" sz="1200">
              <a:solidFill>
                <a:srgbClr val="011634"/>
              </a:solidFill>
              <a:latin typeface="Times New Roman"/>
              <a:ea typeface="Inter"/>
              <a:cs typeface="Inter"/>
            </a:endParaRPr>
          </a:p>
          <a:p>
            <a:pPr marL="229870" lvl="1" indent="-114935" algn="just" defTabSz="609630">
              <a:lnSpc>
                <a:spcPts val="1493"/>
              </a:lnSpc>
              <a:buFont typeface="Arial"/>
              <a:buChar char="•"/>
            </a:pPr>
            <a:r>
              <a:rPr lang="en-US" sz="1200" b="1">
                <a:solidFill>
                  <a:srgbClr val="011634"/>
                </a:solidFill>
                <a:latin typeface="Times New Roman"/>
                <a:ea typeface="Inter Bold"/>
                <a:cs typeface="Inter Bold"/>
                <a:sym typeface="Inter Bold"/>
              </a:rPr>
              <a:t>Flavor:</a:t>
            </a:r>
            <a:r>
              <a:rPr lang="en-US" sz="1200">
                <a:solidFill>
                  <a:srgbClr val="011634"/>
                </a:solidFill>
                <a:latin typeface="Times New Roman"/>
                <a:ea typeface="Inter"/>
                <a:cs typeface="Inter"/>
                <a:sym typeface="Inter"/>
              </a:rPr>
              <a:t> Bols uses maceration, infusion, percolation and distillation for the flavoring of their liqueurs. Fresh fruit juices may also be added.</a:t>
            </a:r>
            <a:endParaRPr lang="en-US" sz="1200">
              <a:solidFill>
                <a:srgbClr val="011634"/>
              </a:solidFill>
              <a:latin typeface="Times New Roman"/>
              <a:ea typeface="Inter"/>
              <a:cs typeface="Inter"/>
            </a:endParaRPr>
          </a:p>
          <a:p>
            <a:pPr algn="just" defTabSz="609630">
              <a:lnSpc>
                <a:spcPts val="1493"/>
              </a:lnSpc>
            </a:pPr>
            <a:endParaRPr lang="en-US" sz="1200">
              <a:solidFill>
                <a:srgbClr val="011634"/>
              </a:solidFill>
              <a:latin typeface="Times New Roman"/>
              <a:ea typeface="Inter"/>
              <a:cs typeface="Inter"/>
            </a:endParaRPr>
          </a:p>
        </p:txBody>
      </p:sp>
      <p:sp>
        <p:nvSpPr>
          <p:cNvPr id="32" name="TextBox 32"/>
          <p:cNvSpPr txBox="1"/>
          <p:nvPr/>
        </p:nvSpPr>
        <p:spPr>
          <a:xfrm>
            <a:off x="1541642" y="2514600"/>
            <a:ext cx="2852889" cy="180306"/>
          </a:xfrm>
          <a:prstGeom prst="rect">
            <a:avLst/>
          </a:prstGeom>
        </p:spPr>
        <p:txBody>
          <a:bodyPr wrap="square" lIns="0" tIns="0" rIns="0" bIns="0" rtlCol="0" anchor="t">
            <a:spAutoFit/>
          </a:bodyPr>
          <a:lstStyle/>
          <a:p>
            <a:pPr algn="just" defTabSz="609630">
              <a:lnSpc>
                <a:spcPts val="1493"/>
              </a:lnSpc>
            </a:pPr>
            <a:r>
              <a:rPr lang="en-US" sz="1200">
                <a:solidFill>
                  <a:srgbClr val="011634"/>
                </a:solidFill>
                <a:latin typeface="Times New Roman"/>
                <a:ea typeface="Inter"/>
                <a:cs typeface="Inter"/>
                <a:sym typeface="Inter"/>
              </a:rPr>
              <a:t>A liqueur is a flavored and sweetened spirit.</a:t>
            </a:r>
            <a:endParaRPr lang="en-US" sz="1200">
              <a:solidFill>
                <a:srgbClr val="011634"/>
              </a:solidFill>
              <a:latin typeface="Times New Roman"/>
              <a:ea typeface="Inter"/>
              <a:cs typeface="Inter"/>
            </a:endParaRPr>
          </a:p>
        </p:txBody>
      </p:sp>
      <p:sp>
        <p:nvSpPr>
          <p:cNvPr id="33" name="TextBox 33"/>
          <p:cNvSpPr txBox="1"/>
          <p:nvPr/>
        </p:nvSpPr>
        <p:spPr>
          <a:xfrm>
            <a:off x="1541641" y="3332493"/>
            <a:ext cx="3031399" cy="384721"/>
          </a:xfrm>
          <a:prstGeom prst="rect">
            <a:avLst/>
          </a:prstGeom>
        </p:spPr>
        <p:txBody>
          <a:bodyPr lIns="0" tIns="0" rIns="0" bIns="0" rtlCol="0" anchor="t">
            <a:spAutoFit/>
          </a:bodyPr>
          <a:lstStyle/>
          <a:p>
            <a:pPr defTabSz="609630">
              <a:lnSpc>
                <a:spcPts val="1493"/>
              </a:lnSpc>
            </a:pPr>
            <a:r>
              <a:rPr lang="en-US" sz="1200">
                <a:solidFill>
                  <a:srgbClr val="011634"/>
                </a:solidFill>
                <a:latin typeface="Times New Roman"/>
                <a:ea typeface="Inter"/>
                <a:cs typeface="Inter"/>
                <a:sym typeface="Inter"/>
              </a:rPr>
              <a:t>A liqueur must have a minimum of </a:t>
            </a:r>
            <a:r>
              <a:rPr lang="en-US" sz="1200" b="1">
                <a:solidFill>
                  <a:srgbClr val="011634"/>
                </a:solidFill>
                <a:latin typeface="Times New Roman"/>
                <a:ea typeface="Inter Bold"/>
                <a:cs typeface="Inter Bold"/>
                <a:sym typeface="Inter Bold"/>
              </a:rPr>
              <a:t>15% abv</a:t>
            </a:r>
            <a:r>
              <a:rPr lang="en-US" sz="1200">
                <a:solidFill>
                  <a:srgbClr val="011634"/>
                </a:solidFill>
                <a:latin typeface="Times New Roman"/>
                <a:ea typeface="Inter"/>
                <a:cs typeface="Inter"/>
                <a:sym typeface="Inter"/>
              </a:rPr>
              <a:t>.</a:t>
            </a:r>
            <a:endParaRPr lang="en-US" sz="1200">
              <a:solidFill>
                <a:srgbClr val="011634"/>
              </a:solidFill>
              <a:latin typeface="Times New Roman"/>
              <a:ea typeface="Inter"/>
              <a:cs typeface="Inter"/>
            </a:endParaRPr>
          </a:p>
          <a:p>
            <a:pPr defTabSz="609630">
              <a:lnSpc>
                <a:spcPts val="1493"/>
              </a:lnSpc>
            </a:pPr>
            <a:endParaRPr lang="en-US" sz="1200">
              <a:solidFill>
                <a:srgbClr val="011634"/>
              </a:solidFill>
              <a:latin typeface="Times New Roman"/>
              <a:ea typeface="Inter"/>
              <a:cs typeface="Inter"/>
            </a:endParaRPr>
          </a:p>
        </p:txBody>
      </p:sp>
      <p:sp>
        <p:nvSpPr>
          <p:cNvPr id="34" name="TextBox 34"/>
          <p:cNvSpPr txBox="1"/>
          <p:nvPr/>
        </p:nvSpPr>
        <p:spPr>
          <a:xfrm>
            <a:off x="1447494" y="4048508"/>
            <a:ext cx="2947037" cy="769441"/>
          </a:xfrm>
          <a:prstGeom prst="rect">
            <a:avLst/>
          </a:prstGeom>
        </p:spPr>
        <p:txBody>
          <a:bodyPr lIns="0" tIns="0" rIns="0" bIns="0" rtlCol="0" anchor="t">
            <a:spAutoFit/>
          </a:bodyPr>
          <a:lstStyle/>
          <a:p>
            <a:pPr defTabSz="609630">
              <a:lnSpc>
                <a:spcPts val="1493"/>
              </a:lnSpc>
            </a:pPr>
            <a:r>
              <a:rPr lang="en-US" sz="1200">
                <a:solidFill>
                  <a:srgbClr val="011634"/>
                </a:solidFill>
                <a:latin typeface="Times New Roman"/>
                <a:ea typeface="Inter"/>
                <a:cs typeface="Inter"/>
                <a:sym typeface="Inter"/>
              </a:rPr>
              <a:t>Liqueurs are sometimes referred to as </a:t>
            </a:r>
            <a:r>
              <a:rPr lang="en-US" sz="1200" b="1">
                <a:solidFill>
                  <a:srgbClr val="011634"/>
                </a:solidFill>
                <a:latin typeface="Times New Roman"/>
                <a:ea typeface="Inter Bold"/>
                <a:cs typeface="Inter Bold"/>
                <a:sym typeface="Inter Bold"/>
              </a:rPr>
              <a:t>cordials</a:t>
            </a:r>
            <a:r>
              <a:rPr lang="en-US" sz="1200">
                <a:solidFill>
                  <a:srgbClr val="011634"/>
                </a:solidFill>
                <a:latin typeface="Times New Roman"/>
                <a:ea typeface="Inter"/>
                <a:cs typeface="Inter"/>
                <a:sym typeface="Inter"/>
              </a:rPr>
              <a:t> in the USA, but cordial in other parts of the world indicates a nonalcoholic syrup.</a:t>
            </a:r>
            <a:endParaRPr lang="en-US" sz="1200">
              <a:solidFill>
                <a:srgbClr val="011634"/>
              </a:solidFill>
              <a:latin typeface="Times New Roman"/>
              <a:ea typeface="Inter"/>
              <a:cs typeface="Inter"/>
            </a:endParaRPr>
          </a:p>
          <a:p>
            <a:pPr defTabSz="609630">
              <a:lnSpc>
                <a:spcPts val="1493"/>
              </a:lnSpc>
            </a:pPr>
            <a:endParaRPr lang="en-US" sz="1200">
              <a:solidFill>
                <a:srgbClr val="011634"/>
              </a:solidFill>
              <a:latin typeface="Adobe Caslon Pro" panose="0205050205050A020403" pitchFamily="18" charset="0"/>
              <a:ea typeface="Inter"/>
              <a:cs typeface="Inter"/>
              <a:sym typeface="Inter"/>
            </a:endParaRPr>
          </a:p>
        </p:txBody>
      </p:sp>
      <p:sp>
        <p:nvSpPr>
          <p:cNvPr id="35" name="TextBox 35"/>
          <p:cNvSpPr txBox="1"/>
          <p:nvPr/>
        </p:nvSpPr>
        <p:spPr>
          <a:xfrm>
            <a:off x="1447494" y="5056902"/>
            <a:ext cx="3125546" cy="577081"/>
          </a:xfrm>
          <a:prstGeom prst="rect">
            <a:avLst/>
          </a:prstGeom>
        </p:spPr>
        <p:txBody>
          <a:bodyPr lIns="0" tIns="0" rIns="0" bIns="0" rtlCol="0" anchor="t">
            <a:spAutoFit/>
          </a:bodyPr>
          <a:lstStyle/>
          <a:p>
            <a:pPr defTabSz="609630">
              <a:lnSpc>
                <a:spcPts val="1493"/>
              </a:lnSpc>
            </a:pPr>
            <a:r>
              <a:rPr lang="en-US" sz="1200">
                <a:solidFill>
                  <a:srgbClr val="011634"/>
                </a:solidFill>
                <a:latin typeface="Times New Roman"/>
                <a:ea typeface="Inter"/>
                <a:cs typeface="Inter"/>
                <a:sym typeface="Inter"/>
              </a:rPr>
              <a:t>Some producers call liqueurs </a:t>
            </a:r>
            <a:r>
              <a:rPr lang="en-US" sz="1200" b="1">
                <a:solidFill>
                  <a:srgbClr val="011634"/>
                </a:solidFill>
                <a:latin typeface="Times New Roman"/>
                <a:ea typeface="Inter Bold"/>
                <a:cs typeface="Inter Bold"/>
                <a:sym typeface="Inter Bold"/>
              </a:rPr>
              <a:t>schnapps</a:t>
            </a:r>
            <a:r>
              <a:rPr lang="en-US" sz="1200">
                <a:solidFill>
                  <a:srgbClr val="011634"/>
                </a:solidFill>
                <a:latin typeface="Times New Roman"/>
                <a:ea typeface="Inter"/>
                <a:cs typeface="Inter"/>
                <a:sym typeface="Inter"/>
              </a:rPr>
              <a:t>. They are typically at least 40% and only lightly sweetened if at all.</a:t>
            </a:r>
            <a:endParaRPr lang="en-US" sz="1200">
              <a:solidFill>
                <a:srgbClr val="011634"/>
              </a:solidFill>
              <a:latin typeface="Times New Roman"/>
              <a:ea typeface="Inter"/>
              <a:cs typeface="Inter"/>
            </a:endParaRPr>
          </a:p>
        </p:txBody>
      </p:sp>
      <p:sp>
        <p:nvSpPr>
          <p:cNvPr id="36" name="TextBox 36"/>
          <p:cNvSpPr txBox="1"/>
          <p:nvPr/>
        </p:nvSpPr>
        <p:spPr>
          <a:xfrm>
            <a:off x="9044346" y="2545153"/>
            <a:ext cx="2271355" cy="384721"/>
          </a:xfrm>
          <a:prstGeom prst="rect">
            <a:avLst/>
          </a:prstGeom>
        </p:spPr>
        <p:txBody>
          <a:bodyPr wrap="square" lIns="0" tIns="0" rIns="0" bIns="0" rtlCol="0" anchor="t">
            <a:spAutoFit/>
          </a:bodyPr>
          <a:lstStyle/>
          <a:p>
            <a:pPr algn="just" defTabSz="609630">
              <a:lnSpc>
                <a:spcPts val="1493"/>
              </a:lnSpc>
            </a:pPr>
            <a:r>
              <a:rPr lang="en-US" sz="1300" b="1">
                <a:solidFill>
                  <a:srgbClr val="011634"/>
                </a:solidFill>
                <a:latin typeface="Times New Roman"/>
                <a:ea typeface="Inter Bold"/>
                <a:cs typeface="Inter Bold"/>
                <a:sym typeface="Inter Bold"/>
              </a:rPr>
              <a:t>According to EU regulations:</a:t>
            </a:r>
            <a:endParaRPr lang="en-US" sz="1300" b="1">
              <a:solidFill>
                <a:srgbClr val="011634"/>
              </a:solidFill>
              <a:latin typeface="Times New Roman"/>
              <a:ea typeface="Inter Bold"/>
              <a:cs typeface="Inter Bold"/>
            </a:endParaRPr>
          </a:p>
          <a:p>
            <a:pPr algn="just" defTabSz="609630">
              <a:lnSpc>
                <a:spcPts val="1493"/>
              </a:lnSpc>
            </a:pPr>
            <a:endParaRPr lang="en-US" sz="1300" b="1">
              <a:solidFill>
                <a:srgbClr val="011634"/>
              </a:solidFill>
              <a:latin typeface="Times New Roman"/>
              <a:ea typeface="Inter Bold"/>
              <a:cs typeface="Inter Bold"/>
            </a:endParaRPr>
          </a:p>
        </p:txBody>
      </p:sp>
      <p:pic>
        <p:nvPicPr>
          <p:cNvPr id="43" name="Picture 42" descr="A white text on a black background&#10;&#10;AI-generated content may be incorrect.">
            <a:extLst>
              <a:ext uri="{FF2B5EF4-FFF2-40B4-BE49-F238E27FC236}">
                <a16:creationId xmlns:a16="http://schemas.microsoft.com/office/drawing/2014/main" id="{C8028214-C420-39BC-1A6F-04259CD265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373" y="6111550"/>
            <a:ext cx="803572" cy="803572"/>
          </a:xfrm>
          <a:prstGeom prst="rect">
            <a:avLst/>
          </a:prstGeom>
        </p:spPr>
      </p:pic>
      <p:sp>
        <p:nvSpPr>
          <p:cNvPr id="44" name="AutoShape 30">
            <a:extLst>
              <a:ext uri="{FF2B5EF4-FFF2-40B4-BE49-F238E27FC236}">
                <a16:creationId xmlns:a16="http://schemas.microsoft.com/office/drawing/2014/main" id="{2EF348E6-2FFF-02AC-EB50-10AF84E9D708}"/>
              </a:ext>
            </a:extLst>
          </p:cNvPr>
          <p:cNvSpPr/>
          <p:nvPr/>
        </p:nvSpPr>
        <p:spPr>
          <a:xfrm>
            <a:off x="1097280" y="6549612"/>
            <a:ext cx="9840189" cy="19464"/>
          </a:xfrm>
          <a:prstGeom prst="line">
            <a:avLst/>
          </a:prstGeom>
          <a:ln w="19050" cap="rnd">
            <a:solidFill>
              <a:srgbClr val="F4F5F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6" name="Graphic 5" descr="Home with solid fill">
            <a:hlinkClick r:id="rId20" action="ppaction://hlinksldjump"/>
            <a:extLst>
              <a:ext uri="{FF2B5EF4-FFF2-40B4-BE49-F238E27FC236}">
                <a16:creationId xmlns:a16="http://schemas.microsoft.com/office/drawing/2014/main" id="{00A742C3-E1FD-9CB6-A305-0F483112914C}"/>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974818" y="6557761"/>
            <a:ext cx="255734" cy="2557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1D40-8D83-AF63-8A45-46AE2AD39B53}"/>
              </a:ext>
            </a:extLst>
          </p:cNvPr>
          <p:cNvSpPr>
            <a:spLocks noGrp="1"/>
          </p:cNvSpPr>
          <p:nvPr>
            <p:ph type="title" idx="4294967295"/>
          </p:nvPr>
        </p:nvSpPr>
        <p:spPr/>
        <p:txBody>
          <a:bodyPr/>
          <a:lstStyle/>
          <a:p>
            <a:r>
              <a:rPr lang="en-US"/>
              <a:t>Liqueur</a:t>
            </a:r>
            <a:r>
              <a:rPr lang="en-US" baseline="0"/>
              <a:t> production</a:t>
            </a:r>
            <a:endParaRPr lang="en-US"/>
          </a:p>
        </p:txBody>
      </p:sp>
      <p:pic>
        <p:nvPicPr>
          <p:cNvPr id="35" name="Picture 34" descr="A large metal tanks in a room&#10;&#10;AI-generated content may be incorrect.">
            <a:extLst>
              <a:ext uri="{FF2B5EF4-FFF2-40B4-BE49-F238E27FC236}">
                <a16:creationId xmlns:a16="http://schemas.microsoft.com/office/drawing/2014/main" id="{221D2678-11BC-2AEE-D223-46FA1E275C24}"/>
              </a:ext>
            </a:extLst>
          </p:cNvPr>
          <p:cNvPicPr>
            <a:picLocks noChangeAspect="1"/>
          </p:cNvPicPr>
          <p:nvPr/>
        </p:nvPicPr>
        <p:blipFill>
          <a:blip r:embed="rId2" cstate="print">
            <a:extLst>
              <a:ext uri="{28A0092B-C50C-407E-A947-70E740481C1C}">
                <a14:useLocalDpi xmlns:a14="http://schemas.microsoft.com/office/drawing/2010/main" val="0"/>
              </a:ext>
            </a:extLst>
          </a:blip>
          <a:srcRect b="14496"/>
          <a:stretch/>
        </p:blipFill>
        <p:spPr>
          <a:xfrm>
            <a:off x="-50800" y="-44515"/>
            <a:ext cx="12242800" cy="6978715"/>
          </a:xfrm>
          <a:prstGeom prst="rect">
            <a:avLst/>
          </a:prstGeom>
        </p:spPr>
      </p:pic>
      <p:grpSp>
        <p:nvGrpSpPr>
          <p:cNvPr id="3" name="Group 3"/>
          <p:cNvGrpSpPr/>
          <p:nvPr/>
        </p:nvGrpSpPr>
        <p:grpSpPr>
          <a:xfrm>
            <a:off x="685801" y="2346654"/>
            <a:ext cx="7871979" cy="1161293"/>
            <a:chOff x="0" y="0"/>
            <a:chExt cx="3109918" cy="458782"/>
          </a:xfrm>
        </p:grpSpPr>
        <p:sp>
          <p:nvSpPr>
            <p:cNvPr id="4" name="Freeform 4"/>
            <p:cNvSpPr/>
            <p:nvPr/>
          </p:nvSpPr>
          <p:spPr>
            <a:xfrm>
              <a:off x="0" y="0"/>
              <a:ext cx="3109918" cy="458783"/>
            </a:xfrm>
            <a:custGeom>
              <a:avLst/>
              <a:gdLst/>
              <a:ahLst/>
              <a:cxnLst/>
              <a:rect l="l" t="t" r="r" b="b"/>
              <a:pathLst>
                <a:path w="3109918" h="458783">
                  <a:moveTo>
                    <a:pt x="33438" y="0"/>
                  </a:moveTo>
                  <a:lnTo>
                    <a:pt x="3076480" y="0"/>
                  </a:lnTo>
                  <a:cubicBezTo>
                    <a:pt x="3085348" y="0"/>
                    <a:pt x="3093853" y="3523"/>
                    <a:pt x="3100124" y="9794"/>
                  </a:cubicBezTo>
                  <a:cubicBezTo>
                    <a:pt x="3106395" y="16065"/>
                    <a:pt x="3109918" y="24570"/>
                    <a:pt x="3109918" y="33438"/>
                  </a:cubicBezTo>
                  <a:lnTo>
                    <a:pt x="3109918" y="425344"/>
                  </a:lnTo>
                  <a:cubicBezTo>
                    <a:pt x="3109918" y="434213"/>
                    <a:pt x="3106395" y="442718"/>
                    <a:pt x="3100124" y="448989"/>
                  </a:cubicBezTo>
                  <a:cubicBezTo>
                    <a:pt x="3093853" y="455260"/>
                    <a:pt x="3085348" y="458783"/>
                    <a:pt x="3076480" y="458783"/>
                  </a:cubicBezTo>
                  <a:lnTo>
                    <a:pt x="33438" y="458783"/>
                  </a:lnTo>
                  <a:cubicBezTo>
                    <a:pt x="24570" y="458783"/>
                    <a:pt x="16065" y="455260"/>
                    <a:pt x="9794" y="448989"/>
                  </a:cubicBezTo>
                  <a:cubicBezTo>
                    <a:pt x="3523" y="442718"/>
                    <a:pt x="0" y="434213"/>
                    <a:pt x="0" y="425344"/>
                  </a:cubicBezTo>
                  <a:lnTo>
                    <a:pt x="0" y="33438"/>
                  </a:lnTo>
                  <a:cubicBezTo>
                    <a:pt x="0" y="24570"/>
                    <a:pt x="3523" y="16065"/>
                    <a:pt x="9794" y="9794"/>
                  </a:cubicBezTo>
                  <a:cubicBezTo>
                    <a:pt x="16065" y="3523"/>
                    <a:pt x="24570" y="0"/>
                    <a:pt x="3343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3109918" cy="496882"/>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6" name="Group 6"/>
          <p:cNvGrpSpPr/>
          <p:nvPr/>
        </p:nvGrpSpPr>
        <p:grpSpPr>
          <a:xfrm>
            <a:off x="11217000" y="6352114"/>
            <a:ext cx="289200" cy="289200"/>
            <a:chOff x="0" y="0"/>
            <a:chExt cx="578400" cy="578400"/>
          </a:xfrm>
        </p:grpSpPr>
        <p:sp>
          <p:nvSpPr>
            <p:cNvPr id="7" name="Freeform 7"/>
            <p:cNvSpPr/>
            <p:nvPr/>
          </p:nvSpPr>
          <p:spPr>
            <a:xfrm>
              <a:off x="0" y="0"/>
              <a:ext cx="578400" cy="578400"/>
            </a:xfrm>
            <a:custGeom>
              <a:avLst/>
              <a:gdLst/>
              <a:ahLst/>
              <a:cxnLst/>
              <a:rect l="l" t="t" r="r" b="b"/>
              <a:pathLst>
                <a:path w="578400" h="578400">
                  <a:moveTo>
                    <a:pt x="0" y="0"/>
                  </a:moveTo>
                  <a:lnTo>
                    <a:pt x="578400" y="0"/>
                  </a:lnTo>
                  <a:lnTo>
                    <a:pt x="578400" y="578400"/>
                  </a:lnTo>
                  <a:lnTo>
                    <a:pt x="0" y="57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7261" y="148840"/>
              <a:ext cx="263878" cy="280721"/>
            </a:xfrm>
            <a:custGeom>
              <a:avLst/>
              <a:gdLst/>
              <a:ahLst/>
              <a:cxnLst/>
              <a:rect l="l" t="t" r="r" b="b"/>
              <a:pathLst>
                <a:path w="263878" h="280721">
                  <a:moveTo>
                    <a:pt x="0" y="0"/>
                  </a:moveTo>
                  <a:lnTo>
                    <a:pt x="263878" y="0"/>
                  </a:lnTo>
                  <a:lnTo>
                    <a:pt x="263878" y="280720"/>
                  </a:lnTo>
                  <a:lnTo>
                    <a:pt x="0" y="2807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grpSp>
        <p:nvGrpSpPr>
          <p:cNvPr id="9" name="Group 9"/>
          <p:cNvGrpSpPr/>
          <p:nvPr/>
        </p:nvGrpSpPr>
        <p:grpSpPr>
          <a:xfrm>
            <a:off x="1263437" y="3630138"/>
            <a:ext cx="7871979" cy="1161293"/>
            <a:chOff x="0" y="0"/>
            <a:chExt cx="3109918" cy="458782"/>
          </a:xfrm>
        </p:grpSpPr>
        <p:sp>
          <p:nvSpPr>
            <p:cNvPr id="10" name="Freeform 10"/>
            <p:cNvSpPr/>
            <p:nvPr/>
          </p:nvSpPr>
          <p:spPr>
            <a:xfrm>
              <a:off x="0" y="0"/>
              <a:ext cx="3109918" cy="458783"/>
            </a:xfrm>
            <a:custGeom>
              <a:avLst/>
              <a:gdLst/>
              <a:ahLst/>
              <a:cxnLst/>
              <a:rect l="l" t="t" r="r" b="b"/>
              <a:pathLst>
                <a:path w="3109918" h="458783">
                  <a:moveTo>
                    <a:pt x="33438" y="0"/>
                  </a:moveTo>
                  <a:lnTo>
                    <a:pt x="3076480" y="0"/>
                  </a:lnTo>
                  <a:cubicBezTo>
                    <a:pt x="3085348" y="0"/>
                    <a:pt x="3093853" y="3523"/>
                    <a:pt x="3100124" y="9794"/>
                  </a:cubicBezTo>
                  <a:cubicBezTo>
                    <a:pt x="3106395" y="16065"/>
                    <a:pt x="3109918" y="24570"/>
                    <a:pt x="3109918" y="33438"/>
                  </a:cubicBezTo>
                  <a:lnTo>
                    <a:pt x="3109918" y="425344"/>
                  </a:lnTo>
                  <a:cubicBezTo>
                    <a:pt x="3109918" y="434213"/>
                    <a:pt x="3106395" y="442718"/>
                    <a:pt x="3100124" y="448989"/>
                  </a:cubicBezTo>
                  <a:cubicBezTo>
                    <a:pt x="3093853" y="455260"/>
                    <a:pt x="3085348" y="458783"/>
                    <a:pt x="3076480" y="458783"/>
                  </a:cubicBezTo>
                  <a:lnTo>
                    <a:pt x="33438" y="458783"/>
                  </a:lnTo>
                  <a:cubicBezTo>
                    <a:pt x="24570" y="458783"/>
                    <a:pt x="16065" y="455260"/>
                    <a:pt x="9794" y="448989"/>
                  </a:cubicBezTo>
                  <a:cubicBezTo>
                    <a:pt x="3523" y="442718"/>
                    <a:pt x="0" y="434213"/>
                    <a:pt x="0" y="425344"/>
                  </a:cubicBezTo>
                  <a:lnTo>
                    <a:pt x="0" y="33438"/>
                  </a:lnTo>
                  <a:cubicBezTo>
                    <a:pt x="0" y="24570"/>
                    <a:pt x="3523" y="16065"/>
                    <a:pt x="9794" y="9794"/>
                  </a:cubicBezTo>
                  <a:cubicBezTo>
                    <a:pt x="16065" y="3523"/>
                    <a:pt x="24570" y="0"/>
                    <a:pt x="3343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3109918" cy="496882"/>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12" name="Group 12"/>
          <p:cNvGrpSpPr/>
          <p:nvPr/>
        </p:nvGrpSpPr>
        <p:grpSpPr>
          <a:xfrm>
            <a:off x="1841074" y="4913622"/>
            <a:ext cx="7871979" cy="1161293"/>
            <a:chOff x="0" y="0"/>
            <a:chExt cx="3109918" cy="458782"/>
          </a:xfrm>
        </p:grpSpPr>
        <p:sp>
          <p:nvSpPr>
            <p:cNvPr id="13" name="Freeform 13"/>
            <p:cNvSpPr/>
            <p:nvPr/>
          </p:nvSpPr>
          <p:spPr>
            <a:xfrm>
              <a:off x="0" y="0"/>
              <a:ext cx="3109918" cy="458783"/>
            </a:xfrm>
            <a:custGeom>
              <a:avLst/>
              <a:gdLst/>
              <a:ahLst/>
              <a:cxnLst/>
              <a:rect l="l" t="t" r="r" b="b"/>
              <a:pathLst>
                <a:path w="3109918" h="458783">
                  <a:moveTo>
                    <a:pt x="33438" y="0"/>
                  </a:moveTo>
                  <a:lnTo>
                    <a:pt x="3076480" y="0"/>
                  </a:lnTo>
                  <a:cubicBezTo>
                    <a:pt x="3085348" y="0"/>
                    <a:pt x="3093853" y="3523"/>
                    <a:pt x="3100124" y="9794"/>
                  </a:cubicBezTo>
                  <a:cubicBezTo>
                    <a:pt x="3106395" y="16065"/>
                    <a:pt x="3109918" y="24570"/>
                    <a:pt x="3109918" y="33438"/>
                  </a:cubicBezTo>
                  <a:lnTo>
                    <a:pt x="3109918" y="425344"/>
                  </a:lnTo>
                  <a:cubicBezTo>
                    <a:pt x="3109918" y="434213"/>
                    <a:pt x="3106395" y="442718"/>
                    <a:pt x="3100124" y="448989"/>
                  </a:cubicBezTo>
                  <a:cubicBezTo>
                    <a:pt x="3093853" y="455260"/>
                    <a:pt x="3085348" y="458783"/>
                    <a:pt x="3076480" y="458783"/>
                  </a:cubicBezTo>
                  <a:lnTo>
                    <a:pt x="33438" y="458783"/>
                  </a:lnTo>
                  <a:cubicBezTo>
                    <a:pt x="24570" y="458783"/>
                    <a:pt x="16065" y="455260"/>
                    <a:pt x="9794" y="448989"/>
                  </a:cubicBezTo>
                  <a:cubicBezTo>
                    <a:pt x="3523" y="442718"/>
                    <a:pt x="0" y="434213"/>
                    <a:pt x="0" y="425344"/>
                  </a:cubicBezTo>
                  <a:lnTo>
                    <a:pt x="0" y="33438"/>
                  </a:lnTo>
                  <a:cubicBezTo>
                    <a:pt x="0" y="24570"/>
                    <a:pt x="3523" y="16065"/>
                    <a:pt x="9794" y="9794"/>
                  </a:cubicBezTo>
                  <a:cubicBezTo>
                    <a:pt x="16065" y="3523"/>
                    <a:pt x="24570" y="0"/>
                    <a:pt x="3343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4" name="TextBox 14"/>
            <p:cNvSpPr txBox="1"/>
            <p:nvPr/>
          </p:nvSpPr>
          <p:spPr>
            <a:xfrm>
              <a:off x="0" y="-38100"/>
              <a:ext cx="3109918" cy="496882"/>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15" name="Freeform 15"/>
          <p:cNvSpPr/>
          <p:nvPr/>
        </p:nvSpPr>
        <p:spPr>
          <a:xfrm>
            <a:off x="1532823" y="3732540"/>
            <a:ext cx="457419" cy="1003281"/>
          </a:xfrm>
          <a:custGeom>
            <a:avLst/>
            <a:gdLst/>
            <a:ahLst/>
            <a:cxnLst/>
            <a:rect l="l" t="t" r="r" b="b"/>
            <a:pathLst>
              <a:path w="686128" h="1504922">
                <a:moveTo>
                  <a:pt x="0" y="0"/>
                </a:moveTo>
                <a:lnTo>
                  <a:pt x="686128" y="0"/>
                </a:lnTo>
                <a:lnTo>
                  <a:pt x="686128" y="1504923"/>
                </a:lnTo>
                <a:lnTo>
                  <a:pt x="0" y="1504923"/>
                </a:lnTo>
                <a:lnTo>
                  <a:pt x="0" y="0"/>
                </a:lnTo>
                <a:close/>
              </a:path>
            </a:pathLst>
          </a:custGeom>
          <a:blipFill>
            <a:blip r:embed="rId7"/>
            <a:stretch>
              <a:fillRect r="-119335"/>
            </a:stretch>
          </a:blipFill>
        </p:spPr>
        <p:txBody>
          <a:bodyPr/>
          <a:lstStyle/>
          <a:p>
            <a:pPr defTabSz="609630"/>
            <a:endParaRPr lang="en-US" sz="1200">
              <a:solidFill>
                <a:prstClr val="black"/>
              </a:solidFill>
              <a:latin typeface="Calibri"/>
            </a:endParaRPr>
          </a:p>
        </p:txBody>
      </p:sp>
      <p:sp>
        <p:nvSpPr>
          <p:cNvPr id="16" name="Freeform 16"/>
          <p:cNvSpPr/>
          <p:nvPr/>
        </p:nvSpPr>
        <p:spPr>
          <a:xfrm>
            <a:off x="2202063" y="4942742"/>
            <a:ext cx="399857" cy="1103053"/>
          </a:xfrm>
          <a:custGeom>
            <a:avLst/>
            <a:gdLst/>
            <a:ahLst/>
            <a:cxnLst/>
            <a:rect l="l" t="t" r="r" b="b"/>
            <a:pathLst>
              <a:path w="599785" h="1654579">
                <a:moveTo>
                  <a:pt x="0" y="0"/>
                </a:moveTo>
                <a:lnTo>
                  <a:pt x="599784" y="0"/>
                </a:lnTo>
                <a:lnTo>
                  <a:pt x="599784" y="1654579"/>
                </a:lnTo>
                <a:lnTo>
                  <a:pt x="0" y="16545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924259" y="2415224"/>
            <a:ext cx="478468" cy="956937"/>
          </a:xfrm>
          <a:custGeom>
            <a:avLst/>
            <a:gdLst/>
            <a:ahLst/>
            <a:cxnLst/>
            <a:rect l="l" t="t" r="r" b="b"/>
            <a:pathLst>
              <a:path w="717702" h="1435405">
                <a:moveTo>
                  <a:pt x="0" y="0"/>
                </a:moveTo>
                <a:lnTo>
                  <a:pt x="717703" y="0"/>
                </a:lnTo>
                <a:lnTo>
                  <a:pt x="717703" y="1435405"/>
                </a:lnTo>
                <a:lnTo>
                  <a:pt x="0" y="1435405"/>
                </a:lnTo>
                <a:lnTo>
                  <a:pt x="0" y="0"/>
                </a:lnTo>
                <a:close/>
              </a:path>
            </a:pathLst>
          </a:custGeom>
          <a:blipFill>
            <a:blip r:embed="rId9"/>
            <a:stretch>
              <a:fillRect r="-100000"/>
            </a:stretch>
          </a:blipFill>
        </p:spPr>
        <p:txBody>
          <a:bodyPr/>
          <a:lstStyle/>
          <a:p>
            <a:pPr defTabSz="609630"/>
            <a:endParaRPr lang="en-US" sz="1200">
              <a:solidFill>
                <a:prstClr val="black"/>
              </a:solidFill>
              <a:latin typeface="Calibri"/>
            </a:endParaRPr>
          </a:p>
        </p:txBody>
      </p:sp>
      <p:sp>
        <p:nvSpPr>
          <p:cNvPr id="18" name="Freeform 18"/>
          <p:cNvSpPr/>
          <p:nvPr/>
        </p:nvSpPr>
        <p:spPr>
          <a:xfrm>
            <a:off x="7329205" y="2459237"/>
            <a:ext cx="1038005" cy="936127"/>
          </a:xfrm>
          <a:custGeom>
            <a:avLst/>
            <a:gdLst/>
            <a:ahLst/>
            <a:cxnLst/>
            <a:rect l="l" t="t" r="r" b="b"/>
            <a:pathLst>
              <a:path w="1557008" h="1404190">
                <a:moveTo>
                  <a:pt x="0" y="0"/>
                </a:moveTo>
                <a:lnTo>
                  <a:pt x="1557008" y="0"/>
                </a:lnTo>
                <a:lnTo>
                  <a:pt x="1557008" y="1404190"/>
                </a:lnTo>
                <a:lnTo>
                  <a:pt x="0" y="1404190"/>
                </a:lnTo>
                <a:lnTo>
                  <a:pt x="0" y="0"/>
                </a:lnTo>
                <a:close/>
              </a:path>
            </a:pathLst>
          </a:custGeom>
          <a:blipFill>
            <a:blip r:embed="rId10"/>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9" name="Freeform 19"/>
          <p:cNvSpPr/>
          <p:nvPr/>
        </p:nvSpPr>
        <p:spPr>
          <a:xfrm>
            <a:off x="8472654" y="5026381"/>
            <a:ext cx="1038005" cy="936127"/>
          </a:xfrm>
          <a:prstGeom prst="roundRect">
            <a:avLst/>
          </a:prstGeom>
          <a:blipFill>
            <a:blip r:embed="rId11"/>
            <a:stretch>
              <a:fillRect t="-5441" b="-5441"/>
            </a:stretch>
          </a:blipFill>
          <a:ln w="9525" cap="sq">
            <a:solidFill>
              <a:srgbClr val="011634"/>
            </a:solidFill>
            <a:prstDash val="solid"/>
            <a:miter/>
          </a:ln>
        </p:spPr>
        <p:txBody>
          <a:bodyPr/>
          <a:lstStyle/>
          <a:p>
            <a:pPr defTabSz="609630"/>
            <a:endParaRPr lang="en-US" sz="1200">
              <a:solidFill>
                <a:prstClr val="black"/>
              </a:solidFill>
              <a:latin typeface="Calibri"/>
            </a:endParaRPr>
          </a:p>
        </p:txBody>
      </p:sp>
      <p:sp>
        <p:nvSpPr>
          <p:cNvPr id="20" name="Freeform 20"/>
          <p:cNvSpPr/>
          <p:nvPr/>
        </p:nvSpPr>
        <p:spPr>
          <a:xfrm>
            <a:off x="7901030" y="3732541"/>
            <a:ext cx="1038005" cy="939503"/>
          </a:xfrm>
          <a:prstGeom prst="roundRect">
            <a:avLst/>
          </a:prstGeom>
          <a:blipFill>
            <a:blip r:embed="rId12"/>
            <a:stretch>
              <a:fillRect l="-29433" r="-31474"/>
            </a:stretch>
          </a:blipFill>
          <a:ln w="9525" cap="sq">
            <a:solidFill>
              <a:srgbClr val="011634"/>
            </a:solidFill>
            <a:prstDash val="solid"/>
            <a:miter/>
          </a:ln>
        </p:spPr>
        <p:txBody>
          <a:bodyPr/>
          <a:lstStyle/>
          <a:p>
            <a:pPr defTabSz="609630"/>
            <a:endParaRPr lang="en-US" sz="1200">
              <a:solidFill>
                <a:prstClr val="black"/>
              </a:solidFill>
              <a:latin typeface="Calibri"/>
            </a:endParaRPr>
          </a:p>
        </p:txBody>
      </p:sp>
      <p:sp>
        <p:nvSpPr>
          <p:cNvPr id="21" name="Freeform 21"/>
          <p:cNvSpPr/>
          <p:nvPr/>
        </p:nvSpPr>
        <p:spPr>
          <a:xfrm>
            <a:off x="6935685" y="2860538"/>
            <a:ext cx="361324" cy="154014"/>
          </a:xfrm>
          <a:custGeom>
            <a:avLst/>
            <a:gdLst/>
            <a:ahLst/>
            <a:cxnLst/>
            <a:rect l="l" t="t" r="r" b="b"/>
            <a:pathLst>
              <a:path w="541986" h="231021">
                <a:moveTo>
                  <a:pt x="0" y="0"/>
                </a:moveTo>
                <a:lnTo>
                  <a:pt x="541985" y="0"/>
                </a:lnTo>
                <a:lnTo>
                  <a:pt x="541985" y="231021"/>
                </a:lnTo>
                <a:lnTo>
                  <a:pt x="0" y="231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7507509" y="4125285"/>
            <a:ext cx="361324" cy="154014"/>
          </a:xfrm>
          <a:custGeom>
            <a:avLst/>
            <a:gdLst/>
            <a:ahLst/>
            <a:cxnLst/>
            <a:rect l="l" t="t" r="r" b="b"/>
            <a:pathLst>
              <a:path w="541986" h="231021">
                <a:moveTo>
                  <a:pt x="0" y="0"/>
                </a:moveTo>
                <a:lnTo>
                  <a:pt x="541985" y="0"/>
                </a:lnTo>
                <a:lnTo>
                  <a:pt x="541985" y="231021"/>
                </a:lnTo>
                <a:lnTo>
                  <a:pt x="0" y="231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8079134" y="5417438"/>
            <a:ext cx="361324" cy="154014"/>
          </a:xfrm>
          <a:custGeom>
            <a:avLst/>
            <a:gdLst/>
            <a:ahLst/>
            <a:cxnLst/>
            <a:rect l="l" t="t" r="r" b="b"/>
            <a:pathLst>
              <a:path w="541986" h="231021">
                <a:moveTo>
                  <a:pt x="0" y="0"/>
                </a:moveTo>
                <a:lnTo>
                  <a:pt x="541985" y="0"/>
                </a:lnTo>
                <a:lnTo>
                  <a:pt x="541985" y="231021"/>
                </a:lnTo>
                <a:lnTo>
                  <a:pt x="0" y="231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246185" y="989624"/>
            <a:ext cx="5557746" cy="728623"/>
          </a:xfrm>
          <a:prstGeom prst="rect">
            <a:avLst/>
          </a:prstGeom>
        </p:spPr>
        <p:txBody>
          <a:bodyPr wrap="square" lIns="0" tIns="0" rIns="0" bIns="0" rtlCol="0" anchor="t">
            <a:spAutoFit/>
          </a:bodyPr>
          <a:lstStyle/>
          <a:p>
            <a:pPr algn="ctr" defTabSz="609630">
              <a:lnSpc>
                <a:spcPts val="5973"/>
              </a:lnSpc>
            </a:pPr>
            <a:r>
              <a:rPr lang="en-US" sz="4250" b="1">
                <a:solidFill>
                  <a:srgbClr val="FFFFFF"/>
                </a:solidFill>
                <a:latin typeface="Times New Roman"/>
                <a:ea typeface="Inter Bold"/>
                <a:cs typeface="Inter Bold"/>
                <a:sym typeface="Inter Bold"/>
              </a:rPr>
              <a:t>Liqueur Production</a:t>
            </a:r>
            <a:endParaRPr lang="en-US" sz="4250" b="1">
              <a:solidFill>
                <a:srgbClr val="FFFFFF"/>
              </a:solidFill>
              <a:latin typeface="Times New Roman"/>
              <a:ea typeface="Inter Bold"/>
              <a:cs typeface="Inter Bold"/>
            </a:endParaRPr>
          </a:p>
        </p:txBody>
      </p:sp>
      <p:sp>
        <p:nvSpPr>
          <p:cNvPr id="25" name="TextBox 25"/>
          <p:cNvSpPr txBox="1"/>
          <p:nvPr/>
        </p:nvSpPr>
        <p:spPr>
          <a:xfrm>
            <a:off x="699478" y="2013473"/>
            <a:ext cx="4631622" cy="608436"/>
          </a:xfrm>
          <a:prstGeom prst="rect">
            <a:avLst/>
          </a:prstGeom>
        </p:spPr>
        <p:txBody>
          <a:bodyPr wrap="square" lIns="0" tIns="0" rIns="0" bIns="0" rtlCol="0" anchor="t">
            <a:spAutoFit/>
          </a:bodyPr>
          <a:lstStyle/>
          <a:p>
            <a:pPr defTabSz="609630">
              <a:lnSpc>
                <a:spcPts val="1790"/>
              </a:lnSpc>
            </a:pPr>
            <a:r>
              <a:rPr lang="en-US" sz="1300" b="1">
                <a:solidFill>
                  <a:srgbClr val="FFFFFF"/>
                </a:solidFill>
                <a:latin typeface="Times New Roman"/>
                <a:ea typeface="Inter Bold"/>
                <a:cs typeface="Inter Bold"/>
                <a:sym typeface="Inter Bold"/>
              </a:rPr>
              <a:t>3 methods to add flavor to your liqueur:</a:t>
            </a:r>
          </a:p>
          <a:p>
            <a:pPr defTabSz="609630">
              <a:lnSpc>
                <a:spcPts val="1491"/>
              </a:lnSpc>
            </a:pPr>
            <a:endParaRPr lang="en-US" sz="1200" b="1">
              <a:solidFill>
                <a:srgbClr val="FFFFFF"/>
              </a:solidFill>
              <a:latin typeface="Adobe Caslon Pro Bold" panose="0205070206050A020403" pitchFamily="18" charset="0"/>
              <a:ea typeface="Inter Bold"/>
              <a:cs typeface="Inter Bold"/>
              <a:sym typeface="Inter Bold"/>
            </a:endParaRPr>
          </a:p>
          <a:p>
            <a:pPr defTabSz="609630">
              <a:lnSpc>
                <a:spcPts val="1491"/>
              </a:lnSpc>
            </a:pPr>
            <a:endParaRPr lang="en-US" sz="1200" b="1">
              <a:solidFill>
                <a:srgbClr val="FFFFFF"/>
              </a:solidFill>
              <a:latin typeface="Adobe Caslon Pro Bold" panose="0205070206050A020403" pitchFamily="18" charset="0"/>
              <a:ea typeface="Inter Bold"/>
              <a:cs typeface="Inter Bold"/>
              <a:sym typeface="Inter Bold"/>
            </a:endParaRPr>
          </a:p>
        </p:txBody>
      </p:sp>
      <p:sp>
        <p:nvSpPr>
          <p:cNvPr id="26" name="TextBox 26"/>
          <p:cNvSpPr txBox="1"/>
          <p:nvPr/>
        </p:nvSpPr>
        <p:spPr>
          <a:xfrm>
            <a:off x="1679471" y="2543135"/>
            <a:ext cx="5008111" cy="769441"/>
          </a:xfrm>
          <a:prstGeom prst="rect">
            <a:avLst/>
          </a:prstGeom>
        </p:spPr>
        <p:txBody>
          <a:bodyPr lIns="0" tIns="0" rIns="0" bIns="0" rtlCol="0" anchor="t">
            <a:spAutoFit/>
          </a:bodyPr>
          <a:lstStyle/>
          <a:p>
            <a:pPr defTabSz="609630">
              <a:lnSpc>
                <a:spcPts val="1491"/>
              </a:lnSpc>
            </a:pPr>
            <a:r>
              <a:rPr lang="en-US" sz="1200" b="1">
                <a:solidFill>
                  <a:srgbClr val="011634"/>
                </a:solidFill>
                <a:latin typeface="Times New Roman"/>
                <a:ea typeface="Inter Bold"/>
                <a:cs typeface="Inter Bold"/>
                <a:sym typeface="Inter Bold"/>
              </a:rPr>
              <a:t>MACERATION</a:t>
            </a:r>
          </a:p>
          <a:p>
            <a:pPr defTabSz="609630">
              <a:lnSpc>
                <a:spcPts val="1491"/>
              </a:lnSpc>
            </a:pPr>
            <a:r>
              <a:rPr lang="en-US" sz="1200">
                <a:solidFill>
                  <a:srgbClr val="011634"/>
                </a:solidFill>
                <a:latin typeface="Times New Roman"/>
                <a:ea typeface="Inter"/>
                <a:cs typeface="Inter"/>
                <a:sym typeface="Inter"/>
              </a:rPr>
              <a:t>Mainly for </a:t>
            </a:r>
            <a:r>
              <a:rPr lang="en-US" sz="1200" b="1">
                <a:solidFill>
                  <a:srgbClr val="011634"/>
                </a:solidFill>
                <a:latin typeface="Times New Roman"/>
                <a:ea typeface="Inter Bold"/>
                <a:cs typeface="Inter Bold"/>
                <a:sym typeface="Inter Bold"/>
              </a:rPr>
              <a:t>soft fruit</a:t>
            </a:r>
            <a:r>
              <a:rPr lang="en-US" sz="1200">
                <a:solidFill>
                  <a:srgbClr val="011634"/>
                </a:solidFill>
                <a:latin typeface="Times New Roman"/>
                <a:ea typeface="Inter"/>
                <a:cs typeface="Inter"/>
                <a:sym typeface="Inter"/>
              </a:rPr>
              <a:t> that would disintegrate if distilled: the fruit or herbs are left sitting around in neutral spirit until they absorb the flavor. This produces a colored extract called a </a:t>
            </a:r>
            <a:r>
              <a:rPr lang="en-US" sz="1200" b="1">
                <a:solidFill>
                  <a:srgbClr val="011634"/>
                </a:solidFill>
                <a:latin typeface="Times New Roman"/>
                <a:ea typeface="Inter Bold"/>
                <a:cs typeface="Inter Bold"/>
                <a:sym typeface="Inter Bold"/>
              </a:rPr>
              <a:t>tincture.</a:t>
            </a:r>
            <a:endParaRPr lang="en-US" sz="1200" b="1">
              <a:solidFill>
                <a:srgbClr val="011634"/>
              </a:solidFill>
              <a:latin typeface="Times New Roman"/>
              <a:ea typeface="Inter Bold"/>
              <a:cs typeface="Inter Bold"/>
            </a:endParaRPr>
          </a:p>
        </p:txBody>
      </p:sp>
      <p:sp>
        <p:nvSpPr>
          <p:cNvPr id="27" name="TextBox 27"/>
          <p:cNvSpPr txBox="1"/>
          <p:nvPr/>
        </p:nvSpPr>
        <p:spPr>
          <a:xfrm>
            <a:off x="2724705" y="5110633"/>
            <a:ext cx="5322721" cy="950079"/>
          </a:xfrm>
          <a:prstGeom prst="rect">
            <a:avLst/>
          </a:prstGeom>
        </p:spPr>
        <p:txBody>
          <a:bodyPr wrap="square" lIns="0" tIns="0" rIns="0" bIns="0" rtlCol="0" anchor="t">
            <a:spAutoFit/>
          </a:bodyPr>
          <a:lstStyle/>
          <a:p>
            <a:pPr defTabSz="609630">
              <a:lnSpc>
                <a:spcPts val="1493"/>
              </a:lnSpc>
            </a:pPr>
            <a:r>
              <a:rPr lang="en-US" sz="1200" b="1">
                <a:solidFill>
                  <a:srgbClr val="011634"/>
                </a:solidFill>
                <a:latin typeface="Times New Roman"/>
                <a:ea typeface="Inter Bold"/>
                <a:cs typeface="Inter Bold"/>
                <a:sym typeface="Inter Bold"/>
              </a:rPr>
              <a:t>PERCOLATION</a:t>
            </a:r>
          </a:p>
          <a:p>
            <a:pPr defTabSz="609630">
              <a:lnSpc>
                <a:spcPts val="1491"/>
              </a:lnSpc>
            </a:pPr>
            <a:r>
              <a:rPr lang="en-US" sz="1200">
                <a:solidFill>
                  <a:srgbClr val="011634"/>
                </a:solidFill>
                <a:latin typeface="Times New Roman"/>
                <a:ea typeface="Inter"/>
                <a:cs typeface="Inter"/>
                <a:sym typeface="Inter"/>
              </a:rPr>
              <a:t>Just like making an </a:t>
            </a:r>
            <a:r>
              <a:rPr lang="en-US" sz="1200" b="1">
                <a:solidFill>
                  <a:srgbClr val="011634"/>
                </a:solidFill>
                <a:latin typeface="Times New Roman"/>
                <a:ea typeface="Inter Bold"/>
                <a:cs typeface="Inter Bold"/>
                <a:sym typeface="Inter Bold"/>
              </a:rPr>
              <a:t>espresso</a:t>
            </a:r>
            <a:r>
              <a:rPr lang="en-US" sz="1200">
                <a:solidFill>
                  <a:srgbClr val="011634"/>
                </a:solidFill>
                <a:latin typeface="Times New Roman"/>
                <a:ea typeface="Inter"/>
                <a:cs typeface="Inter"/>
                <a:sym typeface="Inter"/>
              </a:rPr>
              <a:t>: put your (hard) ingredients into a filter and drip alcohol down through them. Percolation produces a dark, typically slightly bitter extract called a tincture. </a:t>
            </a:r>
            <a:endParaRPr lang="en-US" sz="1200">
              <a:solidFill>
                <a:srgbClr val="011634"/>
              </a:solidFill>
              <a:latin typeface="Times New Roman"/>
              <a:ea typeface="Inter"/>
              <a:cs typeface="Inter"/>
            </a:endParaRPr>
          </a:p>
          <a:p>
            <a:pPr defTabSz="609630">
              <a:lnSpc>
                <a:spcPts val="1491"/>
              </a:lnSpc>
            </a:pPr>
            <a:endParaRPr lang="en-US" sz="1200">
              <a:solidFill>
                <a:srgbClr val="011634"/>
              </a:solidFill>
              <a:latin typeface="Adobe Caslon Pro" panose="0205050205050A020403" pitchFamily="18" charset="0"/>
              <a:ea typeface="Inter"/>
              <a:cs typeface="Inter"/>
              <a:sym typeface="Inter"/>
            </a:endParaRPr>
          </a:p>
        </p:txBody>
      </p:sp>
      <p:sp>
        <p:nvSpPr>
          <p:cNvPr id="28" name="TextBox 28"/>
          <p:cNvSpPr txBox="1"/>
          <p:nvPr/>
        </p:nvSpPr>
        <p:spPr>
          <a:xfrm>
            <a:off x="2288897" y="3808582"/>
            <a:ext cx="5008111" cy="954685"/>
          </a:xfrm>
          <a:prstGeom prst="rect">
            <a:avLst/>
          </a:prstGeom>
        </p:spPr>
        <p:txBody>
          <a:bodyPr lIns="0" tIns="0" rIns="0" bIns="0" rtlCol="0" anchor="t">
            <a:spAutoFit/>
          </a:bodyPr>
          <a:lstStyle/>
          <a:p>
            <a:pPr defTabSz="609630">
              <a:lnSpc>
                <a:spcPts val="1491"/>
              </a:lnSpc>
            </a:pPr>
            <a:r>
              <a:rPr lang="en-US" sz="1200" b="1">
                <a:solidFill>
                  <a:srgbClr val="011634"/>
                </a:solidFill>
                <a:latin typeface="Times New Roman"/>
                <a:ea typeface="Inter Bold"/>
                <a:cs typeface="Inter Bold"/>
                <a:sym typeface="Inter Bold"/>
              </a:rPr>
              <a:t>RE-DISTILLATION</a:t>
            </a:r>
            <a:endParaRPr lang="en-US" sz="1200" b="1">
              <a:solidFill>
                <a:srgbClr val="011634"/>
              </a:solidFill>
              <a:latin typeface="Times New Roman"/>
              <a:ea typeface="Inter Bold"/>
              <a:cs typeface="Inter Bold"/>
            </a:endParaRPr>
          </a:p>
          <a:p>
            <a:pPr defTabSz="609630">
              <a:lnSpc>
                <a:spcPts val="1491"/>
              </a:lnSpc>
            </a:pPr>
            <a:r>
              <a:rPr lang="en-US" sz="1200">
                <a:solidFill>
                  <a:srgbClr val="011634"/>
                </a:solidFill>
                <a:latin typeface="Times New Roman"/>
                <a:ea typeface="Inter"/>
                <a:cs typeface="Inter"/>
                <a:sym typeface="Inter"/>
              </a:rPr>
              <a:t>Just like good-quality gin: add your flavoring agents (herbs, fruits, whatnot) to spirit and re-distill it. Distillation is normally used for harder ingredients like fruit peels, seeds and roots, and produces a </a:t>
            </a:r>
            <a:r>
              <a:rPr lang="en-US" sz="1200" b="1">
                <a:solidFill>
                  <a:srgbClr val="011634"/>
                </a:solidFill>
                <a:latin typeface="Times New Roman"/>
                <a:ea typeface="Inter Bold"/>
                <a:cs typeface="Inter Bold"/>
                <a:sym typeface="Inter Bold"/>
              </a:rPr>
              <a:t>clear distillate</a:t>
            </a:r>
            <a:r>
              <a:rPr lang="en-US" sz="1200">
                <a:solidFill>
                  <a:srgbClr val="011634"/>
                </a:solidFill>
                <a:latin typeface="Times New Roman"/>
                <a:ea typeface="Inter"/>
                <a:cs typeface="Inter"/>
                <a:sym typeface="Inter"/>
              </a:rPr>
              <a:t> called an esprit. </a:t>
            </a:r>
            <a:endParaRPr lang="en-US" sz="1200">
              <a:solidFill>
                <a:srgbClr val="011634"/>
              </a:solidFill>
              <a:latin typeface="Times New Roman"/>
              <a:ea typeface="Inter"/>
              <a:cs typeface="Inter"/>
            </a:endParaRPr>
          </a:p>
          <a:p>
            <a:pPr defTabSz="609630">
              <a:lnSpc>
                <a:spcPts val="1491"/>
              </a:lnSpc>
            </a:pPr>
            <a:endParaRPr lang="en-US" sz="1200">
              <a:solidFill>
                <a:srgbClr val="011634"/>
              </a:solidFill>
              <a:latin typeface="Adobe Caslon Pro" panose="0205050205050A020403" pitchFamily="18" charset="0"/>
              <a:ea typeface="Inter"/>
              <a:cs typeface="Inter"/>
              <a:sym typeface="Inter"/>
            </a:endParaRPr>
          </a:p>
        </p:txBody>
      </p:sp>
      <p:sp>
        <p:nvSpPr>
          <p:cNvPr id="30" name="AutoShape 30"/>
          <p:cNvSpPr/>
          <p:nvPr/>
        </p:nvSpPr>
        <p:spPr>
          <a:xfrm>
            <a:off x="1097280" y="6549612"/>
            <a:ext cx="9840189" cy="19464"/>
          </a:xfrm>
          <a:prstGeom prst="line">
            <a:avLst/>
          </a:prstGeom>
          <a:ln w="19050" cap="rnd">
            <a:solidFill>
              <a:srgbClr val="F4F5F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31" name="Picture 30" descr="A white text on a black background&#10;&#10;AI-generated content may be incorrect.">
            <a:extLst>
              <a:ext uri="{FF2B5EF4-FFF2-40B4-BE49-F238E27FC236}">
                <a16:creationId xmlns:a16="http://schemas.microsoft.com/office/drawing/2014/main" id="{4FD6ED63-4E49-1438-DE3D-F629F2E75C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373" y="6111550"/>
            <a:ext cx="803572" cy="803572"/>
          </a:xfrm>
          <a:prstGeom prst="rect">
            <a:avLst/>
          </a:prstGeom>
        </p:spPr>
      </p:pic>
      <p:pic>
        <p:nvPicPr>
          <p:cNvPr id="29" name="Graphic 28" descr="Home with solid fill">
            <a:hlinkClick r:id="rId16" action="ppaction://hlinksldjump"/>
            <a:extLst>
              <a:ext uri="{FF2B5EF4-FFF2-40B4-BE49-F238E27FC236}">
                <a16:creationId xmlns:a16="http://schemas.microsoft.com/office/drawing/2014/main" id="{73B81C97-844E-0350-590D-5E8A35CD0B6E}"/>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74818" y="6557761"/>
            <a:ext cx="255734" cy="2557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00B8C417-88F8-E9B3-562D-AFE490394ADC}"/>
            </a:ext>
          </a:extLst>
        </p:cNvPr>
        <p:cNvGrpSpPr/>
        <p:nvPr/>
      </p:nvGrpSpPr>
      <p:grpSpPr>
        <a:xfrm>
          <a:off x="0" y="0"/>
          <a:ext cx="0" cy="0"/>
          <a:chOff x="0" y="0"/>
          <a:chExt cx="0" cy="0"/>
        </a:xfrm>
      </p:grpSpPr>
      <p:pic>
        <p:nvPicPr>
          <p:cNvPr id="32" name="Picture 31" descr="A row of bottles of liquor&#10;&#10;AI-generated content may be incorrect.">
            <a:extLst>
              <a:ext uri="{FF2B5EF4-FFF2-40B4-BE49-F238E27FC236}">
                <a16:creationId xmlns:a16="http://schemas.microsoft.com/office/drawing/2014/main" id="{04C99EDD-D1CF-0F6D-F6AE-4D75EEC90723}"/>
              </a:ext>
            </a:extLst>
          </p:cNvPr>
          <p:cNvPicPr>
            <a:picLocks noChangeAspect="1"/>
          </p:cNvPicPr>
          <p:nvPr/>
        </p:nvPicPr>
        <p:blipFill>
          <a:blip r:embed="rId2">
            <a:extLst>
              <a:ext uri="{28A0092B-C50C-407E-A947-70E740481C1C}">
                <a14:useLocalDpi xmlns:a14="http://schemas.microsoft.com/office/drawing/2010/main" val="0"/>
              </a:ext>
            </a:extLst>
          </a:blip>
          <a:srcRect b="15923"/>
          <a:stretch>
            <a:fillRect/>
          </a:stretch>
        </p:blipFill>
        <p:spPr>
          <a:xfrm>
            <a:off x="-80862" y="-21085"/>
            <a:ext cx="12272861" cy="6879086"/>
          </a:xfrm>
          <a:prstGeom prst="rect">
            <a:avLst/>
          </a:prstGeom>
        </p:spPr>
      </p:pic>
      <p:grpSp>
        <p:nvGrpSpPr>
          <p:cNvPr id="6" name="Group 6">
            <a:extLst>
              <a:ext uri="{FF2B5EF4-FFF2-40B4-BE49-F238E27FC236}">
                <a16:creationId xmlns:a16="http://schemas.microsoft.com/office/drawing/2014/main" id="{051EBE31-EA76-843F-0318-E8E2DE00B740}"/>
              </a:ext>
            </a:extLst>
          </p:cNvPr>
          <p:cNvGrpSpPr/>
          <p:nvPr/>
        </p:nvGrpSpPr>
        <p:grpSpPr>
          <a:xfrm>
            <a:off x="11217000" y="6352114"/>
            <a:ext cx="289200" cy="289200"/>
            <a:chOff x="0" y="0"/>
            <a:chExt cx="578400" cy="578400"/>
          </a:xfrm>
        </p:grpSpPr>
        <p:sp>
          <p:nvSpPr>
            <p:cNvPr id="7" name="Freeform 7">
              <a:extLst>
                <a:ext uri="{FF2B5EF4-FFF2-40B4-BE49-F238E27FC236}">
                  <a16:creationId xmlns:a16="http://schemas.microsoft.com/office/drawing/2014/main" id="{F2A24BC3-BB09-117A-6C28-E651478D349A}"/>
                </a:ext>
              </a:extLst>
            </p:cNvPr>
            <p:cNvSpPr/>
            <p:nvPr/>
          </p:nvSpPr>
          <p:spPr>
            <a:xfrm>
              <a:off x="0" y="0"/>
              <a:ext cx="578400" cy="578400"/>
            </a:xfrm>
            <a:custGeom>
              <a:avLst/>
              <a:gdLst/>
              <a:ahLst/>
              <a:cxnLst/>
              <a:rect l="l" t="t" r="r" b="b"/>
              <a:pathLst>
                <a:path w="578400" h="578400">
                  <a:moveTo>
                    <a:pt x="0" y="0"/>
                  </a:moveTo>
                  <a:lnTo>
                    <a:pt x="578400" y="0"/>
                  </a:lnTo>
                  <a:lnTo>
                    <a:pt x="578400" y="578400"/>
                  </a:lnTo>
                  <a:lnTo>
                    <a:pt x="0" y="57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a:extLst>
                <a:ext uri="{FF2B5EF4-FFF2-40B4-BE49-F238E27FC236}">
                  <a16:creationId xmlns:a16="http://schemas.microsoft.com/office/drawing/2014/main" id="{D30BDE83-0AA1-6BC8-07C0-F8DB97252497}"/>
                </a:ext>
              </a:extLst>
            </p:cNvPr>
            <p:cNvSpPr/>
            <p:nvPr/>
          </p:nvSpPr>
          <p:spPr>
            <a:xfrm>
              <a:off x="157261" y="148840"/>
              <a:ext cx="263878" cy="280721"/>
            </a:xfrm>
            <a:custGeom>
              <a:avLst/>
              <a:gdLst/>
              <a:ahLst/>
              <a:cxnLst/>
              <a:rect l="l" t="t" r="r" b="b"/>
              <a:pathLst>
                <a:path w="263878" h="280721">
                  <a:moveTo>
                    <a:pt x="0" y="0"/>
                  </a:moveTo>
                  <a:lnTo>
                    <a:pt x="263878" y="0"/>
                  </a:lnTo>
                  <a:lnTo>
                    <a:pt x="263878" y="280720"/>
                  </a:lnTo>
                  <a:lnTo>
                    <a:pt x="0" y="2807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24" name="TextBox 24">
            <a:extLst>
              <a:ext uri="{FF2B5EF4-FFF2-40B4-BE49-F238E27FC236}">
                <a16:creationId xmlns:a16="http://schemas.microsoft.com/office/drawing/2014/main" id="{C2F2FE3B-51C3-1CC7-E8A6-AEEFE27EBAD4}"/>
              </a:ext>
            </a:extLst>
          </p:cNvPr>
          <p:cNvSpPr txBox="1"/>
          <p:nvPr/>
        </p:nvSpPr>
        <p:spPr>
          <a:xfrm>
            <a:off x="3261449" y="1126507"/>
            <a:ext cx="5581192" cy="697307"/>
          </a:xfrm>
          <a:prstGeom prst="rect">
            <a:avLst/>
          </a:prstGeom>
        </p:spPr>
        <p:txBody>
          <a:bodyPr wrap="square" lIns="0" tIns="0" rIns="0" bIns="0" rtlCol="0" anchor="t">
            <a:spAutoFit/>
          </a:bodyPr>
          <a:lstStyle/>
          <a:p>
            <a:pPr algn="ctr" defTabSz="609630">
              <a:lnSpc>
                <a:spcPts val="5973"/>
              </a:lnSpc>
            </a:pPr>
            <a:r>
              <a:rPr lang="en-US" sz="4000" b="1">
                <a:solidFill>
                  <a:srgbClr val="FFFFFF"/>
                </a:solidFill>
                <a:latin typeface="Times New Roman"/>
                <a:ea typeface="Inter Bold"/>
                <a:cs typeface="Inter Bold"/>
                <a:sym typeface="Inter Bold"/>
              </a:rPr>
              <a:t>Why use liqueurs?</a:t>
            </a:r>
            <a:endParaRPr lang="en-US" sz="4000" b="1">
              <a:solidFill>
                <a:srgbClr val="FFFFFF"/>
              </a:solidFill>
              <a:latin typeface="Times New Roman"/>
              <a:ea typeface="Inter Bold"/>
              <a:cs typeface="Inter Bold"/>
            </a:endParaRPr>
          </a:p>
        </p:txBody>
      </p:sp>
      <p:sp>
        <p:nvSpPr>
          <p:cNvPr id="30" name="AutoShape 30">
            <a:extLst>
              <a:ext uri="{FF2B5EF4-FFF2-40B4-BE49-F238E27FC236}">
                <a16:creationId xmlns:a16="http://schemas.microsoft.com/office/drawing/2014/main" id="{D6A61936-9579-B315-ED10-201C3936C451}"/>
              </a:ext>
            </a:extLst>
          </p:cNvPr>
          <p:cNvSpPr/>
          <p:nvPr/>
        </p:nvSpPr>
        <p:spPr>
          <a:xfrm>
            <a:off x="1097280" y="6549612"/>
            <a:ext cx="9840189" cy="19464"/>
          </a:xfrm>
          <a:prstGeom prst="line">
            <a:avLst/>
          </a:prstGeom>
          <a:ln w="19050" cap="rnd">
            <a:solidFill>
              <a:srgbClr val="F4F5F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31" name="Picture 30" descr="A white text on a black background&#10;&#10;AI-generated content may be incorrect.">
            <a:extLst>
              <a:ext uri="{FF2B5EF4-FFF2-40B4-BE49-F238E27FC236}">
                <a16:creationId xmlns:a16="http://schemas.microsoft.com/office/drawing/2014/main" id="{D89AA6B3-E64F-BF6C-8548-44D82B11C2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73" y="6111550"/>
            <a:ext cx="803572" cy="803572"/>
          </a:xfrm>
          <a:prstGeom prst="rect">
            <a:avLst/>
          </a:prstGeom>
        </p:spPr>
      </p:pic>
      <p:sp>
        <p:nvSpPr>
          <p:cNvPr id="33" name="Rectangle: Rounded Corners 32">
            <a:extLst>
              <a:ext uri="{FF2B5EF4-FFF2-40B4-BE49-F238E27FC236}">
                <a16:creationId xmlns:a16="http://schemas.microsoft.com/office/drawing/2014/main" id="{BED563D9-8B1F-7BCA-4AFE-93E5BA73697F}"/>
              </a:ext>
            </a:extLst>
          </p:cNvPr>
          <p:cNvSpPr/>
          <p:nvPr/>
        </p:nvSpPr>
        <p:spPr>
          <a:xfrm>
            <a:off x="2129583" y="2004001"/>
            <a:ext cx="8233345" cy="3687221"/>
          </a:xfrm>
          <a:prstGeom prst="roundRect">
            <a:avLst/>
          </a:prstGeom>
          <a:solidFill>
            <a:sysClr val="window" lastClr="FFFFFF">
              <a:alpha val="70000"/>
            </a:sys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 name="TextBox 6">
            <a:extLst>
              <a:ext uri="{FF2B5EF4-FFF2-40B4-BE49-F238E27FC236}">
                <a16:creationId xmlns:a16="http://schemas.microsoft.com/office/drawing/2014/main" id="{C54900B3-299E-4365-4E79-7D52F089F00E}"/>
              </a:ext>
            </a:extLst>
          </p:cNvPr>
          <p:cNvSpPr txBox="1"/>
          <p:nvPr/>
        </p:nvSpPr>
        <p:spPr>
          <a:xfrm>
            <a:off x="2333734" y="2012233"/>
            <a:ext cx="8775284" cy="3132803"/>
          </a:xfrm>
          <a:prstGeom prst="rect">
            <a:avLst/>
          </a:prstGeom>
        </p:spPr>
        <p:txBody>
          <a:bodyPr wrap="square" lIns="0" tIns="0" rIns="0" bIns="0" rtlCol="0" anchor="t">
            <a:spAutoFit/>
          </a:bodyPr>
          <a:lstStyle/>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Flavoring</a:t>
            </a:r>
            <a:r>
              <a:rPr lang="en-US" sz="3500">
                <a:solidFill>
                  <a:srgbClr val="0C2340"/>
                </a:solidFill>
                <a:latin typeface="Adobe Caslon Pro"/>
                <a:ea typeface="Times New Roman Bold"/>
                <a:cs typeface="Times New Roman Bold"/>
                <a:sym typeface="Times New Roman Bold"/>
              </a:rPr>
              <a:t> </a:t>
            </a:r>
            <a:r>
              <a:rPr lang="en-US" sz="3500" b="1">
                <a:solidFill>
                  <a:srgbClr val="0C2340"/>
                </a:solidFill>
                <a:latin typeface="Adobe Caslon Pro"/>
                <a:ea typeface="Times New Roman Bold"/>
                <a:cs typeface="Times New Roman Bold"/>
                <a:sym typeface="Times New Roman Bold"/>
              </a:rPr>
              <a:t>powerhouse for cocktails</a:t>
            </a:r>
          </a:p>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Appealing drinks made easy</a:t>
            </a:r>
            <a:endParaRPr lang="en-US" sz="3500" b="1">
              <a:solidFill>
                <a:srgbClr val="0C2340"/>
              </a:solidFill>
              <a:latin typeface="Adobe Caslon Pro"/>
              <a:ea typeface="Times New Roman Bold"/>
              <a:cs typeface="Times New Roman Bold"/>
            </a:endParaRPr>
          </a:p>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A stable flavor all year round</a:t>
            </a:r>
            <a:endParaRPr lang="en-US" sz="3500" b="1">
              <a:solidFill>
                <a:srgbClr val="0C2340"/>
              </a:solidFill>
              <a:latin typeface="Adobe Caslon Pro"/>
              <a:ea typeface="Times New Roman Bold"/>
              <a:cs typeface="Times New Roman Bold"/>
            </a:endParaRPr>
          </a:p>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Focus on low unit drinks</a:t>
            </a:r>
          </a:p>
        </p:txBody>
      </p:sp>
      <p:sp>
        <p:nvSpPr>
          <p:cNvPr id="2" name="TextBox 26">
            <a:extLst>
              <a:ext uri="{FF2B5EF4-FFF2-40B4-BE49-F238E27FC236}">
                <a16:creationId xmlns:a16="http://schemas.microsoft.com/office/drawing/2014/main" id="{E73BF5D9-0835-BAB3-9064-64BE630CFADE}"/>
              </a:ext>
            </a:extLst>
          </p:cNvPr>
          <p:cNvSpPr txBox="1"/>
          <p:nvPr/>
        </p:nvSpPr>
        <p:spPr>
          <a:xfrm>
            <a:off x="2703862" y="5121009"/>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A responsible drinking experience for more enjoyment!</a:t>
            </a:r>
          </a:p>
        </p:txBody>
      </p:sp>
      <p:sp>
        <p:nvSpPr>
          <p:cNvPr id="3" name="TextBox 26">
            <a:extLst>
              <a:ext uri="{FF2B5EF4-FFF2-40B4-BE49-F238E27FC236}">
                <a16:creationId xmlns:a16="http://schemas.microsoft.com/office/drawing/2014/main" id="{8443517E-056D-BEDA-F641-02D5D2462522}"/>
              </a:ext>
            </a:extLst>
          </p:cNvPr>
          <p:cNvSpPr txBox="1"/>
          <p:nvPr/>
        </p:nvSpPr>
        <p:spPr>
          <a:xfrm>
            <a:off x="2754807" y="3579385"/>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A colorful and versatile range to create any cocktails.</a:t>
            </a:r>
          </a:p>
        </p:txBody>
      </p:sp>
      <p:sp>
        <p:nvSpPr>
          <p:cNvPr id="4" name="TextBox 26">
            <a:extLst>
              <a:ext uri="{FF2B5EF4-FFF2-40B4-BE49-F238E27FC236}">
                <a16:creationId xmlns:a16="http://schemas.microsoft.com/office/drawing/2014/main" id="{A50EF210-58EC-B48C-5907-2156142535B4}"/>
              </a:ext>
            </a:extLst>
          </p:cNvPr>
          <p:cNvSpPr txBox="1"/>
          <p:nvPr/>
        </p:nvSpPr>
        <p:spPr>
          <a:xfrm>
            <a:off x="2754806" y="4369904"/>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Enjoy your favorite flavor and drink even in winter.</a:t>
            </a:r>
          </a:p>
        </p:txBody>
      </p:sp>
      <p:sp>
        <p:nvSpPr>
          <p:cNvPr id="5" name="TextBox 26">
            <a:extLst>
              <a:ext uri="{FF2B5EF4-FFF2-40B4-BE49-F238E27FC236}">
                <a16:creationId xmlns:a16="http://schemas.microsoft.com/office/drawing/2014/main" id="{D5468927-BF6D-91DC-D788-15811B3ABB6A}"/>
              </a:ext>
            </a:extLst>
          </p:cNvPr>
          <p:cNvSpPr txBox="1"/>
          <p:nvPr/>
        </p:nvSpPr>
        <p:spPr>
          <a:xfrm>
            <a:off x="2754806" y="2734900"/>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Loud flavor from natural botanicals. </a:t>
            </a:r>
          </a:p>
        </p:txBody>
      </p:sp>
      <p:pic>
        <p:nvPicPr>
          <p:cNvPr id="9" name="Graphic 8" descr="Home with solid fill">
            <a:hlinkClick r:id="rId8" action="ppaction://hlinksldjump"/>
            <a:extLst>
              <a:ext uri="{FF2B5EF4-FFF2-40B4-BE49-F238E27FC236}">
                <a16:creationId xmlns:a16="http://schemas.microsoft.com/office/drawing/2014/main" id="{20B8AFC2-4738-7281-85AE-EBCE229EF3C9}"/>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74818" y="6557761"/>
            <a:ext cx="255734" cy="255734"/>
          </a:xfrm>
          <a:prstGeom prst="rect">
            <a:avLst/>
          </a:prstGeom>
        </p:spPr>
      </p:pic>
    </p:spTree>
    <p:extLst>
      <p:ext uri="{BB962C8B-B14F-4D97-AF65-F5344CB8AC3E}">
        <p14:creationId xmlns:p14="http://schemas.microsoft.com/office/powerpoint/2010/main" val="1367281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595C6-201A-9B7D-8E05-378C6B37F2B6}"/>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F65E4BA-0BBF-DE74-4481-0BFEF698FA65}"/>
              </a:ext>
            </a:extLst>
          </p:cNvPr>
          <p:cNvSpPr/>
          <p:nvPr/>
        </p:nvSpPr>
        <p:spPr>
          <a:xfrm>
            <a:off x="417140" y="1704464"/>
            <a:ext cx="3671408" cy="443922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6" name="TextBox 6">
            <a:extLst>
              <a:ext uri="{FF2B5EF4-FFF2-40B4-BE49-F238E27FC236}">
                <a16:creationId xmlns:a16="http://schemas.microsoft.com/office/drawing/2014/main" id="{0AD63814-61E9-4171-06C1-E788A25CD9C6}"/>
              </a:ext>
            </a:extLst>
          </p:cNvPr>
          <p:cNvSpPr txBox="1"/>
          <p:nvPr/>
        </p:nvSpPr>
        <p:spPr>
          <a:xfrm>
            <a:off x="535751" y="388183"/>
            <a:ext cx="6029448"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HOW TO: </a:t>
            </a:r>
            <a:r>
              <a:rPr lang="en-US" sz="3526" i="1">
                <a:solidFill>
                  <a:srgbClr val="0C2340"/>
                </a:solidFill>
                <a:latin typeface="Adobe Caslon Pro" panose="0205050205050A020403" pitchFamily="18" charset="0"/>
                <a:ea typeface="Times New Roman Bold"/>
                <a:cs typeface="Times New Roman Bold"/>
                <a:sym typeface="Times New Roman Bold"/>
              </a:rPr>
              <a:t>conduct a </a:t>
            </a:r>
          </a:p>
        </p:txBody>
      </p:sp>
      <p:sp>
        <p:nvSpPr>
          <p:cNvPr id="8" name="Freeform 8">
            <a:extLst>
              <a:ext uri="{FF2B5EF4-FFF2-40B4-BE49-F238E27FC236}">
                <a16:creationId xmlns:a16="http://schemas.microsoft.com/office/drawing/2014/main" id="{FFE6F449-B760-4489-A24A-EB431993A9EB}"/>
              </a:ext>
            </a:extLst>
          </p:cNvPr>
          <p:cNvSpPr/>
          <p:nvPr/>
        </p:nvSpPr>
        <p:spPr>
          <a:xfrm>
            <a:off x="1" y="6143693"/>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defTabSz="609660">
              <a:defRPr/>
            </a:pPr>
            <a:endParaRPr lang="en-US" sz="1200">
              <a:solidFill>
                <a:prstClr val="black"/>
              </a:solidFill>
              <a:latin typeface="Calibri"/>
            </a:endParaRPr>
          </a:p>
        </p:txBody>
      </p:sp>
      <p:sp>
        <p:nvSpPr>
          <p:cNvPr id="9" name="TextBox 26">
            <a:extLst>
              <a:ext uri="{FF2B5EF4-FFF2-40B4-BE49-F238E27FC236}">
                <a16:creationId xmlns:a16="http://schemas.microsoft.com/office/drawing/2014/main" id="{F27C6756-D05E-82BF-A106-F5662DAB907F}"/>
              </a:ext>
            </a:extLst>
          </p:cNvPr>
          <p:cNvSpPr txBox="1"/>
          <p:nvPr/>
        </p:nvSpPr>
        <p:spPr>
          <a:xfrm>
            <a:off x="777161" y="3324255"/>
            <a:ext cx="2951366" cy="1306383"/>
          </a:xfrm>
          <a:prstGeom prst="rect">
            <a:avLst/>
          </a:prstGeom>
        </p:spPr>
        <p:txBody>
          <a:bodyPr wrap="square" lIns="0" tIns="0" rIns="0" bIns="0" rtlCol="0" anchor="t">
            <a:spAutoFit/>
          </a:bodyPr>
          <a:lstStyle/>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Comparative tasting of the two liquids pure.</a:t>
            </a:r>
          </a:p>
          <a:p>
            <a:pPr marL="201526" lvl="1" defTabSz="609660">
              <a:lnSpc>
                <a:spcPts val="2613"/>
              </a:lnSpc>
              <a:defRPr/>
            </a:pPr>
            <a:r>
              <a:rPr lang="en-US" sz="1866" b="1">
                <a:latin typeface="Times New Roman"/>
                <a:ea typeface="Times New Roman"/>
                <a:cs typeface="Times New Roman"/>
                <a:sym typeface="Times New Roman"/>
              </a:rPr>
              <a:t>WHY</a:t>
            </a:r>
            <a:r>
              <a:rPr lang="en-US" sz="1866">
                <a:latin typeface="Times New Roman"/>
                <a:ea typeface="Times New Roman"/>
                <a:cs typeface="Times New Roman"/>
                <a:sym typeface="Times New Roman"/>
              </a:rPr>
              <a:t>: Focus on liquid quality and raw flavor.</a:t>
            </a:r>
          </a:p>
        </p:txBody>
      </p:sp>
      <p:pic>
        <p:nvPicPr>
          <p:cNvPr id="5" name="Picture 4" descr="A yellow and purple sign&#10;&#10;AI-generated content may be incorrect.">
            <a:extLst>
              <a:ext uri="{FF2B5EF4-FFF2-40B4-BE49-F238E27FC236}">
                <a16:creationId xmlns:a16="http://schemas.microsoft.com/office/drawing/2014/main" id="{293CFD02-ED6A-8731-9C96-60563FF23E3A}"/>
              </a:ext>
            </a:extLst>
          </p:cNvPr>
          <p:cNvPicPr>
            <a:picLocks noChangeAspect="1"/>
          </p:cNvPicPr>
          <p:nvPr/>
        </p:nvPicPr>
        <p:blipFill>
          <a:blip r:embed="rId3">
            <a:extLst>
              <a:ext uri="{28A0092B-C50C-407E-A947-70E740481C1C}">
                <a14:useLocalDpi xmlns:a14="http://schemas.microsoft.com/office/drawing/2010/main" val="0"/>
              </a:ext>
            </a:extLst>
          </a:blip>
          <a:srcRect t="21047" b="18129"/>
          <a:stretch/>
        </p:blipFill>
        <p:spPr>
          <a:xfrm rot="152183">
            <a:off x="4410985" y="57736"/>
            <a:ext cx="3525805" cy="1206294"/>
          </a:xfrm>
          <a:prstGeom prst="rect">
            <a:avLst/>
          </a:prstGeom>
        </p:spPr>
      </p:pic>
      <p:sp>
        <p:nvSpPr>
          <p:cNvPr id="3" name="Rectangle: Rounded Corners 2">
            <a:extLst>
              <a:ext uri="{FF2B5EF4-FFF2-40B4-BE49-F238E27FC236}">
                <a16:creationId xmlns:a16="http://schemas.microsoft.com/office/drawing/2014/main" id="{CEFE703F-0EE8-69B9-66D1-FBE4EA9E0686}"/>
              </a:ext>
            </a:extLst>
          </p:cNvPr>
          <p:cNvSpPr/>
          <p:nvPr/>
        </p:nvSpPr>
        <p:spPr>
          <a:xfrm>
            <a:off x="4426532" y="1748880"/>
            <a:ext cx="3510995" cy="43948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E624AF35-3913-F05D-947C-61DB9BED7E24}"/>
              </a:ext>
            </a:extLst>
          </p:cNvPr>
          <p:cNvSpPr/>
          <p:nvPr/>
        </p:nvSpPr>
        <p:spPr>
          <a:xfrm>
            <a:off x="8284270" y="1704464"/>
            <a:ext cx="3349369" cy="443922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id="{805259C7-9B8C-4516-8A23-39442B7198B8}"/>
              </a:ext>
            </a:extLst>
          </p:cNvPr>
          <p:cNvSpPr txBox="1"/>
          <p:nvPr/>
        </p:nvSpPr>
        <p:spPr>
          <a:xfrm>
            <a:off x="1365166" y="1951640"/>
            <a:ext cx="1964779"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ea typeface="Times New Roman Bold"/>
                <a:cs typeface="Times New Roman Bold"/>
                <a:sym typeface="Times New Roman Bold"/>
              </a:rPr>
              <a:t>Tier</a:t>
            </a:r>
          </a:p>
        </p:txBody>
      </p:sp>
      <p:sp>
        <p:nvSpPr>
          <p:cNvPr id="16" name="TextBox 26">
            <a:extLst>
              <a:ext uri="{FF2B5EF4-FFF2-40B4-BE49-F238E27FC236}">
                <a16:creationId xmlns:a16="http://schemas.microsoft.com/office/drawing/2014/main" id="{9B9E904B-CF2F-E082-8ED1-1D876A9B3B1D}"/>
              </a:ext>
            </a:extLst>
          </p:cNvPr>
          <p:cNvSpPr txBox="1"/>
          <p:nvPr/>
        </p:nvSpPr>
        <p:spPr>
          <a:xfrm>
            <a:off x="4669630" y="3083445"/>
            <a:ext cx="2951366" cy="2640082"/>
          </a:xfrm>
          <a:prstGeom prst="rect">
            <a:avLst/>
          </a:prstGeom>
        </p:spPr>
        <p:txBody>
          <a:bodyPr wrap="square" lIns="0" tIns="0" rIns="0" bIns="0" rtlCol="0" anchor="t">
            <a:spAutoFit/>
          </a:bodyPr>
          <a:lstStyle/>
          <a:p>
            <a:pPr marL="201526" lvl="1" defTabSz="609660">
              <a:lnSpc>
                <a:spcPts val="2613"/>
              </a:lnSpc>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Comparative tasting of the two liquids with a mixer.</a:t>
            </a:r>
          </a:p>
          <a:p>
            <a:pPr marL="201526" lvl="1" defTabSz="609660">
              <a:lnSpc>
                <a:spcPts val="2613"/>
              </a:lnSpc>
              <a:defRPr/>
            </a:pPr>
            <a:r>
              <a:rPr lang="en-US" sz="1866" b="1">
                <a:latin typeface="Times New Roman"/>
                <a:ea typeface="Times New Roman"/>
                <a:cs typeface="Times New Roman"/>
                <a:sym typeface="Times New Roman"/>
              </a:rPr>
              <a:t>WHY</a:t>
            </a:r>
            <a:r>
              <a:rPr lang="en-US" sz="1866">
                <a:latin typeface="Times New Roman"/>
                <a:ea typeface="Times New Roman"/>
                <a:cs typeface="Times New Roman"/>
                <a:sym typeface="Times New Roman"/>
              </a:rPr>
              <a:t>: see how the flavor shines in practice when diluted with approachable mixers.</a:t>
            </a:r>
          </a:p>
        </p:txBody>
      </p:sp>
      <p:sp>
        <p:nvSpPr>
          <p:cNvPr id="17" name="TextBox 26">
            <a:extLst>
              <a:ext uri="{FF2B5EF4-FFF2-40B4-BE49-F238E27FC236}">
                <a16:creationId xmlns:a16="http://schemas.microsoft.com/office/drawing/2014/main" id="{92F3ED66-D2F9-3250-BF44-724DB50F0FAF}"/>
              </a:ext>
            </a:extLst>
          </p:cNvPr>
          <p:cNvSpPr txBox="1"/>
          <p:nvPr/>
        </p:nvSpPr>
        <p:spPr>
          <a:xfrm>
            <a:off x="8483271" y="2982290"/>
            <a:ext cx="2951366" cy="2973506"/>
          </a:xfrm>
          <a:prstGeom prst="rect">
            <a:avLst/>
          </a:prstGeom>
        </p:spPr>
        <p:txBody>
          <a:bodyPr wrap="square" lIns="0" tIns="0" rIns="0" bIns="0" rtlCol="0" anchor="t">
            <a:spAutoFit/>
          </a:bodyPr>
          <a:lstStyle/>
          <a:p>
            <a:pPr marL="201526" lvl="1" defTabSz="609660">
              <a:lnSpc>
                <a:spcPts val="2613"/>
              </a:lnSpc>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Comparative tasting of the two liquids in the signature cocktail. (Most popular drink associated with the flavor.</a:t>
            </a:r>
          </a:p>
          <a:p>
            <a:pPr marL="201526" lvl="1" defTabSz="609660">
              <a:lnSpc>
                <a:spcPts val="2613"/>
              </a:lnSpc>
              <a:defRPr/>
            </a:pPr>
            <a:r>
              <a:rPr lang="en-US" sz="1866" b="1">
                <a:latin typeface="Times New Roman"/>
                <a:ea typeface="Times New Roman"/>
                <a:cs typeface="Times New Roman"/>
                <a:sym typeface="Times New Roman"/>
              </a:rPr>
              <a:t>WHY: </a:t>
            </a:r>
            <a:r>
              <a:rPr lang="en-US" sz="1866">
                <a:latin typeface="Times New Roman"/>
                <a:ea typeface="Times New Roman"/>
                <a:cs typeface="Times New Roman"/>
                <a:sym typeface="Times New Roman"/>
              </a:rPr>
              <a:t>see how the flavor shines in practice with complex recipes.</a:t>
            </a:r>
          </a:p>
        </p:txBody>
      </p:sp>
      <p:pic>
        <p:nvPicPr>
          <p:cNvPr id="19" name="Graphic 18" descr="Badge with solid fill">
            <a:extLst>
              <a:ext uri="{FF2B5EF4-FFF2-40B4-BE49-F238E27FC236}">
                <a16:creationId xmlns:a16="http://schemas.microsoft.com/office/drawing/2014/main" id="{5EB54871-EA33-3853-2FA2-DBE04BA9DD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0351" y="1748880"/>
            <a:ext cx="914400" cy="914400"/>
          </a:xfrm>
          <a:prstGeom prst="rect">
            <a:avLst/>
          </a:prstGeom>
        </p:spPr>
      </p:pic>
      <p:pic>
        <p:nvPicPr>
          <p:cNvPr id="21" name="Graphic 20" descr="Badge 3 with solid fill">
            <a:extLst>
              <a:ext uri="{FF2B5EF4-FFF2-40B4-BE49-F238E27FC236}">
                <a16:creationId xmlns:a16="http://schemas.microsoft.com/office/drawing/2014/main" id="{4C6EAF07-69BA-3EC5-D418-3D92AFF27C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0662" y="1748880"/>
            <a:ext cx="914400" cy="914400"/>
          </a:xfrm>
          <a:prstGeom prst="rect">
            <a:avLst/>
          </a:prstGeom>
        </p:spPr>
      </p:pic>
      <p:pic>
        <p:nvPicPr>
          <p:cNvPr id="23" name="Graphic 22" descr="Badge 1 with solid fill">
            <a:extLst>
              <a:ext uri="{FF2B5EF4-FFF2-40B4-BE49-F238E27FC236}">
                <a16:creationId xmlns:a16="http://schemas.microsoft.com/office/drawing/2014/main" id="{8DE72318-978F-46ED-CEF7-637374E0D8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64657" y="1748880"/>
            <a:ext cx="914400" cy="914400"/>
          </a:xfrm>
          <a:prstGeom prst="rect">
            <a:avLst/>
          </a:prstGeom>
        </p:spPr>
      </p:pic>
      <p:sp>
        <p:nvSpPr>
          <p:cNvPr id="2" name="TextBox 6">
            <a:extLst>
              <a:ext uri="{FF2B5EF4-FFF2-40B4-BE49-F238E27FC236}">
                <a16:creationId xmlns:a16="http://schemas.microsoft.com/office/drawing/2014/main" id="{AC43606E-6677-B32A-FC8A-2065354B7022}"/>
              </a:ext>
            </a:extLst>
          </p:cNvPr>
          <p:cNvSpPr txBox="1"/>
          <p:nvPr/>
        </p:nvSpPr>
        <p:spPr>
          <a:xfrm>
            <a:off x="7983445" y="343212"/>
            <a:ext cx="3693669" cy="628377"/>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tasting (3 levels)</a:t>
            </a:r>
          </a:p>
        </p:txBody>
      </p:sp>
      <p:sp>
        <p:nvSpPr>
          <p:cNvPr id="7" name="TextBox 6">
            <a:extLst>
              <a:ext uri="{FF2B5EF4-FFF2-40B4-BE49-F238E27FC236}">
                <a16:creationId xmlns:a16="http://schemas.microsoft.com/office/drawing/2014/main" id="{D6887BDB-5CB8-4B75-AB71-1FA7AF4EA226}"/>
              </a:ext>
            </a:extLst>
          </p:cNvPr>
          <p:cNvSpPr txBox="1"/>
          <p:nvPr/>
        </p:nvSpPr>
        <p:spPr>
          <a:xfrm>
            <a:off x="1164905" y="2604085"/>
            <a:ext cx="2533430" cy="591700"/>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Neat tasting</a:t>
            </a:r>
          </a:p>
        </p:txBody>
      </p:sp>
      <p:sp>
        <p:nvSpPr>
          <p:cNvPr id="10" name="TextBox 26">
            <a:extLst>
              <a:ext uri="{FF2B5EF4-FFF2-40B4-BE49-F238E27FC236}">
                <a16:creationId xmlns:a16="http://schemas.microsoft.com/office/drawing/2014/main" id="{1BF0268E-FE3A-F5BA-829E-BC7C254DCF9E}"/>
              </a:ext>
            </a:extLst>
          </p:cNvPr>
          <p:cNvSpPr txBox="1"/>
          <p:nvPr/>
        </p:nvSpPr>
        <p:spPr>
          <a:xfrm>
            <a:off x="417140" y="1079345"/>
            <a:ext cx="9932506" cy="306109"/>
          </a:xfrm>
          <a:prstGeom prst="rect">
            <a:avLst/>
          </a:prstGeom>
        </p:spPr>
        <p:txBody>
          <a:bodyPr wrap="square" lIns="0" tIns="0" rIns="0" bIns="0" rtlCol="0" anchor="t">
            <a:spAutoFit/>
          </a:bodyPr>
          <a:lstStyle/>
          <a:p>
            <a:pPr marL="201526" lvl="1" defTabSz="609660">
              <a:lnSpc>
                <a:spcPts val="2613"/>
              </a:lnSpc>
              <a:defRPr/>
            </a:pPr>
            <a:r>
              <a:rPr lang="en-US" sz="1866">
                <a:solidFill>
                  <a:srgbClr val="803389"/>
                </a:solidFill>
                <a:latin typeface="Times New Roman"/>
                <a:ea typeface="Times New Roman"/>
                <a:cs typeface="Times New Roman"/>
                <a:sym typeface="Times New Roman"/>
              </a:rPr>
              <a:t>Depending on the resources available to you and the type of crowd you are trying to reach </a:t>
            </a:r>
          </a:p>
        </p:txBody>
      </p:sp>
      <p:sp>
        <p:nvSpPr>
          <p:cNvPr id="11" name="TextBox 10">
            <a:extLst>
              <a:ext uri="{FF2B5EF4-FFF2-40B4-BE49-F238E27FC236}">
                <a16:creationId xmlns:a16="http://schemas.microsoft.com/office/drawing/2014/main" id="{488F4700-B27F-2825-2B2F-4440CF2356A3}"/>
              </a:ext>
            </a:extLst>
          </p:cNvPr>
          <p:cNvSpPr txBox="1"/>
          <p:nvPr/>
        </p:nvSpPr>
        <p:spPr>
          <a:xfrm>
            <a:off x="5219026" y="2589993"/>
            <a:ext cx="1964779" cy="628377"/>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Easy Mix</a:t>
            </a:r>
          </a:p>
        </p:txBody>
      </p:sp>
      <p:sp>
        <p:nvSpPr>
          <p:cNvPr id="18" name="TextBox 17">
            <a:extLst>
              <a:ext uri="{FF2B5EF4-FFF2-40B4-BE49-F238E27FC236}">
                <a16:creationId xmlns:a16="http://schemas.microsoft.com/office/drawing/2014/main" id="{0B782F2A-04C6-E1F1-EFCB-4AD9AEBDA5AA}"/>
              </a:ext>
            </a:extLst>
          </p:cNvPr>
          <p:cNvSpPr txBox="1"/>
          <p:nvPr/>
        </p:nvSpPr>
        <p:spPr>
          <a:xfrm>
            <a:off x="8156495" y="2589993"/>
            <a:ext cx="3588143" cy="628377"/>
          </a:xfrm>
          <a:prstGeom prst="rect">
            <a:avLst/>
          </a:prstGeom>
        </p:spPr>
        <p:txBody>
          <a:bodyPr wrap="square" lIns="0" tIns="0" rIns="0" bIns="0" rtlCol="0" anchor="t">
            <a:spAutoFit/>
          </a:bodyPr>
          <a:lstStyle/>
          <a:p>
            <a:pPr algn="ct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Star cocktail </a:t>
            </a:r>
          </a:p>
        </p:txBody>
      </p:sp>
      <p:sp>
        <p:nvSpPr>
          <p:cNvPr id="22" name="TextBox 21">
            <a:extLst>
              <a:ext uri="{FF2B5EF4-FFF2-40B4-BE49-F238E27FC236}">
                <a16:creationId xmlns:a16="http://schemas.microsoft.com/office/drawing/2014/main" id="{12092B04-1B82-817C-1849-5C431794E2E9}"/>
              </a:ext>
            </a:extLst>
          </p:cNvPr>
          <p:cNvSpPr txBox="1"/>
          <p:nvPr/>
        </p:nvSpPr>
        <p:spPr>
          <a:xfrm>
            <a:off x="5391893" y="1951640"/>
            <a:ext cx="1964779"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ea typeface="Times New Roman Bold"/>
                <a:cs typeface="Times New Roman Bold"/>
                <a:sym typeface="Times New Roman Bold"/>
              </a:rPr>
              <a:t>Tier</a:t>
            </a:r>
          </a:p>
        </p:txBody>
      </p:sp>
      <p:sp>
        <p:nvSpPr>
          <p:cNvPr id="24" name="TextBox 23">
            <a:extLst>
              <a:ext uri="{FF2B5EF4-FFF2-40B4-BE49-F238E27FC236}">
                <a16:creationId xmlns:a16="http://schemas.microsoft.com/office/drawing/2014/main" id="{EE2A7AB9-96F6-7F5D-DFE6-17313DA3B6C6}"/>
              </a:ext>
            </a:extLst>
          </p:cNvPr>
          <p:cNvSpPr txBox="1"/>
          <p:nvPr/>
        </p:nvSpPr>
        <p:spPr>
          <a:xfrm>
            <a:off x="9166237" y="1971036"/>
            <a:ext cx="1147885"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ea typeface="Times New Roman Bold"/>
                <a:cs typeface="Times New Roman Bold"/>
                <a:sym typeface="Times New Roman Bold"/>
              </a:rPr>
              <a:t>Tier</a:t>
            </a:r>
          </a:p>
        </p:txBody>
      </p:sp>
      <p:pic>
        <p:nvPicPr>
          <p:cNvPr id="13" name="Graphic 12" descr="Home with solid fill">
            <a:hlinkClick r:id="rId10" action="ppaction://hlinksldjump"/>
            <a:extLst>
              <a:ext uri="{FF2B5EF4-FFF2-40B4-BE49-F238E27FC236}">
                <a16:creationId xmlns:a16="http://schemas.microsoft.com/office/drawing/2014/main" id="{EC3ECC41-0C7E-7372-1F3E-6ABF2B982E66}"/>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4818" y="6557761"/>
            <a:ext cx="242364" cy="242364"/>
          </a:xfrm>
          <a:prstGeom prst="rect">
            <a:avLst/>
          </a:prstGeom>
        </p:spPr>
      </p:pic>
    </p:spTree>
    <p:extLst>
      <p:ext uri="{BB962C8B-B14F-4D97-AF65-F5344CB8AC3E}">
        <p14:creationId xmlns:p14="http://schemas.microsoft.com/office/powerpoint/2010/main" val="183493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3E567-6F47-75CC-11FF-1D9A6D8FAB09}"/>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17B8F42-CF1D-B3B9-ACA8-2FE7F9B9895D}"/>
              </a:ext>
            </a:extLst>
          </p:cNvPr>
          <p:cNvSpPr/>
          <p:nvPr/>
        </p:nvSpPr>
        <p:spPr>
          <a:xfrm>
            <a:off x="714612" y="1704464"/>
            <a:ext cx="4924188" cy="443922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6" name="TextBox 6">
            <a:extLst>
              <a:ext uri="{FF2B5EF4-FFF2-40B4-BE49-F238E27FC236}">
                <a16:creationId xmlns:a16="http://schemas.microsoft.com/office/drawing/2014/main" id="{B6C7E52C-F752-2BFE-4C0E-B7EDAEA2499A}"/>
              </a:ext>
            </a:extLst>
          </p:cNvPr>
          <p:cNvSpPr txBox="1"/>
          <p:nvPr/>
        </p:nvSpPr>
        <p:spPr>
          <a:xfrm>
            <a:off x="4513391" y="388183"/>
            <a:ext cx="6029448"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Tasting judging criteria:</a:t>
            </a:r>
            <a:endParaRPr lang="en-US" sz="3526" i="1">
              <a:solidFill>
                <a:srgbClr val="0C2340"/>
              </a:solidFill>
              <a:latin typeface="Adobe Caslon Pro" panose="0205050205050A020403" pitchFamily="18" charset="0"/>
              <a:ea typeface="Times New Roman Bold"/>
              <a:cs typeface="Times New Roman Bold"/>
              <a:sym typeface="Times New Roman Bold"/>
            </a:endParaRPr>
          </a:p>
        </p:txBody>
      </p:sp>
      <p:sp>
        <p:nvSpPr>
          <p:cNvPr id="8" name="Freeform 8">
            <a:extLst>
              <a:ext uri="{FF2B5EF4-FFF2-40B4-BE49-F238E27FC236}">
                <a16:creationId xmlns:a16="http://schemas.microsoft.com/office/drawing/2014/main" id="{1AF9B3AE-BF4D-B07D-E9AB-5A8785014988}"/>
              </a:ext>
            </a:extLst>
          </p:cNvPr>
          <p:cNvSpPr/>
          <p:nvPr/>
        </p:nvSpPr>
        <p:spPr>
          <a:xfrm>
            <a:off x="1" y="6143693"/>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defTabSz="609660">
              <a:defRPr/>
            </a:pPr>
            <a:endParaRPr lang="en-US" sz="1200">
              <a:solidFill>
                <a:prstClr val="black"/>
              </a:solidFill>
              <a:latin typeface="Calibri"/>
            </a:endParaRPr>
          </a:p>
        </p:txBody>
      </p:sp>
      <p:sp>
        <p:nvSpPr>
          <p:cNvPr id="9" name="TextBox 26">
            <a:extLst>
              <a:ext uri="{FF2B5EF4-FFF2-40B4-BE49-F238E27FC236}">
                <a16:creationId xmlns:a16="http://schemas.microsoft.com/office/drawing/2014/main" id="{3D9977D7-B8B9-4380-8C11-E90B95FE88E8}"/>
              </a:ext>
            </a:extLst>
          </p:cNvPr>
          <p:cNvSpPr txBox="1"/>
          <p:nvPr/>
        </p:nvSpPr>
        <p:spPr>
          <a:xfrm>
            <a:off x="1103586" y="3083445"/>
            <a:ext cx="4062774" cy="1973232"/>
          </a:xfrm>
          <a:prstGeom prst="rect">
            <a:avLst/>
          </a:prstGeom>
        </p:spPr>
        <p:txBody>
          <a:bodyPr wrap="square" lIns="0" tIns="0" rIns="0" bIns="0" rtlCol="0" anchor="t">
            <a:spAutoFit/>
          </a:bodyPr>
          <a:lstStyle/>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Taste as close to the </a:t>
            </a:r>
            <a:r>
              <a:rPr lang="en-US" sz="1866" b="1">
                <a:latin typeface="Times New Roman"/>
                <a:ea typeface="Times New Roman"/>
                <a:cs typeface="Times New Roman"/>
                <a:sym typeface="Times New Roman"/>
              </a:rPr>
              <a:t>natural </a:t>
            </a:r>
            <a:r>
              <a:rPr lang="en-US" sz="1866">
                <a:latin typeface="Times New Roman"/>
                <a:ea typeface="Times New Roman"/>
                <a:cs typeface="Times New Roman"/>
                <a:sym typeface="Times New Roman"/>
              </a:rPr>
              <a:t>botanical/fruit.</a:t>
            </a:r>
          </a:p>
          <a:p>
            <a:pPr marL="201526" lvl="1" defTabSz="609660">
              <a:lnSpc>
                <a:spcPts val="2613"/>
              </a:lnSpc>
              <a:defRPr/>
            </a:pPr>
            <a:endParaRPr lang="en-US" sz="1866">
              <a:latin typeface="Times New Roman"/>
              <a:ea typeface="Times New Roman"/>
              <a:cs typeface="Times New Roman"/>
              <a:sym typeface="Times New Roman"/>
            </a:endParaRPr>
          </a:p>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Taste like the </a:t>
            </a:r>
            <a:r>
              <a:rPr lang="en-US" sz="1866" b="1">
                <a:latin typeface="Times New Roman"/>
                <a:ea typeface="Times New Roman"/>
                <a:cs typeface="Times New Roman"/>
                <a:sym typeface="Times New Roman"/>
              </a:rPr>
              <a:t>single flavor </a:t>
            </a:r>
            <a:r>
              <a:rPr lang="en-US" sz="1866">
                <a:latin typeface="Times New Roman"/>
                <a:ea typeface="Times New Roman"/>
                <a:cs typeface="Times New Roman"/>
                <a:sym typeface="Times New Roman"/>
              </a:rPr>
              <a:t>it advertise on the bottle (you get what you buy)</a:t>
            </a:r>
          </a:p>
        </p:txBody>
      </p:sp>
      <p:pic>
        <p:nvPicPr>
          <p:cNvPr id="5" name="Picture 4" descr="A yellow and purple sign&#10;&#10;AI-generated content may be incorrect.">
            <a:extLst>
              <a:ext uri="{FF2B5EF4-FFF2-40B4-BE49-F238E27FC236}">
                <a16:creationId xmlns:a16="http://schemas.microsoft.com/office/drawing/2014/main" id="{4AEDA6E2-B544-7C59-B480-509FD832C937}"/>
              </a:ext>
            </a:extLst>
          </p:cNvPr>
          <p:cNvPicPr>
            <a:picLocks noChangeAspect="1"/>
          </p:cNvPicPr>
          <p:nvPr/>
        </p:nvPicPr>
        <p:blipFill>
          <a:blip r:embed="rId3">
            <a:extLst>
              <a:ext uri="{28A0092B-C50C-407E-A947-70E740481C1C}">
                <a14:useLocalDpi xmlns:a14="http://schemas.microsoft.com/office/drawing/2010/main" val="0"/>
              </a:ext>
            </a:extLst>
          </a:blip>
          <a:srcRect t="21047" b="18129"/>
          <a:stretch/>
        </p:blipFill>
        <p:spPr>
          <a:xfrm rot="152183">
            <a:off x="753385" y="88216"/>
            <a:ext cx="3525805" cy="1206294"/>
          </a:xfrm>
          <a:prstGeom prst="rect">
            <a:avLst/>
          </a:prstGeom>
        </p:spPr>
      </p:pic>
      <p:sp>
        <p:nvSpPr>
          <p:cNvPr id="3" name="Rectangle: Rounded Corners 2">
            <a:extLst>
              <a:ext uri="{FF2B5EF4-FFF2-40B4-BE49-F238E27FC236}">
                <a16:creationId xmlns:a16="http://schemas.microsoft.com/office/drawing/2014/main" id="{0842186A-EC23-2AB9-FEC9-0F358F6EF704}"/>
              </a:ext>
            </a:extLst>
          </p:cNvPr>
          <p:cNvSpPr/>
          <p:nvPr/>
        </p:nvSpPr>
        <p:spPr>
          <a:xfrm>
            <a:off x="6353412" y="1748880"/>
            <a:ext cx="5077364" cy="43948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6" name="TextBox 26">
            <a:extLst>
              <a:ext uri="{FF2B5EF4-FFF2-40B4-BE49-F238E27FC236}">
                <a16:creationId xmlns:a16="http://schemas.microsoft.com/office/drawing/2014/main" id="{6900E64A-E38F-5A7B-7D87-A4D7959E36AE}"/>
              </a:ext>
            </a:extLst>
          </p:cNvPr>
          <p:cNvSpPr txBox="1"/>
          <p:nvPr/>
        </p:nvSpPr>
        <p:spPr>
          <a:xfrm>
            <a:off x="6863254" y="3083445"/>
            <a:ext cx="3846359" cy="1639808"/>
          </a:xfrm>
          <a:prstGeom prst="rect">
            <a:avLst/>
          </a:prstGeom>
        </p:spPr>
        <p:txBody>
          <a:bodyPr wrap="square" lIns="0" tIns="0" rIns="0" bIns="0" rtlCol="0" anchor="t">
            <a:spAutoFit/>
          </a:bodyPr>
          <a:lstStyle/>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How the </a:t>
            </a:r>
            <a:r>
              <a:rPr lang="en-US" sz="1866" b="1">
                <a:latin typeface="Times New Roman"/>
                <a:ea typeface="Times New Roman"/>
                <a:cs typeface="Times New Roman"/>
                <a:sym typeface="Times New Roman"/>
              </a:rPr>
              <a:t>flavor shines </a:t>
            </a:r>
            <a:r>
              <a:rPr lang="en-US" sz="1866">
                <a:latin typeface="Times New Roman"/>
                <a:ea typeface="Times New Roman"/>
                <a:cs typeface="Times New Roman"/>
                <a:sym typeface="Times New Roman"/>
              </a:rPr>
              <a:t>through other ingredients.</a:t>
            </a:r>
          </a:p>
          <a:p>
            <a:pPr marL="201526" lvl="1" defTabSz="609660">
              <a:lnSpc>
                <a:spcPts val="2613"/>
              </a:lnSpc>
              <a:defRPr/>
            </a:pPr>
            <a:endParaRPr lang="en-US" sz="1866">
              <a:latin typeface="Times New Roman"/>
              <a:ea typeface="Times New Roman"/>
              <a:cs typeface="Times New Roman"/>
              <a:sym typeface="Times New Roman"/>
            </a:endParaRPr>
          </a:p>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The </a:t>
            </a:r>
            <a:r>
              <a:rPr lang="en-US" sz="1866" b="1">
                <a:latin typeface="Times New Roman"/>
                <a:ea typeface="Times New Roman"/>
                <a:cs typeface="Times New Roman"/>
                <a:sym typeface="Times New Roman"/>
              </a:rPr>
              <a:t>strength and balance </a:t>
            </a:r>
            <a:r>
              <a:rPr lang="en-US" sz="1866">
                <a:latin typeface="Times New Roman"/>
                <a:ea typeface="Times New Roman"/>
                <a:cs typeface="Times New Roman"/>
                <a:sym typeface="Times New Roman"/>
              </a:rPr>
              <a:t>of the product in a mixed drink. </a:t>
            </a:r>
          </a:p>
        </p:txBody>
      </p:sp>
      <p:pic>
        <p:nvPicPr>
          <p:cNvPr id="19" name="Graphic 18" descr="Badge with solid fill">
            <a:extLst>
              <a:ext uri="{FF2B5EF4-FFF2-40B4-BE49-F238E27FC236}">
                <a16:creationId xmlns:a16="http://schemas.microsoft.com/office/drawing/2014/main" id="{B11F1949-E83F-9CC5-2F21-E09E84E29F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3714" y="1986061"/>
            <a:ext cx="914400" cy="914400"/>
          </a:xfrm>
          <a:prstGeom prst="rect">
            <a:avLst/>
          </a:prstGeom>
        </p:spPr>
      </p:pic>
      <p:pic>
        <p:nvPicPr>
          <p:cNvPr id="23" name="Graphic 22" descr="Badge 1 with solid fill">
            <a:extLst>
              <a:ext uri="{FF2B5EF4-FFF2-40B4-BE49-F238E27FC236}">
                <a16:creationId xmlns:a16="http://schemas.microsoft.com/office/drawing/2014/main" id="{6664112E-C4C0-7A16-1962-BDBC15F3BF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186" y="2009734"/>
            <a:ext cx="914400" cy="914400"/>
          </a:xfrm>
          <a:prstGeom prst="rect">
            <a:avLst/>
          </a:prstGeom>
        </p:spPr>
      </p:pic>
      <p:sp>
        <p:nvSpPr>
          <p:cNvPr id="7" name="TextBox 6">
            <a:extLst>
              <a:ext uri="{FF2B5EF4-FFF2-40B4-BE49-F238E27FC236}">
                <a16:creationId xmlns:a16="http://schemas.microsoft.com/office/drawing/2014/main" id="{F6398C25-AD25-906A-5DF8-A1F1AAD5EAA8}"/>
              </a:ext>
            </a:extLst>
          </p:cNvPr>
          <p:cNvSpPr txBox="1"/>
          <p:nvPr/>
        </p:nvSpPr>
        <p:spPr>
          <a:xfrm>
            <a:off x="2122571" y="2169934"/>
            <a:ext cx="2937877" cy="591700"/>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Authenticity</a:t>
            </a:r>
          </a:p>
        </p:txBody>
      </p:sp>
      <p:sp>
        <p:nvSpPr>
          <p:cNvPr id="10" name="TextBox 26">
            <a:extLst>
              <a:ext uri="{FF2B5EF4-FFF2-40B4-BE49-F238E27FC236}">
                <a16:creationId xmlns:a16="http://schemas.microsoft.com/office/drawing/2014/main" id="{80CFBF56-515E-516B-D3E5-503705199123}"/>
              </a:ext>
            </a:extLst>
          </p:cNvPr>
          <p:cNvSpPr txBox="1"/>
          <p:nvPr/>
        </p:nvSpPr>
        <p:spPr>
          <a:xfrm>
            <a:off x="2882754" y="1063016"/>
            <a:ext cx="9932506" cy="306109"/>
          </a:xfrm>
          <a:prstGeom prst="rect">
            <a:avLst/>
          </a:prstGeom>
        </p:spPr>
        <p:txBody>
          <a:bodyPr wrap="square" lIns="0" tIns="0" rIns="0" bIns="0" rtlCol="0" anchor="t">
            <a:spAutoFit/>
          </a:bodyPr>
          <a:lstStyle/>
          <a:p>
            <a:pPr marL="201526" lvl="1" defTabSz="609660">
              <a:lnSpc>
                <a:spcPts val="2613"/>
              </a:lnSpc>
              <a:defRPr/>
            </a:pPr>
            <a:r>
              <a:rPr lang="en-US" sz="1866">
                <a:solidFill>
                  <a:srgbClr val="803389"/>
                </a:solidFill>
                <a:latin typeface="Times New Roman"/>
                <a:ea typeface="Times New Roman"/>
                <a:cs typeface="Times New Roman"/>
                <a:sym typeface="Times New Roman"/>
              </a:rPr>
              <a:t>Two variables to consider when conducting the tasting with either tiers.</a:t>
            </a:r>
          </a:p>
        </p:txBody>
      </p:sp>
      <p:sp>
        <p:nvSpPr>
          <p:cNvPr id="11" name="TextBox 10">
            <a:extLst>
              <a:ext uri="{FF2B5EF4-FFF2-40B4-BE49-F238E27FC236}">
                <a16:creationId xmlns:a16="http://schemas.microsoft.com/office/drawing/2014/main" id="{9911ED9B-8A6B-10F1-93C9-FF5E7A3F3752}"/>
              </a:ext>
            </a:extLst>
          </p:cNvPr>
          <p:cNvSpPr txBox="1"/>
          <p:nvPr/>
        </p:nvSpPr>
        <p:spPr>
          <a:xfrm>
            <a:off x="7848416" y="2147694"/>
            <a:ext cx="1964779" cy="628377"/>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Mixability</a:t>
            </a:r>
          </a:p>
        </p:txBody>
      </p:sp>
      <p:sp>
        <p:nvSpPr>
          <p:cNvPr id="13" name="Freeform 36">
            <a:extLst>
              <a:ext uri="{FF2B5EF4-FFF2-40B4-BE49-F238E27FC236}">
                <a16:creationId xmlns:a16="http://schemas.microsoft.com/office/drawing/2014/main" id="{536E09F0-A830-2B20-9094-20809BD424BB}"/>
              </a:ext>
            </a:extLst>
          </p:cNvPr>
          <p:cNvSpPr/>
          <p:nvPr/>
        </p:nvSpPr>
        <p:spPr>
          <a:xfrm>
            <a:off x="3672744" y="5074046"/>
            <a:ext cx="1493616" cy="869553"/>
          </a:xfrm>
          <a:custGeom>
            <a:avLst/>
            <a:gdLst/>
            <a:ahLst/>
            <a:cxnLst/>
            <a:rect l="l" t="t" r="r" b="b"/>
            <a:pathLst>
              <a:path w="2247689" h="1303660">
                <a:moveTo>
                  <a:pt x="0" y="0"/>
                </a:moveTo>
                <a:lnTo>
                  <a:pt x="2247690" y="0"/>
                </a:lnTo>
                <a:lnTo>
                  <a:pt x="2247690" y="1303660"/>
                </a:lnTo>
                <a:lnTo>
                  <a:pt x="0" y="1303660"/>
                </a:lnTo>
                <a:lnTo>
                  <a:pt x="0" y="0"/>
                </a:lnTo>
                <a:close/>
              </a:path>
            </a:pathLst>
          </a:custGeom>
          <a:blipFill>
            <a:blip r:embed="rId8"/>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glass of liquid with ice cubes&#10;&#10;AI-generated content may be incorrect.">
            <a:extLst>
              <a:ext uri="{FF2B5EF4-FFF2-40B4-BE49-F238E27FC236}">
                <a16:creationId xmlns:a16="http://schemas.microsoft.com/office/drawing/2014/main" id="{246E028C-67E8-2367-7636-5297CE480E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00707">
            <a:off x="10136069" y="3894136"/>
            <a:ext cx="1234355" cy="2430935"/>
          </a:xfrm>
          <a:prstGeom prst="rect">
            <a:avLst/>
          </a:prstGeom>
        </p:spPr>
      </p:pic>
      <p:pic>
        <p:nvPicPr>
          <p:cNvPr id="20" name="Graphic 19" descr="Home with solid fill">
            <a:hlinkClick r:id="rId10" action="ppaction://hlinksldjump"/>
            <a:extLst>
              <a:ext uri="{FF2B5EF4-FFF2-40B4-BE49-F238E27FC236}">
                <a16:creationId xmlns:a16="http://schemas.microsoft.com/office/drawing/2014/main" id="{9A8869D0-96C2-D482-FBFF-FFD2B28AF8E5}"/>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4818" y="6557761"/>
            <a:ext cx="242364" cy="242364"/>
          </a:xfrm>
          <a:prstGeom prst="rect">
            <a:avLst/>
          </a:prstGeom>
        </p:spPr>
      </p:pic>
    </p:spTree>
    <p:extLst>
      <p:ext uri="{BB962C8B-B14F-4D97-AF65-F5344CB8AC3E}">
        <p14:creationId xmlns:p14="http://schemas.microsoft.com/office/powerpoint/2010/main" val="158809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E6843-7E12-0D64-7460-390DA4CE92BE}"/>
            </a:ext>
          </a:extLst>
        </p:cNvPr>
        <p:cNvGrpSpPr/>
        <p:nvPr/>
      </p:nvGrpSpPr>
      <p:grpSpPr>
        <a:xfrm>
          <a:off x="0" y="0"/>
          <a:ext cx="0" cy="0"/>
          <a:chOff x="0" y="0"/>
          <a:chExt cx="0" cy="0"/>
        </a:xfrm>
      </p:grpSpPr>
      <p:pic>
        <p:nvPicPr>
          <p:cNvPr id="3" name="Picture 2" descr="A person in a uniform&#10;&#10;AI-generated content may be incorrect.">
            <a:extLst>
              <a:ext uri="{FF2B5EF4-FFF2-40B4-BE49-F238E27FC236}">
                <a16:creationId xmlns:a16="http://schemas.microsoft.com/office/drawing/2014/main" id="{1EBF9099-BF21-5BC0-68EF-F116E1F369F9}"/>
              </a:ext>
            </a:extLst>
          </p:cNvPr>
          <p:cNvPicPr>
            <a:picLocks noChangeAspect="1"/>
          </p:cNvPicPr>
          <p:nvPr/>
        </p:nvPicPr>
        <p:blipFill>
          <a:blip r:embed="rId2"/>
          <a:stretch>
            <a:fillRect/>
          </a:stretch>
        </p:blipFill>
        <p:spPr>
          <a:xfrm>
            <a:off x="0" y="37977"/>
            <a:ext cx="12192000" cy="6782045"/>
          </a:xfrm>
          <a:prstGeom prst="rect">
            <a:avLst/>
          </a:prstGeom>
        </p:spPr>
      </p:pic>
      <p:sp>
        <p:nvSpPr>
          <p:cNvPr id="8" name="Rectangle: Rounded Corners 7">
            <a:extLst>
              <a:ext uri="{FF2B5EF4-FFF2-40B4-BE49-F238E27FC236}">
                <a16:creationId xmlns:a16="http://schemas.microsoft.com/office/drawing/2014/main" id="{063BCEE0-6B82-64F9-94E9-9BBC95881723}"/>
              </a:ext>
            </a:extLst>
          </p:cNvPr>
          <p:cNvSpPr/>
          <p:nvPr/>
        </p:nvSpPr>
        <p:spPr>
          <a:xfrm>
            <a:off x="6369818" y="5357446"/>
            <a:ext cx="5275802"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A161D6-6555-BD9B-0227-B27BFE573DFB}"/>
              </a:ext>
            </a:extLst>
          </p:cNvPr>
          <p:cNvSpPr txBox="1"/>
          <p:nvPr/>
        </p:nvSpPr>
        <p:spPr>
          <a:xfrm>
            <a:off x="6578321" y="5514452"/>
            <a:ext cx="48634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Calibri"/>
              </a:rPr>
              <a:t>Watch the "DARE 2 COMPARE:</a:t>
            </a:r>
            <a:br>
              <a:rPr lang="en-US" sz="2000" b="1">
                <a:latin typeface="Times New Roman"/>
                <a:ea typeface="Calibri"/>
                <a:cs typeface="Calibri"/>
              </a:rPr>
            </a:br>
            <a:r>
              <a:rPr lang="en-US" sz="2000" b="1">
                <a:solidFill>
                  <a:schemeClr val="bg1"/>
                </a:solidFill>
                <a:latin typeface="Times New Roman"/>
                <a:ea typeface="Calibri"/>
                <a:cs typeface="Calibri"/>
              </a:rPr>
              <a:t>HOW TO CONDUCT A TASTING" </a:t>
            </a:r>
            <a:r>
              <a:rPr lang="en-US" sz="2000" b="1">
                <a:solidFill>
                  <a:schemeClr val="bg1"/>
                </a:solidFill>
                <a:latin typeface="Times New Roman"/>
                <a:ea typeface="Calibri"/>
                <a:cs typeface="Calibri"/>
                <a:hlinkClick r:id="rId3">
                  <a:extLst>
                    <a:ext uri="{A12FA001-AC4F-418D-AE19-62706E023703}">
                      <ahyp:hlinkClr xmlns:ahyp="http://schemas.microsoft.com/office/drawing/2018/hyperlinkcolor" val="tx"/>
                    </a:ext>
                  </a:extLst>
                </a:hlinkClick>
              </a:rPr>
              <a:t>Video</a:t>
            </a:r>
            <a:endParaRPr lang="en-US">
              <a:solidFill>
                <a:schemeClr val="bg1"/>
              </a:solidFill>
            </a:endParaRPr>
          </a:p>
        </p:txBody>
      </p:sp>
    </p:spTree>
    <p:extLst>
      <p:ext uri="{BB962C8B-B14F-4D97-AF65-F5344CB8AC3E}">
        <p14:creationId xmlns:p14="http://schemas.microsoft.com/office/powerpoint/2010/main" val="3174524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8461C-1078-F732-3CAC-76DB5582DC2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9A398ED-4E80-DB5F-F7A6-B2D21A78B39D}"/>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rot="5400000">
            <a:off x="7104769" y="523447"/>
            <a:ext cx="3200456" cy="6974006"/>
          </a:xfrm>
          <a:prstGeom prst="rect">
            <a:avLst/>
          </a:prstGeom>
        </p:spPr>
      </p:pic>
      <p:pic>
        <p:nvPicPr>
          <p:cNvPr id="3" name="Picture 2">
            <a:extLst>
              <a:ext uri="{FF2B5EF4-FFF2-40B4-BE49-F238E27FC236}">
                <a16:creationId xmlns:a16="http://schemas.microsoft.com/office/drawing/2014/main" id="{93CCC21A-8477-E9EC-3D65-6476C8A7BB98}"/>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rot="5400000">
            <a:off x="1789819" y="523447"/>
            <a:ext cx="3200456" cy="6974006"/>
          </a:xfrm>
          <a:prstGeom prst="rect">
            <a:avLst/>
          </a:prstGeom>
        </p:spPr>
      </p:pic>
      <p:sp>
        <p:nvSpPr>
          <p:cNvPr id="6" name="TextBox 6">
            <a:extLst>
              <a:ext uri="{FF2B5EF4-FFF2-40B4-BE49-F238E27FC236}">
                <a16:creationId xmlns:a16="http://schemas.microsoft.com/office/drawing/2014/main" id="{59D702A5-542A-F23D-6084-848B6CC7801F}"/>
              </a:ext>
            </a:extLst>
          </p:cNvPr>
          <p:cNvSpPr txBox="1"/>
          <p:nvPr/>
        </p:nvSpPr>
        <p:spPr>
          <a:xfrm>
            <a:off x="4159988" y="1366097"/>
            <a:ext cx="6029448"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QUESTIONNAIRE</a:t>
            </a:r>
            <a:endParaRPr lang="en-US" sz="3526" i="1">
              <a:solidFill>
                <a:srgbClr val="0C2340"/>
              </a:solidFill>
              <a:latin typeface="Adobe Caslon Pro" panose="0205050205050A020403" pitchFamily="18" charset="0"/>
              <a:ea typeface="Times New Roman Bold"/>
              <a:cs typeface="Times New Roman Bold"/>
              <a:sym typeface="Times New Roman Bold"/>
            </a:endParaRPr>
          </a:p>
        </p:txBody>
      </p:sp>
      <p:sp>
        <p:nvSpPr>
          <p:cNvPr id="8" name="Freeform 8">
            <a:extLst>
              <a:ext uri="{FF2B5EF4-FFF2-40B4-BE49-F238E27FC236}">
                <a16:creationId xmlns:a16="http://schemas.microsoft.com/office/drawing/2014/main" id="{4BD70DFA-4570-93C1-BF24-EB465A0823FB}"/>
              </a:ext>
            </a:extLst>
          </p:cNvPr>
          <p:cNvSpPr/>
          <p:nvPr/>
        </p:nvSpPr>
        <p:spPr>
          <a:xfrm>
            <a:off x="1" y="6143693"/>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3"/>
            <a:stretch>
              <a:fillRect/>
            </a:stretch>
          </a:blipFill>
        </p:spPr>
        <p:txBody>
          <a:bodyPr/>
          <a:lstStyle/>
          <a:p>
            <a:pPr defTabSz="609660">
              <a:defRPr/>
            </a:pPr>
            <a:endParaRPr lang="en-US" sz="1200">
              <a:solidFill>
                <a:prstClr val="black"/>
              </a:solidFill>
              <a:latin typeface="Calibri"/>
            </a:endParaRPr>
          </a:p>
        </p:txBody>
      </p:sp>
      <p:pic>
        <p:nvPicPr>
          <p:cNvPr id="5" name="Picture 4" descr="A yellow and purple sign&#10;&#10;AI-generated content may be incorrect.">
            <a:extLst>
              <a:ext uri="{FF2B5EF4-FFF2-40B4-BE49-F238E27FC236}">
                <a16:creationId xmlns:a16="http://schemas.microsoft.com/office/drawing/2014/main" id="{4A0572E5-0947-1DB9-AE66-073A2244AE02}"/>
              </a:ext>
            </a:extLst>
          </p:cNvPr>
          <p:cNvPicPr>
            <a:picLocks noChangeAspect="1"/>
          </p:cNvPicPr>
          <p:nvPr/>
        </p:nvPicPr>
        <p:blipFill>
          <a:blip r:embed="rId4">
            <a:extLst>
              <a:ext uri="{28A0092B-C50C-407E-A947-70E740481C1C}">
                <a14:useLocalDpi xmlns:a14="http://schemas.microsoft.com/office/drawing/2010/main" val="0"/>
              </a:ext>
            </a:extLst>
          </a:blip>
          <a:srcRect t="21047" b="18129"/>
          <a:stretch/>
        </p:blipFill>
        <p:spPr>
          <a:xfrm rot="152183">
            <a:off x="4454280" y="303125"/>
            <a:ext cx="3525805" cy="1206294"/>
          </a:xfrm>
          <a:prstGeom prst="rect">
            <a:avLst/>
          </a:prstGeom>
        </p:spPr>
      </p:pic>
      <p:pic>
        <p:nvPicPr>
          <p:cNvPr id="20" name="Graphic 19" descr="Home with solid fill">
            <a:hlinkClick r:id="rId5" action="ppaction://hlinksldjump"/>
            <a:extLst>
              <a:ext uri="{FF2B5EF4-FFF2-40B4-BE49-F238E27FC236}">
                <a16:creationId xmlns:a16="http://schemas.microsoft.com/office/drawing/2014/main" id="{95887223-C95A-3245-4C72-BE33190A0A7C}"/>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74818" y="6557761"/>
            <a:ext cx="242364" cy="242364"/>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D8CBAA64-A512-81A8-554A-7675D97A3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9988" y="2074439"/>
            <a:ext cx="3872023" cy="3872023"/>
          </a:xfrm>
          <a:prstGeom prst="rect">
            <a:avLst/>
          </a:prstGeom>
        </p:spPr>
      </p:pic>
    </p:spTree>
    <p:extLst>
      <p:ext uri="{BB962C8B-B14F-4D97-AF65-F5344CB8AC3E}">
        <p14:creationId xmlns:p14="http://schemas.microsoft.com/office/powerpoint/2010/main" val="213363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0AAA3A06-1189-F6C4-719C-4EC79880EEDF}"/>
            </a:ext>
          </a:extLst>
        </p:cNvPr>
        <p:cNvGrpSpPr/>
        <p:nvPr/>
      </p:nvGrpSpPr>
      <p:grpSpPr>
        <a:xfrm>
          <a:off x="0" y="0"/>
          <a:ext cx="0" cy="0"/>
          <a:chOff x="0" y="0"/>
          <a:chExt cx="0" cy="0"/>
        </a:xfrm>
      </p:grpSpPr>
      <p:grpSp>
        <p:nvGrpSpPr>
          <p:cNvPr id="13" name="Group 8">
            <a:extLst>
              <a:ext uri="{FF2B5EF4-FFF2-40B4-BE49-F238E27FC236}">
                <a16:creationId xmlns:a16="http://schemas.microsoft.com/office/drawing/2014/main" id="{DAD97607-1F9A-400D-BB34-2467E0AA6D55}"/>
              </a:ext>
            </a:extLst>
          </p:cNvPr>
          <p:cNvGrpSpPr/>
          <p:nvPr/>
        </p:nvGrpSpPr>
        <p:grpSpPr>
          <a:xfrm>
            <a:off x="3952380" y="5043189"/>
            <a:ext cx="4257074" cy="920358"/>
            <a:chOff x="0" y="0"/>
            <a:chExt cx="1845671" cy="527094"/>
          </a:xfrm>
        </p:grpSpPr>
        <p:sp>
          <p:nvSpPr>
            <p:cNvPr id="19" name="Freeform 9">
              <a:extLst>
                <a:ext uri="{FF2B5EF4-FFF2-40B4-BE49-F238E27FC236}">
                  <a16:creationId xmlns:a16="http://schemas.microsoft.com/office/drawing/2014/main" id="{012E0C9B-6953-DFE2-0402-4C6DF42C9D6B}"/>
                </a:ext>
              </a:extLst>
            </p:cNvPr>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defTabSz="609660"/>
              <a:endParaRPr lang="en-US" sz="1200">
                <a:solidFill>
                  <a:prstClr val="black"/>
                </a:solidFill>
                <a:latin typeface="Calibri"/>
              </a:endParaRPr>
            </a:p>
          </p:txBody>
        </p:sp>
        <p:sp>
          <p:nvSpPr>
            <p:cNvPr id="20" name="TextBox 10">
              <a:extLst>
                <a:ext uri="{FF2B5EF4-FFF2-40B4-BE49-F238E27FC236}">
                  <a16:creationId xmlns:a16="http://schemas.microsoft.com/office/drawing/2014/main" id="{5D4223B2-3303-A1E8-80B6-F25207246AD9}"/>
                </a:ext>
              </a:extLst>
            </p:cNvPr>
            <p:cNvSpPr txBox="1"/>
            <p:nvPr/>
          </p:nvSpPr>
          <p:spPr>
            <a:xfrm>
              <a:off x="0" y="-38100"/>
              <a:ext cx="1845671" cy="565194"/>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21" name="Group 2">
            <a:extLst>
              <a:ext uri="{FF2B5EF4-FFF2-40B4-BE49-F238E27FC236}">
                <a16:creationId xmlns:a16="http://schemas.microsoft.com/office/drawing/2014/main" id="{27791296-031A-0245-5040-5C279F090F25}"/>
              </a:ext>
            </a:extLst>
          </p:cNvPr>
          <p:cNvGrpSpPr/>
          <p:nvPr/>
        </p:nvGrpSpPr>
        <p:grpSpPr>
          <a:xfrm>
            <a:off x="1771306" y="2374842"/>
            <a:ext cx="5456896" cy="2429006"/>
            <a:chOff x="0" y="0"/>
            <a:chExt cx="1708521" cy="551998"/>
          </a:xfrm>
        </p:grpSpPr>
        <p:sp>
          <p:nvSpPr>
            <p:cNvPr id="22" name="Freeform 3">
              <a:extLst>
                <a:ext uri="{FF2B5EF4-FFF2-40B4-BE49-F238E27FC236}">
                  <a16:creationId xmlns:a16="http://schemas.microsoft.com/office/drawing/2014/main" id="{CF3D1D1A-01C4-371D-8CC6-DF41B9556A90}"/>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defTabSz="609660"/>
              <a:endParaRPr lang="en-US" sz="1200">
                <a:solidFill>
                  <a:prstClr val="black"/>
                </a:solidFill>
                <a:latin typeface="Calibri"/>
              </a:endParaRPr>
            </a:p>
          </p:txBody>
        </p:sp>
        <p:sp>
          <p:nvSpPr>
            <p:cNvPr id="23" name="TextBox 4">
              <a:extLst>
                <a:ext uri="{FF2B5EF4-FFF2-40B4-BE49-F238E27FC236}">
                  <a16:creationId xmlns:a16="http://schemas.microsoft.com/office/drawing/2014/main" id="{CFA3749D-684E-E04C-664C-798593C865EC}"/>
                </a:ext>
              </a:extLst>
            </p:cNvPr>
            <p:cNvSpPr txBox="1"/>
            <p:nvPr/>
          </p:nvSpPr>
          <p:spPr>
            <a:xfrm>
              <a:off x="0" y="-38100"/>
              <a:ext cx="1708521" cy="590098"/>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sp>
        <p:nvSpPr>
          <p:cNvPr id="25" name="AutoShape 10">
            <a:extLst>
              <a:ext uri="{FF2B5EF4-FFF2-40B4-BE49-F238E27FC236}">
                <a16:creationId xmlns:a16="http://schemas.microsoft.com/office/drawing/2014/main" id="{1CCD0317-615D-0547-149B-1557E8810110}"/>
              </a:ext>
            </a:extLst>
          </p:cNvPr>
          <p:cNvSpPr/>
          <p:nvPr/>
        </p:nvSpPr>
        <p:spPr>
          <a:xfrm>
            <a:off x="2237400" y="4540546"/>
            <a:ext cx="4621526" cy="341"/>
          </a:xfrm>
          <a:prstGeom prst="line">
            <a:avLst/>
          </a:prstGeom>
          <a:ln w="38100" cap="flat">
            <a:solidFill>
              <a:srgbClr val="803389"/>
            </a:solidFill>
            <a:prstDash val="solid"/>
            <a:headEnd type="none" w="sm" len="sm"/>
            <a:tailEnd type="none" w="sm" len="sm"/>
          </a:ln>
        </p:spPr>
        <p:txBody>
          <a:bodyPr/>
          <a:lstStyle/>
          <a:p>
            <a:pPr defTabSz="609660"/>
            <a:endParaRPr lang="en-US" sz="1200">
              <a:solidFill>
                <a:prstClr val="black"/>
              </a:solidFill>
              <a:latin typeface="Calibri"/>
            </a:endParaRPr>
          </a:p>
        </p:txBody>
      </p:sp>
      <p:pic>
        <p:nvPicPr>
          <p:cNvPr id="5" name="Picture 4">
            <a:extLst>
              <a:ext uri="{FF2B5EF4-FFF2-40B4-BE49-F238E27FC236}">
                <a16:creationId xmlns:a16="http://schemas.microsoft.com/office/drawing/2014/main" id="{CBBC21B8-F005-BD67-F96D-67DE8EAFCA40}"/>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a:off x="7854662" y="-19248"/>
            <a:ext cx="3200456" cy="6974006"/>
          </a:xfrm>
          <a:prstGeom prst="rect">
            <a:avLst/>
          </a:prstGeom>
        </p:spPr>
      </p:pic>
      <p:pic>
        <p:nvPicPr>
          <p:cNvPr id="24" name="Picture 23" descr="A glass with a drink and lime on top&#10;&#10;AI-generated content may be incorrect.">
            <a:extLst>
              <a:ext uri="{FF2B5EF4-FFF2-40B4-BE49-F238E27FC236}">
                <a16:creationId xmlns:a16="http://schemas.microsoft.com/office/drawing/2014/main" id="{9F8150A1-68DC-AF9B-5BB5-8607F179207D}"/>
              </a:ext>
            </a:extLst>
          </p:cNvPr>
          <p:cNvPicPr>
            <a:picLocks noChangeAspect="1"/>
          </p:cNvPicPr>
          <p:nvPr/>
        </p:nvPicPr>
        <p:blipFill>
          <a:blip r:embed="rId3">
            <a:extLst>
              <a:ext uri="{28A0092B-C50C-407E-A947-70E740481C1C}">
                <a14:useLocalDpi xmlns:a14="http://schemas.microsoft.com/office/drawing/2010/main" val="0"/>
              </a:ext>
            </a:extLst>
          </a:blip>
          <a:srcRect l="14092"/>
          <a:stretch>
            <a:fillRect/>
          </a:stretch>
        </p:blipFill>
        <p:spPr>
          <a:xfrm>
            <a:off x="7255987" y="-684408"/>
            <a:ext cx="5397226" cy="7933472"/>
          </a:xfrm>
          <a:prstGeom prst="rect">
            <a:avLst/>
          </a:prstGeom>
        </p:spPr>
      </p:pic>
      <p:sp>
        <p:nvSpPr>
          <p:cNvPr id="8" name="TextBox 8">
            <a:extLst>
              <a:ext uri="{FF2B5EF4-FFF2-40B4-BE49-F238E27FC236}">
                <a16:creationId xmlns:a16="http://schemas.microsoft.com/office/drawing/2014/main" id="{E643C394-9A9E-58E8-16A8-DF9E2C2771FD}"/>
              </a:ext>
            </a:extLst>
          </p:cNvPr>
          <p:cNvSpPr txBox="1"/>
          <p:nvPr/>
        </p:nvSpPr>
        <p:spPr>
          <a:xfrm>
            <a:off x="2561567" y="2686166"/>
            <a:ext cx="2558121" cy="342401"/>
          </a:xfrm>
          <a:prstGeom prst="rect">
            <a:avLst/>
          </a:prstGeom>
        </p:spPr>
        <p:txBody>
          <a:bodyPr lIns="0" tIns="0" rIns="0" bIns="0" rtlCol="0" anchor="t">
            <a:spAutoFit/>
          </a:bodyPr>
          <a:lstStyle/>
          <a:p>
            <a:pPr defTabSz="609660">
              <a:lnSpc>
                <a:spcPts val="2613"/>
              </a:lnSpc>
            </a:pPr>
            <a:r>
              <a:rPr lang="en-US" sz="2400" b="1" u="sng">
                <a:solidFill>
                  <a:srgbClr val="0C2340"/>
                </a:solidFill>
                <a:latin typeface="Adobe Caslon Pro Bold" panose="0205070206050A020403" pitchFamily="18" charset="0"/>
                <a:ea typeface="Times New Roman Bold"/>
                <a:cs typeface="Times New Roman Bold"/>
                <a:sym typeface="Times New Roman Bold"/>
              </a:rPr>
              <a:t>Neat  </a:t>
            </a:r>
            <a:r>
              <a:rPr lang="en-US" sz="2400" b="1">
                <a:solidFill>
                  <a:srgbClr val="0C2340"/>
                </a:solidFill>
                <a:latin typeface="Adobe Caslon Pro Bold" panose="0205070206050A020403" pitchFamily="18" charset="0"/>
                <a:ea typeface="Times New Roman Bold"/>
                <a:cs typeface="Times New Roman Bold"/>
                <a:sym typeface="Times New Roman Bold"/>
              </a:rPr>
              <a:t>tasting:</a:t>
            </a:r>
          </a:p>
        </p:txBody>
      </p:sp>
      <p:sp>
        <p:nvSpPr>
          <p:cNvPr id="10" name="AutoShape 10">
            <a:extLst>
              <a:ext uri="{FF2B5EF4-FFF2-40B4-BE49-F238E27FC236}">
                <a16:creationId xmlns:a16="http://schemas.microsoft.com/office/drawing/2014/main" id="{F573F9B5-0C21-1F39-7E97-43F58868E4A9}"/>
              </a:ext>
            </a:extLst>
          </p:cNvPr>
          <p:cNvSpPr/>
          <p:nvPr/>
        </p:nvSpPr>
        <p:spPr>
          <a:xfrm>
            <a:off x="2237400" y="4531021"/>
            <a:ext cx="4621526" cy="341"/>
          </a:xfrm>
          <a:prstGeom prst="line">
            <a:avLst/>
          </a:prstGeom>
          <a:ln w="38100" cap="flat">
            <a:solidFill>
              <a:srgbClr val="691B26"/>
            </a:solidFill>
            <a:prstDash val="solid"/>
            <a:headEnd type="none" w="sm" len="sm"/>
            <a:tailEnd type="none" w="sm" len="sm"/>
          </a:ln>
        </p:spPr>
        <p:txBody>
          <a:bodyPr/>
          <a:lstStyle/>
          <a:p>
            <a:pPr defTabSz="609660"/>
            <a:endParaRPr lang="en-US" sz="1200">
              <a:solidFill>
                <a:prstClr val="black"/>
              </a:solidFill>
              <a:latin typeface="Calibri"/>
            </a:endParaRPr>
          </a:p>
        </p:txBody>
      </p:sp>
      <p:grpSp>
        <p:nvGrpSpPr>
          <p:cNvPr id="14" name="Group 14">
            <a:extLst>
              <a:ext uri="{FF2B5EF4-FFF2-40B4-BE49-F238E27FC236}">
                <a16:creationId xmlns:a16="http://schemas.microsoft.com/office/drawing/2014/main" id="{E54D08C1-C29E-CB65-78FF-09557CED82B7}"/>
              </a:ext>
            </a:extLst>
          </p:cNvPr>
          <p:cNvGrpSpPr/>
          <p:nvPr/>
        </p:nvGrpSpPr>
        <p:grpSpPr>
          <a:xfrm>
            <a:off x="5952388" y="2530017"/>
            <a:ext cx="1106872" cy="1120559"/>
            <a:chOff x="0" y="0"/>
            <a:chExt cx="812800" cy="812800"/>
          </a:xfrm>
        </p:grpSpPr>
        <p:sp>
          <p:nvSpPr>
            <p:cNvPr id="15" name="Freeform 15">
              <a:extLst>
                <a:ext uri="{FF2B5EF4-FFF2-40B4-BE49-F238E27FC236}">
                  <a16:creationId xmlns:a16="http://schemas.microsoft.com/office/drawing/2014/main" id="{A959C4FE-0347-255B-2C58-AECC469D802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defTabSz="609660"/>
              <a:endParaRPr lang="en-US" sz="1200">
                <a:solidFill>
                  <a:prstClr val="black"/>
                </a:solidFill>
                <a:latin typeface="Calibri"/>
              </a:endParaRPr>
            </a:p>
          </p:txBody>
        </p:sp>
        <p:sp>
          <p:nvSpPr>
            <p:cNvPr id="16" name="TextBox 16">
              <a:extLst>
                <a:ext uri="{FF2B5EF4-FFF2-40B4-BE49-F238E27FC236}">
                  <a16:creationId xmlns:a16="http://schemas.microsoft.com/office/drawing/2014/main" id="{18179BF3-BF66-7E78-4455-879E5616456C}"/>
                </a:ext>
              </a:extLst>
            </p:cNvPr>
            <p:cNvSpPr txBox="1"/>
            <p:nvPr/>
          </p:nvSpPr>
          <p:spPr>
            <a:xfrm>
              <a:off x="76200" y="38100"/>
              <a:ext cx="660400" cy="698500"/>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28" name="TextBox 28">
            <a:extLst>
              <a:ext uri="{FF2B5EF4-FFF2-40B4-BE49-F238E27FC236}">
                <a16:creationId xmlns:a16="http://schemas.microsoft.com/office/drawing/2014/main" id="{5C1090A0-6353-DA07-9467-F6CF89E7BAD1}"/>
              </a:ext>
            </a:extLst>
          </p:cNvPr>
          <p:cNvSpPr txBox="1"/>
          <p:nvPr/>
        </p:nvSpPr>
        <p:spPr>
          <a:xfrm>
            <a:off x="2544150" y="1461444"/>
            <a:ext cx="4980912" cy="615553"/>
          </a:xfrm>
          <a:prstGeom prst="rect">
            <a:avLst/>
          </a:prstGeom>
        </p:spPr>
        <p:txBody>
          <a:bodyPr lIns="0" tIns="0" rIns="0" bIns="0" rtlCol="0" anchor="t">
            <a:spAutoFit/>
          </a:bodyPr>
          <a:lstStyle/>
          <a:p>
            <a:pPr defTabSz="609660">
              <a:lnSpc>
                <a:spcPts val="4750"/>
              </a:lnSpc>
            </a:pPr>
            <a:r>
              <a:rPr lang="en-US" sz="3200" b="1">
                <a:solidFill>
                  <a:srgbClr val="0C2340"/>
                </a:solidFill>
                <a:latin typeface="Adobe Caslon Pro Bold" panose="0205070206050A020403" pitchFamily="18" charset="0"/>
                <a:ea typeface="Times New Roman"/>
                <a:cs typeface="Times New Roman Bold"/>
                <a:sym typeface="Times New Roman Bold"/>
              </a:rPr>
              <a:t>DRY ORANGE</a:t>
            </a:r>
            <a:r>
              <a:rPr lang="en-US" sz="1900">
                <a:solidFill>
                  <a:srgbClr val="0C2340"/>
                </a:solidFill>
                <a:latin typeface="Adobe Caslon Pro" panose="0205050205050A020403" pitchFamily="18" charset="0"/>
                <a:ea typeface="Times New Roman"/>
                <a:cs typeface="Times New Roman"/>
                <a:sym typeface="Times New Roman"/>
              </a:rPr>
              <a:t>- 24% ABV</a:t>
            </a:r>
          </a:p>
        </p:txBody>
      </p:sp>
      <p:sp>
        <p:nvSpPr>
          <p:cNvPr id="31" name="TextBox 31">
            <a:extLst>
              <a:ext uri="{FF2B5EF4-FFF2-40B4-BE49-F238E27FC236}">
                <a16:creationId xmlns:a16="http://schemas.microsoft.com/office/drawing/2014/main" id="{73A11D4B-CE76-BBC6-9516-B821C3665AD9}"/>
              </a:ext>
            </a:extLst>
          </p:cNvPr>
          <p:cNvSpPr txBox="1"/>
          <p:nvPr/>
        </p:nvSpPr>
        <p:spPr>
          <a:xfrm>
            <a:off x="2555706" y="3126561"/>
            <a:ext cx="3336181" cy="1311834"/>
          </a:xfrm>
          <a:prstGeom prst="rect">
            <a:avLst/>
          </a:prstGeom>
        </p:spPr>
        <p:txBody>
          <a:bodyPr wrap="square" lIns="0" tIns="0" rIns="0" bIns="0" rtlCol="0" anchor="t">
            <a:spAutoFit/>
          </a:bodyPr>
          <a:lstStyle/>
          <a:p>
            <a:pPr defTabSz="609660">
              <a:lnSpc>
                <a:spcPts val="2613"/>
              </a:lnSpc>
            </a:pPr>
            <a:r>
              <a:rPr lang="en-US">
                <a:solidFill>
                  <a:srgbClr val="0C2340"/>
                </a:solidFill>
                <a:latin typeface="Adobe Caslon Pro" panose="0205050205050A020403" pitchFamily="18" charset="0"/>
                <a:ea typeface="Times New Roman"/>
                <a:cs typeface="Times New Roman"/>
                <a:sym typeface="Times New Roman"/>
              </a:rPr>
              <a:t>Distilled </a:t>
            </a:r>
            <a:r>
              <a:rPr lang="en-US" b="1">
                <a:solidFill>
                  <a:srgbClr val="0C2340"/>
                </a:solidFill>
                <a:latin typeface="Adobe Caslon Pro" panose="0205050205050A020403" pitchFamily="18" charset="0"/>
                <a:ea typeface="Times New Roman"/>
                <a:cs typeface="Times New Roman"/>
                <a:sym typeface="Times New Roman"/>
              </a:rPr>
              <a:t>natural oils of Curaçao </a:t>
            </a:r>
            <a:br>
              <a:rPr lang="en-US" b="1">
                <a:solidFill>
                  <a:srgbClr val="0C2340"/>
                </a:solidFill>
                <a:latin typeface="Adobe Caslon Pro" panose="0205050205050A020403" pitchFamily="18" charset="0"/>
                <a:ea typeface="Times New Roman"/>
                <a:cs typeface="Times New Roman"/>
                <a:sym typeface="Times New Roman"/>
              </a:rPr>
            </a:br>
            <a:r>
              <a:rPr lang="en-US" b="1">
                <a:solidFill>
                  <a:srgbClr val="0C2340"/>
                </a:solidFill>
                <a:latin typeface="Adobe Caslon Pro" panose="0205050205050A020403" pitchFamily="18" charset="0"/>
                <a:ea typeface="Times New Roman"/>
                <a:cs typeface="Times New Roman"/>
                <a:sym typeface="Times New Roman"/>
              </a:rPr>
              <a:t>orange peels </a:t>
            </a:r>
            <a:r>
              <a:rPr lang="en-US">
                <a:solidFill>
                  <a:srgbClr val="0C2340"/>
                </a:solidFill>
                <a:latin typeface="Adobe Caslon Pro" panose="0205050205050A020403" pitchFamily="18" charset="0"/>
                <a:ea typeface="Times New Roman"/>
                <a:cs typeface="Times New Roman"/>
                <a:sym typeface="Times New Roman"/>
              </a:rPr>
              <a:t>giving bitter-sweet flavor, warm spice and a pleasant dry finish.</a:t>
            </a:r>
          </a:p>
        </p:txBody>
      </p:sp>
      <p:sp>
        <p:nvSpPr>
          <p:cNvPr id="33" name="Freeform 33">
            <a:extLst>
              <a:ext uri="{FF2B5EF4-FFF2-40B4-BE49-F238E27FC236}">
                <a16:creationId xmlns:a16="http://schemas.microsoft.com/office/drawing/2014/main" id="{75B47F6E-B5C3-9E12-FD28-896B505D1596}"/>
              </a:ext>
            </a:extLst>
          </p:cNvPr>
          <p:cNvSpPr/>
          <p:nvPr/>
        </p:nvSpPr>
        <p:spPr>
          <a:xfrm>
            <a:off x="11477390" y="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4"/>
            <a:stretch>
              <a:fillRect/>
            </a:stretch>
          </a:blipFill>
        </p:spPr>
        <p:txBody>
          <a:bodyPr/>
          <a:lstStyle/>
          <a:p>
            <a:pPr defTabSz="609660"/>
            <a:endParaRPr lang="en-US" sz="1200">
              <a:solidFill>
                <a:prstClr val="black"/>
              </a:solidFill>
              <a:latin typeface="Calibri"/>
            </a:endParaRPr>
          </a:p>
        </p:txBody>
      </p:sp>
      <p:sp>
        <p:nvSpPr>
          <p:cNvPr id="11" name="TextBox 27">
            <a:extLst>
              <a:ext uri="{FF2B5EF4-FFF2-40B4-BE49-F238E27FC236}">
                <a16:creationId xmlns:a16="http://schemas.microsoft.com/office/drawing/2014/main" id="{2FB339C4-5081-A434-E688-4445135F37DC}"/>
              </a:ext>
            </a:extLst>
          </p:cNvPr>
          <p:cNvSpPr txBox="1"/>
          <p:nvPr/>
        </p:nvSpPr>
        <p:spPr>
          <a:xfrm>
            <a:off x="4202500" y="5161143"/>
            <a:ext cx="3079059" cy="666849"/>
          </a:xfrm>
          <a:prstGeom prst="rect">
            <a:avLst/>
          </a:prstGeom>
        </p:spPr>
        <p:txBody>
          <a:bodyPr wrap="square" lIns="0" tIns="0" rIns="0" bIns="0" rtlCol="0" anchor="t">
            <a:spAutoFit/>
          </a:bodyPr>
          <a:lstStyle/>
          <a:p>
            <a:pPr algn="r" defTabSz="609660">
              <a:lnSpc>
                <a:spcPts val="2613"/>
              </a:lnSpc>
            </a:pPr>
            <a:r>
              <a:rPr lang="en-US" sz="1400" b="1" u="sng">
                <a:solidFill>
                  <a:prstClr val="white"/>
                </a:solidFill>
                <a:latin typeface="Adobe Caslon Pro"/>
                <a:ea typeface="Times New Roman Bold"/>
                <a:cs typeface="Times New Roman Bold"/>
                <a:sym typeface="Times New Roman Bold"/>
              </a:rPr>
              <a:t>Easy Mix </a:t>
            </a:r>
            <a:r>
              <a:rPr lang="en-US" sz="1400" b="1">
                <a:solidFill>
                  <a:prstClr val="white"/>
                </a:solidFill>
                <a:latin typeface="Adobe Caslon Pro"/>
                <a:ea typeface="Times New Roman Bold"/>
                <a:cs typeface="Times New Roman Bold"/>
                <a:sym typeface="Times New Roman Bold"/>
              </a:rPr>
              <a:t>Option</a:t>
            </a:r>
            <a:r>
              <a:rPr lang="en-US" sz="1400" b="1" i="1">
                <a:solidFill>
                  <a:prstClr val="white"/>
                </a:solidFill>
                <a:latin typeface="Adobe Caslon Pro"/>
                <a:ea typeface="Times New Roman Bold"/>
                <a:cs typeface="Times New Roman Bold"/>
                <a:sym typeface="Times New Roman Bold"/>
              </a:rPr>
              <a:t>: </a:t>
            </a:r>
            <a:r>
              <a:rPr lang="en-US" sz="1400">
                <a:solidFill>
                  <a:prstClr val="white"/>
                </a:solidFill>
                <a:latin typeface="Adobe Caslon Pro" panose="0205050205050A020403" pitchFamily="18" charset="0"/>
                <a:ea typeface="Times New Roman Bold"/>
                <a:cs typeface="Times New Roman Bold"/>
                <a:sym typeface="Times New Roman Bold"/>
              </a:rPr>
              <a:t>Mix it with ginger beer for a spicy, citrus highball.</a:t>
            </a:r>
            <a:endParaRPr lang="en-US" sz="1400">
              <a:solidFill>
                <a:prstClr val="white"/>
              </a:solidFill>
              <a:latin typeface="Adobe Caslon Pro" panose="0205050205050A020403" pitchFamily="18" charset="0"/>
              <a:cs typeface="Times New Roman Bold"/>
            </a:endParaRPr>
          </a:p>
        </p:txBody>
      </p:sp>
      <p:grpSp>
        <p:nvGrpSpPr>
          <p:cNvPr id="49" name="Group 17">
            <a:extLst>
              <a:ext uri="{FF2B5EF4-FFF2-40B4-BE49-F238E27FC236}">
                <a16:creationId xmlns:a16="http://schemas.microsoft.com/office/drawing/2014/main" id="{8EE50F93-4CD8-A646-91AD-DAFCD0BDA90A}"/>
              </a:ext>
            </a:extLst>
          </p:cNvPr>
          <p:cNvGrpSpPr/>
          <p:nvPr/>
        </p:nvGrpSpPr>
        <p:grpSpPr>
          <a:xfrm>
            <a:off x="7623965" y="1449721"/>
            <a:ext cx="3895704" cy="3959110"/>
            <a:chOff x="18863" y="88900"/>
            <a:chExt cx="666937" cy="705968"/>
          </a:xfrm>
        </p:grpSpPr>
        <p:sp>
          <p:nvSpPr>
            <p:cNvPr id="50" name="Freeform 18">
              <a:extLst>
                <a:ext uri="{FF2B5EF4-FFF2-40B4-BE49-F238E27FC236}">
                  <a16:creationId xmlns:a16="http://schemas.microsoft.com/office/drawing/2014/main" id="{32C1FA51-684A-628F-820B-C3224D5B5957}"/>
                </a:ext>
              </a:extLst>
            </p:cNvPr>
            <p:cNvSpPr/>
            <p:nvPr/>
          </p:nvSpPr>
          <p:spPr>
            <a:xfrm>
              <a:off x="18863" y="158930"/>
              <a:ext cx="612533" cy="635938"/>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defTabSz="609660"/>
              <a:endParaRPr lang="en-US" sz="1200">
                <a:solidFill>
                  <a:prstClr val="black"/>
                </a:solidFill>
                <a:latin typeface="Calibri"/>
              </a:endParaRPr>
            </a:p>
          </p:txBody>
        </p:sp>
        <p:sp>
          <p:nvSpPr>
            <p:cNvPr id="51" name="TextBox 19">
              <a:extLst>
                <a:ext uri="{FF2B5EF4-FFF2-40B4-BE49-F238E27FC236}">
                  <a16:creationId xmlns:a16="http://schemas.microsoft.com/office/drawing/2014/main" id="{1A58FC9A-E64F-3DB5-AA38-70D9BF59ED32}"/>
                </a:ext>
              </a:extLst>
            </p:cNvPr>
            <p:cNvSpPr txBox="1"/>
            <p:nvPr/>
          </p:nvSpPr>
          <p:spPr>
            <a:xfrm>
              <a:off x="127000" y="88900"/>
              <a:ext cx="558800" cy="596900"/>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53" name="TextBox 26">
            <a:extLst>
              <a:ext uri="{FF2B5EF4-FFF2-40B4-BE49-F238E27FC236}">
                <a16:creationId xmlns:a16="http://schemas.microsoft.com/office/drawing/2014/main" id="{A949C480-9AAA-0918-E694-808BD36B3C13}"/>
              </a:ext>
            </a:extLst>
          </p:cNvPr>
          <p:cNvSpPr txBox="1"/>
          <p:nvPr/>
        </p:nvSpPr>
        <p:spPr>
          <a:xfrm>
            <a:off x="7620601" y="3423490"/>
            <a:ext cx="3398948" cy="1000274"/>
          </a:xfrm>
          <a:prstGeom prst="rect">
            <a:avLst/>
          </a:prstGeom>
        </p:spPr>
        <p:txBody>
          <a:bodyPr lIns="0" tIns="0" rIns="0" bIns="0" rtlCol="0" anchor="t">
            <a:spAutoFit/>
          </a:bodyPr>
          <a:lstStyle/>
          <a:p>
            <a:pPr marL="201526" lvl="1" algn="ctr" defTabSz="609660">
              <a:lnSpc>
                <a:spcPts val="2613"/>
              </a:lnSpc>
            </a:pPr>
            <a:r>
              <a:rPr lang="en-US">
                <a:solidFill>
                  <a:srgbClr val="0C2340"/>
                </a:solidFill>
                <a:latin typeface="Adobe Caslon Pro" panose="0205050205050A020403" pitchFamily="18" charset="0"/>
                <a:ea typeface="Times New Roman"/>
                <a:cs typeface="Times New Roman"/>
                <a:sym typeface="Times New Roman"/>
              </a:rPr>
              <a:t>In a </a:t>
            </a:r>
            <a:r>
              <a:rPr lang="en-US" b="1">
                <a:solidFill>
                  <a:srgbClr val="0C2340"/>
                </a:solidFill>
                <a:latin typeface="Adobe Caslon Pro" panose="0205050205050A020403" pitchFamily="18" charset="0"/>
                <a:ea typeface="Times New Roman"/>
                <a:cs typeface="Times New Roman"/>
                <a:sym typeface="Times New Roman"/>
              </a:rPr>
              <a:t>Mai Tai</a:t>
            </a:r>
            <a:r>
              <a:rPr lang="en-US">
                <a:solidFill>
                  <a:srgbClr val="0C2340"/>
                </a:solidFill>
                <a:latin typeface="Adobe Caslon Pro" panose="0205050205050A020403" pitchFamily="18" charset="0"/>
                <a:ea typeface="Times New Roman"/>
                <a:cs typeface="Times New Roman"/>
                <a:sym typeface="Times New Roman"/>
              </a:rPr>
              <a:t>, Bols Dry Orange brings depth, complexity, and a clean citrus backbone. </a:t>
            </a:r>
          </a:p>
        </p:txBody>
      </p:sp>
      <p:sp>
        <p:nvSpPr>
          <p:cNvPr id="54" name="TextBox 27">
            <a:extLst>
              <a:ext uri="{FF2B5EF4-FFF2-40B4-BE49-F238E27FC236}">
                <a16:creationId xmlns:a16="http://schemas.microsoft.com/office/drawing/2014/main" id="{F1E2159C-8225-3507-6173-D8BF00A36357}"/>
              </a:ext>
            </a:extLst>
          </p:cNvPr>
          <p:cNvSpPr txBox="1"/>
          <p:nvPr/>
        </p:nvSpPr>
        <p:spPr>
          <a:xfrm>
            <a:off x="8093190" y="2945789"/>
            <a:ext cx="2726025" cy="342401"/>
          </a:xfrm>
          <a:prstGeom prst="rect">
            <a:avLst/>
          </a:prstGeom>
        </p:spPr>
        <p:txBody>
          <a:bodyPr lIns="0" tIns="0" rIns="0" bIns="0" rtlCol="0" anchor="t">
            <a:spAutoFit/>
          </a:bodyPr>
          <a:lstStyle/>
          <a:p>
            <a:pPr algn="ctr" defTabSz="609660">
              <a:lnSpc>
                <a:spcPts val="2613"/>
              </a:lnSpc>
            </a:pPr>
            <a:r>
              <a:rPr lang="en-US" sz="2400" b="1" u="sng">
                <a:solidFill>
                  <a:srgbClr val="0C2340"/>
                </a:solidFill>
                <a:latin typeface="Adobe Caslon Pro Bold" panose="0205070206050A020403" pitchFamily="18" charset="0"/>
                <a:ea typeface="Times New Roman Bold"/>
                <a:cs typeface="Times New Roman Bold"/>
                <a:sym typeface="Times New Roman Bold"/>
              </a:rPr>
              <a:t>Signature</a:t>
            </a:r>
            <a:r>
              <a:rPr lang="en-US" sz="2400" b="1">
                <a:solidFill>
                  <a:srgbClr val="0C2340"/>
                </a:solidFill>
                <a:latin typeface="Adobe Caslon Pro Bold" panose="0205070206050A020403" pitchFamily="18" charset="0"/>
                <a:ea typeface="Times New Roman Bold"/>
                <a:cs typeface="Times New Roman Bold"/>
                <a:sym typeface="Times New Roman Bold"/>
              </a:rPr>
              <a:t> Cocktail</a:t>
            </a:r>
          </a:p>
        </p:txBody>
      </p:sp>
      <p:pic>
        <p:nvPicPr>
          <p:cNvPr id="26" name="Picture 25" descr="A glass of liquid with ice and orange slices&#10;&#10;AI-generated content may be incorrect.">
            <a:extLst>
              <a:ext uri="{FF2B5EF4-FFF2-40B4-BE49-F238E27FC236}">
                <a16:creationId xmlns:a16="http://schemas.microsoft.com/office/drawing/2014/main" id="{B69D18CC-342B-8A03-47B2-A074CD8F1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1755" y="4976663"/>
            <a:ext cx="522665" cy="1029336"/>
          </a:xfrm>
          <a:prstGeom prst="rect">
            <a:avLst/>
          </a:prstGeom>
        </p:spPr>
      </p:pic>
      <p:sp>
        <p:nvSpPr>
          <p:cNvPr id="27" name="Freeform 36">
            <a:extLst>
              <a:ext uri="{FF2B5EF4-FFF2-40B4-BE49-F238E27FC236}">
                <a16:creationId xmlns:a16="http://schemas.microsoft.com/office/drawing/2014/main" id="{A4B779FC-2191-B2DB-A9CD-547A0CF0C54E}"/>
              </a:ext>
            </a:extLst>
          </p:cNvPr>
          <p:cNvSpPr/>
          <p:nvPr/>
        </p:nvSpPr>
        <p:spPr>
          <a:xfrm>
            <a:off x="5740188" y="2632404"/>
            <a:ext cx="1316800" cy="786084"/>
          </a:xfrm>
          <a:custGeom>
            <a:avLst/>
            <a:gdLst/>
            <a:ahLst/>
            <a:cxnLst/>
            <a:rect l="l" t="t" r="r" b="b"/>
            <a:pathLst>
              <a:path w="2247689" h="1303660">
                <a:moveTo>
                  <a:pt x="0" y="0"/>
                </a:moveTo>
                <a:lnTo>
                  <a:pt x="2247690" y="0"/>
                </a:lnTo>
                <a:lnTo>
                  <a:pt x="2247690" y="1303660"/>
                </a:lnTo>
                <a:lnTo>
                  <a:pt x="0" y="1303660"/>
                </a:lnTo>
                <a:lnTo>
                  <a:pt x="0" y="0"/>
                </a:lnTo>
                <a:close/>
              </a:path>
            </a:pathLst>
          </a:custGeom>
          <a:blipFill>
            <a:blip r:embed="rId6"/>
            <a:stretch>
              <a:fillRect/>
            </a:stretch>
          </a:blipFill>
        </p:spPr>
        <p:txBody>
          <a:bodyPr/>
          <a:lstStyle/>
          <a:p>
            <a:pPr defTabSz="609660"/>
            <a:endParaRPr lang="en-US" sz="1200">
              <a:solidFill>
                <a:prstClr val="black"/>
              </a:solidFill>
              <a:latin typeface="Calibri"/>
            </a:endParaRPr>
          </a:p>
        </p:txBody>
      </p:sp>
      <p:grpSp>
        <p:nvGrpSpPr>
          <p:cNvPr id="30" name="Group 17">
            <a:extLst>
              <a:ext uri="{FF2B5EF4-FFF2-40B4-BE49-F238E27FC236}">
                <a16:creationId xmlns:a16="http://schemas.microsoft.com/office/drawing/2014/main" id="{61A4DB79-E646-2C1C-1D11-F426AF65A28D}"/>
              </a:ext>
            </a:extLst>
          </p:cNvPr>
          <p:cNvGrpSpPr/>
          <p:nvPr/>
        </p:nvGrpSpPr>
        <p:grpSpPr>
          <a:xfrm>
            <a:off x="0" y="6691018"/>
            <a:ext cx="12192000" cy="185629"/>
            <a:chOff x="0" y="0"/>
            <a:chExt cx="4816593" cy="140526"/>
          </a:xfrm>
          <a:solidFill>
            <a:srgbClr val="691B26"/>
          </a:solidFill>
        </p:grpSpPr>
        <p:sp>
          <p:nvSpPr>
            <p:cNvPr id="34" name="Freeform 18">
              <a:extLst>
                <a:ext uri="{FF2B5EF4-FFF2-40B4-BE49-F238E27FC236}">
                  <a16:creationId xmlns:a16="http://schemas.microsoft.com/office/drawing/2014/main" id="{9F2631B4-4A1D-E4C8-2EC3-0247C0765009}"/>
                </a:ext>
              </a:extLst>
            </p:cNvPr>
            <p:cNvSpPr/>
            <p:nvPr/>
          </p:nvSpPr>
          <p:spPr>
            <a:xfrm>
              <a:off x="0" y="0"/>
              <a:ext cx="4816592" cy="140526"/>
            </a:xfrm>
            <a:custGeom>
              <a:avLst/>
              <a:gdLst/>
              <a:ahLst/>
              <a:cxnLst/>
              <a:rect l="l" t="t" r="r" b="b"/>
              <a:pathLst>
                <a:path w="4816592" h="140526">
                  <a:moveTo>
                    <a:pt x="0" y="0"/>
                  </a:moveTo>
                  <a:lnTo>
                    <a:pt x="4816592" y="0"/>
                  </a:lnTo>
                  <a:lnTo>
                    <a:pt x="4816592" y="140526"/>
                  </a:lnTo>
                  <a:lnTo>
                    <a:pt x="0" y="140526"/>
                  </a:lnTo>
                  <a:close/>
                </a:path>
              </a:pathLst>
            </a:custGeom>
            <a:grpFill/>
            <a:ln>
              <a:noFill/>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35" name="TextBox 19">
              <a:extLst>
                <a:ext uri="{FF2B5EF4-FFF2-40B4-BE49-F238E27FC236}">
                  <a16:creationId xmlns:a16="http://schemas.microsoft.com/office/drawing/2014/main" id="{33810DA9-A644-3E93-C34D-149283BB5324}"/>
                </a:ext>
              </a:extLst>
            </p:cNvPr>
            <p:cNvSpPr txBox="1"/>
            <p:nvPr/>
          </p:nvSpPr>
          <p:spPr>
            <a:xfrm>
              <a:off x="0" y="-38100"/>
              <a:ext cx="4816593" cy="178626"/>
            </a:xfrm>
            <a:prstGeom prst="rect">
              <a:avLst/>
            </a:prstGeom>
            <a:grpFill/>
            <a:ln>
              <a:noFill/>
            </a:ln>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endParaRPr>
            </a:p>
          </p:txBody>
        </p:sp>
      </p:grpSp>
      <p:pic>
        <p:nvPicPr>
          <p:cNvPr id="18" name="Graphic 17" descr="Home with solid fill">
            <a:hlinkClick r:id="rId7" action="ppaction://hlinksldjump"/>
            <a:extLst>
              <a:ext uri="{FF2B5EF4-FFF2-40B4-BE49-F238E27FC236}">
                <a16:creationId xmlns:a16="http://schemas.microsoft.com/office/drawing/2014/main" id="{CBFD5858-DC90-EEA2-4309-ACD5500AB1B3}"/>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74818" y="6620913"/>
            <a:ext cx="255734" cy="255734"/>
          </a:xfrm>
          <a:prstGeom prst="rect">
            <a:avLst/>
          </a:prstGeom>
        </p:spPr>
      </p:pic>
      <p:pic>
        <p:nvPicPr>
          <p:cNvPr id="38" name="Graphic 37" descr="Badge 1 with solid fill">
            <a:extLst>
              <a:ext uri="{FF2B5EF4-FFF2-40B4-BE49-F238E27FC236}">
                <a16:creationId xmlns:a16="http://schemas.microsoft.com/office/drawing/2014/main" id="{890B2789-C6E6-7DEA-0831-123DF41CDC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02196" y="2531381"/>
            <a:ext cx="493091" cy="493091"/>
          </a:xfrm>
          <a:prstGeom prst="rect">
            <a:avLst/>
          </a:prstGeom>
        </p:spPr>
      </p:pic>
      <p:sp>
        <p:nvSpPr>
          <p:cNvPr id="29" name="Freeform 7">
            <a:extLst>
              <a:ext uri="{FF2B5EF4-FFF2-40B4-BE49-F238E27FC236}">
                <a16:creationId xmlns:a16="http://schemas.microsoft.com/office/drawing/2014/main" id="{5FFB3119-2031-F368-5245-9A2EB6535DEC}"/>
              </a:ext>
            </a:extLst>
          </p:cNvPr>
          <p:cNvSpPr/>
          <p:nvPr/>
        </p:nvSpPr>
        <p:spPr>
          <a:xfrm>
            <a:off x="-470007" y="188795"/>
            <a:ext cx="3175826" cy="6707627"/>
          </a:xfrm>
          <a:custGeom>
            <a:avLst/>
            <a:gdLst/>
            <a:ahLst/>
            <a:cxnLst/>
            <a:rect l="l" t="t" r="r" b="b"/>
            <a:pathLst>
              <a:path w="3661972" h="8584371">
                <a:moveTo>
                  <a:pt x="0" y="0"/>
                </a:moveTo>
                <a:lnTo>
                  <a:pt x="3661972" y="0"/>
                </a:lnTo>
                <a:lnTo>
                  <a:pt x="3661972" y="8584371"/>
                </a:lnTo>
                <a:lnTo>
                  <a:pt x="0" y="8584371"/>
                </a:lnTo>
                <a:lnTo>
                  <a:pt x="0" y="0"/>
                </a:lnTo>
                <a:close/>
              </a:path>
            </a:pathLst>
          </a:custGeom>
          <a:blipFill>
            <a:blip r:embed="rId12"/>
            <a:stretch>
              <a:fillRect l="-17459" t="-1" r="-116959" b="-7499"/>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7" name="Picture 16" descr="A yellow and purple sign&#10;&#10;AI-generated content may be incorrect.">
            <a:extLst>
              <a:ext uri="{FF2B5EF4-FFF2-40B4-BE49-F238E27FC236}">
                <a16:creationId xmlns:a16="http://schemas.microsoft.com/office/drawing/2014/main" id="{FE56822C-6DD8-D036-F058-2F0A7CFFE30E}"/>
              </a:ext>
            </a:extLst>
          </p:cNvPr>
          <p:cNvPicPr>
            <a:picLocks noChangeAspect="1"/>
          </p:cNvPicPr>
          <p:nvPr/>
        </p:nvPicPr>
        <p:blipFill>
          <a:blip r:embed="rId13">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pic>
        <p:nvPicPr>
          <p:cNvPr id="12" name="Graphic 11" descr="Badge with solid fill">
            <a:extLst>
              <a:ext uri="{FF2B5EF4-FFF2-40B4-BE49-F238E27FC236}">
                <a16:creationId xmlns:a16="http://schemas.microsoft.com/office/drawing/2014/main" id="{46599040-8B5B-AC08-BEC8-BC2EB9395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24995" y="2128849"/>
            <a:ext cx="493091" cy="493091"/>
          </a:xfrm>
          <a:prstGeom prst="rect">
            <a:avLst/>
          </a:prstGeom>
        </p:spPr>
      </p:pic>
    </p:spTree>
    <p:extLst>
      <p:ext uri="{BB962C8B-B14F-4D97-AF65-F5344CB8AC3E}">
        <p14:creationId xmlns:p14="http://schemas.microsoft.com/office/powerpoint/2010/main" val="117496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9B142-9FC1-14CB-DD87-035F329697D2}"/>
            </a:ext>
          </a:extLst>
        </p:cNvPr>
        <p:cNvGrpSpPr/>
        <p:nvPr/>
      </p:nvGrpSpPr>
      <p:grpSpPr>
        <a:xfrm>
          <a:off x="0" y="0"/>
          <a:ext cx="0" cy="0"/>
          <a:chOff x="0" y="0"/>
          <a:chExt cx="0" cy="0"/>
        </a:xfrm>
      </p:grpSpPr>
      <p:pic>
        <p:nvPicPr>
          <p:cNvPr id="2" name="Picture 1" descr="A bottle of liquor on a black surface&#10;&#10;AI-generated content may be incorrect.">
            <a:extLst>
              <a:ext uri="{FF2B5EF4-FFF2-40B4-BE49-F238E27FC236}">
                <a16:creationId xmlns:a16="http://schemas.microsoft.com/office/drawing/2014/main" id="{AD7A4705-42AB-837B-ACCD-A46B2055E314}"/>
              </a:ext>
            </a:extLst>
          </p:cNvPr>
          <p:cNvPicPr>
            <a:picLocks noChangeAspect="1"/>
          </p:cNvPicPr>
          <p:nvPr/>
        </p:nvPicPr>
        <p:blipFill>
          <a:blip r:embed="rId2"/>
          <a:stretch>
            <a:fillRect/>
          </a:stretch>
        </p:blipFill>
        <p:spPr>
          <a:xfrm>
            <a:off x="724" y="0"/>
            <a:ext cx="12190551" cy="6858000"/>
          </a:xfrm>
          <a:prstGeom prst="rect">
            <a:avLst/>
          </a:prstGeom>
        </p:spPr>
      </p:pic>
      <p:sp>
        <p:nvSpPr>
          <p:cNvPr id="4" name="Rectangle: Rounded Corners 3">
            <a:extLst>
              <a:ext uri="{FF2B5EF4-FFF2-40B4-BE49-F238E27FC236}">
                <a16:creationId xmlns:a16="http://schemas.microsoft.com/office/drawing/2014/main" id="{ECCFF861-314A-945D-7553-8DEB79CFE47F}"/>
              </a:ext>
            </a:extLst>
          </p:cNvPr>
          <p:cNvSpPr/>
          <p:nvPr/>
        </p:nvSpPr>
        <p:spPr>
          <a:xfrm>
            <a:off x="6266404" y="5368332"/>
            <a:ext cx="5275802"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23B2DE-EC29-FD0B-A41F-16B974FCF75D}"/>
              </a:ext>
            </a:extLst>
          </p:cNvPr>
          <p:cNvSpPr txBox="1"/>
          <p:nvPr/>
        </p:nvSpPr>
        <p:spPr>
          <a:xfrm>
            <a:off x="6578321" y="5514452"/>
            <a:ext cx="48634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Calibri"/>
              </a:rPr>
              <a:t>Watch the "DARE 2 COMPARE:</a:t>
            </a:r>
            <a:br>
              <a:rPr lang="en-US" sz="2000" b="1">
                <a:latin typeface="Times New Roman"/>
                <a:ea typeface="Calibri"/>
                <a:cs typeface="Calibri"/>
              </a:rPr>
            </a:br>
            <a:r>
              <a:rPr lang="en-US" sz="2000" b="1">
                <a:solidFill>
                  <a:schemeClr val="bg1"/>
                </a:solidFill>
                <a:latin typeface="Times New Roman"/>
                <a:ea typeface="Calibri"/>
                <a:cs typeface="Calibri"/>
              </a:rPr>
              <a:t>DRY ORANGE" </a:t>
            </a:r>
            <a:r>
              <a:rPr lang="en-US" sz="2000" b="1">
                <a:solidFill>
                  <a:schemeClr val="bg1"/>
                </a:solidFill>
                <a:latin typeface="Times New Roman"/>
                <a:ea typeface="Calibri"/>
                <a:cs typeface="Calibri"/>
                <a:hlinkClick r:id="rId3">
                  <a:extLst>
                    <a:ext uri="{A12FA001-AC4F-418D-AE19-62706E023703}">
                      <ahyp:hlinkClr xmlns:ahyp="http://schemas.microsoft.com/office/drawing/2018/hyperlinkcolor" val="tx"/>
                    </a:ext>
                  </a:extLst>
                </a:hlinkClick>
              </a:rPr>
              <a:t>Video</a:t>
            </a:r>
            <a:endParaRPr lang="en-US">
              <a:solidFill>
                <a:schemeClr val="bg1"/>
              </a:solidFill>
            </a:endParaRPr>
          </a:p>
        </p:txBody>
      </p:sp>
    </p:spTree>
    <p:extLst>
      <p:ext uri="{BB962C8B-B14F-4D97-AF65-F5344CB8AC3E}">
        <p14:creationId xmlns:p14="http://schemas.microsoft.com/office/powerpoint/2010/main" val="46491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DF4E6-A285-62EB-D8CD-31A57FBCB7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02244" y="-13062"/>
            <a:ext cx="5289756" cy="6910251"/>
          </a:xfrm>
          <a:prstGeom prst="rect">
            <a:avLst/>
          </a:prstGeom>
        </p:spPr>
      </p:pic>
      <p:sp>
        <p:nvSpPr>
          <p:cNvPr id="7" name="INSIGHT…">
            <a:extLst>
              <a:ext uri="{FF2B5EF4-FFF2-40B4-BE49-F238E27FC236}">
                <a16:creationId xmlns:a16="http://schemas.microsoft.com/office/drawing/2014/main" id="{3DFD0A11-A091-AFC9-27E6-7CCE72C7E421}"/>
              </a:ext>
            </a:extLst>
          </p:cNvPr>
          <p:cNvSpPr txBox="1"/>
          <p:nvPr/>
        </p:nvSpPr>
        <p:spPr>
          <a:xfrm>
            <a:off x="203200" y="1346201"/>
            <a:ext cx="6502401" cy="47016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7" tIns="35717" rIns="35717" bIns="35717" anchor="ctr">
            <a:spAutoFit/>
          </a:bodyPr>
          <a:lstStyle>
            <a:lvl1pPr defTabSz="825500">
              <a:lnSpc>
                <a:spcPts val="4800"/>
              </a:lnSpc>
              <a:defRPr sz="4600" cap="all" spc="400">
                <a:solidFill>
                  <a:srgbClr val="FFB347"/>
                </a:solidFill>
              </a:defRPr>
            </a:lvl1pPr>
          </a:lstStyle>
          <a:p>
            <a:pPr algn="ctr" defTabSz="1100694" hangingPunct="0">
              <a:lnSpc>
                <a:spcPts val="6000"/>
              </a:lnSpc>
              <a:defRPr/>
            </a:pPr>
            <a:r>
              <a:rPr lang="en-US" sz="5300" b="1" kern="0" cap="none" spc="533">
                <a:solidFill>
                  <a:srgbClr val="0C2340"/>
                </a:solidFill>
                <a:latin typeface="Adobe Caslon Pro Bold"/>
                <a:cs typeface="Times New Roman"/>
                <a:sym typeface="Brandon Grotesque Black"/>
              </a:rPr>
              <a:t>BOLS </a:t>
            </a:r>
            <a:endParaRPr lang="en-US" sz="5300" b="1" kern="0" cap="none" spc="533">
              <a:solidFill>
                <a:srgbClr val="0C2340"/>
              </a:solidFill>
              <a:latin typeface="Adobe Caslon Pro Bold"/>
              <a:cs typeface="Times New Roman"/>
            </a:endParaRPr>
          </a:p>
          <a:p>
            <a:pPr algn="ctr" defTabSz="1100694" hangingPunct="0">
              <a:lnSpc>
                <a:spcPts val="6000"/>
              </a:lnSpc>
              <a:defRPr/>
            </a:pPr>
            <a:r>
              <a:rPr lang="en-US" sz="5300" b="1" kern="0" cap="none" spc="533">
                <a:solidFill>
                  <a:srgbClr val="0C2340"/>
                </a:solidFill>
                <a:latin typeface="Adobe Caslon Pro Bold"/>
                <a:cs typeface="Times New Roman"/>
                <a:sym typeface="Brandon Grotesque Black"/>
              </a:rPr>
              <a:t>THE NO. 1 COCKTAIL BRAND GLOBALLY</a:t>
            </a:r>
            <a:endParaRPr lang="en-US" sz="5300" b="1" kern="0" cap="none" spc="533">
              <a:solidFill>
                <a:srgbClr val="0C2340"/>
              </a:solidFill>
              <a:latin typeface="Adobe Caslon Pro Bold"/>
              <a:cs typeface="Times New Roman"/>
            </a:endParaRPr>
          </a:p>
          <a:p>
            <a:pPr algn="ctr" defTabSz="1100694" hangingPunct="0">
              <a:lnSpc>
                <a:spcPts val="6000"/>
              </a:lnSpc>
              <a:defRPr/>
            </a:pPr>
            <a:endParaRPr lang="en-US" sz="5300" b="1" kern="0" cap="none" spc="533">
              <a:solidFill>
                <a:srgbClr val="0C2340"/>
              </a:solidFill>
              <a:latin typeface="Adobe Caslon Pro Bold"/>
              <a:cs typeface="Times New Roman"/>
            </a:endParaRPr>
          </a:p>
        </p:txBody>
      </p:sp>
    </p:spTree>
    <p:extLst>
      <p:ext uri="{BB962C8B-B14F-4D97-AF65-F5344CB8AC3E}">
        <p14:creationId xmlns:p14="http://schemas.microsoft.com/office/powerpoint/2010/main" val="3448682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842DD407-A8C9-F767-B38D-9C96F9673694}"/>
            </a:ext>
          </a:extLst>
        </p:cNvPr>
        <p:cNvGrpSpPr/>
        <p:nvPr/>
      </p:nvGrpSpPr>
      <p:grpSpPr>
        <a:xfrm>
          <a:off x="0" y="0"/>
          <a:ext cx="0" cy="0"/>
          <a:chOff x="0" y="0"/>
          <a:chExt cx="0" cy="0"/>
        </a:xfrm>
      </p:grpSpPr>
      <p:grpSp>
        <p:nvGrpSpPr>
          <p:cNvPr id="12" name="Group 8">
            <a:extLst>
              <a:ext uri="{FF2B5EF4-FFF2-40B4-BE49-F238E27FC236}">
                <a16:creationId xmlns:a16="http://schemas.microsoft.com/office/drawing/2014/main" id="{1974D361-2A44-07C1-282D-2B45558BADEC}"/>
              </a:ext>
            </a:extLst>
          </p:cNvPr>
          <p:cNvGrpSpPr/>
          <p:nvPr/>
        </p:nvGrpSpPr>
        <p:grpSpPr>
          <a:xfrm>
            <a:off x="3938273" y="5043189"/>
            <a:ext cx="4375956" cy="920358"/>
            <a:chOff x="0" y="0"/>
            <a:chExt cx="1845671" cy="527094"/>
          </a:xfrm>
        </p:grpSpPr>
        <p:sp>
          <p:nvSpPr>
            <p:cNvPr id="13" name="Freeform 9">
              <a:extLst>
                <a:ext uri="{FF2B5EF4-FFF2-40B4-BE49-F238E27FC236}">
                  <a16:creationId xmlns:a16="http://schemas.microsoft.com/office/drawing/2014/main" id="{8F5080DE-7111-451E-1B6C-34FED4941B7C}"/>
                </a:ext>
              </a:extLst>
            </p:cNvPr>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defTabSz="609660"/>
              <a:endParaRPr lang="en-US" sz="1200">
                <a:solidFill>
                  <a:prstClr val="black"/>
                </a:solidFill>
                <a:latin typeface="Calibri"/>
              </a:endParaRPr>
            </a:p>
          </p:txBody>
        </p:sp>
        <p:sp>
          <p:nvSpPr>
            <p:cNvPr id="23" name="TextBox 10">
              <a:extLst>
                <a:ext uri="{FF2B5EF4-FFF2-40B4-BE49-F238E27FC236}">
                  <a16:creationId xmlns:a16="http://schemas.microsoft.com/office/drawing/2014/main" id="{2889D6B9-D70F-7499-B749-243679F74E27}"/>
                </a:ext>
              </a:extLst>
            </p:cNvPr>
            <p:cNvSpPr txBox="1"/>
            <p:nvPr/>
          </p:nvSpPr>
          <p:spPr>
            <a:xfrm>
              <a:off x="0" y="-38100"/>
              <a:ext cx="1845671" cy="565194"/>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24" name="Group 2">
            <a:extLst>
              <a:ext uri="{FF2B5EF4-FFF2-40B4-BE49-F238E27FC236}">
                <a16:creationId xmlns:a16="http://schemas.microsoft.com/office/drawing/2014/main" id="{CB57ECFA-72C3-B645-4F14-DF5FB46C6C2C}"/>
              </a:ext>
            </a:extLst>
          </p:cNvPr>
          <p:cNvGrpSpPr/>
          <p:nvPr/>
        </p:nvGrpSpPr>
        <p:grpSpPr>
          <a:xfrm>
            <a:off x="1771306" y="2456903"/>
            <a:ext cx="5087620" cy="2346945"/>
            <a:chOff x="0" y="0"/>
            <a:chExt cx="1708521" cy="551998"/>
          </a:xfrm>
        </p:grpSpPr>
        <p:sp>
          <p:nvSpPr>
            <p:cNvPr id="25" name="Freeform 3">
              <a:extLst>
                <a:ext uri="{FF2B5EF4-FFF2-40B4-BE49-F238E27FC236}">
                  <a16:creationId xmlns:a16="http://schemas.microsoft.com/office/drawing/2014/main" id="{5FC1D204-4260-9CFF-7F0E-B6A3EB670E0F}"/>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defTabSz="609660"/>
              <a:endParaRPr lang="en-US" sz="1200">
                <a:solidFill>
                  <a:prstClr val="black"/>
                </a:solidFill>
                <a:latin typeface="Calibri"/>
              </a:endParaRPr>
            </a:p>
          </p:txBody>
        </p:sp>
        <p:sp>
          <p:nvSpPr>
            <p:cNvPr id="27" name="TextBox 4">
              <a:extLst>
                <a:ext uri="{FF2B5EF4-FFF2-40B4-BE49-F238E27FC236}">
                  <a16:creationId xmlns:a16="http://schemas.microsoft.com/office/drawing/2014/main" id="{BB11FD06-9B01-BF53-617A-57FD43B7067E}"/>
                </a:ext>
              </a:extLst>
            </p:cNvPr>
            <p:cNvSpPr txBox="1"/>
            <p:nvPr/>
          </p:nvSpPr>
          <p:spPr>
            <a:xfrm>
              <a:off x="0" y="-38100"/>
              <a:ext cx="1708521" cy="590098"/>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sp>
        <p:nvSpPr>
          <p:cNvPr id="32" name="AutoShape 10">
            <a:extLst>
              <a:ext uri="{FF2B5EF4-FFF2-40B4-BE49-F238E27FC236}">
                <a16:creationId xmlns:a16="http://schemas.microsoft.com/office/drawing/2014/main" id="{BD95303F-4A55-7729-21A4-AF7DF93177C4}"/>
              </a:ext>
            </a:extLst>
          </p:cNvPr>
          <p:cNvSpPr/>
          <p:nvPr/>
        </p:nvSpPr>
        <p:spPr>
          <a:xfrm>
            <a:off x="2237400" y="4540546"/>
            <a:ext cx="4621526" cy="341"/>
          </a:xfrm>
          <a:prstGeom prst="line">
            <a:avLst/>
          </a:prstGeom>
          <a:ln w="38100" cap="flat">
            <a:solidFill>
              <a:srgbClr val="803389"/>
            </a:solidFill>
            <a:prstDash val="solid"/>
            <a:headEnd type="none" w="sm" len="sm"/>
            <a:tailEnd type="none" w="sm" len="sm"/>
          </a:ln>
        </p:spPr>
        <p:txBody>
          <a:bodyPr/>
          <a:lstStyle/>
          <a:p>
            <a:pPr defTabSz="609660"/>
            <a:endParaRPr lang="en-US" sz="1200">
              <a:solidFill>
                <a:prstClr val="black"/>
              </a:solidFill>
              <a:latin typeface="Calibri"/>
            </a:endParaRPr>
          </a:p>
        </p:txBody>
      </p:sp>
      <p:pic>
        <p:nvPicPr>
          <p:cNvPr id="5" name="Picture 4">
            <a:extLst>
              <a:ext uri="{FF2B5EF4-FFF2-40B4-BE49-F238E27FC236}">
                <a16:creationId xmlns:a16="http://schemas.microsoft.com/office/drawing/2014/main" id="{6D84DA6B-514A-3711-AEDB-60410EDD418F}"/>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a:off x="7854662" y="630"/>
            <a:ext cx="3200456" cy="6974006"/>
          </a:xfrm>
          <a:prstGeom prst="rect">
            <a:avLst/>
          </a:prstGeom>
        </p:spPr>
      </p:pic>
      <p:sp>
        <p:nvSpPr>
          <p:cNvPr id="22" name="Freeform 4">
            <a:extLst>
              <a:ext uri="{FF2B5EF4-FFF2-40B4-BE49-F238E27FC236}">
                <a16:creationId xmlns:a16="http://schemas.microsoft.com/office/drawing/2014/main" id="{37B25A05-9219-DFDC-09E9-81758472DCB3}"/>
              </a:ext>
            </a:extLst>
          </p:cNvPr>
          <p:cNvSpPr/>
          <p:nvPr/>
        </p:nvSpPr>
        <p:spPr>
          <a:xfrm>
            <a:off x="6804765" y="852616"/>
            <a:ext cx="5349493" cy="5751977"/>
          </a:xfrm>
          <a:custGeom>
            <a:avLst/>
            <a:gdLst/>
            <a:ahLst/>
            <a:cxnLst/>
            <a:rect l="l" t="t" r="r" b="b"/>
            <a:pathLst>
              <a:path w="8024239" h="8543563">
                <a:moveTo>
                  <a:pt x="0" y="0"/>
                </a:moveTo>
                <a:lnTo>
                  <a:pt x="8024239" y="0"/>
                </a:lnTo>
                <a:lnTo>
                  <a:pt x="8024239" y="8543563"/>
                </a:lnTo>
                <a:lnTo>
                  <a:pt x="0" y="8543563"/>
                </a:lnTo>
                <a:lnTo>
                  <a:pt x="0" y="0"/>
                </a:lnTo>
                <a:close/>
              </a:path>
            </a:pathLst>
          </a:custGeom>
          <a:blipFill>
            <a:blip r:embed="rId3"/>
            <a:stretch>
              <a:fillRect l="-395" b="-63988"/>
            </a:stretch>
          </a:blipFill>
        </p:spPr>
        <p:txBody>
          <a:bodyPr/>
          <a:lstStyle/>
          <a:p>
            <a:pPr defTabSz="609660"/>
            <a:endParaRPr lang="en-US" sz="1200">
              <a:solidFill>
                <a:prstClr val="black"/>
              </a:solidFill>
              <a:latin typeface="Calibri"/>
            </a:endParaRPr>
          </a:p>
        </p:txBody>
      </p:sp>
      <p:sp>
        <p:nvSpPr>
          <p:cNvPr id="8" name="TextBox 8">
            <a:extLst>
              <a:ext uri="{FF2B5EF4-FFF2-40B4-BE49-F238E27FC236}">
                <a16:creationId xmlns:a16="http://schemas.microsoft.com/office/drawing/2014/main" id="{6EE6752D-8596-CB57-9502-8ABFF0EEFA0B}"/>
              </a:ext>
            </a:extLst>
          </p:cNvPr>
          <p:cNvSpPr txBox="1"/>
          <p:nvPr/>
        </p:nvSpPr>
        <p:spPr>
          <a:xfrm>
            <a:off x="2561567" y="2686166"/>
            <a:ext cx="2558121" cy="342401"/>
          </a:xfrm>
          <a:prstGeom prst="rect">
            <a:avLst/>
          </a:prstGeom>
        </p:spPr>
        <p:txBody>
          <a:bodyPr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  </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tasting:</a:t>
            </a:r>
          </a:p>
        </p:txBody>
      </p:sp>
      <p:sp>
        <p:nvSpPr>
          <p:cNvPr id="10" name="AutoShape 10">
            <a:extLst>
              <a:ext uri="{FF2B5EF4-FFF2-40B4-BE49-F238E27FC236}">
                <a16:creationId xmlns:a16="http://schemas.microsoft.com/office/drawing/2014/main" id="{3646ED4E-0755-6066-D84A-C890E1A65BFC}"/>
              </a:ext>
            </a:extLst>
          </p:cNvPr>
          <p:cNvSpPr/>
          <p:nvPr/>
        </p:nvSpPr>
        <p:spPr>
          <a:xfrm>
            <a:off x="2237400" y="4531021"/>
            <a:ext cx="4621526" cy="341"/>
          </a:xfrm>
          <a:prstGeom prst="line">
            <a:avLst/>
          </a:prstGeom>
          <a:ln w="38100" cap="flat">
            <a:solidFill>
              <a:srgbClr val="4F1A39"/>
            </a:solidFill>
            <a:prstDash val="solid"/>
            <a:headEnd type="none" w="sm" len="sm"/>
            <a:tailEnd type="none" w="sm" len="sm"/>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3F40E884-C997-0ED5-3051-A0BA813863CE}"/>
              </a:ext>
            </a:extLst>
          </p:cNvPr>
          <p:cNvGrpSpPr/>
          <p:nvPr/>
        </p:nvGrpSpPr>
        <p:grpSpPr>
          <a:xfrm>
            <a:off x="5606558" y="2547601"/>
            <a:ext cx="1101010" cy="1085391"/>
            <a:chOff x="0" y="0"/>
            <a:chExt cx="812800" cy="812800"/>
          </a:xfrm>
        </p:grpSpPr>
        <p:sp>
          <p:nvSpPr>
            <p:cNvPr id="15" name="Freeform 15">
              <a:extLst>
                <a:ext uri="{FF2B5EF4-FFF2-40B4-BE49-F238E27FC236}">
                  <a16:creationId xmlns:a16="http://schemas.microsoft.com/office/drawing/2014/main" id="{6464E3CE-FA46-6560-203A-AE2777590B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25B57B02-E8D8-906C-9CB8-EA58E180C167}"/>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D1F699DE-6ECC-2C99-F3D8-27CE0F2C620E}"/>
              </a:ext>
            </a:extLst>
          </p:cNvPr>
          <p:cNvSpPr txBox="1"/>
          <p:nvPr/>
        </p:nvSpPr>
        <p:spPr>
          <a:xfrm>
            <a:off x="2558004" y="1461444"/>
            <a:ext cx="5350111" cy="615553"/>
          </a:xfrm>
          <a:prstGeom prst="rect">
            <a:avLst/>
          </a:prstGeom>
        </p:spPr>
        <p:txBody>
          <a:bodyPr wrap="square" lIns="0" tIns="0" rIns="0" bIns="0" rtlCol="0" anchor="t">
            <a:spAutoFit/>
          </a:bodyPr>
          <a:lstStyle/>
          <a:p>
            <a:pPr marL="0" marR="0" lvl="0" indent="0" algn="l" defTabSz="609660" rtl="0" eaLnBrk="1" fontAlgn="auto" latinLnBrk="0" hangingPunct="1">
              <a:lnSpc>
                <a:spcPts val="4750"/>
              </a:lnSpc>
              <a:spcBef>
                <a:spcPts val="0"/>
              </a:spcBef>
              <a:spcAft>
                <a:spcPts val="0"/>
              </a:spcAft>
              <a:buClrTx/>
              <a:buSzTx/>
              <a:buFontTx/>
              <a:buNone/>
              <a:tabLst/>
              <a:defRPr/>
            </a:pPr>
            <a:r>
              <a:rPr lang="en-US" sz="3200" b="1">
                <a:solidFill>
                  <a:srgbClr val="0C2340"/>
                </a:solidFill>
                <a:latin typeface="Adobe Caslon Pro Bold" panose="0205070206050A020403" pitchFamily="18" charset="0"/>
                <a:ea typeface="Times New Roman"/>
                <a:cs typeface="Times New Roman Bold"/>
                <a:sym typeface="Times New Roman Bold"/>
              </a:rPr>
              <a:t>BLACK RASPBERRY</a:t>
            </a:r>
            <a:r>
              <a:rPr kumimoji="0" lang="en-US" sz="19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- 17% ABV</a:t>
            </a:r>
          </a:p>
        </p:txBody>
      </p:sp>
      <p:sp>
        <p:nvSpPr>
          <p:cNvPr id="31" name="TextBox 31">
            <a:extLst>
              <a:ext uri="{FF2B5EF4-FFF2-40B4-BE49-F238E27FC236}">
                <a16:creationId xmlns:a16="http://schemas.microsoft.com/office/drawing/2014/main" id="{575D9CE9-4814-838F-0776-72353AF522C3}"/>
              </a:ext>
            </a:extLst>
          </p:cNvPr>
          <p:cNvSpPr txBox="1"/>
          <p:nvPr/>
        </p:nvSpPr>
        <p:spPr>
          <a:xfrm>
            <a:off x="2558005" y="3085673"/>
            <a:ext cx="2931556" cy="1327837"/>
          </a:xfrm>
          <a:prstGeom prst="rect">
            <a:avLst/>
          </a:prstGeom>
        </p:spPr>
        <p:txBody>
          <a:bodyPr wrap="square"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lang="en-US">
                <a:solidFill>
                  <a:srgbClr val="0C2340"/>
                </a:solidFill>
                <a:latin typeface="Adobe Caslon Pro" panose="0205050205050A020403" pitchFamily="18" charset="0"/>
                <a:ea typeface="Times New Roman"/>
                <a:cs typeface="Times New Roman"/>
                <a:sym typeface="Times New Roman"/>
              </a:rPr>
              <a:t>Fresh macerated black raspberry for tangy, </a:t>
            </a:r>
            <a:r>
              <a:rPr lang="en-US" b="1">
                <a:solidFill>
                  <a:srgbClr val="0C2340"/>
                </a:solidFill>
                <a:latin typeface="Adobe Caslon Pro" panose="0205050205050A020403" pitchFamily="18" charset="0"/>
                <a:ea typeface="Times New Roman"/>
                <a:cs typeface="Times New Roman"/>
                <a:sym typeface="Times New Roman"/>
              </a:rPr>
              <a:t>deep red berry notes </a:t>
            </a:r>
            <a:r>
              <a:rPr lang="en-US">
                <a:solidFill>
                  <a:srgbClr val="0C2340"/>
                </a:solidFill>
                <a:latin typeface="Adobe Caslon Pro" panose="0205050205050A020403" pitchFamily="18" charset="0"/>
                <a:ea typeface="Times New Roman"/>
                <a:cs typeface="Times New Roman"/>
                <a:sym typeface="Times New Roman"/>
              </a:rPr>
              <a:t>with a clean, juicy finish.</a:t>
            </a:r>
            <a:endPar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sp>
        <p:nvSpPr>
          <p:cNvPr id="33" name="Freeform 33">
            <a:extLst>
              <a:ext uri="{FF2B5EF4-FFF2-40B4-BE49-F238E27FC236}">
                <a16:creationId xmlns:a16="http://schemas.microsoft.com/office/drawing/2014/main" id="{C19CECFD-C284-C5B3-2A1A-8BC88A039058}"/>
              </a:ext>
            </a:extLst>
          </p:cNvPr>
          <p:cNvSpPr/>
          <p:nvPr/>
        </p:nvSpPr>
        <p:spPr>
          <a:xfrm>
            <a:off x="11477390" y="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27">
            <a:extLst>
              <a:ext uri="{FF2B5EF4-FFF2-40B4-BE49-F238E27FC236}">
                <a16:creationId xmlns:a16="http://schemas.microsoft.com/office/drawing/2014/main" id="{FE31DF5B-9B94-6FA2-D18C-56CC3E780921}"/>
              </a:ext>
            </a:extLst>
          </p:cNvPr>
          <p:cNvSpPr txBox="1"/>
          <p:nvPr/>
        </p:nvSpPr>
        <p:spPr>
          <a:xfrm>
            <a:off x="4285022" y="5192925"/>
            <a:ext cx="3079059" cy="666849"/>
          </a:xfrm>
          <a:prstGeom prst="rect">
            <a:avLst/>
          </a:prstGeom>
        </p:spPr>
        <p:txBody>
          <a:bodyPr wrap="square" lIns="0" tIns="0" rIns="0" bIns="0" rtlCol="0" anchor="t">
            <a:spAutoFit/>
          </a:bodyPr>
          <a:lstStyle/>
          <a:p>
            <a:pPr marL="0" marR="0" lvl="0" indent="0" algn="r" defTabSz="609660" rtl="0" eaLnBrk="1" fontAlgn="auto" latinLnBrk="0" hangingPunct="1">
              <a:lnSpc>
                <a:spcPts val="2613"/>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Easy Mix </a:t>
            </a:r>
            <a:r>
              <a:rPr kumimoji="0" lang="en-US" sz="1400" b="1" i="0" u="none"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Option</a:t>
            </a:r>
            <a:r>
              <a:rPr lang="en-US" sz="1400" b="1" i="1">
                <a:solidFill>
                  <a:prstClr val="white"/>
                </a:solidFill>
                <a:latin typeface="Adobe Caslon Pro"/>
                <a:ea typeface="Times New Roman Bold"/>
                <a:cs typeface="Times New Roman Bold"/>
                <a:sym typeface="Times New Roman Bold"/>
              </a:rPr>
              <a:t>: </a:t>
            </a:r>
            <a:r>
              <a:rPr lang="en-US" sz="1400">
                <a:solidFill>
                  <a:prstClr val="white"/>
                </a:solidFill>
                <a:latin typeface="Adobe Caslon Pro" panose="0205050205050A020403" pitchFamily="18" charset="0"/>
                <a:ea typeface="Times New Roman Bold"/>
                <a:cs typeface="Times New Roman Bold"/>
                <a:sym typeface="Times New Roman Bold"/>
              </a:rPr>
              <a:t>mix wi</a:t>
            </a:r>
            <a:r>
              <a:rPr lang="en-US" sz="1400">
                <a:solidFill>
                  <a:prstClr val="white"/>
                </a:solidFill>
                <a:latin typeface="Adobe Caslon Pro" panose="0205050205050A020403" pitchFamily="18" charset="0"/>
                <a:cs typeface="Times New Roman Bold"/>
                <a:sym typeface="Times New Roman Bold"/>
              </a:rPr>
              <a:t>th Tonic for an effortless refreshing highball.</a:t>
            </a:r>
            <a:endParaRPr kumimoji="0" lang="en-US" sz="1400" b="0" i="0" u="none" strike="noStrike" kern="1200" cap="none" spc="0" normalizeH="0" baseline="0" noProof="0">
              <a:ln>
                <a:noFill/>
              </a:ln>
              <a:solidFill>
                <a:prstClr val="white"/>
              </a:solidFill>
              <a:effectLst/>
              <a:uLnTx/>
              <a:uFillTx/>
              <a:latin typeface="Adobe Caslon Pro" panose="0205050205050A020403" pitchFamily="18" charset="0"/>
              <a:ea typeface="+mn-ea"/>
              <a:cs typeface="Times New Roman Bold"/>
            </a:endParaRPr>
          </a:p>
        </p:txBody>
      </p:sp>
      <p:grpSp>
        <p:nvGrpSpPr>
          <p:cNvPr id="49" name="Group 17">
            <a:extLst>
              <a:ext uri="{FF2B5EF4-FFF2-40B4-BE49-F238E27FC236}">
                <a16:creationId xmlns:a16="http://schemas.microsoft.com/office/drawing/2014/main" id="{82DFC969-B964-B6AC-E585-2BF81072DD73}"/>
              </a:ext>
            </a:extLst>
          </p:cNvPr>
          <p:cNvGrpSpPr/>
          <p:nvPr/>
        </p:nvGrpSpPr>
        <p:grpSpPr>
          <a:xfrm>
            <a:off x="7682581" y="1461444"/>
            <a:ext cx="3895704" cy="3959110"/>
            <a:chOff x="18863" y="88900"/>
            <a:chExt cx="666937" cy="705968"/>
          </a:xfrm>
        </p:grpSpPr>
        <p:sp>
          <p:nvSpPr>
            <p:cNvPr id="50" name="Freeform 18">
              <a:extLst>
                <a:ext uri="{FF2B5EF4-FFF2-40B4-BE49-F238E27FC236}">
                  <a16:creationId xmlns:a16="http://schemas.microsoft.com/office/drawing/2014/main" id="{AAB0478C-D856-E4A2-79F0-10F9D41FEE11}"/>
                </a:ext>
              </a:extLst>
            </p:cNvPr>
            <p:cNvSpPr/>
            <p:nvPr/>
          </p:nvSpPr>
          <p:spPr>
            <a:xfrm>
              <a:off x="18863" y="158930"/>
              <a:ext cx="612533" cy="635938"/>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19">
              <a:extLst>
                <a:ext uri="{FF2B5EF4-FFF2-40B4-BE49-F238E27FC236}">
                  <a16:creationId xmlns:a16="http://schemas.microsoft.com/office/drawing/2014/main" id="{50CCFBC5-6A03-4110-79C2-19907A4DE0B1}"/>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6">
            <a:extLst>
              <a:ext uri="{FF2B5EF4-FFF2-40B4-BE49-F238E27FC236}">
                <a16:creationId xmlns:a16="http://schemas.microsoft.com/office/drawing/2014/main" id="{43120CE9-87E4-5C2A-EC7C-D327C56A9A67}"/>
              </a:ext>
            </a:extLst>
          </p:cNvPr>
          <p:cNvSpPr txBox="1"/>
          <p:nvPr/>
        </p:nvSpPr>
        <p:spPr>
          <a:xfrm>
            <a:off x="7989235" y="3365907"/>
            <a:ext cx="2883344" cy="1333698"/>
          </a:xfrm>
          <a:prstGeom prst="rect">
            <a:avLst/>
          </a:prstGeom>
        </p:spPr>
        <p:txBody>
          <a:bodyPr wrap="square" lIns="0" tIns="0" rIns="0" bIns="0" rtlCol="0" anchor="t">
            <a:spAutoFit/>
          </a:bodyPr>
          <a:lstStyle/>
          <a:p>
            <a:pPr marL="201526" marR="0" lvl="1" algn="ctr" defTabSz="609660" rtl="0" eaLnBrk="1" fontAlgn="auto" latinLnBrk="0" hangingPunct="1">
              <a:lnSpc>
                <a:spcPts val="2613"/>
              </a:lnSpc>
              <a:spcBef>
                <a:spcPts val="0"/>
              </a:spcBef>
              <a:spcAft>
                <a:spcPts val="0"/>
              </a:spcAft>
              <a:buClrTx/>
              <a:buSzTx/>
              <a:tabLst/>
              <a:defRPr/>
            </a:pP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In a </a:t>
            </a:r>
            <a:r>
              <a:rPr kumimoji="0" lang="en-US" sz="1800" b="1"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French Martini</a:t>
            </a: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Bols brings bright raspberry flavor that balances perfectly with pineapple and vodka.</a:t>
            </a:r>
          </a:p>
        </p:txBody>
      </p:sp>
      <p:sp>
        <p:nvSpPr>
          <p:cNvPr id="54" name="TextBox 27">
            <a:extLst>
              <a:ext uri="{FF2B5EF4-FFF2-40B4-BE49-F238E27FC236}">
                <a16:creationId xmlns:a16="http://schemas.microsoft.com/office/drawing/2014/main" id="{54A71970-20C8-C4B6-80DA-BD06715BB9B0}"/>
              </a:ext>
            </a:extLst>
          </p:cNvPr>
          <p:cNvSpPr txBox="1"/>
          <p:nvPr/>
        </p:nvSpPr>
        <p:spPr>
          <a:xfrm>
            <a:off x="8145944" y="2851027"/>
            <a:ext cx="2726025" cy="342401"/>
          </a:xfrm>
          <a:prstGeom prst="rect">
            <a:avLst/>
          </a:prstGeom>
        </p:spPr>
        <p:txBody>
          <a:bodyPr lIns="0" tIns="0" rIns="0" bIns="0" rtlCol="0" anchor="t">
            <a:spAutoFit/>
          </a:bodyPr>
          <a:lstStyle/>
          <a:p>
            <a:pPr marL="0" marR="0" lvl="0" indent="0" algn="ctr"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Cocktail</a:t>
            </a:r>
          </a:p>
        </p:txBody>
      </p:sp>
      <p:sp>
        <p:nvSpPr>
          <p:cNvPr id="26" name="Freeform 25">
            <a:extLst>
              <a:ext uri="{FF2B5EF4-FFF2-40B4-BE49-F238E27FC236}">
                <a16:creationId xmlns:a16="http://schemas.microsoft.com/office/drawing/2014/main" id="{E5AA9B98-C578-D45F-B624-D51F09D6BBB6}"/>
              </a:ext>
            </a:extLst>
          </p:cNvPr>
          <p:cNvSpPr/>
          <p:nvPr/>
        </p:nvSpPr>
        <p:spPr>
          <a:xfrm>
            <a:off x="0" y="6625110"/>
            <a:ext cx="12191997" cy="268754"/>
          </a:xfrm>
          <a:custGeom>
            <a:avLst/>
            <a:gdLst/>
            <a:ahLst/>
            <a:cxnLst/>
            <a:rect l="l" t="t" r="r" b="b"/>
            <a:pathLst>
              <a:path w="4816592" h="106174">
                <a:moveTo>
                  <a:pt x="0" y="0"/>
                </a:moveTo>
                <a:lnTo>
                  <a:pt x="4816592" y="0"/>
                </a:lnTo>
                <a:lnTo>
                  <a:pt x="4816592" y="106174"/>
                </a:lnTo>
                <a:lnTo>
                  <a:pt x="0" y="106174"/>
                </a:lnTo>
                <a:close/>
              </a:path>
            </a:pathLst>
          </a:custGeom>
          <a:solidFill>
            <a:srgbClr val="4F1A39"/>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Graphic 17" descr="Home with solid fill">
            <a:hlinkClick r:id="rId5" action="ppaction://hlinksldjump"/>
            <a:extLst>
              <a:ext uri="{FF2B5EF4-FFF2-40B4-BE49-F238E27FC236}">
                <a16:creationId xmlns:a16="http://schemas.microsoft.com/office/drawing/2014/main" id="{977BC448-13F7-614D-2F1E-9528DA9C00C9}"/>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74818" y="6608213"/>
            <a:ext cx="255734" cy="255734"/>
          </a:xfrm>
          <a:prstGeom prst="rect">
            <a:avLst/>
          </a:prstGeom>
        </p:spPr>
      </p:pic>
      <p:pic>
        <p:nvPicPr>
          <p:cNvPr id="19" name="Graphic 18" descr="Badge 1 with solid fill">
            <a:extLst>
              <a:ext uri="{FF2B5EF4-FFF2-40B4-BE49-F238E27FC236}">
                <a16:creationId xmlns:a16="http://schemas.microsoft.com/office/drawing/2014/main" id="{55969543-1093-FA3C-1486-1936346960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3581" y="2531381"/>
            <a:ext cx="493091" cy="493091"/>
          </a:xfrm>
          <a:prstGeom prst="rect">
            <a:avLst/>
          </a:prstGeom>
        </p:spPr>
      </p:pic>
      <p:sp>
        <p:nvSpPr>
          <p:cNvPr id="21" name="Freeform 2">
            <a:extLst>
              <a:ext uri="{FF2B5EF4-FFF2-40B4-BE49-F238E27FC236}">
                <a16:creationId xmlns:a16="http://schemas.microsoft.com/office/drawing/2014/main" id="{47EC866A-0653-6E0F-8808-B1FB2E04BE7F}"/>
              </a:ext>
            </a:extLst>
          </p:cNvPr>
          <p:cNvSpPr/>
          <p:nvPr/>
        </p:nvSpPr>
        <p:spPr>
          <a:xfrm>
            <a:off x="-145407" y="129890"/>
            <a:ext cx="2750533" cy="6763634"/>
          </a:xfrm>
          <a:custGeom>
            <a:avLst/>
            <a:gdLst/>
            <a:ahLst/>
            <a:cxnLst/>
            <a:rect l="l" t="t" r="r" b="b"/>
            <a:pathLst>
              <a:path w="3667213" h="9427848">
                <a:moveTo>
                  <a:pt x="0" y="0"/>
                </a:moveTo>
                <a:lnTo>
                  <a:pt x="3667213" y="0"/>
                </a:lnTo>
                <a:lnTo>
                  <a:pt x="3667213" y="9427848"/>
                </a:lnTo>
                <a:lnTo>
                  <a:pt x="0" y="9427848"/>
                </a:lnTo>
                <a:lnTo>
                  <a:pt x="0" y="0"/>
                </a:lnTo>
                <a:close/>
              </a:path>
            </a:pathLst>
          </a:custGeom>
          <a:blipFill>
            <a:blip r:embed="rId10"/>
            <a:stretch>
              <a:fillRect l="-48553" t="-7524" r="-53204" b="-10871"/>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7" name="Picture 16" descr="A yellow and purple sign&#10;&#10;AI-generated content may be incorrect.">
            <a:extLst>
              <a:ext uri="{FF2B5EF4-FFF2-40B4-BE49-F238E27FC236}">
                <a16:creationId xmlns:a16="http://schemas.microsoft.com/office/drawing/2014/main" id="{D025B22F-ED56-C9AF-F351-6703688487E6}"/>
              </a:ext>
            </a:extLst>
          </p:cNvPr>
          <p:cNvPicPr>
            <a:picLocks noChangeAspect="1"/>
          </p:cNvPicPr>
          <p:nvPr/>
        </p:nvPicPr>
        <p:blipFill>
          <a:blip r:embed="rId11">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pic>
        <p:nvPicPr>
          <p:cNvPr id="29" name="Picture 28" descr="A close up of a drink&#10;&#10;AI-generated content may be incorrect.">
            <a:extLst>
              <a:ext uri="{FF2B5EF4-FFF2-40B4-BE49-F238E27FC236}">
                <a16:creationId xmlns:a16="http://schemas.microsoft.com/office/drawing/2014/main" id="{78799D31-0D64-9CBA-69D9-C1D2111E3A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17877" y="4926108"/>
            <a:ext cx="558118" cy="1099155"/>
          </a:xfrm>
          <a:prstGeom prst="rect">
            <a:avLst/>
          </a:prstGeom>
        </p:spPr>
      </p:pic>
      <p:sp>
        <p:nvSpPr>
          <p:cNvPr id="30" name="Freeform 37">
            <a:extLst>
              <a:ext uri="{FF2B5EF4-FFF2-40B4-BE49-F238E27FC236}">
                <a16:creationId xmlns:a16="http://schemas.microsoft.com/office/drawing/2014/main" id="{BE0BEE6B-F3EF-6BFB-6A56-E55C766B33E7}"/>
              </a:ext>
            </a:extLst>
          </p:cNvPr>
          <p:cNvSpPr/>
          <p:nvPr/>
        </p:nvSpPr>
        <p:spPr>
          <a:xfrm>
            <a:off x="5571852" y="2678284"/>
            <a:ext cx="1271679" cy="748780"/>
          </a:xfrm>
          <a:custGeom>
            <a:avLst/>
            <a:gdLst/>
            <a:ahLst/>
            <a:cxnLst/>
            <a:rect l="l" t="t" r="r" b="b"/>
            <a:pathLst>
              <a:path w="2173268" h="1317544">
                <a:moveTo>
                  <a:pt x="0" y="0"/>
                </a:moveTo>
                <a:lnTo>
                  <a:pt x="2173268" y="0"/>
                </a:lnTo>
                <a:lnTo>
                  <a:pt x="2173268" y="1317544"/>
                </a:lnTo>
                <a:lnTo>
                  <a:pt x="0" y="1317544"/>
                </a:lnTo>
                <a:lnTo>
                  <a:pt x="0" y="0"/>
                </a:lnTo>
                <a:close/>
              </a:path>
            </a:pathLst>
          </a:custGeom>
          <a:blipFill>
            <a:blip r:embed="rId13"/>
            <a:stretch>
              <a:fillRect/>
            </a:stretch>
          </a:blipFill>
        </p:spPr>
        <p:txBody>
          <a:bodyPr/>
          <a:lstStyle/>
          <a:p>
            <a:pPr defTabSz="609660"/>
            <a:endParaRPr lang="en-US" sz="1200">
              <a:solidFill>
                <a:prstClr val="black"/>
              </a:solidFill>
              <a:latin typeface="Calibri"/>
            </a:endParaRPr>
          </a:p>
        </p:txBody>
      </p:sp>
      <p:pic>
        <p:nvPicPr>
          <p:cNvPr id="20" name="Graphic 19" descr="Badge with solid fill">
            <a:extLst>
              <a:ext uri="{FF2B5EF4-FFF2-40B4-BE49-F238E27FC236}">
                <a16:creationId xmlns:a16="http://schemas.microsoft.com/office/drawing/2014/main" id="{6CD160DB-207B-1B06-5637-54769CB59D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24995" y="2128849"/>
            <a:ext cx="493091" cy="493091"/>
          </a:xfrm>
          <a:prstGeom prst="rect">
            <a:avLst/>
          </a:prstGeom>
        </p:spPr>
      </p:pic>
    </p:spTree>
    <p:extLst>
      <p:ext uri="{BB962C8B-B14F-4D97-AF65-F5344CB8AC3E}">
        <p14:creationId xmlns:p14="http://schemas.microsoft.com/office/powerpoint/2010/main" val="2887803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67E67-F88E-2911-484C-DFF6DDCB4D8E}"/>
            </a:ext>
          </a:extLst>
        </p:cNvPr>
        <p:cNvGrpSpPr/>
        <p:nvPr/>
      </p:nvGrpSpPr>
      <p:grpSpPr>
        <a:xfrm>
          <a:off x="0" y="0"/>
          <a:ext cx="0" cy="0"/>
          <a:chOff x="0" y="0"/>
          <a:chExt cx="0" cy="0"/>
        </a:xfrm>
      </p:grpSpPr>
      <p:pic>
        <p:nvPicPr>
          <p:cNvPr id="2" name="Picture 1" descr="A bottle of liquor with a white label&#10;&#10;AI-generated content may be incorrect.">
            <a:extLst>
              <a:ext uri="{FF2B5EF4-FFF2-40B4-BE49-F238E27FC236}">
                <a16:creationId xmlns:a16="http://schemas.microsoft.com/office/drawing/2014/main" id="{4E2F10C9-91DB-2CD2-31BB-BA3874B9D359}"/>
              </a:ext>
            </a:extLst>
          </p:cNvPr>
          <p:cNvPicPr>
            <a:picLocks noChangeAspect="1"/>
          </p:cNvPicPr>
          <p:nvPr/>
        </p:nvPicPr>
        <p:blipFill>
          <a:blip r:embed="rId2"/>
          <a:stretch>
            <a:fillRect/>
          </a:stretch>
        </p:blipFill>
        <p:spPr>
          <a:xfrm>
            <a:off x="82455" y="0"/>
            <a:ext cx="12027090" cy="6858000"/>
          </a:xfrm>
          <a:prstGeom prst="rect">
            <a:avLst/>
          </a:prstGeom>
        </p:spPr>
      </p:pic>
      <p:sp>
        <p:nvSpPr>
          <p:cNvPr id="4" name="Rectangle: Rounded Corners 3">
            <a:extLst>
              <a:ext uri="{FF2B5EF4-FFF2-40B4-BE49-F238E27FC236}">
                <a16:creationId xmlns:a16="http://schemas.microsoft.com/office/drawing/2014/main" id="{68BB5B3B-2DE5-808E-1CFA-AD4AD0243F32}"/>
              </a:ext>
            </a:extLst>
          </p:cNvPr>
          <p:cNvSpPr/>
          <p:nvPr/>
        </p:nvSpPr>
        <p:spPr>
          <a:xfrm>
            <a:off x="905189" y="350017"/>
            <a:ext cx="4747846"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0AA003-6EEF-4E29-414C-DBA48471D6BF}"/>
              </a:ext>
            </a:extLst>
          </p:cNvPr>
          <p:cNvSpPr txBox="1"/>
          <p:nvPr/>
        </p:nvSpPr>
        <p:spPr>
          <a:xfrm>
            <a:off x="906864" y="507023"/>
            <a:ext cx="468923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Times New Roman"/>
              </a:rPr>
              <a:t>Watch the "DARE 2 COMPARE: BLACK RASPBERRY" </a:t>
            </a:r>
            <a:r>
              <a:rPr lang="en-US" sz="2000" b="1">
                <a:solidFill>
                  <a:schemeClr val="bg1"/>
                </a:solidFill>
                <a:latin typeface="Times New Roman"/>
                <a:ea typeface="Calibri"/>
                <a:cs typeface="Times New Roman"/>
                <a:hlinkClick r:id="rId3">
                  <a:extLst>
                    <a:ext uri="{A12FA001-AC4F-418D-AE19-62706E023703}">
                      <ahyp:hlinkClr xmlns:ahyp="http://schemas.microsoft.com/office/drawing/2018/hyperlinkcolor" val="tx"/>
                    </a:ext>
                  </a:extLst>
                </a:hlinkClick>
              </a:rPr>
              <a:t>Video</a:t>
            </a:r>
            <a:endParaRPr lang="en-US">
              <a:solidFill>
                <a:schemeClr val="bg1"/>
              </a:solidFill>
              <a:cs typeface="Times New Roman"/>
            </a:endParaRPr>
          </a:p>
          <a:p>
            <a:pPr algn="ctr"/>
            <a:endParaRPr lang="en-US"/>
          </a:p>
        </p:txBody>
      </p:sp>
    </p:spTree>
    <p:extLst>
      <p:ext uri="{BB962C8B-B14F-4D97-AF65-F5344CB8AC3E}">
        <p14:creationId xmlns:p14="http://schemas.microsoft.com/office/powerpoint/2010/main" val="2266582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F3BBEF1E-A89E-989B-CB4F-7784956FE07B}"/>
            </a:ext>
          </a:extLst>
        </p:cNvPr>
        <p:cNvGrpSpPr/>
        <p:nvPr/>
      </p:nvGrpSpPr>
      <p:grpSpPr>
        <a:xfrm>
          <a:off x="0" y="0"/>
          <a:ext cx="0" cy="0"/>
          <a:chOff x="0" y="0"/>
          <a:chExt cx="0" cy="0"/>
        </a:xfrm>
      </p:grpSpPr>
      <p:grpSp>
        <p:nvGrpSpPr>
          <p:cNvPr id="12" name="Group 8">
            <a:extLst>
              <a:ext uri="{FF2B5EF4-FFF2-40B4-BE49-F238E27FC236}">
                <a16:creationId xmlns:a16="http://schemas.microsoft.com/office/drawing/2014/main" id="{6893FE4C-3D40-8437-1D85-F91C38D176C2}"/>
              </a:ext>
            </a:extLst>
          </p:cNvPr>
          <p:cNvGrpSpPr/>
          <p:nvPr/>
        </p:nvGrpSpPr>
        <p:grpSpPr>
          <a:xfrm>
            <a:off x="3808827" y="5362167"/>
            <a:ext cx="4505402" cy="920358"/>
            <a:chOff x="0" y="0"/>
            <a:chExt cx="1845671" cy="527094"/>
          </a:xfrm>
        </p:grpSpPr>
        <p:sp>
          <p:nvSpPr>
            <p:cNvPr id="13" name="Freeform 9">
              <a:extLst>
                <a:ext uri="{FF2B5EF4-FFF2-40B4-BE49-F238E27FC236}">
                  <a16:creationId xmlns:a16="http://schemas.microsoft.com/office/drawing/2014/main" id="{8067357D-8865-1AB2-D771-8A0C5DE43B8A}"/>
                </a:ext>
              </a:extLst>
            </p:cNvPr>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defTabSz="609660"/>
              <a:endParaRPr lang="en-US" sz="1200">
                <a:solidFill>
                  <a:prstClr val="black"/>
                </a:solidFill>
                <a:latin typeface="Calibri"/>
              </a:endParaRPr>
            </a:p>
          </p:txBody>
        </p:sp>
        <p:sp>
          <p:nvSpPr>
            <p:cNvPr id="22" name="TextBox 10">
              <a:extLst>
                <a:ext uri="{FF2B5EF4-FFF2-40B4-BE49-F238E27FC236}">
                  <a16:creationId xmlns:a16="http://schemas.microsoft.com/office/drawing/2014/main" id="{F6D2629B-37D7-FF2E-4019-214E72E8E547}"/>
                </a:ext>
              </a:extLst>
            </p:cNvPr>
            <p:cNvSpPr txBox="1"/>
            <p:nvPr/>
          </p:nvSpPr>
          <p:spPr>
            <a:xfrm>
              <a:off x="0" y="-38100"/>
              <a:ext cx="1845671" cy="565194"/>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23" name="Group 2">
            <a:extLst>
              <a:ext uri="{FF2B5EF4-FFF2-40B4-BE49-F238E27FC236}">
                <a16:creationId xmlns:a16="http://schemas.microsoft.com/office/drawing/2014/main" id="{519E5109-95FA-CB77-440A-B283153C3A7A}"/>
              </a:ext>
            </a:extLst>
          </p:cNvPr>
          <p:cNvGrpSpPr/>
          <p:nvPr/>
        </p:nvGrpSpPr>
        <p:grpSpPr>
          <a:xfrm>
            <a:off x="2029214" y="2427595"/>
            <a:ext cx="5087620" cy="2579576"/>
            <a:chOff x="0" y="0"/>
            <a:chExt cx="1708521" cy="551998"/>
          </a:xfrm>
        </p:grpSpPr>
        <p:sp>
          <p:nvSpPr>
            <p:cNvPr id="29" name="Freeform 3">
              <a:extLst>
                <a:ext uri="{FF2B5EF4-FFF2-40B4-BE49-F238E27FC236}">
                  <a16:creationId xmlns:a16="http://schemas.microsoft.com/office/drawing/2014/main" id="{87A5B3C5-7FBA-2E19-93C7-DE3B0B797C35}"/>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defTabSz="609660"/>
              <a:endParaRPr lang="en-US" sz="1200">
                <a:solidFill>
                  <a:prstClr val="black"/>
                </a:solidFill>
                <a:latin typeface="Calibri"/>
              </a:endParaRPr>
            </a:p>
          </p:txBody>
        </p:sp>
        <p:sp>
          <p:nvSpPr>
            <p:cNvPr id="30" name="TextBox 4">
              <a:extLst>
                <a:ext uri="{FF2B5EF4-FFF2-40B4-BE49-F238E27FC236}">
                  <a16:creationId xmlns:a16="http://schemas.microsoft.com/office/drawing/2014/main" id="{5BEE83C9-9C09-54A4-474A-8916C8038BF8}"/>
                </a:ext>
              </a:extLst>
            </p:cNvPr>
            <p:cNvSpPr txBox="1"/>
            <p:nvPr/>
          </p:nvSpPr>
          <p:spPr>
            <a:xfrm>
              <a:off x="0" y="-38100"/>
              <a:ext cx="1708521" cy="590098"/>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pic>
        <p:nvPicPr>
          <p:cNvPr id="5" name="Picture 4">
            <a:extLst>
              <a:ext uri="{FF2B5EF4-FFF2-40B4-BE49-F238E27FC236}">
                <a16:creationId xmlns:a16="http://schemas.microsoft.com/office/drawing/2014/main" id="{8104FE31-3D1F-6386-023A-2FE7585225E9}"/>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a:off x="7854662" y="-19248"/>
            <a:ext cx="3200456" cy="6974006"/>
          </a:xfrm>
          <a:prstGeom prst="rect">
            <a:avLst/>
          </a:prstGeom>
        </p:spPr>
      </p:pic>
      <p:sp>
        <p:nvSpPr>
          <p:cNvPr id="25" name="Freeform 13">
            <a:extLst>
              <a:ext uri="{FF2B5EF4-FFF2-40B4-BE49-F238E27FC236}">
                <a16:creationId xmlns:a16="http://schemas.microsoft.com/office/drawing/2014/main" id="{11E2677A-B9DC-04B6-D69D-6BA2FC51B7D1}"/>
              </a:ext>
            </a:extLst>
          </p:cNvPr>
          <p:cNvSpPr/>
          <p:nvPr/>
        </p:nvSpPr>
        <p:spPr>
          <a:xfrm>
            <a:off x="6669696" y="-662516"/>
            <a:ext cx="5114149" cy="7554345"/>
          </a:xfrm>
          <a:custGeom>
            <a:avLst/>
            <a:gdLst/>
            <a:ahLst/>
            <a:cxnLst/>
            <a:rect l="l" t="t" r="r" b="b"/>
            <a:pathLst>
              <a:path w="6080960" h="9690843">
                <a:moveTo>
                  <a:pt x="0" y="0"/>
                </a:moveTo>
                <a:lnTo>
                  <a:pt x="6080960" y="0"/>
                </a:lnTo>
                <a:lnTo>
                  <a:pt x="6080960" y="9690843"/>
                </a:lnTo>
                <a:lnTo>
                  <a:pt x="0" y="9690843"/>
                </a:lnTo>
                <a:lnTo>
                  <a:pt x="0" y="0"/>
                </a:lnTo>
                <a:close/>
              </a:path>
            </a:pathLst>
          </a:custGeom>
          <a:blipFill>
            <a:blip r:embed="rId3"/>
            <a:stretch>
              <a:fillRect r="-9035" b="-34816"/>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73D72CFB-280D-9D2A-9C69-5692F373B85C}"/>
              </a:ext>
            </a:extLst>
          </p:cNvPr>
          <p:cNvSpPr txBox="1"/>
          <p:nvPr/>
        </p:nvSpPr>
        <p:spPr>
          <a:xfrm>
            <a:off x="2332967" y="2686166"/>
            <a:ext cx="2558121" cy="342401"/>
          </a:xfrm>
          <a:prstGeom prst="rect">
            <a:avLst/>
          </a:prstGeom>
        </p:spPr>
        <p:txBody>
          <a:bodyPr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  </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tasting:</a:t>
            </a:r>
          </a:p>
        </p:txBody>
      </p:sp>
      <p:sp>
        <p:nvSpPr>
          <p:cNvPr id="10" name="AutoShape 10">
            <a:extLst>
              <a:ext uri="{FF2B5EF4-FFF2-40B4-BE49-F238E27FC236}">
                <a16:creationId xmlns:a16="http://schemas.microsoft.com/office/drawing/2014/main" id="{2E69F51A-02BA-0E64-B013-78728F8499A2}"/>
              </a:ext>
            </a:extLst>
          </p:cNvPr>
          <p:cNvSpPr/>
          <p:nvPr/>
        </p:nvSpPr>
        <p:spPr>
          <a:xfrm>
            <a:off x="2237400" y="4806359"/>
            <a:ext cx="4621526" cy="341"/>
          </a:xfrm>
          <a:prstGeom prst="line">
            <a:avLst/>
          </a:prstGeom>
          <a:ln w="38100" cap="flat">
            <a:solidFill>
              <a:srgbClr val="C68B7D"/>
            </a:solidFill>
            <a:prstDash val="solid"/>
            <a:headEnd type="none" w="sm" len="sm"/>
            <a:tailEnd type="none" w="sm" len="sm"/>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17588B4A-9C3B-E3A2-EE9B-5911BCA6FAA7}"/>
              </a:ext>
            </a:extLst>
          </p:cNvPr>
          <p:cNvGrpSpPr/>
          <p:nvPr/>
        </p:nvGrpSpPr>
        <p:grpSpPr>
          <a:xfrm>
            <a:off x="5946527" y="2524155"/>
            <a:ext cx="1101010" cy="1085391"/>
            <a:chOff x="0" y="0"/>
            <a:chExt cx="812800" cy="812800"/>
          </a:xfrm>
        </p:grpSpPr>
        <p:sp>
          <p:nvSpPr>
            <p:cNvPr id="15" name="Freeform 15">
              <a:extLst>
                <a:ext uri="{FF2B5EF4-FFF2-40B4-BE49-F238E27FC236}">
                  <a16:creationId xmlns:a16="http://schemas.microsoft.com/office/drawing/2014/main" id="{50C9FD27-19BB-A6FD-5B5A-2B92247D2D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B6D158A2-B2F4-FD9E-D8F2-0EDA1CDD095E}"/>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52990578-057B-59CA-2811-60671ABD825A}"/>
              </a:ext>
            </a:extLst>
          </p:cNvPr>
          <p:cNvSpPr txBox="1"/>
          <p:nvPr/>
        </p:nvSpPr>
        <p:spPr>
          <a:xfrm>
            <a:off x="2558005" y="1461444"/>
            <a:ext cx="4980912" cy="615553"/>
          </a:xfrm>
          <a:prstGeom prst="rect">
            <a:avLst/>
          </a:prstGeom>
        </p:spPr>
        <p:txBody>
          <a:bodyPr lIns="0" tIns="0" rIns="0" bIns="0" rtlCol="0" anchor="t">
            <a:spAutoFit/>
          </a:bodyPr>
          <a:lstStyle/>
          <a:p>
            <a:pPr marL="0" marR="0" lvl="0" indent="0" algn="l" defTabSz="60966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a:cs typeface="Times New Roman Bold"/>
                <a:sym typeface="Times New Roman Bold"/>
              </a:rPr>
              <a:t>COCONUT USA</a:t>
            </a:r>
            <a:r>
              <a:rPr kumimoji="0" lang="en-US" sz="19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- 17% ABV</a:t>
            </a:r>
          </a:p>
        </p:txBody>
      </p:sp>
      <p:sp>
        <p:nvSpPr>
          <p:cNvPr id="33" name="Freeform 33">
            <a:extLst>
              <a:ext uri="{FF2B5EF4-FFF2-40B4-BE49-F238E27FC236}">
                <a16:creationId xmlns:a16="http://schemas.microsoft.com/office/drawing/2014/main" id="{DFF58439-92AF-E6B4-8048-B588F01688E2}"/>
              </a:ext>
            </a:extLst>
          </p:cNvPr>
          <p:cNvSpPr/>
          <p:nvPr/>
        </p:nvSpPr>
        <p:spPr>
          <a:xfrm>
            <a:off x="11477390" y="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27">
            <a:extLst>
              <a:ext uri="{FF2B5EF4-FFF2-40B4-BE49-F238E27FC236}">
                <a16:creationId xmlns:a16="http://schemas.microsoft.com/office/drawing/2014/main" id="{9FFC5110-B03A-732A-E7A5-73945D93B7DA}"/>
              </a:ext>
            </a:extLst>
          </p:cNvPr>
          <p:cNvSpPr txBox="1"/>
          <p:nvPr/>
        </p:nvSpPr>
        <p:spPr>
          <a:xfrm>
            <a:off x="3968874" y="5502459"/>
            <a:ext cx="3079059" cy="666849"/>
          </a:xfrm>
          <a:prstGeom prst="rect">
            <a:avLst/>
          </a:prstGeom>
        </p:spPr>
        <p:txBody>
          <a:bodyPr wrap="square" lIns="0" tIns="0" rIns="0" bIns="0" rtlCol="0" anchor="t">
            <a:spAutoFit/>
          </a:bodyPr>
          <a:lstStyle/>
          <a:p>
            <a:pPr marL="0" marR="0" lvl="0" indent="0" algn="r" defTabSz="609660" rtl="0" eaLnBrk="1" fontAlgn="auto" latinLnBrk="0" hangingPunct="1">
              <a:lnSpc>
                <a:spcPts val="2613"/>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Easy Mix </a:t>
            </a:r>
            <a:r>
              <a:rPr kumimoji="0" lang="en-US" sz="1400" b="1" i="0" u="none"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Option</a:t>
            </a:r>
            <a:r>
              <a:rPr lang="en-US" sz="1400" b="1" i="1">
                <a:solidFill>
                  <a:prstClr val="white"/>
                </a:solidFill>
                <a:latin typeface="Adobe Caslon Pro"/>
                <a:ea typeface="Times New Roman Bold"/>
                <a:cs typeface="Times New Roman Bold"/>
                <a:sym typeface="Times New Roman Bold"/>
              </a:rPr>
              <a:t>: </a:t>
            </a:r>
            <a:r>
              <a:rPr lang="en-US" sz="1400" b="1">
                <a:solidFill>
                  <a:prstClr val="white"/>
                </a:solidFill>
                <a:latin typeface="Adobe Caslon Pro" panose="0205050205050A020403" pitchFamily="18" charset="0"/>
                <a:ea typeface="Times New Roman Bold"/>
                <a:cs typeface="Times New Roman Bold"/>
                <a:sym typeface="Times New Roman Bold"/>
              </a:rPr>
              <a:t>Mix w</a:t>
            </a:r>
            <a:r>
              <a:rPr lang="en-US" sz="1400">
                <a:solidFill>
                  <a:prstClr val="white"/>
                </a:solidFill>
                <a:latin typeface="Adobe Caslon Pro" panose="0205050205050A020403" pitchFamily="18" charset="0"/>
                <a:cs typeface="Times New Roman Bold"/>
                <a:sym typeface="Times New Roman Bold"/>
              </a:rPr>
              <a:t>ith Ginger Beer for a tropical and spicy highball.</a:t>
            </a:r>
            <a:endParaRPr kumimoji="0" lang="en-US" sz="1400" b="0" i="0" u="none" strike="noStrike" kern="1200" cap="none" spc="0" normalizeH="0" baseline="0" noProof="0">
              <a:ln>
                <a:noFill/>
              </a:ln>
              <a:solidFill>
                <a:prstClr val="white"/>
              </a:solidFill>
              <a:effectLst/>
              <a:uLnTx/>
              <a:uFillTx/>
              <a:latin typeface="Adobe Caslon Pro" panose="0205050205050A020403" pitchFamily="18" charset="0"/>
              <a:ea typeface="+mn-ea"/>
              <a:cs typeface="Times New Roman Bold"/>
            </a:endParaRPr>
          </a:p>
        </p:txBody>
      </p:sp>
      <p:grpSp>
        <p:nvGrpSpPr>
          <p:cNvPr id="49" name="Group 17">
            <a:extLst>
              <a:ext uri="{FF2B5EF4-FFF2-40B4-BE49-F238E27FC236}">
                <a16:creationId xmlns:a16="http://schemas.microsoft.com/office/drawing/2014/main" id="{DCE7C322-DB08-A0E7-0716-439C7874BC1C}"/>
              </a:ext>
            </a:extLst>
          </p:cNvPr>
          <p:cNvGrpSpPr/>
          <p:nvPr/>
        </p:nvGrpSpPr>
        <p:grpSpPr>
          <a:xfrm>
            <a:off x="7647412" y="1461444"/>
            <a:ext cx="4018796" cy="3929803"/>
            <a:chOff x="18863" y="88900"/>
            <a:chExt cx="666937" cy="705968"/>
          </a:xfrm>
        </p:grpSpPr>
        <p:sp>
          <p:nvSpPr>
            <p:cNvPr id="50" name="Freeform 18">
              <a:extLst>
                <a:ext uri="{FF2B5EF4-FFF2-40B4-BE49-F238E27FC236}">
                  <a16:creationId xmlns:a16="http://schemas.microsoft.com/office/drawing/2014/main" id="{9BE26E80-0190-2460-734E-6F5F8553DD9E}"/>
                </a:ext>
              </a:extLst>
            </p:cNvPr>
            <p:cNvSpPr/>
            <p:nvPr/>
          </p:nvSpPr>
          <p:spPr>
            <a:xfrm>
              <a:off x="18863" y="158930"/>
              <a:ext cx="612533" cy="635938"/>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19">
              <a:extLst>
                <a:ext uri="{FF2B5EF4-FFF2-40B4-BE49-F238E27FC236}">
                  <a16:creationId xmlns:a16="http://schemas.microsoft.com/office/drawing/2014/main" id="{6F138A50-30B1-55ED-6BCC-EE05ECD173E1}"/>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6">
            <a:extLst>
              <a:ext uri="{FF2B5EF4-FFF2-40B4-BE49-F238E27FC236}">
                <a16:creationId xmlns:a16="http://schemas.microsoft.com/office/drawing/2014/main" id="{B65E6BA5-BFD9-7B8C-E6F9-ABC4282F6D98}"/>
              </a:ext>
            </a:extLst>
          </p:cNvPr>
          <p:cNvSpPr txBox="1"/>
          <p:nvPr/>
        </p:nvSpPr>
        <p:spPr>
          <a:xfrm>
            <a:off x="7670424" y="3308660"/>
            <a:ext cx="3398948" cy="1000274"/>
          </a:xfrm>
          <a:prstGeom prst="rect">
            <a:avLst/>
          </a:prstGeom>
        </p:spPr>
        <p:txBody>
          <a:bodyPr lIns="0" tIns="0" rIns="0" bIns="0" rtlCol="0" anchor="t">
            <a:spAutoFit/>
          </a:bodyPr>
          <a:lstStyle/>
          <a:p>
            <a:pPr marL="201526" marR="0" lvl="1" algn="ctr" defTabSz="609660" rtl="0" eaLnBrk="1" fontAlgn="auto" latinLnBrk="0" hangingPunct="1">
              <a:lnSpc>
                <a:spcPts val="2613"/>
              </a:lnSpc>
              <a:spcBef>
                <a:spcPts val="0"/>
              </a:spcBef>
              <a:spcAft>
                <a:spcPts val="0"/>
              </a:spcAft>
              <a:buClrTx/>
              <a:buSzTx/>
              <a:tabLst/>
              <a:defRPr/>
            </a:pP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In a </a:t>
            </a:r>
            <a:r>
              <a:rPr kumimoji="0" lang="en-US" sz="1800" b="1"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Pina Colada</a:t>
            </a: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the coconut flavor of Bols stays natural and silky for an easier balance.</a:t>
            </a:r>
          </a:p>
        </p:txBody>
      </p:sp>
      <p:sp>
        <p:nvSpPr>
          <p:cNvPr id="54" name="TextBox 27">
            <a:extLst>
              <a:ext uri="{FF2B5EF4-FFF2-40B4-BE49-F238E27FC236}">
                <a16:creationId xmlns:a16="http://schemas.microsoft.com/office/drawing/2014/main" id="{873A09AD-C627-8248-6691-3E9D45294C3E}"/>
              </a:ext>
            </a:extLst>
          </p:cNvPr>
          <p:cNvSpPr txBox="1"/>
          <p:nvPr/>
        </p:nvSpPr>
        <p:spPr>
          <a:xfrm>
            <a:off x="8145944" y="2724027"/>
            <a:ext cx="2726025" cy="342401"/>
          </a:xfrm>
          <a:prstGeom prst="rect">
            <a:avLst/>
          </a:prstGeom>
        </p:spPr>
        <p:txBody>
          <a:bodyPr lIns="0" tIns="0" rIns="0" bIns="0" rtlCol="0" anchor="t">
            <a:spAutoFit/>
          </a:bodyPr>
          <a:lstStyle/>
          <a:p>
            <a:pPr marL="0" marR="0" lvl="0" indent="0" algn="ctr"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Cocktail</a:t>
            </a:r>
          </a:p>
        </p:txBody>
      </p:sp>
      <p:sp>
        <p:nvSpPr>
          <p:cNvPr id="20" name="Freeform 18">
            <a:extLst>
              <a:ext uri="{FF2B5EF4-FFF2-40B4-BE49-F238E27FC236}">
                <a16:creationId xmlns:a16="http://schemas.microsoft.com/office/drawing/2014/main" id="{5B0F8E44-F60B-3148-8E09-02B7E694558F}"/>
              </a:ext>
            </a:extLst>
          </p:cNvPr>
          <p:cNvSpPr/>
          <p:nvPr/>
        </p:nvSpPr>
        <p:spPr>
          <a:xfrm>
            <a:off x="5972499" y="2757787"/>
            <a:ext cx="1029630" cy="666849"/>
          </a:xfrm>
          <a:custGeom>
            <a:avLst/>
            <a:gdLst/>
            <a:ahLst/>
            <a:cxnLst/>
            <a:rect l="l" t="t" r="r" b="b"/>
            <a:pathLst>
              <a:path w="1936488" h="1401533">
                <a:moveTo>
                  <a:pt x="0" y="0"/>
                </a:moveTo>
                <a:lnTo>
                  <a:pt x="1936488" y="0"/>
                </a:lnTo>
                <a:lnTo>
                  <a:pt x="1936488" y="1401533"/>
                </a:lnTo>
                <a:lnTo>
                  <a:pt x="0" y="1401533"/>
                </a:lnTo>
                <a:lnTo>
                  <a:pt x="0" y="0"/>
                </a:lnTo>
                <a:close/>
              </a:path>
            </a:pathLst>
          </a:custGeom>
          <a:blipFill>
            <a:blip r:embed="rId5"/>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descr="A white bag with a logo on it&#10;&#10;AI-generated content may be incorrect.">
            <a:extLst>
              <a:ext uri="{FF2B5EF4-FFF2-40B4-BE49-F238E27FC236}">
                <a16:creationId xmlns:a16="http://schemas.microsoft.com/office/drawing/2014/main" id="{2C83A0A2-BA7E-1B5E-FEA4-C220F3A45D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890" y="5230190"/>
            <a:ext cx="557299" cy="1097543"/>
          </a:xfrm>
          <a:prstGeom prst="rect">
            <a:avLst/>
          </a:prstGeom>
        </p:spPr>
      </p:pic>
      <p:sp>
        <p:nvSpPr>
          <p:cNvPr id="26" name="Freeform 25">
            <a:extLst>
              <a:ext uri="{FF2B5EF4-FFF2-40B4-BE49-F238E27FC236}">
                <a16:creationId xmlns:a16="http://schemas.microsoft.com/office/drawing/2014/main" id="{963EF424-5B6A-6527-1C6D-1AFDDEF7400D}"/>
              </a:ext>
            </a:extLst>
          </p:cNvPr>
          <p:cNvSpPr/>
          <p:nvPr/>
        </p:nvSpPr>
        <p:spPr>
          <a:xfrm>
            <a:off x="0" y="6625110"/>
            <a:ext cx="12191997" cy="268754"/>
          </a:xfrm>
          <a:custGeom>
            <a:avLst/>
            <a:gdLst/>
            <a:ahLst/>
            <a:cxnLst/>
            <a:rect l="l" t="t" r="r" b="b"/>
            <a:pathLst>
              <a:path w="4816592" h="106174">
                <a:moveTo>
                  <a:pt x="0" y="0"/>
                </a:moveTo>
                <a:lnTo>
                  <a:pt x="4816592" y="0"/>
                </a:lnTo>
                <a:lnTo>
                  <a:pt x="4816592" y="106174"/>
                </a:lnTo>
                <a:lnTo>
                  <a:pt x="0" y="106174"/>
                </a:lnTo>
                <a:close/>
              </a:path>
            </a:pathLst>
          </a:custGeom>
          <a:solidFill>
            <a:srgbClr val="C68B7D"/>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Graphic 17" descr="Home with solid fill">
            <a:hlinkClick r:id="rId7" action="ppaction://hlinksldjump"/>
            <a:extLst>
              <a:ext uri="{FF2B5EF4-FFF2-40B4-BE49-F238E27FC236}">
                <a16:creationId xmlns:a16="http://schemas.microsoft.com/office/drawing/2014/main" id="{BE49911A-C6B3-D026-8756-B0A9DF01A3D1}"/>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74818" y="6608213"/>
            <a:ext cx="255734" cy="255734"/>
          </a:xfrm>
          <a:prstGeom prst="rect">
            <a:avLst/>
          </a:prstGeom>
        </p:spPr>
      </p:pic>
      <p:sp>
        <p:nvSpPr>
          <p:cNvPr id="27" name="Freeform 11">
            <a:extLst>
              <a:ext uri="{FF2B5EF4-FFF2-40B4-BE49-F238E27FC236}">
                <a16:creationId xmlns:a16="http://schemas.microsoft.com/office/drawing/2014/main" id="{BFC60575-FD50-B742-C672-E3D6E0A9843F}"/>
              </a:ext>
            </a:extLst>
          </p:cNvPr>
          <p:cNvSpPr/>
          <p:nvPr/>
        </p:nvSpPr>
        <p:spPr>
          <a:xfrm>
            <a:off x="-9274" y="-19248"/>
            <a:ext cx="2887954" cy="6913111"/>
          </a:xfrm>
          <a:custGeom>
            <a:avLst/>
            <a:gdLst/>
            <a:ahLst/>
            <a:cxnLst/>
            <a:rect l="l" t="t" r="r" b="b"/>
            <a:pathLst>
              <a:path w="3537660" h="9504757">
                <a:moveTo>
                  <a:pt x="0" y="0"/>
                </a:moveTo>
                <a:lnTo>
                  <a:pt x="3537660" y="0"/>
                </a:lnTo>
                <a:lnTo>
                  <a:pt x="3537660" y="9504757"/>
                </a:lnTo>
                <a:lnTo>
                  <a:pt x="0" y="9504757"/>
                </a:lnTo>
                <a:lnTo>
                  <a:pt x="0" y="0"/>
                </a:lnTo>
                <a:close/>
              </a:path>
            </a:pathLst>
          </a:custGeom>
          <a:blipFill>
            <a:blip r:embed="rId10"/>
            <a:stretch>
              <a:fillRect l="-51995" t="-5865" r="-47995" b="-12567"/>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yellow and purple sign&#10;&#10;AI-generated content may be incorrect.">
            <a:extLst>
              <a:ext uri="{FF2B5EF4-FFF2-40B4-BE49-F238E27FC236}">
                <a16:creationId xmlns:a16="http://schemas.microsoft.com/office/drawing/2014/main" id="{B05A7CDD-778D-E70B-9A6A-01117D480A68}"/>
              </a:ext>
            </a:extLst>
          </p:cNvPr>
          <p:cNvPicPr>
            <a:picLocks noChangeAspect="1"/>
          </p:cNvPicPr>
          <p:nvPr/>
        </p:nvPicPr>
        <p:blipFill>
          <a:blip r:embed="rId11">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pic>
        <p:nvPicPr>
          <p:cNvPr id="19" name="Graphic 18" descr="Badge 1 with solid fill">
            <a:extLst>
              <a:ext uri="{FF2B5EF4-FFF2-40B4-BE49-F238E27FC236}">
                <a16:creationId xmlns:a16="http://schemas.microsoft.com/office/drawing/2014/main" id="{7F519E0B-C5CA-509F-5886-B57550675D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96688" y="2537243"/>
            <a:ext cx="493091" cy="493091"/>
          </a:xfrm>
          <a:prstGeom prst="rect">
            <a:avLst/>
          </a:prstGeom>
        </p:spPr>
      </p:pic>
      <p:pic>
        <p:nvPicPr>
          <p:cNvPr id="21" name="Graphic 20" descr="Badge with solid fill">
            <a:extLst>
              <a:ext uri="{FF2B5EF4-FFF2-40B4-BE49-F238E27FC236}">
                <a16:creationId xmlns:a16="http://schemas.microsoft.com/office/drawing/2014/main" id="{5180C1BE-8815-CB15-277B-7C41A2DE38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24995" y="2128849"/>
            <a:ext cx="493091" cy="493091"/>
          </a:xfrm>
          <a:prstGeom prst="rect">
            <a:avLst/>
          </a:prstGeom>
        </p:spPr>
      </p:pic>
      <p:sp>
        <p:nvSpPr>
          <p:cNvPr id="31" name="TextBox 31">
            <a:extLst>
              <a:ext uri="{FF2B5EF4-FFF2-40B4-BE49-F238E27FC236}">
                <a16:creationId xmlns:a16="http://schemas.microsoft.com/office/drawing/2014/main" id="{676A8EA4-0F75-1D5E-4BE6-7707FBE10505}"/>
              </a:ext>
            </a:extLst>
          </p:cNvPr>
          <p:cNvSpPr txBox="1"/>
          <p:nvPr/>
        </p:nvSpPr>
        <p:spPr>
          <a:xfrm>
            <a:off x="2330764" y="3029990"/>
            <a:ext cx="3903319" cy="1978683"/>
          </a:xfrm>
          <a:prstGeom prst="rect">
            <a:avLst/>
          </a:prstGeom>
        </p:spPr>
        <p:txBody>
          <a:bodyPr wrap="square"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lang="en-US">
                <a:solidFill>
                  <a:srgbClr val="0C2340"/>
                </a:solidFill>
                <a:latin typeface="Adobe Caslon Pro" panose="0205050205050A020403" pitchFamily="18" charset="0"/>
                <a:ea typeface="Times New Roman"/>
                <a:cs typeface="Times New Roman"/>
                <a:sym typeface="Times New Roman"/>
              </a:rPr>
              <a:t>Strong &amp; fresh floral </a:t>
            </a:r>
            <a:r>
              <a:rPr lang="en-US" b="1">
                <a:solidFill>
                  <a:srgbClr val="0C2340"/>
                </a:solidFill>
                <a:latin typeface="Adobe Caslon Pro" panose="0205050205050A020403" pitchFamily="18" charset="0"/>
                <a:ea typeface="Times New Roman"/>
                <a:cs typeface="Times New Roman"/>
                <a:sym typeface="Times New Roman"/>
              </a:rPr>
              <a:t>raw coconut profile. </a:t>
            </a:r>
            <a:r>
              <a:rPr lang="en-US">
                <a:solidFill>
                  <a:srgbClr val="0C2340"/>
                </a:solidFill>
                <a:latin typeface="Adobe Caslon Pro" panose="0205050205050A020403" pitchFamily="18" charset="0"/>
                <a:ea typeface="Times New Roman"/>
                <a:cs typeface="Times New Roman"/>
                <a:sym typeface="Times New Roman"/>
              </a:rPr>
              <a:t>Nose of green young coconut with a rum’s bite. </a:t>
            </a:r>
            <a:r>
              <a:rPr lang="en-US" b="1">
                <a:solidFill>
                  <a:srgbClr val="0C2340"/>
                </a:solidFill>
                <a:latin typeface="Adobe Caslon Pro" panose="0205050205050A020403" pitchFamily="18" charset="0"/>
                <a:ea typeface="Times New Roman"/>
                <a:cs typeface="Times New Roman"/>
                <a:sym typeface="Times New Roman"/>
              </a:rPr>
              <a:t>Low sugar </a:t>
            </a:r>
            <a:r>
              <a:rPr lang="en-US">
                <a:solidFill>
                  <a:srgbClr val="0C2340"/>
                </a:solidFill>
                <a:latin typeface="Adobe Caslon Pro" panose="0205050205050A020403" pitchFamily="18" charset="0"/>
                <a:ea typeface="Times New Roman"/>
                <a:cs typeface="Times New Roman"/>
                <a:sym typeface="Times New Roman"/>
              </a:rPr>
              <a:t>keeps it crisp and balanced. Flavor opens into clean, toasted coconut notes.</a:t>
            </a:r>
            <a:br>
              <a:rPr lang="en-US">
                <a:solidFill>
                  <a:srgbClr val="0C2340"/>
                </a:solidFill>
                <a:latin typeface="Adobe Caslon Pro" panose="0205050205050A020403" pitchFamily="18" charset="0"/>
                <a:ea typeface="Times New Roman"/>
                <a:cs typeface="Times New Roman"/>
                <a:sym typeface="Times New Roman"/>
              </a:rPr>
            </a:br>
            <a:endPar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spTree>
    <p:extLst>
      <p:ext uri="{BB962C8B-B14F-4D97-AF65-F5344CB8AC3E}">
        <p14:creationId xmlns:p14="http://schemas.microsoft.com/office/powerpoint/2010/main" val="4134357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75EC5-3FAE-FEF3-465C-4F7D24927776}"/>
            </a:ext>
          </a:extLst>
        </p:cNvPr>
        <p:cNvGrpSpPr/>
        <p:nvPr/>
      </p:nvGrpSpPr>
      <p:grpSpPr>
        <a:xfrm>
          <a:off x="0" y="0"/>
          <a:ext cx="0" cy="0"/>
          <a:chOff x="0" y="0"/>
          <a:chExt cx="0" cy="0"/>
        </a:xfrm>
      </p:grpSpPr>
      <p:pic>
        <p:nvPicPr>
          <p:cNvPr id="3" name="Picture 2" descr="A bottle of alcohol with two caps&#10;&#10;AI-generated content may be incorrect.">
            <a:extLst>
              <a:ext uri="{FF2B5EF4-FFF2-40B4-BE49-F238E27FC236}">
                <a16:creationId xmlns:a16="http://schemas.microsoft.com/office/drawing/2014/main" id="{432BE8C1-4297-3C02-5E94-1896199313DB}"/>
              </a:ext>
            </a:extLst>
          </p:cNvPr>
          <p:cNvPicPr>
            <a:picLocks noChangeAspect="1"/>
          </p:cNvPicPr>
          <p:nvPr/>
        </p:nvPicPr>
        <p:blipFill>
          <a:blip r:embed="rId2"/>
          <a:stretch>
            <a:fillRect/>
          </a:stretch>
        </p:blipFill>
        <p:spPr>
          <a:xfrm>
            <a:off x="37674" y="0"/>
            <a:ext cx="12116653" cy="6858000"/>
          </a:xfrm>
          <a:prstGeom prst="rect">
            <a:avLst/>
          </a:prstGeom>
        </p:spPr>
      </p:pic>
      <p:sp>
        <p:nvSpPr>
          <p:cNvPr id="4" name="Rectangle: Rounded Corners 3">
            <a:extLst>
              <a:ext uri="{FF2B5EF4-FFF2-40B4-BE49-F238E27FC236}">
                <a16:creationId xmlns:a16="http://schemas.microsoft.com/office/drawing/2014/main" id="{03881064-5CCD-1ABD-7E57-E23E960E1F4A}"/>
              </a:ext>
            </a:extLst>
          </p:cNvPr>
          <p:cNvSpPr/>
          <p:nvPr/>
        </p:nvSpPr>
        <p:spPr>
          <a:xfrm>
            <a:off x="714689" y="480646"/>
            <a:ext cx="4747846"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43CE3C-9681-4525-EDAD-F25CC4A9FA97}"/>
              </a:ext>
            </a:extLst>
          </p:cNvPr>
          <p:cNvSpPr txBox="1"/>
          <p:nvPr/>
        </p:nvSpPr>
        <p:spPr>
          <a:xfrm>
            <a:off x="716364" y="637652"/>
            <a:ext cx="4689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Calibri"/>
              </a:rPr>
              <a:t>Watch the "DARE 2 COMPARE:</a:t>
            </a:r>
            <a:br>
              <a:rPr lang="en-US" sz="2000" b="1">
                <a:latin typeface="Times New Roman"/>
                <a:ea typeface="Calibri"/>
                <a:cs typeface="Calibri"/>
              </a:rPr>
            </a:br>
            <a:r>
              <a:rPr lang="en-US" sz="2000" b="1">
                <a:solidFill>
                  <a:schemeClr val="bg1"/>
                </a:solidFill>
                <a:latin typeface="Times New Roman"/>
                <a:ea typeface="Calibri"/>
                <a:cs typeface="Calibri"/>
              </a:rPr>
              <a:t>COCONUT" </a:t>
            </a:r>
            <a:r>
              <a:rPr lang="en-US" sz="2000" b="1">
                <a:solidFill>
                  <a:schemeClr val="bg1"/>
                </a:solidFill>
                <a:latin typeface="Times New Roman"/>
                <a:ea typeface="Calibri"/>
                <a:cs typeface="Calibri"/>
                <a:hlinkClick r:id="rId3">
                  <a:extLst>
                    <a:ext uri="{A12FA001-AC4F-418D-AE19-62706E023703}">
                      <ahyp:hlinkClr xmlns:ahyp="http://schemas.microsoft.com/office/drawing/2018/hyperlinkcolor" val="tx"/>
                    </a:ext>
                  </a:extLst>
                </a:hlinkClick>
              </a:rPr>
              <a:t>Video</a:t>
            </a:r>
            <a:endParaRPr lang="en-US">
              <a:solidFill>
                <a:schemeClr val="bg1"/>
              </a:solidFill>
            </a:endParaRPr>
          </a:p>
        </p:txBody>
      </p:sp>
    </p:spTree>
    <p:extLst>
      <p:ext uri="{BB962C8B-B14F-4D97-AF65-F5344CB8AC3E}">
        <p14:creationId xmlns:p14="http://schemas.microsoft.com/office/powerpoint/2010/main" val="126013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8496-5B15-B4E1-1DF6-B763AD42DED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B799F43-45F5-37F0-0659-E8714A601805}"/>
              </a:ext>
            </a:extLst>
          </p:cNvPr>
          <p:cNvSpPr txBox="1"/>
          <p:nvPr/>
        </p:nvSpPr>
        <p:spPr>
          <a:xfrm>
            <a:off x="529737" y="323929"/>
            <a:ext cx="10439319"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defTabSz="1100527"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C2340"/>
                </a:solidFill>
                <a:effectLst/>
                <a:uLnTx/>
                <a:uFillTx/>
                <a:latin typeface="Times New Roman"/>
                <a:sym typeface="Brandon Grotesque Black"/>
              </a:rPr>
              <a:t>Q&amp;A / Stress test</a:t>
            </a:r>
          </a:p>
        </p:txBody>
      </p:sp>
      <p:sp>
        <p:nvSpPr>
          <p:cNvPr id="5" name="TextBox 4">
            <a:extLst>
              <a:ext uri="{FF2B5EF4-FFF2-40B4-BE49-F238E27FC236}">
                <a16:creationId xmlns:a16="http://schemas.microsoft.com/office/drawing/2014/main" id="{533B5747-AEF7-4F83-68B8-AE14D0C331C1}"/>
              </a:ext>
            </a:extLst>
          </p:cNvPr>
          <p:cNvSpPr txBox="1"/>
          <p:nvPr/>
        </p:nvSpPr>
        <p:spPr>
          <a:xfrm>
            <a:off x="447675" y="911732"/>
            <a:ext cx="11353800" cy="5693866"/>
          </a:xfrm>
          <a:prstGeom prst="rect">
            <a:avLst/>
          </a:prstGeom>
          <a:noFill/>
        </p:spPr>
        <p:txBody>
          <a:bodyPr wrap="square" lIns="91440" tIns="45720" rIns="91440" bIns="45720" rtlCol="0" anchor="t">
            <a:spAutoFit/>
          </a:bodyPr>
          <a:lstStyle/>
          <a:p>
            <a:r>
              <a:rPr lang="en-US" sz="1600" b="1">
                <a:solidFill>
                  <a:srgbClr val="0C2340"/>
                </a:solidFill>
                <a:latin typeface="Times New Roman"/>
                <a:cs typeface="Times New Roman"/>
              </a:rPr>
              <a:t>"We already carry A-brands in our portfolio. This program could get us in trouble with our other suppliers"</a:t>
            </a:r>
          </a:p>
          <a:p>
            <a:r>
              <a:rPr lang="en-US" sz="1200">
                <a:solidFill>
                  <a:srgbClr val="0C2340"/>
                </a:solidFill>
                <a:latin typeface="Times New Roman"/>
                <a:cs typeface="Times New Roman"/>
              </a:rPr>
              <a:t>We completely understand. The beauty of Bols' extensive range is flexibility. If one flavor creates conflict, we have many other flavors to explore together. Though, many successful partners run dual strategies: A-brands in the back bar for premium visibility, Bols in the speed rail for high-volume cocktails. Or channel separation across your distribution network (premium vs mainstream). It's about smart portfolio management, not replacement.</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"We don't want to speak negatively about competitors or brands from other importers"</a:t>
            </a:r>
          </a:p>
          <a:p>
            <a:r>
              <a:rPr lang="en-US" sz="1200">
                <a:solidFill>
                  <a:srgbClr val="0C2340"/>
                </a:solidFill>
                <a:latin typeface="Times New Roman"/>
                <a:cs typeface="Times New Roman"/>
              </a:rPr>
              <a:t>Absolutely agree. That's not what Dare to Compare is about. We focus on what makes Bols unique: authentic single-forward flavors, 100% natural botanicals, specifically crafted for cocktail mixing and exceptional value for money. Other brands excel in different areas, where we simply shine in cocktail performance. Dare to Compare is a positive, taste-first conversation that lets the liquid speak for itself.</a:t>
            </a:r>
          </a:p>
          <a:p>
            <a:endParaRPr lang="en-US" sz="1400" b="1">
              <a:solidFill>
                <a:srgbClr val="0C2340"/>
              </a:solidFill>
              <a:latin typeface="Times New Roman"/>
              <a:cs typeface="Times New Roman"/>
            </a:endParaRPr>
          </a:p>
          <a:p>
            <a:r>
              <a:rPr lang="en-US" sz="1600" b="1">
                <a:solidFill>
                  <a:srgbClr val="0C2340"/>
                </a:solidFill>
                <a:latin typeface="Times New Roman"/>
                <a:cs typeface="Times New Roman"/>
              </a:rPr>
              <a:t>"You're not coming with a marketing budget or listing fee. Why should we prioritize this?"</a:t>
            </a:r>
          </a:p>
          <a:p>
            <a:r>
              <a:rPr lang="en-US" sz="1200">
                <a:solidFill>
                  <a:srgbClr val="0C2340"/>
                </a:solidFill>
                <a:latin typeface="Times New Roman"/>
                <a:cs typeface="Times New Roman"/>
              </a:rPr>
              <a:t>We believe in taste and margin as the ultimate convincers. The combination of superior flavor performance and improved margins creates its own business case. That said, we're always open to discussing tailored support for committed partners. Let the liquid prove itself first.</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"The A-brand (e.g. Malibu) is a brand that consumers know and ask for, Bols isn't"</a:t>
            </a:r>
          </a:p>
          <a:p>
            <a:r>
              <a:rPr lang="en-US" sz="1200">
                <a:solidFill>
                  <a:srgbClr val="0C2340"/>
                </a:solidFill>
                <a:latin typeface="Times New Roman"/>
                <a:cs typeface="Times New Roman"/>
              </a:rPr>
              <a:t>Most cocktail orders focus on the drink, not the brand. Consumers ask for "a Margarita" or "Cosmopolitan," not "a Cointreau Cosmopolitan." For high-volume, flavor-forward cocktails where taste and consistency matter most, Bols delivers superior results. Brand-specific requests are rare in everyday service. Where they do occur, a dual strategy gives you the best of both worlds.</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"I need those A-brands on my back bar for recognition and premiumization"</a:t>
            </a:r>
          </a:p>
          <a:p>
            <a:r>
              <a:rPr lang="en-US" sz="1200">
                <a:solidFill>
                  <a:srgbClr val="0C2340"/>
                </a:solidFill>
                <a:latin typeface="Times New Roman"/>
                <a:cs typeface="Times New Roman"/>
              </a:rPr>
              <a:t>The most successful model is hybrid: keep A-brands visible on your back bar for brand recognition, pour Bols from your speed rail for volume cocktails. Consumers will be positively surprised by the superior taste, your bottom line benefits from better margins. Premium perception meets operational excellence.</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"But these brands are listed on our menu – we can't just remove them or substitute"</a:t>
            </a:r>
          </a:p>
          <a:p>
            <a:r>
              <a:rPr lang="en-US" sz="1200">
                <a:solidFill>
                  <a:srgbClr val="0C2340"/>
                </a:solidFill>
                <a:latin typeface="Times New Roman"/>
                <a:cs typeface="Times New Roman"/>
              </a:rPr>
              <a:t>If there's a contractual obligation, we respect that. However, if there's flexibility, consider using generic ingredient names instead of brand callout: "Triple Sec" instead of "Cointreau." Today's consumers increasingly value transparency and authenticity over brand names. They want to know what's in their drink rather than being marketed to. This approach gives you commercial flexibility and puts the focus back on your venue's craft.</a:t>
            </a:r>
          </a:p>
          <a:p>
            <a:endParaRPr lang="en-US" sz="1000" b="1">
              <a:solidFill>
                <a:srgbClr val="0C2340"/>
              </a:solidFill>
              <a:latin typeface="Times New Roman"/>
              <a:cs typeface="Times New Roman"/>
            </a:endParaRPr>
          </a:p>
          <a:p>
            <a:endParaRPr lang="en-US" sz="1000" b="1">
              <a:solidFill>
                <a:srgbClr val="0C2340"/>
              </a:solidFill>
              <a:latin typeface="Times New Roman"/>
              <a:cs typeface="Times New Roman"/>
            </a:endParaRPr>
          </a:p>
        </p:txBody>
      </p:sp>
      <p:sp>
        <p:nvSpPr>
          <p:cNvPr id="2" name="Freeform 25">
            <a:extLst>
              <a:ext uri="{FF2B5EF4-FFF2-40B4-BE49-F238E27FC236}">
                <a16:creationId xmlns:a16="http://schemas.microsoft.com/office/drawing/2014/main" id="{C360BC9C-02DB-524B-2D4C-0DAF70B31B97}"/>
              </a:ext>
            </a:extLst>
          </p:cNvPr>
          <p:cNvSpPr/>
          <p:nvPr/>
        </p:nvSpPr>
        <p:spPr>
          <a:xfrm>
            <a:off x="0" y="6625110"/>
            <a:ext cx="12191997" cy="268754"/>
          </a:xfrm>
          <a:custGeom>
            <a:avLst/>
            <a:gdLst/>
            <a:ahLst/>
            <a:cxnLst/>
            <a:rect l="l" t="t" r="r" b="b"/>
            <a:pathLst>
              <a:path w="4816592" h="106174">
                <a:moveTo>
                  <a:pt x="0" y="0"/>
                </a:moveTo>
                <a:lnTo>
                  <a:pt x="4816592" y="0"/>
                </a:lnTo>
                <a:lnTo>
                  <a:pt x="4816592" y="106174"/>
                </a:lnTo>
                <a:lnTo>
                  <a:pt x="0" y="106174"/>
                </a:lnTo>
                <a:close/>
              </a:path>
            </a:pathLst>
          </a:custGeom>
          <a:solidFill>
            <a:srgbClr val="A3BE0B"/>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Graphic 2" descr="Home with solid fill">
            <a:hlinkClick r:id="rId3" action="ppaction://hlinksldjump"/>
            <a:extLst>
              <a:ext uri="{FF2B5EF4-FFF2-40B4-BE49-F238E27FC236}">
                <a16:creationId xmlns:a16="http://schemas.microsoft.com/office/drawing/2014/main" id="{63F42768-6FB5-426F-A861-E759526F37B2}"/>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4818" y="6608213"/>
            <a:ext cx="255734" cy="255734"/>
          </a:xfrm>
          <a:prstGeom prst="rect">
            <a:avLst/>
          </a:prstGeom>
        </p:spPr>
      </p:pic>
    </p:spTree>
    <p:extLst>
      <p:ext uri="{BB962C8B-B14F-4D97-AF65-F5344CB8AC3E}">
        <p14:creationId xmlns:p14="http://schemas.microsoft.com/office/powerpoint/2010/main" val="2558622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9E104-5776-1926-7B1A-7B655043D09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8FD1221-F09B-C162-8519-3BEC5553CED4}"/>
              </a:ext>
            </a:extLst>
          </p:cNvPr>
          <p:cNvSpPr txBox="1"/>
          <p:nvPr/>
        </p:nvSpPr>
        <p:spPr>
          <a:xfrm>
            <a:off x="447675" y="411852"/>
            <a:ext cx="10439319"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defTabSz="1100527"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C2340"/>
                </a:solidFill>
                <a:effectLst/>
                <a:uLnTx/>
                <a:uFillTx/>
                <a:latin typeface="Times New Roman"/>
                <a:sym typeface="Brandon Grotesque Black"/>
              </a:rPr>
              <a:t>Q&amp;A / Stress test</a:t>
            </a:r>
            <a:endParaRPr lang="en-US" sz="3200" b="1" i="0" u="none" strike="noStrike" kern="0" cap="none" spc="0" normalizeH="0" baseline="0" noProof="0">
              <a:ln>
                <a:noFill/>
              </a:ln>
              <a:solidFill>
                <a:srgbClr val="0C2340"/>
              </a:solidFill>
              <a:effectLst/>
              <a:uLnTx/>
              <a:uFillTx/>
              <a:latin typeface="Times New Roman"/>
            </a:endParaRPr>
          </a:p>
        </p:txBody>
      </p:sp>
      <p:sp>
        <p:nvSpPr>
          <p:cNvPr id="5" name="TextBox 4">
            <a:extLst>
              <a:ext uri="{FF2B5EF4-FFF2-40B4-BE49-F238E27FC236}">
                <a16:creationId xmlns:a16="http://schemas.microsoft.com/office/drawing/2014/main" id="{8A071740-D9AB-2DB2-6552-69CCE752E82F}"/>
              </a:ext>
            </a:extLst>
          </p:cNvPr>
          <p:cNvSpPr txBox="1"/>
          <p:nvPr/>
        </p:nvSpPr>
        <p:spPr>
          <a:xfrm>
            <a:off x="297918" y="996627"/>
            <a:ext cx="11353800" cy="5093702"/>
          </a:xfrm>
          <a:prstGeom prst="rect">
            <a:avLst/>
          </a:prstGeom>
          <a:noFill/>
        </p:spPr>
        <p:txBody>
          <a:bodyPr wrap="square" lIns="91440" tIns="45720" rIns="91440" bIns="45720" rtlCol="0" anchor="t">
            <a:spAutoFit/>
          </a:bodyPr>
          <a:lstStyle/>
          <a:p>
            <a:r>
              <a:rPr lang="en-US" sz="1600" b="1">
                <a:solidFill>
                  <a:srgbClr val="0C2340"/>
                </a:solidFill>
                <a:latin typeface="Times New Roman"/>
                <a:cs typeface="Times New Roman"/>
              </a:rPr>
              <a:t>"You promise better taste, but how do I know this will deliver better results?"</a:t>
            </a:r>
          </a:p>
          <a:p>
            <a:r>
              <a:rPr lang="en-US" sz="1200">
                <a:solidFill>
                  <a:srgbClr val="0C2340"/>
                </a:solidFill>
                <a:latin typeface="Times New Roman"/>
                <a:cs typeface="Times New Roman"/>
              </a:rPr>
              <a:t>We have the proof. Dare to Compare has been successfully executed across multiple markets globally, with high percentage bartender preference rates in blind taste tests. We'll gladly share relevant case studies and success stories from markets similar to yours, including conversion rates, volume growth and venue testimonials. The program works because it's built on a simple truth: better taste plus better margins equals better business.</a:t>
            </a:r>
          </a:p>
          <a:p>
            <a:endParaRPr lang="en-US" sz="1400" b="1">
              <a:solidFill>
                <a:srgbClr val="0C2340"/>
              </a:solidFill>
              <a:latin typeface="Adobe Caslon Pro" panose="0205050205050A020403" pitchFamily="18" charset="0"/>
            </a:endParaRPr>
          </a:p>
          <a:p>
            <a:r>
              <a:rPr lang="en-US" sz="1600" b="1">
                <a:solidFill>
                  <a:srgbClr val="0C2340"/>
                </a:solidFill>
                <a:latin typeface="Times New Roman"/>
                <a:cs typeface="Times New Roman"/>
              </a:rPr>
              <a:t>"The category leader invests heavily in marketing and activations – what does Bols offer in return?"</a:t>
            </a:r>
          </a:p>
          <a:p>
            <a:r>
              <a:rPr lang="en-US" sz="1200">
                <a:solidFill>
                  <a:srgbClr val="0C2340"/>
                </a:solidFill>
                <a:latin typeface="Times New Roman"/>
                <a:cs typeface="Times New Roman"/>
              </a:rPr>
              <a:t>Bols is a globally recognized brand sold in 110+ markets with 450 years of cocktail heritage. We support partners extensively through on-trade activations like Bols Cocktail Battle, digital content creation, Bols Bartending Academy resources and extensive POS and merchandise programs. We invest where it matters most, in the people who create the drinks and the experiences that drive consumer loyalty. We’re happy to share more insights on this in your market specifically.</a:t>
            </a:r>
          </a:p>
          <a:p>
            <a:endParaRPr lang="en-US" sz="1400">
              <a:solidFill>
                <a:srgbClr val="0C2340"/>
              </a:solidFill>
              <a:latin typeface="Adobe Caslon Pro" panose="0205050205050A020403" pitchFamily="18" charset="0"/>
            </a:endParaRPr>
          </a:p>
          <a:p>
            <a:r>
              <a:rPr lang="en-US" sz="1600" b="1">
                <a:solidFill>
                  <a:srgbClr val="0C2340"/>
                </a:solidFill>
                <a:latin typeface="Times New Roman"/>
                <a:cs typeface="Times New Roman"/>
              </a:rPr>
              <a:t>"Your competition (De Kuyper and other liqueur ranges) tells the same story – why are you different?"</a:t>
            </a:r>
          </a:p>
          <a:p>
            <a:r>
              <a:rPr lang="en-US" sz="1200">
                <a:solidFill>
                  <a:srgbClr val="0C2340"/>
                </a:solidFill>
                <a:latin typeface="Times New Roman"/>
                <a:cs typeface="Times New Roman"/>
              </a:rPr>
              <a:t>Bols stands apart through 450 years of liqueur-making expertise, global presence in 110+ markets, 100% natural botanicals with no artificial flavors and purpose-built formulation for cocktails. Competitors can not claim that. Every flavor is specifically developed to shine in mixed drinks, not as standalone drinks. Bols isn't just another liqueur range: we're the original and we're still the best at what we do: making cocktails taste exceptional.</a:t>
            </a:r>
          </a:p>
          <a:p>
            <a:endParaRPr lang="en-US" sz="1100">
              <a:solidFill>
                <a:srgbClr val="0C2340"/>
              </a:solidFill>
              <a:latin typeface="Adobe Caslon Pro" panose="0205050205050A020403" pitchFamily="18" charset="0"/>
            </a:endParaRPr>
          </a:p>
          <a:p>
            <a:r>
              <a:rPr lang="en-US" sz="1600" b="1">
                <a:solidFill>
                  <a:srgbClr val="0C2340"/>
                </a:solidFill>
                <a:latin typeface="Times New Roman"/>
                <a:cs typeface="Times New Roman"/>
              </a:rPr>
              <a:t>“Why use Bols liqueurs vs syrups in cocktails?”</a:t>
            </a:r>
          </a:p>
          <a:p>
            <a:r>
              <a:rPr lang="en-US" sz="1200">
                <a:solidFill>
                  <a:srgbClr val="0C2340"/>
                </a:solidFill>
                <a:latin typeface="Times New Roman"/>
                <a:cs typeface="Times New Roman"/>
              </a:rPr>
              <a:t>Due to it’s alcoholic base, liqueurs add complex, layered flavors, not one-dimensional sweetness and sugar. The alcohol content carries the oils of the natural botanicals in your cocktails. This results in a stable flavor profile across ice, dilution &amp; temperature and a better balance &amp; mouthfeel in the finished drink. Liqueurs give also a better control of the sweetness due to a lower sugar content than syrups. Besides, liqueurs are essential in many iconic and classic cocktail recipes. A margarita with orange syrup is not a margarita, it’s overly sweet and out of balance; an espresso martini would be overly sweet with coffee syrup and not balanced enough with only coffee. </a:t>
            </a:r>
          </a:p>
          <a:p>
            <a:r>
              <a:rPr lang="en-US" sz="1200">
                <a:solidFill>
                  <a:srgbClr val="0C2340"/>
                </a:solidFill>
                <a:latin typeface="Times New Roman"/>
                <a:cs typeface="Times New Roman"/>
              </a:rPr>
              <a:t>Bols liqueurs don’t just flavor cocktails.. they give them character, complexity and identity.</a:t>
            </a:r>
          </a:p>
          <a:p>
            <a:endParaRPr lang="en-US" sz="1600" b="1">
              <a:solidFill>
                <a:srgbClr val="0C2340"/>
              </a:solidFill>
              <a:latin typeface="Times New Roman"/>
              <a:cs typeface="Times New Roman"/>
            </a:endParaRPr>
          </a:p>
          <a:p>
            <a:r>
              <a:rPr lang="en-US" sz="1600" b="1">
                <a:solidFill>
                  <a:srgbClr val="0C2340"/>
                </a:solidFill>
                <a:latin typeface="Times New Roman"/>
                <a:cs typeface="Times New Roman"/>
              </a:rPr>
              <a:t>“What style of rum is used for the Bols Coconut?”</a:t>
            </a:r>
          </a:p>
          <a:p>
            <a:r>
              <a:rPr lang="en-US" sz="1200">
                <a:solidFill>
                  <a:srgbClr val="0C2340"/>
                </a:solidFill>
                <a:latin typeface="Times New Roman"/>
                <a:cs typeface="Times New Roman"/>
              </a:rPr>
              <a:t>For our Bols Coconut we use a </a:t>
            </a:r>
            <a:r>
              <a:rPr lang="en-US" sz="1200" err="1">
                <a:solidFill>
                  <a:srgbClr val="0C2340"/>
                </a:solidFill>
                <a:latin typeface="Times New Roman"/>
                <a:cs typeface="Times New Roman"/>
              </a:rPr>
              <a:t>a</a:t>
            </a:r>
            <a:r>
              <a:rPr lang="en-US" sz="1200">
                <a:solidFill>
                  <a:srgbClr val="0C2340"/>
                </a:solidFill>
                <a:latin typeface="Times New Roman"/>
                <a:cs typeface="Times New Roman"/>
              </a:rPr>
              <a:t> pot still rum  from the West Indies distillery. We re-distill this at our distillery to create a higher ester, and hence more flavorful rum. This shines through in both the liqueur and your cocktails. </a:t>
            </a:r>
          </a:p>
        </p:txBody>
      </p:sp>
      <p:sp>
        <p:nvSpPr>
          <p:cNvPr id="2" name="Freeform 25">
            <a:extLst>
              <a:ext uri="{FF2B5EF4-FFF2-40B4-BE49-F238E27FC236}">
                <a16:creationId xmlns:a16="http://schemas.microsoft.com/office/drawing/2014/main" id="{9947375D-28A9-83FF-9DF5-2EEBFE831599}"/>
              </a:ext>
            </a:extLst>
          </p:cNvPr>
          <p:cNvSpPr/>
          <p:nvPr/>
        </p:nvSpPr>
        <p:spPr>
          <a:xfrm>
            <a:off x="0" y="6625110"/>
            <a:ext cx="12191997" cy="268754"/>
          </a:xfrm>
          <a:custGeom>
            <a:avLst/>
            <a:gdLst/>
            <a:ahLst/>
            <a:cxnLst/>
            <a:rect l="l" t="t" r="r" b="b"/>
            <a:pathLst>
              <a:path w="4816592" h="106174">
                <a:moveTo>
                  <a:pt x="0" y="0"/>
                </a:moveTo>
                <a:lnTo>
                  <a:pt x="4816592" y="0"/>
                </a:lnTo>
                <a:lnTo>
                  <a:pt x="4816592" y="106174"/>
                </a:lnTo>
                <a:lnTo>
                  <a:pt x="0" y="106174"/>
                </a:lnTo>
                <a:close/>
              </a:path>
            </a:pathLst>
          </a:custGeom>
          <a:solidFill>
            <a:srgbClr val="EDB226"/>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Graphic 2" descr="Home with solid fill">
            <a:hlinkClick r:id="rId2" action="ppaction://hlinksldjump"/>
            <a:extLst>
              <a:ext uri="{FF2B5EF4-FFF2-40B4-BE49-F238E27FC236}">
                <a16:creationId xmlns:a16="http://schemas.microsoft.com/office/drawing/2014/main" id="{2300F33A-B57E-D347-EA9D-B9899A47A57E}"/>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4818" y="6608213"/>
            <a:ext cx="255734" cy="255734"/>
          </a:xfrm>
          <a:prstGeom prst="rect">
            <a:avLst/>
          </a:prstGeom>
        </p:spPr>
      </p:pic>
    </p:spTree>
    <p:extLst>
      <p:ext uri="{BB962C8B-B14F-4D97-AF65-F5344CB8AC3E}">
        <p14:creationId xmlns:p14="http://schemas.microsoft.com/office/powerpoint/2010/main" val="552592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ttle&#10;&#10;Description automatically generated with low confidence">
            <a:extLst>
              <a:ext uri="{FF2B5EF4-FFF2-40B4-BE49-F238E27FC236}">
                <a16:creationId xmlns:a16="http://schemas.microsoft.com/office/drawing/2014/main" id="{3A255551-6814-6A7B-7066-572A412375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61"/>
          <a:stretch/>
        </p:blipFill>
        <p:spPr>
          <a:xfrm>
            <a:off x="0" y="-41379"/>
            <a:ext cx="12192000" cy="6949179"/>
          </a:xfrm>
          <a:prstGeom prst="rect">
            <a:avLst/>
          </a:prstGeom>
        </p:spPr>
      </p:pic>
      <p:pic>
        <p:nvPicPr>
          <p:cNvPr id="2" name="Bols Logo_White.png" descr="Bols Logo_White.png">
            <a:extLst>
              <a:ext uri="{FF2B5EF4-FFF2-40B4-BE49-F238E27FC236}">
                <a16:creationId xmlns:a16="http://schemas.microsoft.com/office/drawing/2014/main" id="{5938FA21-50E3-D4EE-5B20-FDD64E5EC8B1}"/>
              </a:ext>
            </a:extLst>
          </p:cNvPr>
          <p:cNvPicPr>
            <a:picLocks noChangeAspect="1"/>
          </p:cNvPicPr>
          <p:nvPr/>
        </p:nvPicPr>
        <p:blipFill>
          <a:blip r:embed="rId3"/>
          <a:stretch>
            <a:fillRect/>
          </a:stretch>
        </p:blipFill>
        <p:spPr>
          <a:xfrm>
            <a:off x="1417856" y="-1360714"/>
            <a:ext cx="9644288" cy="9644289"/>
          </a:xfrm>
          <a:prstGeom prst="rect">
            <a:avLst/>
          </a:prstGeom>
          <a:ln w="12700">
            <a:miter lim="400000"/>
          </a:ln>
        </p:spPr>
      </p:pic>
      <p:pic>
        <p:nvPicPr>
          <p:cNvPr id="7" name="Graphic 6" descr="Home with solid fill">
            <a:hlinkClick r:id="rId4" action="ppaction://hlinksldjump"/>
            <a:extLst>
              <a:ext uri="{FF2B5EF4-FFF2-40B4-BE49-F238E27FC236}">
                <a16:creationId xmlns:a16="http://schemas.microsoft.com/office/drawing/2014/main" id="{9CE91D8B-B8C8-BDF0-4A57-CF9A01222A74}"/>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4818" y="6557761"/>
            <a:ext cx="255734" cy="255734"/>
          </a:xfrm>
          <a:prstGeom prst="rect">
            <a:avLst/>
          </a:prstGeom>
        </p:spPr>
      </p:pic>
    </p:spTree>
    <p:extLst>
      <p:ext uri="{BB962C8B-B14F-4D97-AF65-F5344CB8AC3E}">
        <p14:creationId xmlns:p14="http://schemas.microsoft.com/office/powerpoint/2010/main" val="32996173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 with food and drinks&#10;&#10;Description automatically generated with medium confidence">
            <a:extLst>
              <a:ext uri="{FF2B5EF4-FFF2-40B4-BE49-F238E27FC236}">
                <a16:creationId xmlns:a16="http://schemas.microsoft.com/office/drawing/2014/main" id="{4A99DFC4-15B1-BCF1-5C2C-FE418A4E18E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0157" y="-5387"/>
            <a:ext cx="4530908" cy="5021988"/>
          </a:xfrm>
          <a:prstGeom prst="rect">
            <a:avLst/>
          </a:prstGeom>
        </p:spPr>
      </p:pic>
      <p:pic>
        <p:nvPicPr>
          <p:cNvPr id="8" name="Picture 7" descr="A group of people posing for the camera&#10;&#10;Description automatically generated with medium confidence">
            <a:extLst>
              <a:ext uri="{FF2B5EF4-FFF2-40B4-BE49-F238E27FC236}">
                <a16:creationId xmlns:a16="http://schemas.microsoft.com/office/drawing/2014/main" id="{8A68EF57-9B14-8037-3B3E-7B70D6D1B79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197191" y="225"/>
            <a:ext cx="3994811" cy="5016377"/>
          </a:xfrm>
          <a:prstGeom prst="rect">
            <a:avLst/>
          </a:prstGeom>
        </p:spPr>
      </p:pic>
      <p:sp>
        <p:nvSpPr>
          <p:cNvPr id="11" name="INSIGHT…">
            <a:extLst>
              <a:ext uri="{FF2B5EF4-FFF2-40B4-BE49-F238E27FC236}">
                <a16:creationId xmlns:a16="http://schemas.microsoft.com/office/drawing/2014/main" id="{6AEAD7CC-73F7-DD28-5187-988D7883D984}"/>
              </a:ext>
            </a:extLst>
          </p:cNvPr>
          <p:cNvSpPr txBox="1"/>
          <p:nvPr/>
        </p:nvSpPr>
        <p:spPr>
          <a:xfrm>
            <a:off x="-4228" y="5508426"/>
            <a:ext cx="12195831" cy="1241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5" tIns="35715" rIns="35715" bIns="35715" anchor="ctr">
            <a:spAutoFit/>
          </a:bodyPr>
          <a:lstStyle>
            <a:lvl1pPr defTabSz="825500">
              <a:lnSpc>
                <a:spcPts val="4800"/>
              </a:lnSpc>
              <a:defRPr sz="4600" cap="all" spc="400">
                <a:solidFill>
                  <a:srgbClr val="FFB347"/>
                </a:solidFill>
              </a:defRPr>
            </a:lvl1pPr>
          </a:lstStyle>
          <a:p>
            <a:pPr algn="ctr" defTabSz="1100611" hangingPunct="0">
              <a:lnSpc>
                <a:spcPct val="100000"/>
              </a:lnSpc>
              <a:defRPr/>
            </a:pPr>
            <a:r>
              <a:rPr lang="en-US" sz="3000" b="1" kern="0" cap="none" spc="0">
                <a:solidFill>
                  <a:srgbClr val="0C2340"/>
                </a:solidFill>
                <a:latin typeface="Times New Roman"/>
                <a:cs typeface="Brandon Grotesque Black"/>
                <a:sym typeface="Brandon Grotesque Black"/>
              </a:rPr>
              <a:t>BOLS COCKTAILS</a:t>
            </a:r>
            <a:endParaRPr lang="en-US" sz="3000" b="1" kern="0" cap="none" spc="0">
              <a:solidFill>
                <a:srgbClr val="0C2340"/>
              </a:solidFill>
              <a:latin typeface="Times New Roman"/>
              <a:cs typeface="Brandon Grotesque Black"/>
            </a:endParaRPr>
          </a:p>
          <a:p>
            <a:pPr algn="ctr" defTabSz="1100611" hangingPunct="0">
              <a:lnSpc>
                <a:spcPct val="100000"/>
              </a:lnSpc>
              <a:defRPr/>
            </a:pPr>
            <a:r>
              <a:rPr lang="en-US" sz="1600" b="1" kern="0" cap="none" spc="0">
                <a:solidFill>
                  <a:srgbClr val="0C2340"/>
                </a:solidFill>
                <a:latin typeface="Times New Roman"/>
                <a:cs typeface="Brandon Grotesque Black"/>
                <a:sym typeface="Brandon Grotesque Black"/>
              </a:rPr>
              <a:t>IS HERE TO INSPIRE YOU  TO EXPLORE THE WORLD OF COCKTAILS AND CREATE MAGIC</a:t>
            </a:r>
            <a:endParaRPr lang="en-US" sz="1600" b="1" kern="0" cap="none" spc="0">
              <a:solidFill>
                <a:srgbClr val="0C2340"/>
              </a:solidFill>
              <a:latin typeface="Times New Roman"/>
              <a:cs typeface="Brandon Grotesque Black"/>
            </a:endParaRPr>
          </a:p>
          <a:p>
            <a:pPr algn="ctr" defTabSz="1100611" hangingPunct="0">
              <a:lnSpc>
                <a:spcPct val="100000"/>
              </a:lnSpc>
              <a:defRPr/>
            </a:pPr>
            <a:endParaRPr lang="en-US" sz="3000" b="1" kern="0" cap="none" spc="0">
              <a:solidFill>
                <a:srgbClr val="0C2340"/>
              </a:solidFill>
              <a:latin typeface="Times New Roman"/>
              <a:cs typeface="Brandon Grotesque Black"/>
            </a:endParaRPr>
          </a:p>
        </p:txBody>
      </p:sp>
      <p:pic>
        <p:nvPicPr>
          <p:cNvPr id="12" name="Picture 11" descr="A picture containing person, indoor, drink, alcohol&#10;&#10;Description automatically generated">
            <a:extLst>
              <a:ext uri="{FF2B5EF4-FFF2-40B4-BE49-F238E27FC236}">
                <a16:creationId xmlns:a16="http://schemas.microsoft.com/office/drawing/2014/main" id="{4B079F65-E69F-59B6-C611-847F7EE8830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25773" y="224"/>
            <a:ext cx="3801928" cy="5016379"/>
          </a:xfrm>
          <a:prstGeom prst="rect">
            <a:avLst/>
          </a:prstGeom>
        </p:spPr>
      </p:pic>
      <p:cxnSp>
        <p:nvCxnSpPr>
          <p:cNvPr id="10" name="Straight Connector 9">
            <a:extLst>
              <a:ext uri="{FF2B5EF4-FFF2-40B4-BE49-F238E27FC236}">
                <a16:creationId xmlns:a16="http://schemas.microsoft.com/office/drawing/2014/main" id="{016F1EA0-B801-7D85-CA5E-33D9D275EE41}"/>
              </a:ext>
            </a:extLst>
          </p:cNvPr>
          <p:cNvCxnSpPr>
            <a:cxnSpLocks/>
          </p:cNvCxnSpPr>
          <p:nvPr/>
        </p:nvCxnSpPr>
        <p:spPr>
          <a:xfrm flipV="1">
            <a:off x="-60154" y="5007605"/>
            <a:ext cx="12251759" cy="8999"/>
          </a:xfrm>
          <a:prstGeom prst="line">
            <a:avLst/>
          </a:prstGeom>
          <a:ln w="38100">
            <a:solidFill>
              <a:srgbClr val="0098E0"/>
            </a:solidFill>
          </a:ln>
        </p:spPr>
        <p:style>
          <a:lnRef idx="1">
            <a:schemeClr val="accent1"/>
          </a:lnRef>
          <a:fillRef idx="0">
            <a:schemeClr val="accent1"/>
          </a:fillRef>
          <a:effectRef idx="0">
            <a:schemeClr val="accent1"/>
          </a:effectRef>
          <a:fontRef idx="minor">
            <a:schemeClr val="tx1"/>
          </a:fontRef>
        </p:style>
      </p:cxnSp>
      <p:pic>
        <p:nvPicPr>
          <p:cNvPr id="2" name="Graphic 1" descr="Home with solid fill">
            <a:hlinkClick r:id="" action="ppaction://noaction"/>
            <a:extLst>
              <a:ext uri="{FF2B5EF4-FFF2-40B4-BE49-F238E27FC236}">
                <a16:creationId xmlns:a16="http://schemas.microsoft.com/office/drawing/2014/main" id="{C34D49F0-8172-C101-8168-6ECF7BE23790}"/>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0322" y="6457490"/>
            <a:ext cx="291356" cy="291356"/>
          </a:xfrm>
          <a:prstGeom prst="rect">
            <a:avLst/>
          </a:prstGeom>
        </p:spPr>
      </p:pic>
    </p:spTree>
    <p:extLst>
      <p:ext uri="{BB962C8B-B14F-4D97-AF65-F5344CB8AC3E}">
        <p14:creationId xmlns:p14="http://schemas.microsoft.com/office/powerpoint/2010/main" val="90423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601" y="0"/>
            <a:ext cx="12041268" cy="67911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18006-DC87-F38E-1C81-6F4379134EB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t="17979" r="1582"/>
          <a:stretch>
            <a:fillRect/>
          </a:stretch>
        </p:blipFill>
        <p:spPr>
          <a:xfrm>
            <a:off x="0" y="0"/>
            <a:ext cx="12191999" cy="6911352"/>
          </a:xfrm>
          <a:prstGeom prst="rect">
            <a:avLst/>
          </a:prstGeom>
        </p:spPr>
      </p:pic>
      <p:sp>
        <p:nvSpPr>
          <p:cNvPr id="8" name="Freeform 8"/>
          <p:cNvSpPr/>
          <p:nvPr/>
        </p:nvSpPr>
        <p:spPr>
          <a:xfrm>
            <a:off x="1" y="6143693"/>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4"/>
            <a:stretch>
              <a:fillRect/>
            </a:stretch>
          </a:blipFill>
        </p:spPr>
        <p:txBody>
          <a:bodyPr/>
          <a:lstStyle/>
          <a:p>
            <a:pPr defTabSz="609660">
              <a:defRPr/>
            </a:pPr>
            <a:endParaRPr lang="en-US" sz="1200">
              <a:solidFill>
                <a:prstClr val="black"/>
              </a:solidFill>
              <a:latin typeface="Calibri"/>
            </a:endParaRPr>
          </a:p>
        </p:txBody>
      </p:sp>
      <p:sp>
        <p:nvSpPr>
          <p:cNvPr id="7" name="Rectangle: Rounded Corners 6">
            <a:extLst>
              <a:ext uri="{FF2B5EF4-FFF2-40B4-BE49-F238E27FC236}">
                <a16:creationId xmlns:a16="http://schemas.microsoft.com/office/drawing/2014/main" id="{765139C4-68AF-F3B4-998E-72D5A48E9070}"/>
              </a:ext>
            </a:extLst>
          </p:cNvPr>
          <p:cNvSpPr/>
          <p:nvPr/>
        </p:nvSpPr>
        <p:spPr>
          <a:xfrm>
            <a:off x="2483318" y="1472663"/>
            <a:ext cx="7363326" cy="4492201"/>
          </a:xfrm>
          <a:prstGeom prst="roundRect">
            <a:avLst/>
          </a:prstGeom>
          <a:solidFill>
            <a:sysClr val="window" lastClr="FFFFFF">
              <a:alpha val="70000"/>
            </a:sys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 name="TextBox 6"/>
          <p:cNvSpPr txBox="1"/>
          <p:nvPr/>
        </p:nvSpPr>
        <p:spPr>
          <a:xfrm>
            <a:off x="4969455" y="2890751"/>
            <a:ext cx="2989068"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What is it?</a:t>
            </a:r>
          </a:p>
        </p:txBody>
      </p:sp>
      <p:sp>
        <p:nvSpPr>
          <p:cNvPr id="9" name="TextBox 26">
            <a:extLst>
              <a:ext uri="{FF2B5EF4-FFF2-40B4-BE49-F238E27FC236}">
                <a16:creationId xmlns:a16="http://schemas.microsoft.com/office/drawing/2014/main" id="{CBEC7607-C314-BCED-4E64-E8D20990EA2C}"/>
              </a:ext>
            </a:extLst>
          </p:cNvPr>
          <p:cNvSpPr txBox="1"/>
          <p:nvPr/>
        </p:nvSpPr>
        <p:spPr>
          <a:xfrm>
            <a:off x="2826106" y="3466897"/>
            <a:ext cx="6626950" cy="2640082"/>
          </a:xfrm>
          <a:prstGeom prst="rect">
            <a:avLst/>
          </a:prstGeom>
        </p:spPr>
        <p:txBody>
          <a:bodyPr wrap="square" lIns="0" tIns="0" rIns="0" bIns="0" rtlCol="0" anchor="t">
            <a:spAutoFit/>
          </a:bodyPr>
          <a:lstStyle/>
          <a:p>
            <a:pPr marL="544443" lvl="1" indent="-342917" defTabSz="609660">
              <a:lnSpc>
                <a:spcPts val="2613"/>
              </a:lnSpc>
              <a:buFont typeface="Arial" panose="020B0604020202020204" pitchFamily="34" charset="0"/>
              <a:buChar char="•"/>
              <a:defRPr/>
            </a:pPr>
            <a:r>
              <a:rPr lang="en-US" sz="1866">
                <a:solidFill>
                  <a:srgbClr val="0C2340"/>
                </a:solidFill>
                <a:latin typeface="Times New Roman"/>
                <a:ea typeface="Times New Roman"/>
                <a:cs typeface="Times New Roman"/>
                <a:sym typeface="Times New Roman"/>
              </a:rPr>
              <a:t>An initiative to give you the best </a:t>
            </a:r>
            <a:r>
              <a:rPr lang="en-US" sz="1866" b="1">
                <a:solidFill>
                  <a:srgbClr val="0C2340"/>
                </a:solidFill>
                <a:latin typeface="Times New Roman"/>
                <a:ea typeface="Times New Roman"/>
                <a:cs typeface="Times New Roman"/>
                <a:sym typeface="Times New Roman"/>
              </a:rPr>
              <a:t>sales arguments</a:t>
            </a:r>
            <a:r>
              <a:rPr lang="en-US" sz="1866">
                <a:solidFill>
                  <a:srgbClr val="0C2340"/>
                </a:solidFill>
                <a:latin typeface="Times New Roman"/>
                <a:ea typeface="Times New Roman"/>
                <a:cs typeface="Times New Roman"/>
                <a:sym typeface="Times New Roman"/>
              </a:rPr>
              <a:t>!</a:t>
            </a:r>
          </a:p>
          <a:p>
            <a:pPr marL="544443" lvl="1" indent="-342917" defTabSz="609660">
              <a:lnSpc>
                <a:spcPts val="2613"/>
              </a:lnSpc>
              <a:buFont typeface="Arial" panose="020B0604020202020204" pitchFamily="34" charset="0"/>
              <a:buChar char="•"/>
              <a:defRPr/>
            </a:pPr>
            <a:r>
              <a:rPr lang="en-US" sz="1866">
                <a:solidFill>
                  <a:srgbClr val="0C2340"/>
                </a:solidFill>
                <a:latin typeface="Times New Roman"/>
                <a:ea typeface="Times New Roman"/>
                <a:cs typeface="Times New Roman"/>
                <a:sym typeface="Times New Roman"/>
              </a:rPr>
              <a:t>A sum up of </a:t>
            </a:r>
            <a:r>
              <a:rPr lang="en-US" sz="1866" b="1">
                <a:solidFill>
                  <a:srgbClr val="0C2340"/>
                </a:solidFill>
                <a:latin typeface="Times New Roman"/>
                <a:ea typeface="Times New Roman"/>
                <a:cs typeface="Times New Roman"/>
                <a:sym typeface="Times New Roman"/>
              </a:rPr>
              <a:t>the best reasons to prefer the Bols </a:t>
            </a:r>
            <a:r>
              <a:rPr lang="en-US" sz="1866">
                <a:solidFill>
                  <a:srgbClr val="0C2340"/>
                </a:solidFill>
                <a:latin typeface="Times New Roman"/>
                <a:ea typeface="Times New Roman"/>
                <a:cs typeface="Times New Roman"/>
                <a:sym typeface="Times New Roman"/>
              </a:rPr>
              <a:t>range over their competitors after our comparative research with a panel of bartenders, industry experts and consumers.</a:t>
            </a:r>
          </a:p>
          <a:p>
            <a:pPr marL="544443" lvl="1" indent="-342917" defTabSz="609660">
              <a:lnSpc>
                <a:spcPts val="2613"/>
              </a:lnSpc>
              <a:buFont typeface="Arial" panose="020B0604020202020204" pitchFamily="34" charset="0"/>
              <a:buChar char="•"/>
              <a:defRPr/>
            </a:pPr>
            <a:r>
              <a:rPr lang="en-US" sz="1866">
                <a:solidFill>
                  <a:srgbClr val="0C2340"/>
                </a:solidFill>
                <a:latin typeface="Times New Roman"/>
                <a:ea typeface="Times New Roman"/>
                <a:cs typeface="Times New Roman"/>
                <a:sym typeface="Times New Roman"/>
              </a:rPr>
              <a:t>Our </a:t>
            </a:r>
            <a:r>
              <a:rPr lang="en-US" sz="1866" b="1">
                <a:solidFill>
                  <a:srgbClr val="0C2340"/>
                </a:solidFill>
                <a:latin typeface="Times New Roman"/>
                <a:ea typeface="Times New Roman"/>
                <a:cs typeface="Times New Roman"/>
                <a:sym typeface="Times New Roman"/>
              </a:rPr>
              <a:t>bold take</a:t>
            </a:r>
            <a:r>
              <a:rPr lang="en-US" sz="1866">
                <a:solidFill>
                  <a:srgbClr val="0C2340"/>
                </a:solidFill>
                <a:latin typeface="Times New Roman"/>
                <a:ea typeface="Times New Roman"/>
                <a:cs typeface="Times New Roman"/>
                <a:sym typeface="Times New Roman"/>
              </a:rPr>
              <a:t>: our liqueur range has nothing to envy the global category leaders, rather we argue that they offer the authentic flavor and amazing mixability in cocktails .</a:t>
            </a:r>
            <a:br>
              <a:rPr lang="en-US" sz="1866">
                <a:solidFill>
                  <a:srgbClr val="0C2340"/>
                </a:solidFill>
                <a:latin typeface="Times New Roman"/>
                <a:ea typeface="Times New Roman"/>
                <a:cs typeface="Times New Roman"/>
                <a:sym typeface="Times New Roman"/>
              </a:rPr>
            </a:br>
            <a:endParaRPr lang="en-US" sz="1866">
              <a:solidFill>
                <a:srgbClr val="DE0250"/>
              </a:solidFill>
              <a:latin typeface="Times New Roman"/>
              <a:ea typeface="Times New Roman"/>
              <a:cs typeface="Times New Roman"/>
              <a:sym typeface="Times New Roman"/>
            </a:endParaRPr>
          </a:p>
        </p:txBody>
      </p:sp>
      <p:pic>
        <p:nvPicPr>
          <p:cNvPr id="5" name="Picture 4" descr="A yellow and purple sign&#10;&#10;AI-generated content may be incorrect.">
            <a:extLst>
              <a:ext uri="{FF2B5EF4-FFF2-40B4-BE49-F238E27FC236}">
                <a16:creationId xmlns:a16="http://schemas.microsoft.com/office/drawing/2014/main" id="{60078F7C-8C63-EF00-F063-A9C4A52FCE97}"/>
              </a:ext>
            </a:extLst>
          </p:cNvPr>
          <p:cNvPicPr>
            <a:picLocks noChangeAspect="1"/>
          </p:cNvPicPr>
          <p:nvPr/>
        </p:nvPicPr>
        <p:blipFill>
          <a:blip r:embed="rId5">
            <a:extLst>
              <a:ext uri="{28A0092B-C50C-407E-A947-70E740481C1C}">
                <a14:useLocalDpi xmlns:a14="http://schemas.microsoft.com/office/drawing/2010/main" val="0"/>
              </a:ext>
            </a:extLst>
          </a:blip>
          <a:srcRect t="21047" b="18129"/>
          <a:stretch/>
        </p:blipFill>
        <p:spPr>
          <a:xfrm>
            <a:off x="3448043" y="1474076"/>
            <a:ext cx="5433876" cy="1859108"/>
          </a:xfrm>
          <a:prstGeom prst="rect">
            <a:avLst/>
          </a:prstGeom>
        </p:spPr>
      </p:pic>
      <p:pic>
        <p:nvPicPr>
          <p:cNvPr id="3" name="Graphic 2" descr="Home with solid fill">
            <a:hlinkClick r:id="rId6" action="ppaction://hlinksldjump"/>
            <a:extLst>
              <a:ext uri="{FF2B5EF4-FFF2-40B4-BE49-F238E27FC236}">
                <a16:creationId xmlns:a16="http://schemas.microsoft.com/office/drawing/2014/main" id="{49835576-4A4E-F905-2D94-1A893523B20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74818" y="6557761"/>
            <a:ext cx="242364" cy="2423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923A-B3C3-8021-91B5-6903DDE18925}"/>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0A2B70D-5646-B84F-60E6-ABC65F8942B2}"/>
              </a:ext>
            </a:extLst>
          </p:cNvPr>
          <p:cNvSpPr/>
          <p:nvPr/>
        </p:nvSpPr>
        <p:spPr>
          <a:xfrm>
            <a:off x="714612" y="1514902"/>
            <a:ext cx="3671408" cy="46287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6" name="TextBox 6">
            <a:extLst>
              <a:ext uri="{FF2B5EF4-FFF2-40B4-BE49-F238E27FC236}">
                <a16:creationId xmlns:a16="http://schemas.microsoft.com/office/drawing/2014/main" id="{E72B12FC-3B4F-BE4E-814A-1893BA71DC6E}"/>
              </a:ext>
            </a:extLst>
          </p:cNvPr>
          <p:cNvSpPr txBox="1"/>
          <p:nvPr/>
        </p:nvSpPr>
        <p:spPr>
          <a:xfrm>
            <a:off x="5694274" y="402205"/>
            <a:ext cx="6029448"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Our claim: </a:t>
            </a:r>
            <a:r>
              <a:rPr lang="en-US" sz="3526">
                <a:solidFill>
                  <a:srgbClr val="0C2340"/>
                </a:solidFill>
                <a:latin typeface="Adobe Caslon Pro" panose="0205050205050A020403" pitchFamily="18" charset="0"/>
                <a:ea typeface="Times New Roman Bold"/>
                <a:cs typeface="Times New Roman Bold"/>
                <a:sym typeface="Times New Roman Bold"/>
              </a:rPr>
              <a:t>we excel in…</a:t>
            </a:r>
            <a:endParaRPr lang="en-US" sz="3526" i="1">
              <a:solidFill>
                <a:srgbClr val="0C2340"/>
              </a:solidFill>
              <a:latin typeface="Adobe Caslon Pro" panose="0205050205050A020403" pitchFamily="18" charset="0"/>
              <a:ea typeface="Times New Roman Bold"/>
              <a:cs typeface="Times New Roman Bold"/>
              <a:sym typeface="Times New Roman Bold"/>
            </a:endParaRPr>
          </a:p>
        </p:txBody>
      </p:sp>
      <p:sp>
        <p:nvSpPr>
          <p:cNvPr id="8" name="Freeform 8">
            <a:extLst>
              <a:ext uri="{FF2B5EF4-FFF2-40B4-BE49-F238E27FC236}">
                <a16:creationId xmlns:a16="http://schemas.microsoft.com/office/drawing/2014/main" id="{BB907661-14A4-8FAC-FECB-4CF38F0D91A7}"/>
              </a:ext>
            </a:extLst>
          </p:cNvPr>
          <p:cNvSpPr/>
          <p:nvPr/>
        </p:nvSpPr>
        <p:spPr>
          <a:xfrm>
            <a:off x="1" y="6143693"/>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defTabSz="609660">
              <a:defRPr/>
            </a:pPr>
            <a:endParaRPr lang="en-US" sz="1200">
              <a:solidFill>
                <a:prstClr val="black"/>
              </a:solidFill>
              <a:latin typeface="Calibri"/>
            </a:endParaRPr>
          </a:p>
        </p:txBody>
      </p:sp>
      <p:sp>
        <p:nvSpPr>
          <p:cNvPr id="9" name="TextBox 26">
            <a:extLst>
              <a:ext uri="{FF2B5EF4-FFF2-40B4-BE49-F238E27FC236}">
                <a16:creationId xmlns:a16="http://schemas.microsoft.com/office/drawing/2014/main" id="{483DDEC6-3412-F44B-6F4E-B6BAFF26C3E1}"/>
              </a:ext>
            </a:extLst>
          </p:cNvPr>
          <p:cNvSpPr txBox="1"/>
          <p:nvPr/>
        </p:nvSpPr>
        <p:spPr>
          <a:xfrm>
            <a:off x="991126" y="3292940"/>
            <a:ext cx="3076626" cy="2671397"/>
          </a:xfrm>
          <a:prstGeom prst="rect">
            <a:avLst/>
          </a:prstGeom>
        </p:spPr>
        <p:txBody>
          <a:bodyPr wrap="square" lIns="0" tIns="0" rIns="0" bIns="0" rtlCol="0" anchor="t">
            <a:spAutoFit/>
          </a:bodyPr>
          <a:lstStyle/>
          <a:p>
            <a:pPr marL="201295"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Our liqueur delivers the </a:t>
            </a:r>
            <a:r>
              <a:rPr lang="en-US" sz="1866" b="1">
                <a:latin typeface="Times New Roman"/>
                <a:ea typeface="Times New Roman"/>
                <a:cs typeface="Times New Roman"/>
                <a:sym typeface="Times New Roman"/>
              </a:rPr>
              <a:t>authentic flavor </a:t>
            </a:r>
            <a:r>
              <a:rPr lang="en-US" sz="1866">
                <a:latin typeface="Times New Roman"/>
                <a:ea typeface="Times New Roman"/>
                <a:cs typeface="Times New Roman"/>
                <a:sym typeface="Times New Roman"/>
              </a:rPr>
              <a:t>it advertises, standing out from competitors by capturing the essence of the taste in a more genuine way.</a:t>
            </a:r>
            <a:endParaRPr lang="en-US"/>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All liqueurs made with </a:t>
            </a:r>
            <a:r>
              <a:rPr lang="en-US" sz="1866" b="1">
                <a:latin typeface="Times New Roman"/>
                <a:ea typeface="Times New Roman"/>
                <a:cs typeface="Times New Roman"/>
                <a:sym typeface="Times New Roman"/>
              </a:rPr>
              <a:t>natural botanicals.</a:t>
            </a:r>
          </a:p>
        </p:txBody>
      </p:sp>
      <p:pic>
        <p:nvPicPr>
          <p:cNvPr id="5" name="Picture 4" descr="A yellow and purple sign&#10;&#10;AI-generated content may be incorrect.">
            <a:extLst>
              <a:ext uri="{FF2B5EF4-FFF2-40B4-BE49-F238E27FC236}">
                <a16:creationId xmlns:a16="http://schemas.microsoft.com/office/drawing/2014/main" id="{69F3C4E0-3413-E0C5-23D1-2122C3C18D92}"/>
              </a:ext>
            </a:extLst>
          </p:cNvPr>
          <p:cNvPicPr>
            <a:picLocks noChangeAspect="1"/>
          </p:cNvPicPr>
          <p:nvPr/>
        </p:nvPicPr>
        <p:blipFill>
          <a:blip r:embed="rId3">
            <a:extLst>
              <a:ext uri="{28A0092B-C50C-407E-A947-70E740481C1C}">
                <a14:useLocalDpi xmlns:a14="http://schemas.microsoft.com/office/drawing/2010/main" val="0"/>
              </a:ext>
            </a:extLst>
          </a:blip>
          <a:srcRect t="21047" b="18129"/>
          <a:stretch/>
        </p:blipFill>
        <p:spPr>
          <a:xfrm>
            <a:off x="0" y="-25766"/>
            <a:ext cx="5433876" cy="1859108"/>
          </a:xfrm>
          <a:prstGeom prst="rect">
            <a:avLst/>
          </a:prstGeom>
        </p:spPr>
      </p:pic>
      <p:sp>
        <p:nvSpPr>
          <p:cNvPr id="3" name="Rectangle: Rounded Corners 2">
            <a:extLst>
              <a:ext uri="{FF2B5EF4-FFF2-40B4-BE49-F238E27FC236}">
                <a16:creationId xmlns:a16="http://schemas.microsoft.com/office/drawing/2014/main" id="{9C305C65-4039-7B2B-3D66-59B37E9833C7}"/>
              </a:ext>
            </a:extLst>
          </p:cNvPr>
          <p:cNvSpPr/>
          <p:nvPr/>
        </p:nvSpPr>
        <p:spPr>
          <a:xfrm>
            <a:off x="4765100" y="1514901"/>
            <a:ext cx="3510995" cy="46287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49F97CE0-491F-EE8C-81EB-4D43A0392DCE}"/>
              </a:ext>
            </a:extLst>
          </p:cNvPr>
          <p:cNvSpPr/>
          <p:nvPr/>
        </p:nvSpPr>
        <p:spPr>
          <a:xfrm>
            <a:off x="8581742" y="1514901"/>
            <a:ext cx="3349369" cy="46287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id="{1F843C49-4462-C291-1CCC-7414D3F155CE}"/>
              </a:ext>
            </a:extLst>
          </p:cNvPr>
          <p:cNvSpPr txBox="1"/>
          <p:nvPr/>
        </p:nvSpPr>
        <p:spPr>
          <a:xfrm>
            <a:off x="1585696" y="2638302"/>
            <a:ext cx="1964779"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ea typeface="Times New Roman Bold"/>
                <a:cs typeface="Times New Roman Bold"/>
                <a:sym typeface="Times New Roman Bold"/>
              </a:rPr>
              <a:t>FLAVOR</a:t>
            </a:r>
          </a:p>
        </p:txBody>
      </p:sp>
      <p:sp>
        <p:nvSpPr>
          <p:cNvPr id="13" name="TextBox 12">
            <a:extLst>
              <a:ext uri="{FF2B5EF4-FFF2-40B4-BE49-F238E27FC236}">
                <a16:creationId xmlns:a16="http://schemas.microsoft.com/office/drawing/2014/main" id="{F728D0E2-F82E-F96E-44E8-C3D9148DAA44}"/>
              </a:ext>
            </a:extLst>
          </p:cNvPr>
          <p:cNvSpPr txBox="1"/>
          <p:nvPr/>
        </p:nvSpPr>
        <p:spPr>
          <a:xfrm>
            <a:off x="9322211" y="2638300"/>
            <a:ext cx="2049136"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cs typeface="Times New Roman Bold"/>
                <a:sym typeface="Times New Roman Bold"/>
              </a:rPr>
              <a:t>MARGIN</a:t>
            </a:r>
          </a:p>
        </p:txBody>
      </p:sp>
      <p:sp>
        <p:nvSpPr>
          <p:cNvPr id="14" name="TextBox 13">
            <a:extLst>
              <a:ext uri="{FF2B5EF4-FFF2-40B4-BE49-F238E27FC236}">
                <a16:creationId xmlns:a16="http://schemas.microsoft.com/office/drawing/2014/main" id="{BA651FD0-7724-27F4-16CD-498B2923E97D}"/>
              </a:ext>
            </a:extLst>
          </p:cNvPr>
          <p:cNvSpPr txBox="1"/>
          <p:nvPr/>
        </p:nvSpPr>
        <p:spPr>
          <a:xfrm>
            <a:off x="5120063" y="2638301"/>
            <a:ext cx="2951366"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COCKTAILS</a:t>
            </a:r>
          </a:p>
        </p:txBody>
      </p:sp>
      <p:sp>
        <p:nvSpPr>
          <p:cNvPr id="16" name="TextBox 26">
            <a:extLst>
              <a:ext uri="{FF2B5EF4-FFF2-40B4-BE49-F238E27FC236}">
                <a16:creationId xmlns:a16="http://schemas.microsoft.com/office/drawing/2014/main" id="{8FBC3B3D-E879-F044-F792-C8258F2C00DD}"/>
              </a:ext>
            </a:extLst>
          </p:cNvPr>
          <p:cNvSpPr txBox="1"/>
          <p:nvPr/>
        </p:nvSpPr>
        <p:spPr>
          <a:xfrm>
            <a:off x="8708998" y="3118839"/>
            <a:ext cx="2951366" cy="2640082"/>
          </a:xfrm>
          <a:prstGeom prst="rect">
            <a:avLst/>
          </a:prstGeom>
        </p:spPr>
        <p:txBody>
          <a:bodyPr wrap="square" lIns="0" tIns="0" rIns="0" bIns="0" rtlCol="0" anchor="t">
            <a:spAutoFit/>
          </a:bodyPr>
          <a:lstStyle/>
          <a:p>
            <a:pPr marL="201526" lvl="1" defTabSz="609660">
              <a:lnSpc>
                <a:spcPts val="2613"/>
              </a:lnSpc>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Better value proposition.</a:t>
            </a:r>
          </a:p>
          <a:p>
            <a:pPr marL="544426" lvl="1" indent="-342900" defTabSz="609660">
              <a:lnSpc>
                <a:spcPts val="2613"/>
              </a:lnSpc>
              <a:buFont typeface="Wingdings" panose="05000000000000000000" pitchFamily="2" charset="2"/>
              <a:buChar char="à"/>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Equal (if not better) quality, yet </a:t>
            </a:r>
            <a:r>
              <a:rPr lang="en-US" sz="1866" b="1">
                <a:latin typeface="Times New Roman"/>
                <a:ea typeface="Times New Roman"/>
                <a:cs typeface="Times New Roman"/>
                <a:sym typeface="Times New Roman"/>
              </a:rPr>
              <a:t>more affordable</a:t>
            </a:r>
            <a:r>
              <a:rPr lang="en-US" sz="1866">
                <a:latin typeface="Times New Roman"/>
                <a:ea typeface="Times New Roman"/>
                <a:cs typeface="Times New Roman"/>
                <a:sym typeface="Times New Roman"/>
              </a:rPr>
              <a:t> option and still with international </a:t>
            </a:r>
            <a:r>
              <a:rPr lang="en-US" sz="1866" b="1">
                <a:latin typeface="Times New Roman"/>
                <a:ea typeface="Times New Roman"/>
                <a:cs typeface="Times New Roman"/>
                <a:sym typeface="Times New Roman"/>
              </a:rPr>
              <a:t>premium allure</a:t>
            </a:r>
            <a:r>
              <a:rPr lang="en-US" sz="1866">
                <a:latin typeface="Times New Roman"/>
                <a:ea typeface="Times New Roman"/>
                <a:cs typeface="Times New Roman"/>
                <a:sym typeface="Times New Roman"/>
              </a:rPr>
              <a:t>. </a:t>
            </a:r>
          </a:p>
        </p:txBody>
      </p:sp>
      <p:sp>
        <p:nvSpPr>
          <p:cNvPr id="17" name="TextBox 26">
            <a:extLst>
              <a:ext uri="{FF2B5EF4-FFF2-40B4-BE49-F238E27FC236}">
                <a16:creationId xmlns:a16="http://schemas.microsoft.com/office/drawing/2014/main" id="{29365ABB-D587-87F7-04DC-384C3D288B84}"/>
              </a:ext>
            </a:extLst>
          </p:cNvPr>
          <p:cNvSpPr txBox="1"/>
          <p:nvPr/>
        </p:nvSpPr>
        <p:spPr>
          <a:xfrm>
            <a:off x="5008198" y="3070037"/>
            <a:ext cx="2951366" cy="2640082"/>
          </a:xfrm>
          <a:prstGeom prst="rect">
            <a:avLst/>
          </a:prstGeom>
        </p:spPr>
        <p:txBody>
          <a:bodyPr wrap="square" lIns="0" tIns="0" rIns="0" bIns="0" rtlCol="0" anchor="t">
            <a:spAutoFit/>
          </a:bodyPr>
          <a:lstStyle/>
          <a:p>
            <a:pPr marL="201526" lvl="1" defTabSz="609660">
              <a:lnSpc>
                <a:spcPts val="2613"/>
              </a:lnSpc>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b="1">
                <a:latin typeface="Times New Roman"/>
                <a:ea typeface="Times New Roman"/>
                <a:cs typeface="Times New Roman"/>
                <a:sym typeface="Times New Roman"/>
              </a:rPr>
              <a:t>Made for cocktails</a:t>
            </a:r>
          </a:p>
          <a:p>
            <a:pPr marL="544426" lvl="1" indent="-342900" defTabSz="609660">
              <a:lnSpc>
                <a:spcPts val="2613"/>
              </a:lnSpc>
              <a:buFont typeface="Wingdings" panose="05000000000000000000" pitchFamily="2" charset="2"/>
              <a:buChar char="à"/>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All our Bols Liqueurs give a very clean and explicit botanical flavor that </a:t>
            </a:r>
            <a:r>
              <a:rPr lang="en-US" sz="1866" b="1">
                <a:latin typeface="Times New Roman"/>
                <a:ea typeface="Times New Roman"/>
                <a:cs typeface="Times New Roman"/>
                <a:sym typeface="Times New Roman"/>
              </a:rPr>
              <a:t>elevates cocktails </a:t>
            </a:r>
            <a:r>
              <a:rPr lang="en-US" sz="1866">
                <a:latin typeface="Times New Roman"/>
                <a:ea typeface="Times New Roman"/>
                <a:cs typeface="Times New Roman"/>
                <a:sym typeface="Times New Roman"/>
              </a:rPr>
              <a:t>and fuels creativity. </a:t>
            </a:r>
          </a:p>
        </p:txBody>
      </p:sp>
      <p:pic>
        <p:nvPicPr>
          <p:cNvPr id="19" name="Graphic 18" descr="Badge with solid fill">
            <a:extLst>
              <a:ext uri="{FF2B5EF4-FFF2-40B4-BE49-F238E27FC236}">
                <a16:creationId xmlns:a16="http://schemas.microsoft.com/office/drawing/2014/main" id="{79BA5CB7-6D1E-02B8-ADE2-191DF5E357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63397" y="1588259"/>
            <a:ext cx="914400" cy="914400"/>
          </a:xfrm>
          <a:prstGeom prst="rect">
            <a:avLst/>
          </a:prstGeom>
        </p:spPr>
      </p:pic>
      <p:pic>
        <p:nvPicPr>
          <p:cNvPr id="21" name="Graphic 20" descr="Badge 3 with solid fill">
            <a:extLst>
              <a:ext uri="{FF2B5EF4-FFF2-40B4-BE49-F238E27FC236}">
                <a16:creationId xmlns:a16="http://schemas.microsoft.com/office/drawing/2014/main" id="{D2A6D0E9-F6BD-F1AE-2708-29B2E80563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89579" y="1588259"/>
            <a:ext cx="914400" cy="914400"/>
          </a:xfrm>
          <a:prstGeom prst="rect">
            <a:avLst/>
          </a:prstGeom>
        </p:spPr>
      </p:pic>
      <p:pic>
        <p:nvPicPr>
          <p:cNvPr id="23" name="Graphic 22" descr="Badge 1 with solid fill">
            <a:extLst>
              <a:ext uri="{FF2B5EF4-FFF2-40B4-BE49-F238E27FC236}">
                <a16:creationId xmlns:a16="http://schemas.microsoft.com/office/drawing/2014/main" id="{3CB8192E-E252-B9D9-F06C-E8E57F94E6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10886" y="1588259"/>
            <a:ext cx="914400" cy="914400"/>
          </a:xfrm>
          <a:prstGeom prst="rect">
            <a:avLst/>
          </a:prstGeom>
        </p:spPr>
      </p:pic>
      <p:pic>
        <p:nvPicPr>
          <p:cNvPr id="11" name="Graphic 10" descr="Home with solid fill">
            <a:hlinkClick r:id="rId10" action="ppaction://hlinksldjump"/>
            <a:extLst>
              <a:ext uri="{FF2B5EF4-FFF2-40B4-BE49-F238E27FC236}">
                <a16:creationId xmlns:a16="http://schemas.microsoft.com/office/drawing/2014/main" id="{D0B1FC07-068A-354D-A718-B05B2D55687B}"/>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4818" y="6557761"/>
            <a:ext cx="242364" cy="242364"/>
          </a:xfrm>
          <a:prstGeom prst="rect">
            <a:avLst/>
          </a:prstGeom>
        </p:spPr>
      </p:pic>
    </p:spTree>
    <p:extLst>
      <p:ext uri="{BB962C8B-B14F-4D97-AF65-F5344CB8AC3E}">
        <p14:creationId xmlns:p14="http://schemas.microsoft.com/office/powerpoint/2010/main" val="633761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9E104-5776-1926-7B1A-7B655043D09A}"/>
            </a:ext>
          </a:extLst>
        </p:cNvPr>
        <p:cNvGrpSpPr/>
        <p:nvPr/>
      </p:nvGrpSpPr>
      <p:grpSpPr>
        <a:xfrm>
          <a:off x="0" y="0"/>
          <a:ext cx="0" cy="0"/>
          <a:chOff x="0" y="0"/>
          <a:chExt cx="0" cy="0"/>
        </a:xfrm>
      </p:grpSpPr>
      <p:sp>
        <p:nvSpPr>
          <p:cNvPr id="4" name="Freeform 33">
            <a:extLst>
              <a:ext uri="{FF2B5EF4-FFF2-40B4-BE49-F238E27FC236}">
                <a16:creationId xmlns:a16="http://schemas.microsoft.com/office/drawing/2014/main" id="{CD2318F6-6E31-FEF8-3A57-2BA5827FB828}"/>
              </a:ext>
            </a:extLst>
          </p:cNvPr>
          <p:cNvSpPr/>
          <p:nvPr/>
        </p:nvSpPr>
        <p:spPr>
          <a:xfrm>
            <a:off x="104620" y="614369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defTabSz="609660"/>
            <a:endParaRPr lang="en-US" sz="1200">
              <a:solidFill>
                <a:prstClr val="black"/>
              </a:solidFill>
              <a:latin typeface="Calibri"/>
            </a:endParaRPr>
          </a:p>
        </p:txBody>
      </p:sp>
      <p:sp>
        <p:nvSpPr>
          <p:cNvPr id="7" name="TextBox 6">
            <a:extLst>
              <a:ext uri="{FF2B5EF4-FFF2-40B4-BE49-F238E27FC236}">
                <a16:creationId xmlns:a16="http://schemas.microsoft.com/office/drawing/2014/main" id="{58FD1221-F09B-C162-8519-3BEC5553CED4}"/>
              </a:ext>
            </a:extLst>
          </p:cNvPr>
          <p:cNvSpPr txBox="1"/>
          <p:nvPr/>
        </p:nvSpPr>
        <p:spPr>
          <a:xfrm>
            <a:off x="2401036" y="438253"/>
            <a:ext cx="8085916"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defTabSz="1100527" rtl="0" eaLnBrk="1" fontAlgn="auto" latinLnBrk="0" hangingPunct="0">
              <a:lnSpc>
                <a:spcPct val="100000"/>
              </a:lnSpc>
              <a:spcBef>
                <a:spcPts val="0"/>
              </a:spcBef>
              <a:spcAft>
                <a:spcPts val="0"/>
              </a:spcAft>
              <a:buClrTx/>
              <a:buSzTx/>
              <a:buFontTx/>
              <a:buNone/>
              <a:tabLst/>
              <a:defRPr/>
            </a:pPr>
            <a:r>
              <a:rPr lang="en-US">
                <a:latin typeface="Times New Roman"/>
                <a:sym typeface="Brandon Grotesque Black"/>
              </a:rPr>
              <a:t>A BETTER DRINK, A BIGGER WALLET</a:t>
            </a:r>
            <a:endParaRPr lang="en-US">
              <a:latin typeface="Times New Roman"/>
            </a:endParaRPr>
          </a:p>
        </p:txBody>
      </p:sp>
      <p:pic>
        <p:nvPicPr>
          <p:cNvPr id="2" name="Graphic 1" descr="Home with solid fill">
            <a:hlinkClick r:id="rId3" action="ppaction://hlinksldjump"/>
            <a:extLst>
              <a:ext uri="{FF2B5EF4-FFF2-40B4-BE49-F238E27FC236}">
                <a16:creationId xmlns:a16="http://schemas.microsoft.com/office/drawing/2014/main" id="{5E97A5E2-C89A-4DC5-6CE2-D6640B525AD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4818" y="6557761"/>
            <a:ext cx="242364" cy="242364"/>
          </a:xfrm>
          <a:prstGeom prst="rect">
            <a:avLst/>
          </a:prstGeom>
        </p:spPr>
      </p:pic>
      <p:pic>
        <p:nvPicPr>
          <p:cNvPr id="3" name="Picture 2">
            <a:extLst>
              <a:ext uri="{FF2B5EF4-FFF2-40B4-BE49-F238E27FC236}">
                <a16:creationId xmlns:a16="http://schemas.microsoft.com/office/drawing/2014/main" id="{DA580DC3-934D-E493-C770-7C44ACFB7131}"/>
              </a:ext>
            </a:extLst>
          </p:cNvPr>
          <p:cNvPicPr>
            <a:picLocks noChangeAspect="1"/>
          </p:cNvPicPr>
          <p:nvPr/>
        </p:nvPicPr>
        <p:blipFill>
          <a:blip r:embed="rId6"/>
          <a:stretch>
            <a:fillRect/>
          </a:stretch>
        </p:blipFill>
        <p:spPr>
          <a:xfrm>
            <a:off x="6443994" y="2058388"/>
            <a:ext cx="5448484" cy="3248717"/>
          </a:xfrm>
          <a:prstGeom prst="rect">
            <a:avLst/>
          </a:prstGeom>
        </p:spPr>
      </p:pic>
      <p:graphicFrame>
        <p:nvGraphicFramePr>
          <p:cNvPr id="9" name="Table 8">
            <a:extLst>
              <a:ext uri="{FF2B5EF4-FFF2-40B4-BE49-F238E27FC236}">
                <a16:creationId xmlns:a16="http://schemas.microsoft.com/office/drawing/2014/main" id="{E4DDF22B-BEA3-2653-7527-7B9ED794F533}"/>
              </a:ext>
            </a:extLst>
          </p:cNvPr>
          <p:cNvGraphicFramePr>
            <a:graphicFrameLocks noGrp="1"/>
          </p:cNvGraphicFramePr>
          <p:nvPr>
            <p:extLst>
              <p:ext uri="{D42A27DB-BD31-4B8C-83A1-F6EECF244321}">
                <p14:modId xmlns:p14="http://schemas.microsoft.com/office/powerpoint/2010/main" val="636421160"/>
              </p:ext>
            </p:extLst>
          </p:nvPr>
        </p:nvGraphicFramePr>
        <p:xfrm>
          <a:off x="531401" y="1124983"/>
          <a:ext cx="6247407" cy="5115528"/>
        </p:xfrm>
        <a:graphic>
          <a:graphicData uri="http://schemas.openxmlformats.org/drawingml/2006/table">
            <a:tbl>
              <a:tblPr/>
              <a:tblGrid>
                <a:gridCol w="2082469">
                  <a:extLst>
                    <a:ext uri="{9D8B030D-6E8A-4147-A177-3AD203B41FA5}">
                      <a16:colId xmlns:a16="http://schemas.microsoft.com/office/drawing/2014/main" val="2048358891"/>
                    </a:ext>
                  </a:extLst>
                </a:gridCol>
                <a:gridCol w="2082469">
                  <a:extLst>
                    <a:ext uri="{9D8B030D-6E8A-4147-A177-3AD203B41FA5}">
                      <a16:colId xmlns:a16="http://schemas.microsoft.com/office/drawing/2014/main" val="3484968393"/>
                    </a:ext>
                  </a:extLst>
                </a:gridCol>
                <a:gridCol w="2082469">
                  <a:extLst>
                    <a:ext uri="{9D8B030D-6E8A-4147-A177-3AD203B41FA5}">
                      <a16:colId xmlns:a16="http://schemas.microsoft.com/office/drawing/2014/main" val="2594373930"/>
                    </a:ext>
                  </a:extLst>
                </a:gridCol>
              </a:tblGrid>
              <a:tr h="0">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b="1" kern="1200">
                          <a:solidFill>
                            <a:schemeClr val="tx1"/>
                          </a:solidFill>
                          <a:latin typeface="Times New Roman"/>
                          <a:cs typeface="Times New Roman"/>
                        </a:rPr>
                        <a:t>Ingredient</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b="1" kern="1200">
                          <a:solidFill>
                            <a:schemeClr val="tx1"/>
                          </a:solidFill>
                          <a:latin typeface="Times New Roman"/>
                          <a:cs typeface="Times New Roman"/>
                        </a:rPr>
                        <a:t>Bols Triple Sec($13)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b="1" kern="1200">
                          <a:solidFill>
                            <a:schemeClr val="tx1"/>
                          </a:solidFill>
                          <a:latin typeface="Times New Roman"/>
                          <a:cs typeface="Times New Roman"/>
                        </a:rPr>
                        <a:t>Cointreau </a:t>
                      </a:r>
                    </a:p>
                    <a:p>
                      <a:pPr marL="201526" lvl="1" algn="l" defTabSz="609660" rtl="0" eaLnBrk="1" latinLnBrk="0" hangingPunct="1">
                        <a:lnSpc>
                          <a:spcPts val="2613"/>
                        </a:lnSpc>
                        <a:buNone/>
                        <a:defRPr/>
                      </a:pPr>
                      <a:r>
                        <a:rPr lang="en-US" sz="1866" b="1" kern="1200">
                          <a:solidFill>
                            <a:schemeClr val="tx1"/>
                          </a:solidFill>
                          <a:latin typeface="Times New Roman"/>
                          <a:cs typeface="Times New Roman"/>
                        </a:rPr>
                        <a:t>($40)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765278"/>
                  </a:ext>
                </a:extLst>
              </a:tr>
              <a:tr h="0">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Orange Liqueur (30 ml)</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$0.52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$1.60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690189"/>
                  </a:ext>
                </a:extLst>
              </a:tr>
              <a:tr h="0">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Tequila Blanco (50 ml)</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$0.96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$0.96</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781838"/>
                  </a:ext>
                </a:extLst>
              </a:tr>
              <a:tr h="0">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Lime Juice &amp; Garnish</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$0.20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$0.20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9965141"/>
                  </a:ext>
                </a:extLst>
              </a:tr>
              <a:tr h="0">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b="1" kern="1200">
                          <a:solidFill>
                            <a:schemeClr val="tx1"/>
                          </a:solidFill>
                          <a:latin typeface="Times New Roman"/>
                          <a:cs typeface="Times New Roman"/>
                        </a:rPr>
                        <a:t>Total Cost per Margarita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$1.68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$2.76</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404632"/>
                  </a:ext>
                </a:extLst>
              </a:tr>
              <a:tr h="0">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b="1" kern="1200">
                          <a:solidFill>
                            <a:schemeClr val="tx1"/>
                          </a:solidFill>
                          <a:latin typeface="Times New Roman"/>
                          <a:cs typeface="Times New Roman"/>
                        </a:rPr>
                        <a:t>Gross Profit ($)</a:t>
                      </a:r>
                    </a:p>
                    <a:p>
                      <a:pPr marL="201526" lvl="1" algn="l" defTabSz="609660" rtl="0" eaLnBrk="1" latinLnBrk="0" hangingPunct="1">
                        <a:lnSpc>
                          <a:spcPts val="2613"/>
                        </a:lnSpc>
                        <a:buNone/>
                        <a:defRPr/>
                      </a:pPr>
                      <a:r>
                        <a:rPr lang="en-US" sz="1866" b="1" kern="1200">
                          <a:solidFill>
                            <a:schemeClr val="tx1"/>
                          </a:solidFill>
                          <a:latin typeface="Times New Roman"/>
                          <a:cs typeface="Times New Roman"/>
                        </a:rPr>
                        <a:t>(at Sales Price $10)</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$8.32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$7.24</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658426"/>
                  </a:ext>
                </a:extLst>
              </a:tr>
              <a:tr h="436594">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b="1" kern="1200">
                          <a:solidFill>
                            <a:schemeClr val="tx1"/>
                          </a:solidFill>
                          <a:latin typeface="Times New Roman"/>
                          <a:cs typeface="Times New Roman"/>
                        </a:rPr>
                        <a:t>GP %</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83.2%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66" kern="1200">
                          <a:solidFill>
                            <a:schemeClr val="tx1"/>
                          </a:solidFill>
                          <a:latin typeface="Times New Roman"/>
                          <a:cs typeface="Times New Roman"/>
                        </a:rPr>
                        <a:t>72.4%</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3396"/>
                  </a:ext>
                </a:extLst>
              </a:tr>
            </a:tbl>
          </a:graphicData>
        </a:graphic>
      </p:graphicFrame>
    </p:spTree>
    <p:extLst>
      <p:ext uri="{BB962C8B-B14F-4D97-AF65-F5344CB8AC3E}">
        <p14:creationId xmlns:p14="http://schemas.microsoft.com/office/powerpoint/2010/main" val="299925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AD4E-54DD-E850-AC4A-CAD0B98FCCEB}"/>
            </a:ext>
          </a:extLst>
        </p:cNvPr>
        <p:cNvGrpSpPr/>
        <p:nvPr/>
      </p:nvGrpSpPr>
      <p:grpSpPr>
        <a:xfrm>
          <a:off x="0" y="0"/>
          <a:ext cx="0" cy="0"/>
          <a:chOff x="0" y="0"/>
          <a:chExt cx="0" cy="0"/>
        </a:xfrm>
      </p:grpSpPr>
      <p:sp>
        <p:nvSpPr>
          <p:cNvPr id="4" name="Freeform 33">
            <a:extLst>
              <a:ext uri="{FF2B5EF4-FFF2-40B4-BE49-F238E27FC236}">
                <a16:creationId xmlns:a16="http://schemas.microsoft.com/office/drawing/2014/main" id="{28B8D89C-60CB-BE77-935C-E20101B0611A}"/>
              </a:ext>
            </a:extLst>
          </p:cNvPr>
          <p:cNvSpPr/>
          <p:nvPr/>
        </p:nvSpPr>
        <p:spPr>
          <a:xfrm>
            <a:off x="104620" y="614369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defTabSz="609660"/>
            <a:endParaRPr lang="en-US" sz="1200">
              <a:solidFill>
                <a:prstClr val="black"/>
              </a:solidFill>
              <a:latin typeface="Calibri"/>
            </a:endParaRPr>
          </a:p>
        </p:txBody>
      </p:sp>
      <p:sp>
        <p:nvSpPr>
          <p:cNvPr id="7" name="TextBox 6">
            <a:extLst>
              <a:ext uri="{FF2B5EF4-FFF2-40B4-BE49-F238E27FC236}">
                <a16:creationId xmlns:a16="http://schemas.microsoft.com/office/drawing/2014/main" id="{2D3149B8-03ED-948D-D517-18CBFC051360}"/>
              </a:ext>
            </a:extLst>
          </p:cNvPr>
          <p:cNvSpPr txBox="1"/>
          <p:nvPr/>
        </p:nvSpPr>
        <p:spPr>
          <a:xfrm>
            <a:off x="1195693" y="601858"/>
            <a:ext cx="9588298"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algn="ctr" defTabSz="1100527"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C2340"/>
                </a:solidFill>
                <a:effectLst/>
                <a:uLnTx/>
                <a:uFillTx/>
                <a:latin typeface="Times New Roman"/>
                <a:sym typeface="Brandon Grotesque Black"/>
              </a:rPr>
              <a:t>EXTRA GP SERVING… </a:t>
            </a:r>
            <a:r>
              <a:rPr lang="en-US">
                <a:latin typeface="Times New Roman"/>
                <a:sym typeface="Brandon Grotesque Black"/>
              </a:rPr>
              <a:t>B</a:t>
            </a:r>
            <a:r>
              <a:rPr kumimoji="0" lang="en-US" sz="3200" b="0" i="0" u="none" strike="noStrike" kern="0" cap="none" spc="0" normalizeH="0" baseline="0" noProof="0">
                <a:ln>
                  <a:noFill/>
                </a:ln>
                <a:solidFill>
                  <a:srgbClr val="0C2340"/>
                </a:solidFill>
                <a:effectLst/>
                <a:uLnTx/>
                <a:uFillTx/>
                <a:latin typeface="Times New Roman"/>
                <a:sym typeface="Brandon Grotesque Black"/>
              </a:rPr>
              <a:t>ols Triple </a:t>
            </a:r>
            <a:r>
              <a:rPr lang="en-US">
                <a:latin typeface="Times New Roman"/>
                <a:sym typeface="Brandon Grotesque Black"/>
              </a:rPr>
              <a:t>S</a:t>
            </a:r>
            <a:r>
              <a:rPr kumimoji="0" lang="en-US" sz="3200" b="0" i="0" u="none" strike="noStrike" kern="0" cap="none" spc="0" normalizeH="0" baseline="0" noProof="0">
                <a:ln>
                  <a:noFill/>
                </a:ln>
                <a:solidFill>
                  <a:srgbClr val="0C2340"/>
                </a:solidFill>
                <a:effectLst/>
                <a:uLnTx/>
                <a:uFillTx/>
                <a:latin typeface="Times New Roman"/>
                <a:sym typeface="Brandon Grotesque Black"/>
              </a:rPr>
              <a:t>ec VS Cointreau </a:t>
            </a:r>
            <a:endParaRPr lang="en-US" sz="3200" b="0" i="0" u="none" strike="noStrike" kern="0" cap="none" spc="0" normalizeH="0" baseline="0" noProof="0">
              <a:ln>
                <a:noFill/>
              </a:ln>
              <a:solidFill>
                <a:srgbClr val="0C2340"/>
              </a:solidFill>
              <a:effectLst/>
              <a:uLnTx/>
              <a:uFillTx/>
              <a:latin typeface="Times New Roman"/>
            </a:endParaRPr>
          </a:p>
        </p:txBody>
      </p:sp>
      <p:sp>
        <p:nvSpPr>
          <p:cNvPr id="8" name="TextBox 7">
            <a:extLst>
              <a:ext uri="{FF2B5EF4-FFF2-40B4-BE49-F238E27FC236}">
                <a16:creationId xmlns:a16="http://schemas.microsoft.com/office/drawing/2014/main" id="{7850B755-40D9-6B05-C0BF-1F76ABA710ED}"/>
              </a:ext>
            </a:extLst>
          </p:cNvPr>
          <p:cNvSpPr txBox="1"/>
          <p:nvPr/>
        </p:nvSpPr>
        <p:spPr>
          <a:xfrm>
            <a:off x="3912643" y="1186633"/>
            <a:ext cx="4366714" cy="379463"/>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US" sz="1866">
                <a:solidFill>
                  <a:srgbClr val="803389"/>
                </a:solidFill>
                <a:latin typeface="Times New Roman"/>
                <a:cs typeface="Times New Roman"/>
                <a:sym typeface="Brandon Grotesque Black"/>
              </a:rPr>
              <a:t>Weekly, monthly &amp; yearly implications</a:t>
            </a:r>
          </a:p>
        </p:txBody>
      </p:sp>
      <p:pic>
        <p:nvPicPr>
          <p:cNvPr id="2" name="Graphic 1" descr="Home with solid fill">
            <a:hlinkClick r:id="rId3" action="ppaction://hlinksldjump"/>
            <a:extLst>
              <a:ext uri="{FF2B5EF4-FFF2-40B4-BE49-F238E27FC236}">
                <a16:creationId xmlns:a16="http://schemas.microsoft.com/office/drawing/2014/main" id="{1CD8C33F-03B4-F858-7F1C-75C2D1ED3CA3}"/>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4818" y="6557761"/>
            <a:ext cx="242364" cy="242364"/>
          </a:xfrm>
          <a:prstGeom prst="rect">
            <a:avLst/>
          </a:prstGeom>
        </p:spPr>
      </p:pic>
      <p:sp>
        <p:nvSpPr>
          <p:cNvPr id="5" name="Rectangle: Rounded Corners 4">
            <a:extLst>
              <a:ext uri="{FF2B5EF4-FFF2-40B4-BE49-F238E27FC236}">
                <a16:creationId xmlns:a16="http://schemas.microsoft.com/office/drawing/2014/main" id="{4ED78431-B496-3045-5C6C-D0E209B959CB}"/>
              </a:ext>
            </a:extLst>
          </p:cNvPr>
          <p:cNvSpPr/>
          <p:nvPr/>
        </p:nvSpPr>
        <p:spPr>
          <a:xfrm>
            <a:off x="468036" y="2038121"/>
            <a:ext cx="3671408" cy="36176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6" name="TextBox 26">
            <a:extLst>
              <a:ext uri="{FF2B5EF4-FFF2-40B4-BE49-F238E27FC236}">
                <a16:creationId xmlns:a16="http://schemas.microsoft.com/office/drawing/2014/main" id="{6E2D817D-F272-D467-4D40-9D63F6EB6C99}"/>
              </a:ext>
            </a:extLst>
          </p:cNvPr>
          <p:cNvSpPr txBox="1"/>
          <p:nvPr/>
        </p:nvSpPr>
        <p:spPr>
          <a:xfrm>
            <a:off x="795006" y="2247250"/>
            <a:ext cx="2951366" cy="1973232"/>
          </a:xfrm>
          <a:prstGeom prst="rect">
            <a:avLst/>
          </a:prstGeom>
        </p:spPr>
        <p:txBody>
          <a:bodyPr wrap="square" lIns="0" tIns="0" rIns="0" bIns="0" rtlCol="0" anchor="t">
            <a:spAutoFit/>
          </a:bodyPr>
          <a:lstStyle/>
          <a:p>
            <a:pPr marL="201526" lvl="1" algn="ctr" defTabSz="609660">
              <a:lnSpc>
                <a:spcPts val="2613"/>
              </a:lnSpc>
              <a:defRPr/>
            </a:pPr>
            <a:r>
              <a:rPr lang="en-US" sz="1866" b="1">
                <a:latin typeface="Times New Roman"/>
                <a:ea typeface="Times New Roman"/>
                <a:cs typeface="Times New Roman"/>
                <a:sym typeface="Wingdings" panose="05000000000000000000" pitchFamily="2" charset="2"/>
              </a:rPr>
              <a:t>Serving </a:t>
            </a:r>
            <a:r>
              <a:rPr lang="en-US" sz="1866" b="1">
                <a:solidFill>
                  <a:srgbClr val="D30067"/>
                </a:solidFill>
                <a:latin typeface="Times New Roman"/>
                <a:ea typeface="Times New Roman"/>
                <a:cs typeface="Times New Roman"/>
                <a:sym typeface="Wingdings" panose="05000000000000000000" pitchFamily="2" charset="2"/>
              </a:rPr>
              <a:t>100 </a:t>
            </a:r>
            <a:r>
              <a:rPr lang="en-US" sz="1866" b="1">
                <a:latin typeface="Times New Roman"/>
                <a:ea typeface="Times New Roman"/>
                <a:cs typeface="Times New Roman"/>
                <a:sym typeface="Wingdings" panose="05000000000000000000" pitchFamily="2" charset="2"/>
              </a:rPr>
              <a:t>margarita’s a week  </a:t>
            </a:r>
          </a:p>
          <a:p>
            <a:pPr marL="201526" lvl="1" defTabSz="609660">
              <a:lnSpc>
                <a:spcPts val="2613"/>
              </a:lnSpc>
              <a:defRPr/>
            </a:pPr>
            <a:endParaRPr lang="en-US" sz="1866" b="1">
              <a:latin typeface="Times New Roman"/>
              <a:ea typeface="Times New Roman"/>
              <a:cs typeface="Times New Roman"/>
              <a:sym typeface="Wingdings" panose="05000000000000000000" pitchFamily="2" charset="2"/>
            </a:endParaRPr>
          </a:p>
          <a:p>
            <a:pPr marL="201526" lvl="1" defTabSz="609660">
              <a:lnSpc>
                <a:spcPts val="2613"/>
              </a:lnSpc>
              <a:defRPr/>
            </a:pPr>
            <a:r>
              <a:rPr lang="en-US" sz="1866">
                <a:latin typeface="Times New Roman"/>
                <a:ea typeface="Times New Roman"/>
                <a:cs typeface="Times New Roman"/>
                <a:sym typeface="Wingdings" panose="05000000000000000000" pitchFamily="2" charset="2"/>
              </a:rPr>
              <a:t>$108 per week</a:t>
            </a:r>
          </a:p>
          <a:p>
            <a:pPr marL="201526" lvl="1" defTabSz="609660">
              <a:lnSpc>
                <a:spcPts val="2613"/>
              </a:lnSpc>
              <a:defRPr/>
            </a:pPr>
            <a:r>
              <a:rPr lang="en-US" sz="1866">
                <a:latin typeface="Times New Roman"/>
                <a:ea typeface="Times New Roman"/>
                <a:cs typeface="Times New Roman"/>
                <a:sym typeface="Wingdings" panose="05000000000000000000" pitchFamily="2" charset="2"/>
              </a:rPr>
              <a:t>$464,4 per month</a:t>
            </a:r>
          </a:p>
          <a:p>
            <a:pPr marL="201526" lvl="1" defTabSz="609660">
              <a:lnSpc>
                <a:spcPts val="2613"/>
              </a:lnSpc>
              <a:defRPr/>
            </a:pPr>
            <a:r>
              <a:rPr lang="en-US" sz="1866" b="1">
                <a:latin typeface="Times New Roman"/>
                <a:ea typeface="Times New Roman"/>
                <a:cs typeface="Times New Roman"/>
                <a:sym typeface="Wingdings" panose="05000000000000000000" pitchFamily="2" charset="2"/>
              </a:rPr>
              <a:t>$5572,80 </a:t>
            </a:r>
            <a:r>
              <a:rPr lang="en-US" sz="1866">
                <a:latin typeface="Times New Roman"/>
                <a:ea typeface="Times New Roman"/>
                <a:cs typeface="Times New Roman"/>
                <a:sym typeface="Wingdings" panose="05000000000000000000" pitchFamily="2" charset="2"/>
              </a:rPr>
              <a:t>per year</a:t>
            </a:r>
          </a:p>
        </p:txBody>
      </p:sp>
      <p:sp>
        <p:nvSpPr>
          <p:cNvPr id="17" name="Rectangle: Rounded Corners 16">
            <a:extLst>
              <a:ext uri="{FF2B5EF4-FFF2-40B4-BE49-F238E27FC236}">
                <a16:creationId xmlns:a16="http://schemas.microsoft.com/office/drawing/2014/main" id="{C985440F-B85E-3ED6-24E8-53314675CF5C}"/>
              </a:ext>
            </a:extLst>
          </p:cNvPr>
          <p:cNvSpPr/>
          <p:nvPr/>
        </p:nvSpPr>
        <p:spPr>
          <a:xfrm>
            <a:off x="4518524" y="2038120"/>
            <a:ext cx="3510995" cy="36176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74C232B8-04AC-B1FB-7D5B-90C5B8B9B1AA}"/>
              </a:ext>
            </a:extLst>
          </p:cNvPr>
          <p:cNvSpPr/>
          <p:nvPr/>
        </p:nvSpPr>
        <p:spPr>
          <a:xfrm>
            <a:off x="8335166" y="2038120"/>
            <a:ext cx="3349369" cy="36176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9" name="TextBox 26">
            <a:extLst>
              <a:ext uri="{FF2B5EF4-FFF2-40B4-BE49-F238E27FC236}">
                <a16:creationId xmlns:a16="http://schemas.microsoft.com/office/drawing/2014/main" id="{C9D08674-4B70-2DB6-EC46-64CF1F340DDD}"/>
              </a:ext>
            </a:extLst>
          </p:cNvPr>
          <p:cNvSpPr txBox="1"/>
          <p:nvPr/>
        </p:nvSpPr>
        <p:spPr>
          <a:xfrm>
            <a:off x="8480940" y="2296052"/>
            <a:ext cx="2951366" cy="1973232"/>
          </a:xfrm>
          <a:prstGeom prst="rect">
            <a:avLst/>
          </a:prstGeom>
        </p:spPr>
        <p:txBody>
          <a:bodyPr wrap="square" lIns="0" tIns="0" rIns="0" bIns="0" rtlCol="0" anchor="t">
            <a:spAutoFit/>
          </a:bodyPr>
          <a:lstStyle/>
          <a:p>
            <a:pPr marL="201526" lvl="1" algn="ctr" defTabSz="609660">
              <a:lnSpc>
                <a:spcPts val="2613"/>
              </a:lnSpc>
              <a:defRPr/>
            </a:pPr>
            <a:r>
              <a:rPr lang="en-US" sz="1866" b="1">
                <a:latin typeface="Times New Roman"/>
                <a:ea typeface="Times New Roman"/>
                <a:cs typeface="Times New Roman"/>
                <a:sym typeface="Times New Roman"/>
              </a:rPr>
              <a:t>Serving </a:t>
            </a:r>
            <a:r>
              <a:rPr lang="en-US" sz="1866" b="1">
                <a:solidFill>
                  <a:srgbClr val="EE7D31"/>
                </a:solidFill>
                <a:latin typeface="Times New Roman"/>
                <a:ea typeface="Times New Roman"/>
                <a:cs typeface="Times New Roman"/>
                <a:sym typeface="Times New Roman"/>
              </a:rPr>
              <a:t>500</a:t>
            </a:r>
            <a:r>
              <a:rPr lang="en-US" sz="1866" b="1">
                <a:latin typeface="Times New Roman"/>
                <a:ea typeface="Times New Roman"/>
                <a:cs typeface="Times New Roman"/>
                <a:sym typeface="Times New Roman"/>
              </a:rPr>
              <a:t> margarita’s a week</a:t>
            </a:r>
          </a:p>
          <a:p>
            <a:pPr marL="201526" lvl="1" defTabSz="609660">
              <a:lnSpc>
                <a:spcPts val="2613"/>
              </a:lnSpc>
              <a:defRPr/>
            </a:pPr>
            <a:endParaRPr lang="en-US" sz="1866" b="1">
              <a:latin typeface="Times New Roman"/>
              <a:ea typeface="Times New Roman"/>
              <a:cs typeface="Times New Roman"/>
              <a:sym typeface="Times New Roman"/>
            </a:endParaRPr>
          </a:p>
          <a:p>
            <a:pPr marL="201526" lvl="1" defTabSz="609660">
              <a:lnSpc>
                <a:spcPts val="2613"/>
              </a:lnSpc>
              <a:defRPr/>
            </a:pPr>
            <a:r>
              <a:rPr lang="en-US" sz="1866">
                <a:latin typeface="Times New Roman"/>
                <a:ea typeface="Times New Roman"/>
                <a:cs typeface="Times New Roman"/>
                <a:sym typeface="Times New Roman"/>
              </a:rPr>
              <a:t>$540 per week</a:t>
            </a:r>
          </a:p>
          <a:p>
            <a:pPr marL="201526" lvl="1" defTabSz="609660">
              <a:lnSpc>
                <a:spcPts val="2613"/>
              </a:lnSpc>
              <a:defRPr/>
            </a:pPr>
            <a:r>
              <a:rPr lang="en-US" sz="1866">
                <a:latin typeface="Times New Roman"/>
                <a:ea typeface="Times New Roman"/>
                <a:cs typeface="Times New Roman"/>
                <a:sym typeface="Times New Roman"/>
              </a:rPr>
              <a:t>$2322 per month</a:t>
            </a:r>
          </a:p>
          <a:p>
            <a:pPr marL="201526" lvl="1" defTabSz="609660">
              <a:lnSpc>
                <a:spcPts val="2613"/>
              </a:lnSpc>
              <a:defRPr/>
            </a:pPr>
            <a:r>
              <a:rPr lang="en-US" sz="1866" b="1">
                <a:latin typeface="Times New Roman"/>
                <a:ea typeface="Times New Roman"/>
                <a:cs typeface="Times New Roman"/>
                <a:sym typeface="Times New Roman"/>
              </a:rPr>
              <a:t>$27864 </a:t>
            </a:r>
            <a:r>
              <a:rPr lang="en-US" sz="1866">
                <a:latin typeface="Times New Roman"/>
                <a:ea typeface="Times New Roman"/>
                <a:cs typeface="Times New Roman"/>
                <a:sym typeface="Times New Roman"/>
              </a:rPr>
              <a:t>per year</a:t>
            </a:r>
          </a:p>
        </p:txBody>
      </p:sp>
      <p:sp>
        <p:nvSpPr>
          <p:cNvPr id="20" name="TextBox 26">
            <a:extLst>
              <a:ext uri="{FF2B5EF4-FFF2-40B4-BE49-F238E27FC236}">
                <a16:creationId xmlns:a16="http://schemas.microsoft.com/office/drawing/2014/main" id="{5BF2362D-7A80-9A9F-3A56-C4A2B60B9C20}"/>
              </a:ext>
            </a:extLst>
          </p:cNvPr>
          <p:cNvSpPr txBox="1"/>
          <p:nvPr/>
        </p:nvSpPr>
        <p:spPr>
          <a:xfrm>
            <a:off x="4780140" y="2247250"/>
            <a:ext cx="2951366" cy="1973232"/>
          </a:xfrm>
          <a:prstGeom prst="rect">
            <a:avLst/>
          </a:prstGeom>
        </p:spPr>
        <p:txBody>
          <a:bodyPr wrap="square" lIns="0" tIns="0" rIns="0" bIns="0" rtlCol="0" anchor="t">
            <a:spAutoFit/>
          </a:bodyPr>
          <a:lstStyle/>
          <a:p>
            <a:pPr marL="201526" lvl="1" algn="ctr" defTabSz="609660">
              <a:lnSpc>
                <a:spcPts val="2613"/>
              </a:lnSpc>
              <a:defRPr/>
            </a:pPr>
            <a:r>
              <a:rPr lang="en-US" sz="1866" b="1">
                <a:latin typeface="Times New Roman"/>
                <a:ea typeface="Times New Roman"/>
                <a:cs typeface="Times New Roman"/>
                <a:sym typeface="Times New Roman"/>
              </a:rPr>
              <a:t>Serving </a:t>
            </a:r>
            <a:r>
              <a:rPr lang="en-US" sz="1866" b="1">
                <a:solidFill>
                  <a:srgbClr val="A3BE0B"/>
                </a:solidFill>
                <a:latin typeface="Times New Roman"/>
                <a:ea typeface="Times New Roman"/>
                <a:cs typeface="Times New Roman"/>
                <a:sym typeface="Times New Roman"/>
              </a:rPr>
              <a:t>300 </a:t>
            </a:r>
            <a:r>
              <a:rPr lang="en-US" sz="1866" b="1">
                <a:latin typeface="Times New Roman"/>
                <a:ea typeface="Times New Roman"/>
                <a:cs typeface="Times New Roman"/>
                <a:sym typeface="Times New Roman"/>
              </a:rPr>
              <a:t>margarita’s a week</a:t>
            </a:r>
          </a:p>
          <a:p>
            <a:pPr marL="201526" lvl="1" defTabSz="609660">
              <a:lnSpc>
                <a:spcPts val="2613"/>
              </a:lnSpc>
              <a:defRPr/>
            </a:pPr>
            <a:endParaRPr lang="en-US" sz="1866" b="1">
              <a:latin typeface="Times New Roman"/>
              <a:ea typeface="Times New Roman"/>
              <a:cs typeface="Times New Roman"/>
              <a:sym typeface="Times New Roman"/>
            </a:endParaRPr>
          </a:p>
          <a:p>
            <a:pPr marL="201526" lvl="1" defTabSz="609660">
              <a:lnSpc>
                <a:spcPts val="2613"/>
              </a:lnSpc>
              <a:defRPr/>
            </a:pPr>
            <a:r>
              <a:rPr lang="en-US" sz="1866">
                <a:latin typeface="Times New Roman"/>
                <a:ea typeface="Times New Roman"/>
                <a:cs typeface="Times New Roman"/>
                <a:sym typeface="Times New Roman"/>
              </a:rPr>
              <a:t>$324 per week</a:t>
            </a:r>
          </a:p>
          <a:p>
            <a:pPr marL="201526" lvl="1" defTabSz="609660">
              <a:lnSpc>
                <a:spcPts val="2613"/>
              </a:lnSpc>
              <a:defRPr/>
            </a:pPr>
            <a:r>
              <a:rPr lang="en-US" sz="1866">
                <a:latin typeface="Times New Roman"/>
                <a:ea typeface="Times New Roman"/>
                <a:cs typeface="Times New Roman"/>
                <a:sym typeface="Times New Roman"/>
              </a:rPr>
              <a:t>$1393,2 per month</a:t>
            </a:r>
          </a:p>
          <a:p>
            <a:pPr marL="201526" lvl="1" defTabSz="609660">
              <a:lnSpc>
                <a:spcPts val="2613"/>
              </a:lnSpc>
              <a:defRPr/>
            </a:pPr>
            <a:r>
              <a:rPr lang="en-US" sz="1866" b="1">
                <a:latin typeface="Times New Roman"/>
                <a:ea typeface="Times New Roman"/>
                <a:cs typeface="Times New Roman"/>
                <a:sym typeface="Times New Roman"/>
              </a:rPr>
              <a:t>$16718,4 </a:t>
            </a:r>
            <a:r>
              <a:rPr lang="en-US" sz="1866">
                <a:latin typeface="Times New Roman"/>
                <a:ea typeface="Times New Roman"/>
                <a:cs typeface="Times New Roman"/>
                <a:sym typeface="Times New Roman"/>
              </a:rPr>
              <a:t>per year</a:t>
            </a:r>
          </a:p>
        </p:txBody>
      </p:sp>
      <p:pic>
        <p:nvPicPr>
          <p:cNvPr id="24" name="Picture 23" descr="A blue drink with a lime slice&#10;&#10;AI-generated content may be incorrect.">
            <a:extLst>
              <a:ext uri="{FF2B5EF4-FFF2-40B4-BE49-F238E27FC236}">
                <a16:creationId xmlns:a16="http://schemas.microsoft.com/office/drawing/2014/main" id="{DF6D8DA4-11A8-7E6C-EC7A-77063EB7F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187" y="4263059"/>
            <a:ext cx="1011106" cy="1392677"/>
          </a:xfrm>
          <a:prstGeom prst="rect">
            <a:avLst/>
          </a:prstGeom>
        </p:spPr>
      </p:pic>
      <p:pic>
        <p:nvPicPr>
          <p:cNvPr id="25" name="Picture 24" descr="A blue drink with a lime slice&#10;&#10;AI-generated content may be incorrect.">
            <a:extLst>
              <a:ext uri="{FF2B5EF4-FFF2-40B4-BE49-F238E27FC236}">
                <a16:creationId xmlns:a16="http://schemas.microsoft.com/office/drawing/2014/main" id="{F7206205-5C47-726C-7D76-5982EC81F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731" y="4305155"/>
            <a:ext cx="1011106" cy="1392677"/>
          </a:xfrm>
          <a:prstGeom prst="rect">
            <a:avLst/>
          </a:prstGeom>
        </p:spPr>
      </p:pic>
      <p:pic>
        <p:nvPicPr>
          <p:cNvPr id="26" name="Picture 25" descr="A blue drink with a lime slice&#10;&#10;AI-generated content may be incorrect.">
            <a:extLst>
              <a:ext uri="{FF2B5EF4-FFF2-40B4-BE49-F238E27FC236}">
                <a16:creationId xmlns:a16="http://schemas.microsoft.com/office/drawing/2014/main" id="{A6D5EF55-2DEE-D0ED-1C83-A94357D9E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6032" y="4294952"/>
            <a:ext cx="1011106" cy="1392677"/>
          </a:xfrm>
          <a:prstGeom prst="rect">
            <a:avLst/>
          </a:prstGeom>
        </p:spPr>
      </p:pic>
      <p:pic>
        <p:nvPicPr>
          <p:cNvPr id="27" name="Picture 26" descr="A blue drink with a lime slice&#10;&#10;AI-generated content may be incorrect.">
            <a:extLst>
              <a:ext uri="{FF2B5EF4-FFF2-40B4-BE49-F238E27FC236}">
                <a16:creationId xmlns:a16="http://schemas.microsoft.com/office/drawing/2014/main" id="{9FBB55F9-B9E3-31B0-532B-2152BD5003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912" y="4294952"/>
            <a:ext cx="1011106" cy="1392677"/>
          </a:xfrm>
          <a:prstGeom prst="rect">
            <a:avLst/>
          </a:prstGeom>
        </p:spPr>
      </p:pic>
      <p:pic>
        <p:nvPicPr>
          <p:cNvPr id="28" name="Picture 27" descr="A blue drink with a lime slice&#10;&#10;AI-generated content may be incorrect.">
            <a:extLst>
              <a:ext uri="{FF2B5EF4-FFF2-40B4-BE49-F238E27FC236}">
                <a16:creationId xmlns:a16="http://schemas.microsoft.com/office/drawing/2014/main" id="{2F395920-E625-0472-719E-E4FBA71B2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8112" y="4301106"/>
            <a:ext cx="1011106" cy="1392677"/>
          </a:xfrm>
          <a:prstGeom prst="rect">
            <a:avLst/>
          </a:prstGeom>
        </p:spPr>
      </p:pic>
      <p:pic>
        <p:nvPicPr>
          <p:cNvPr id="29" name="Picture 28" descr="A blue drink with a lime slice&#10;&#10;AI-generated content may be incorrect.">
            <a:extLst>
              <a:ext uri="{FF2B5EF4-FFF2-40B4-BE49-F238E27FC236}">
                <a16:creationId xmlns:a16="http://schemas.microsoft.com/office/drawing/2014/main" id="{763CE6D8-D8F4-0CFF-E729-1EB0150AA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712" y="4294951"/>
            <a:ext cx="1011106" cy="1392677"/>
          </a:xfrm>
          <a:prstGeom prst="rect">
            <a:avLst/>
          </a:prstGeom>
        </p:spPr>
      </p:pic>
    </p:spTree>
    <p:extLst>
      <p:ext uri="{BB962C8B-B14F-4D97-AF65-F5344CB8AC3E}">
        <p14:creationId xmlns:p14="http://schemas.microsoft.com/office/powerpoint/2010/main" val="22532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1EB47F-5FCE-1389-EEDB-D4A39667C463}"/>
              </a:ext>
            </a:extLst>
          </p:cNvPr>
          <p:cNvSpPr/>
          <p:nvPr/>
        </p:nvSpPr>
        <p:spPr>
          <a:xfrm>
            <a:off x="1130943" y="5113939"/>
            <a:ext cx="10366865" cy="156072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5" name="TextBox 24">
            <a:extLst>
              <a:ext uri="{FF2B5EF4-FFF2-40B4-BE49-F238E27FC236}">
                <a16:creationId xmlns:a16="http://schemas.microsoft.com/office/drawing/2014/main" id="{ECF3A3AF-44A8-C5B2-8ADD-6CAE7196F286}"/>
              </a:ext>
            </a:extLst>
          </p:cNvPr>
          <p:cNvSpPr txBox="1"/>
          <p:nvPr/>
        </p:nvSpPr>
        <p:spPr>
          <a:xfrm>
            <a:off x="2666614" y="6464485"/>
            <a:ext cx="1657523"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Triple Sec</a:t>
            </a:r>
          </a:p>
        </p:txBody>
      </p:sp>
      <p:sp>
        <p:nvSpPr>
          <p:cNvPr id="30" name="TextBox 29">
            <a:extLst>
              <a:ext uri="{FF2B5EF4-FFF2-40B4-BE49-F238E27FC236}">
                <a16:creationId xmlns:a16="http://schemas.microsoft.com/office/drawing/2014/main" id="{82D33A74-EAA9-7EDF-EEB6-6BDBB37826E6}"/>
              </a:ext>
            </a:extLst>
          </p:cNvPr>
          <p:cNvSpPr txBox="1"/>
          <p:nvPr/>
        </p:nvSpPr>
        <p:spPr>
          <a:xfrm>
            <a:off x="5790073" y="6464245"/>
            <a:ext cx="975211"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Elderflower</a:t>
            </a:r>
          </a:p>
        </p:txBody>
      </p:sp>
      <p:sp>
        <p:nvSpPr>
          <p:cNvPr id="33" name="TextBox 32">
            <a:extLst>
              <a:ext uri="{FF2B5EF4-FFF2-40B4-BE49-F238E27FC236}">
                <a16:creationId xmlns:a16="http://schemas.microsoft.com/office/drawing/2014/main" id="{318E9B0B-AA74-5F4A-8DB0-14BB6343FC9D}"/>
              </a:ext>
            </a:extLst>
          </p:cNvPr>
          <p:cNvSpPr txBox="1"/>
          <p:nvPr/>
        </p:nvSpPr>
        <p:spPr>
          <a:xfrm>
            <a:off x="8464072" y="6455100"/>
            <a:ext cx="1125095"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Melon</a:t>
            </a:r>
          </a:p>
        </p:txBody>
      </p:sp>
      <p:sp>
        <p:nvSpPr>
          <p:cNvPr id="36" name="TextBox 35">
            <a:extLst>
              <a:ext uri="{FF2B5EF4-FFF2-40B4-BE49-F238E27FC236}">
                <a16:creationId xmlns:a16="http://schemas.microsoft.com/office/drawing/2014/main" id="{8D9B9A9C-7309-3A20-FE74-473799E74479}"/>
              </a:ext>
            </a:extLst>
          </p:cNvPr>
          <p:cNvSpPr txBox="1"/>
          <p:nvPr/>
        </p:nvSpPr>
        <p:spPr>
          <a:xfrm>
            <a:off x="885523" y="6457141"/>
            <a:ext cx="1657523"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Coconut</a:t>
            </a:r>
          </a:p>
        </p:txBody>
      </p:sp>
      <p:sp>
        <p:nvSpPr>
          <p:cNvPr id="39" name="TextBox 38">
            <a:extLst>
              <a:ext uri="{FF2B5EF4-FFF2-40B4-BE49-F238E27FC236}">
                <a16:creationId xmlns:a16="http://schemas.microsoft.com/office/drawing/2014/main" id="{FDD8345A-F526-5B6B-84D1-C4BCCE2AF0C8}"/>
              </a:ext>
            </a:extLst>
          </p:cNvPr>
          <p:cNvSpPr txBox="1"/>
          <p:nvPr/>
        </p:nvSpPr>
        <p:spPr>
          <a:xfrm>
            <a:off x="10352181" y="6451073"/>
            <a:ext cx="921623"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Lychee</a:t>
            </a:r>
          </a:p>
        </p:txBody>
      </p:sp>
      <p:sp>
        <p:nvSpPr>
          <p:cNvPr id="40" name="TextBox 39">
            <a:extLst>
              <a:ext uri="{FF2B5EF4-FFF2-40B4-BE49-F238E27FC236}">
                <a16:creationId xmlns:a16="http://schemas.microsoft.com/office/drawing/2014/main" id="{82D3B2F8-DFAF-5301-9781-E18F04521228}"/>
              </a:ext>
            </a:extLst>
          </p:cNvPr>
          <p:cNvSpPr txBox="1"/>
          <p:nvPr/>
        </p:nvSpPr>
        <p:spPr>
          <a:xfrm>
            <a:off x="2117590" y="6460676"/>
            <a:ext cx="921623"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Coffee</a:t>
            </a:r>
          </a:p>
        </p:txBody>
      </p:sp>
      <p:pic>
        <p:nvPicPr>
          <p:cNvPr id="32" name="Picture 31">
            <a:extLst>
              <a:ext uri="{FF2B5EF4-FFF2-40B4-BE49-F238E27FC236}">
                <a16:creationId xmlns:a16="http://schemas.microsoft.com/office/drawing/2014/main" id="{BD0B821B-4D3A-3B2D-2D3A-C73D9F28D91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55665" y="4031832"/>
            <a:ext cx="805704" cy="2422163"/>
          </a:xfrm>
          <a:prstGeom prst="rect">
            <a:avLst/>
          </a:prstGeom>
        </p:spPr>
      </p:pic>
      <p:pic>
        <p:nvPicPr>
          <p:cNvPr id="13" name="Picture 12" descr="A bottle of water&#10;&#10;Description automatically generated with low confidence">
            <a:extLst>
              <a:ext uri="{FF2B5EF4-FFF2-40B4-BE49-F238E27FC236}">
                <a16:creationId xmlns:a16="http://schemas.microsoft.com/office/drawing/2014/main" id="{A8798D5A-4EC6-CEC3-B6EF-197DC8FFF3A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1419" y="3987697"/>
            <a:ext cx="1725735" cy="2441079"/>
          </a:xfrm>
          <a:prstGeom prst="rect">
            <a:avLst/>
          </a:prstGeom>
        </p:spPr>
      </p:pic>
      <p:pic>
        <p:nvPicPr>
          <p:cNvPr id="21" name="Picture 20" descr="A bottle of alcohol&#10;&#10;Description automatically generated with low confidence">
            <a:extLst>
              <a:ext uri="{FF2B5EF4-FFF2-40B4-BE49-F238E27FC236}">
                <a16:creationId xmlns:a16="http://schemas.microsoft.com/office/drawing/2014/main" id="{0A3C4F22-4CD3-62B9-52EA-B0AAF88DA97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051898" y="4055903"/>
            <a:ext cx="875453" cy="2233375"/>
          </a:xfrm>
          <a:prstGeom prst="rect">
            <a:avLst/>
          </a:prstGeom>
        </p:spPr>
      </p:pic>
      <p:pic>
        <p:nvPicPr>
          <p:cNvPr id="42" name="Picture 41" descr="A bottle of alcohol&#10;&#10;Description automatically generated with low confidence">
            <a:extLst>
              <a:ext uri="{FF2B5EF4-FFF2-40B4-BE49-F238E27FC236}">
                <a16:creationId xmlns:a16="http://schemas.microsoft.com/office/drawing/2014/main" id="{A3C1D4BA-8EE1-9FB1-54EF-3712B92208B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29921" y="4028386"/>
            <a:ext cx="885905" cy="2441339"/>
          </a:xfrm>
          <a:prstGeom prst="rect">
            <a:avLst/>
          </a:prstGeom>
        </p:spPr>
      </p:pic>
      <p:pic>
        <p:nvPicPr>
          <p:cNvPr id="54" name="Picture 53">
            <a:extLst>
              <a:ext uri="{FF2B5EF4-FFF2-40B4-BE49-F238E27FC236}">
                <a16:creationId xmlns:a16="http://schemas.microsoft.com/office/drawing/2014/main" id="{B232BE54-DD3E-6BE5-1D1A-FE79AA40E300}"/>
              </a:ext>
            </a:extLst>
          </p:cNvPr>
          <p:cNvPicPr>
            <a:picLocks noChangeAspect="1"/>
          </p:cNvPicPr>
          <p:nvPr/>
        </p:nvPicPr>
        <p:blipFill>
          <a:blip r:embed="rId7"/>
          <a:stretch>
            <a:fillRect/>
          </a:stretch>
        </p:blipFill>
        <p:spPr>
          <a:xfrm>
            <a:off x="5600717" y="2664286"/>
            <a:ext cx="1369455" cy="1369455"/>
          </a:xfrm>
          <a:prstGeom prst="rect">
            <a:avLst/>
          </a:prstGeom>
        </p:spPr>
      </p:pic>
      <p:pic>
        <p:nvPicPr>
          <p:cNvPr id="62" name="Picture 61" descr="A bottle of liquid with a white label&#10;&#10;Description automatically generated">
            <a:extLst>
              <a:ext uri="{FF2B5EF4-FFF2-40B4-BE49-F238E27FC236}">
                <a16:creationId xmlns:a16="http://schemas.microsoft.com/office/drawing/2014/main" id="{250EB905-065A-AC89-108F-42ABE986D1A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525405" y="4029229"/>
            <a:ext cx="963596" cy="2422163"/>
          </a:xfrm>
          <a:prstGeom prst="rect">
            <a:avLst/>
          </a:prstGeom>
        </p:spPr>
      </p:pic>
      <p:sp>
        <p:nvSpPr>
          <p:cNvPr id="76" name="TextBox 75">
            <a:extLst>
              <a:ext uri="{FF2B5EF4-FFF2-40B4-BE49-F238E27FC236}">
                <a16:creationId xmlns:a16="http://schemas.microsoft.com/office/drawing/2014/main" id="{F949D5B1-4701-0304-FADB-0FD2CBEF1081}"/>
              </a:ext>
            </a:extLst>
          </p:cNvPr>
          <p:cNvSpPr txBox="1"/>
          <p:nvPr/>
        </p:nvSpPr>
        <p:spPr>
          <a:xfrm>
            <a:off x="2057439" y="508306"/>
            <a:ext cx="6740895"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algn="ctr" defTabSz="1100527"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C2340"/>
                </a:solidFill>
                <a:effectLst/>
                <a:uLnTx/>
                <a:uFillTx/>
                <a:latin typeface="Times New Roman"/>
                <a:sym typeface="Brandon Grotesque Black"/>
              </a:rPr>
              <a:t>MAJOR OPPORTUNITIES IF YOU</a:t>
            </a:r>
            <a:endParaRPr lang="en-US" sz="3200" b="0" i="0" u="none" strike="noStrike" kern="0" cap="none" spc="0" normalizeH="0" baseline="0" noProof="0">
              <a:ln>
                <a:noFill/>
              </a:ln>
              <a:solidFill>
                <a:srgbClr val="0C2340"/>
              </a:solidFill>
              <a:effectLst/>
              <a:uLnTx/>
              <a:uFillTx/>
              <a:latin typeface="Times New Roman"/>
            </a:endParaRPr>
          </a:p>
        </p:txBody>
      </p:sp>
      <p:sp>
        <p:nvSpPr>
          <p:cNvPr id="77" name="TextBox 76">
            <a:extLst>
              <a:ext uri="{FF2B5EF4-FFF2-40B4-BE49-F238E27FC236}">
                <a16:creationId xmlns:a16="http://schemas.microsoft.com/office/drawing/2014/main" id="{DB9245FC-CE47-67F7-47C6-F66EBD5555F6}"/>
              </a:ext>
            </a:extLst>
          </p:cNvPr>
          <p:cNvSpPr txBox="1"/>
          <p:nvPr/>
        </p:nvSpPr>
        <p:spPr>
          <a:xfrm>
            <a:off x="3583860" y="1362882"/>
            <a:ext cx="4908148" cy="338554"/>
          </a:xfrm>
          <a:prstGeom prst="rect">
            <a:avLst/>
          </a:prstGeom>
          <a:noFill/>
        </p:spPr>
        <p:txBody>
          <a:bodyPr wrap="square" lIns="91440" tIns="45720" rIns="91440" bIns="45720" anchor="t">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A5E5B"/>
                </a:solidFill>
                <a:effectLst/>
                <a:uLnTx/>
                <a:uFillTx/>
                <a:latin typeface="Times New Roman"/>
                <a:cs typeface="Brandon Grotesque Black"/>
                <a:sym typeface="Brandon Grotesque Black"/>
              </a:rPr>
              <a:t>BOLS VS. THE CATEGORY LEADERS</a:t>
            </a:r>
            <a:endParaRPr lang="en-US" sz="1600" b="1" i="0" u="none" strike="noStrike" kern="1200" cap="none" spc="0" normalizeH="0" baseline="0" noProof="0">
              <a:ln>
                <a:noFill/>
              </a:ln>
              <a:solidFill>
                <a:srgbClr val="EA5E5B"/>
              </a:solidFill>
              <a:effectLst/>
              <a:uLnTx/>
              <a:uFillTx/>
              <a:latin typeface="Times New Roman"/>
              <a:cs typeface="Brandon Grotesque Black"/>
            </a:endParaRPr>
          </a:p>
        </p:txBody>
      </p:sp>
      <p:sp>
        <p:nvSpPr>
          <p:cNvPr id="78" name="TextBox 77">
            <a:extLst>
              <a:ext uri="{FF2B5EF4-FFF2-40B4-BE49-F238E27FC236}">
                <a16:creationId xmlns:a16="http://schemas.microsoft.com/office/drawing/2014/main" id="{9F2282E6-292B-41ED-DFD2-BC503E5D9935}"/>
              </a:ext>
            </a:extLst>
          </p:cNvPr>
          <p:cNvSpPr txBox="1"/>
          <p:nvPr/>
        </p:nvSpPr>
        <p:spPr>
          <a:xfrm>
            <a:off x="1149300" y="1553618"/>
            <a:ext cx="10328827" cy="1231106"/>
          </a:xfrm>
          <a:prstGeom prst="rect">
            <a:avLst/>
          </a:prstGeom>
          <a:noFill/>
        </p:spPr>
        <p:txBody>
          <a:bodyPr wrap="square" lIns="91440" tIns="45720" rIns="91440" bIns="45720" rtlCol="0" anchor="t">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prstClr val="black"/>
              </a:solidFill>
              <a:effectLst/>
              <a:uLnTx/>
              <a:uFillTx/>
              <a:latin typeface="Times New Roman"/>
              <a:cs typeface="Brandon Grotesque Black"/>
            </a:endParaRPr>
          </a:p>
          <a:p>
            <a:pPr marL="0" marR="0" lvl="0" indent="0" algn="ctr" defTabSz="914332" rtl="0" eaLnBrk="1" fontAlgn="auto" latinLnBrk="0" hangingPunct="1">
              <a:lnSpc>
                <a:spcPct val="100000"/>
              </a:lnSpc>
              <a:spcBef>
                <a:spcPts val="0"/>
              </a:spcBef>
              <a:spcAft>
                <a:spcPts val="0"/>
              </a:spcAft>
              <a:buClrTx/>
              <a:buSzTx/>
              <a:buFontTx/>
              <a:buNone/>
              <a:tabLst/>
              <a:defRPr/>
            </a:pPr>
            <a:endParaRPr lang="en-US" sz="1400">
              <a:solidFill>
                <a:prstClr val="black"/>
              </a:solidFill>
              <a:latin typeface="Times New Roman"/>
              <a:cs typeface="Brandon Grotesque Black"/>
            </a:endParaRP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a:latin typeface="Times New Roman"/>
                <a:cs typeface="Times New Roman"/>
                <a:sym typeface="Brandon Grotesque Black"/>
              </a:rPr>
              <a:t>Largest Liqueur flavors &amp; its global category leaders </a:t>
            </a:r>
            <a:r>
              <a:rPr lang="en-US">
                <a:latin typeface="Times New Roman"/>
                <a:cs typeface="Times New Roman"/>
                <a:sym typeface="Brandon Grotesque Black"/>
              </a:rPr>
              <a:t>(</a:t>
            </a:r>
            <a:r>
              <a:rPr kumimoji="0" lang="en-US">
                <a:latin typeface="Times New Roman"/>
                <a:cs typeface="Times New Roman"/>
                <a:sym typeface="Brandon Grotesque Black"/>
              </a:rPr>
              <a:t>in order of Size of Sales based on 2024 IWSR data)</a:t>
            </a:r>
            <a:endParaRPr lang="en-US">
              <a:latin typeface="Times New Roman"/>
              <a:cs typeface="Times New Roman"/>
            </a:endParaRPr>
          </a:p>
          <a:p>
            <a:pPr marL="0" marR="0" lvl="0" indent="0" algn="ctr" defTabSz="914332"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prstClr val="black"/>
              </a:solidFill>
              <a:effectLst/>
              <a:uLnTx/>
              <a:uFillTx/>
              <a:latin typeface="Times New Roman"/>
              <a:cs typeface="Brandon Grotesque Black"/>
            </a:endParaRPr>
          </a:p>
          <a:p>
            <a:pPr marL="342265" marR="0" lvl="0" indent="-342265" algn="ctr" defTabSz="914332" rtl="0" eaLnBrk="1" fontAlgn="auto" latinLnBrk="0" hangingPunct="1">
              <a:lnSpc>
                <a:spcPct val="100000"/>
              </a:lnSpc>
              <a:spcBef>
                <a:spcPts val="0"/>
              </a:spcBef>
              <a:spcAft>
                <a:spcPts val="0"/>
              </a:spcAft>
              <a:buClrTx/>
              <a:buSzTx/>
              <a:buFont typeface="+mj-lt"/>
              <a:buAutoNum type="arabicPeriod"/>
              <a:tabLst/>
              <a:defRPr/>
            </a:pPr>
            <a:endParaRPr lang="en-US" sz="1400" b="0" i="0" u="none" strike="noStrike" kern="1200" cap="none" spc="0" normalizeH="0" baseline="0" noProof="0">
              <a:ln>
                <a:noFill/>
              </a:ln>
              <a:solidFill>
                <a:prstClr val="black"/>
              </a:solidFill>
              <a:effectLst/>
              <a:uLnTx/>
              <a:uFillTx/>
              <a:latin typeface="Times New Roman"/>
              <a:cs typeface="Brandon Grotesque Black"/>
            </a:endParaRPr>
          </a:p>
        </p:txBody>
      </p:sp>
      <p:sp>
        <p:nvSpPr>
          <p:cNvPr id="11" name="Freeform 38">
            <a:extLst>
              <a:ext uri="{FF2B5EF4-FFF2-40B4-BE49-F238E27FC236}">
                <a16:creationId xmlns:a16="http://schemas.microsoft.com/office/drawing/2014/main" id="{EAE887C3-0764-4821-ABD9-2F4ABCE99C75}"/>
              </a:ext>
            </a:extLst>
          </p:cNvPr>
          <p:cNvSpPr/>
          <p:nvPr/>
        </p:nvSpPr>
        <p:spPr>
          <a:xfrm>
            <a:off x="3215695" y="2755342"/>
            <a:ext cx="559360" cy="1216380"/>
          </a:xfrm>
          <a:custGeom>
            <a:avLst/>
            <a:gdLst/>
            <a:ahLst/>
            <a:cxnLst/>
            <a:rect l="l" t="t" r="r" b="b"/>
            <a:pathLst>
              <a:path w="1149381" h="2803369">
                <a:moveTo>
                  <a:pt x="0" y="0"/>
                </a:moveTo>
                <a:lnTo>
                  <a:pt x="1149381" y="0"/>
                </a:lnTo>
                <a:lnTo>
                  <a:pt x="1149381" y="2803370"/>
                </a:lnTo>
                <a:lnTo>
                  <a:pt x="0" y="2803370"/>
                </a:lnTo>
                <a:lnTo>
                  <a:pt x="0" y="0"/>
                </a:lnTo>
                <a:close/>
              </a:path>
            </a:pathLst>
          </a:custGeom>
          <a:blipFill>
            <a:blip r:embed="rId9"/>
            <a:stretch>
              <a:fillRect/>
            </a:stretch>
          </a:blipFill>
        </p:spPr>
        <p:txBody>
          <a:bodyPr/>
          <a:lstStyle/>
          <a:p>
            <a:pPr defTabSz="609660"/>
            <a:endParaRPr lang="en-US" sz="1200">
              <a:solidFill>
                <a:prstClr val="black"/>
              </a:solidFill>
              <a:latin typeface="Calibri"/>
            </a:endParaRPr>
          </a:p>
        </p:txBody>
      </p:sp>
      <p:sp>
        <p:nvSpPr>
          <p:cNvPr id="12" name="Freeform 22">
            <a:extLst>
              <a:ext uri="{FF2B5EF4-FFF2-40B4-BE49-F238E27FC236}">
                <a16:creationId xmlns:a16="http://schemas.microsoft.com/office/drawing/2014/main" id="{43619861-BEFE-F27C-D9AB-B5BB7B5A5F2B}"/>
              </a:ext>
            </a:extLst>
          </p:cNvPr>
          <p:cNvSpPr/>
          <p:nvPr/>
        </p:nvSpPr>
        <p:spPr>
          <a:xfrm>
            <a:off x="1501165" y="2675882"/>
            <a:ext cx="458791" cy="1273751"/>
          </a:xfrm>
          <a:custGeom>
            <a:avLst/>
            <a:gdLst/>
            <a:ahLst/>
            <a:cxnLst/>
            <a:rect l="l" t="t" r="r" b="b"/>
            <a:pathLst>
              <a:path w="1212842" h="3647645">
                <a:moveTo>
                  <a:pt x="0" y="0"/>
                </a:moveTo>
                <a:lnTo>
                  <a:pt x="1212842" y="0"/>
                </a:lnTo>
                <a:lnTo>
                  <a:pt x="1212842" y="3647645"/>
                </a:lnTo>
                <a:lnTo>
                  <a:pt x="0" y="3647645"/>
                </a:lnTo>
                <a:lnTo>
                  <a:pt x="0" y="0"/>
                </a:lnTo>
                <a:close/>
              </a:path>
            </a:pathLst>
          </a:custGeom>
          <a:blipFill>
            <a:blip r:embed="rId10"/>
            <a:stretch>
              <a:fillRect/>
            </a:stretch>
          </a:blipFill>
        </p:spPr>
        <p:txBody>
          <a:bodyPr/>
          <a:lstStyle/>
          <a:p>
            <a:pPr defTabSz="609660"/>
            <a:endParaRPr lang="en-US" sz="1200">
              <a:solidFill>
                <a:prstClr val="black"/>
              </a:solidFill>
              <a:latin typeface="Calibri"/>
            </a:endParaRPr>
          </a:p>
        </p:txBody>
      </p:sp>
      <p:sp>
        <p:nvSpPr>
          <p:cNvPr id="15" name="Freeform 39">
            <a:extLst>
              <a:ext uri="{FF2B5EF4-FFF2-40B4-BE49-F238E27FC236}">
                <a16:creationId xmlns:a16="http://schemas.microsoft.com/office/drawing/2014/main" id="{CE7FC5F9-E509-E6B1-E92C-84DA75026FCF}"/>
              </a:ext>
            </a:extLst>
          </p:cNvPr>
          <p:cNvSpPr/>
          <p:nvPr/>
        </p:nvSpPr>
        <p:spPr>
          <a:xfrm>
            <a:off x="1833397" y="2662338"/>
            <a:ext cx="1522359" cy="1331764"/>
          </a:xfrm>
          <a:custGeom>
            <a:avLst/>
            <a:gdLst/>
            <a:ahLst/>
            <a:cxnLst/>
            <a:rect l="l" t="t" r="r" b="b"/>
            <a:pathLst>
              <a:path w="2970685" h="2970685">
                <a:moveTo>
                  <a:pt x="0" y="0"/>
                </a:moveTo>
                <a:lnTo>
                  <a:pt x="2970685" y="0"/>
                </a:lnTo>
                <a:lnTo>
                  <a:pt x="2970685" y="2970685"/>
                </a:lnTo>
                <a:lnTo>
                  <a:pt x="0" y="2970685"/>
                </a:lnTo>
                <a:lnTo>
                  <a:pt x="0" y="0"/>
                </a:lnTo>
                <a:close/>
              </a:path>
            </a:pathLst>
          </a:custGeom>
          <a:blipFill>
            <a:blip r:embed="rId11"/>
            <a:stretch>
              <a:fillRect/>
            </a:stretch>
          </a:blipFill>
        </p:spPr>
        <p:txBody>
          <a:bodyPr/>
          <a:lstStyle/>
          <a:p>
            <a:pPr defTabSz="609660"/>
            <a:endParaRPr lang="en-US" sz="1200">
              <a:solidFill>
                <a:prstClr val="black"/>
              </a:solidFill>
              <a:latin typeface="Calibri"/>
            </a:endParaRPr>
          </a:p>
        </p:txBody>
      </p:sp>
      <p:sp>
        <p:nvSpPr>
          <p:cNvPr id="16" name="Freeform 33">
            <a:extLst>
              <a:ext uri="{FF2B5EF4-FFF2-40B4-BE49-F238E27FC236}">
                <a16:creationId xmlns:a16="http://schemas.microsoft.com/office/drawing/2014/main" id="{B59DE4CB-6FF0-C3FE-15B9-D39B5B903423}"/>
              </a:ext>
            </a:extLst>
          </p:cNvPr>
          <p:cNvSpPr/>
          <p:nvPr/>
        </p:nvSpPr>
        <p:spPr>
          <a:xfrm>
            <a:off x="104620" y="614369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12"/>
            <a:stretch>
              <a:fillRect/>
            </a:stretch>
          </a:blipFill>
        </p:spPr>
        <p:txBody>
          <a:bodyPr/>
          <a:lstStyle/>
          <a:p>
            <a:pPr defTabSz="609660"/>
            <a:endParaRPr lang="en-US" sz="1200">
              <a:solidFill>
                <a:prstClr val="black"/>
              </a:solidFill>
              <a:latin typeface="Calibri"/>
            </a:endParaRPr>
          </a:p>
        </p:txBody>
      </p:sp>
      <p:sp>
        <p:nvSpPr>
          <p:cNvPr id="18" name="Freeform 37">
            <a:extLst>
              <a:ext uri="{FF2B5EF4-FFF2-40B4-BE49-F238E27FC236}">
                <a16:creationId xmlns:a16="http://schemas.microsoft.com/office/drawing/2014/main" id="{CCBA3499-3994-0E85-AC8D-14336C795D9C}"/>
              </a:ext>
            </a:extLst>
          </p:cNvPr>
          <p:cNvSpPr/>
          <p:nvPr/>
        </p:nvSpPr>
        <p:spPr>
          <a:xfrm>
            <a:off x="8772938" y="2691718"/>
            <a:ext cx="431973" cy="1326850"/>
          </a:xfrm>
          <a:custGeom>
            <a:avLst/>
            <a:gdLst/>
            <a:ahLst/>
            <a:cxnLst/>
            <a:rect l="l" t="t" r="r" b="b"/>
            <a:pathLst>
              <a:path w="761041" h="2899203">
                <a:moveTo>
                  <a:pt x="0" y="0"/>
                </a:moveTo>
                <a:lnTo>
                  <a:pt x="761040" y="0"/>
                </a:lnTo>
                <a:lnTo>
                  <a:pt x="761040" y="2899203"/>
                </a:lnTo>
                <a:lnTo>
                  <a:pt x="0" y="2899203"/>
                </a:lnTo>
                <a:lnTo>
                  <a:pt x="0" y="0"/>
                </a:lnTo>
                <a:close/>
              </a:path>
            </a:pathLst>
          </a:custGeom>
          <a:blipFill>
            <a:blip r:embed="rId13"/>
            <a:stretch>
              <a:fillRect/>
            </a:stretch>
          </a:blipFill>
        </p:spPr>
        <p:txBody>
          <a:bodyPr/>
          <a:lstStyle/>
          <a:p>
            <a:pPr defTabSz="609660"/>
            <a:endParaRPr lang="en-US" sz="1200">
              <a:solidFill>
                <a:prstClr val="black"/>
              </a:solidFill>
              <a:latin typeface="Calibri"/>
            </a:endParaRPr>
          </a:p>
        </p:txBody>
      </p:sp>
      <p:pic>
        <p:nvPicPr>
          <p:cNvPr id="1026" name="Picture 2" descr="De Kuyper Kwai Feh Lychee online kopen? | Drankgigant.nl">
            <a:extLst>
              <a:ext uri="{FF2B5EF4-FFF2-40B4-BE49-F238E27FC236}">
                <a16:creationId xmlns:a16="http://schemas.microsoft.com/office/drawing/2014/main" id="{2B54F1A5-DED0-E730-F92C-5655A48C0C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93962" y="2684302"/>
            <a:ext cx="1336804" cy="1336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ottle of liquor with labels&#10;&#10;AI-generated content may be incorrect.">
            <a:extLst>
              <a:ext uri="{FF2B5EF4-FFF2-40B4-BE49-F238E27FC236}">
                <a16:creationId xmlns:a16="http://schemas.microsoft.com/office/drawing/2014/main" id="{9805F6CE-E52F-2A9E-4156-A45C316D19FC}"/>
              </a:ext>
            </a:extLst>
          </p:cNvPr>
          <p:cNvPicPr>
            <a:picLocks noChangeAspect="1"/>
          </p:cNvPicPr>
          <p:nvPr/>
        </p:nvPicPr>
        <p:blipFill>
          <a:blip r:embed="rId15">
            <a:extLst>
              <a:ext uri="{28A0092B-C50C-407E-A947-70E740481C1C}">
                <a14:useLocalDpi xmlns:a14="http://schemas.microsoft.com/office/drawing/2010/main" val="0"/>
              </a:ext>
            </a:extLst>
          </a:blip>
          <a:srcRect r="51655"/>
          <a:stretch>
            <a:fillRect/>
          </a:stretch>
        </p:blipFill>
        <p:spPr>
          <a:xfrm>
            <a:off x="10139497" y="4171950"/>
            <a:ext cx="1050219" cy="2172334"/>
          </a:xfrm>
          <a:prstGeom prst="rect">
            <a:avLst/>
          </a:prstGeom>
        </p:spPr>
      </p:pic>
      <p:pic>
        <p:nvPicPr>
          <p:cNvPr id="8" name="Picture 7" descr="A yellow and purple sign&#10;&#10;AI-generated content may be incorrect.">
            <a:extLst>
              <a:ext uri="{FF2B5EF4-FFF2-40B4-BE49-F238E27FC236}">
                <a16:creationId xmlns:a16="http://schemas.microsoft.com/office/drawing/2014/main" id="{C7E8BF42-5F4D-D0A1-76E3-2FAEEE525EEA}"/>
              </a:ext>
            </a:extLst>
          </p:cNvPr>
          <p:cNvPicPr>
            <a:picLocks noChangeAspect="1"/>
          </p:cNvPicPr>
          <p:nvPr/>
        </p:nvPicPr>
        <p:blipFill>
          <a:blip r:embed="rId16">
            <a:extLst>
              <a:ext uri="{28A0092B-C50C-407E-A947-70E740481C1C}">
                <a14:useLocalDpi xmlns:a14="http://schemas.microsoft.com/office/drawing/2010/main" val="0"/>
              </a:ext>
            </a:extLst>
          </a:blip>
          <a:srcRect t="21047" b="18129"/>
          <a:stretch/>
        </p:blipFill>
        <p:spPr>
          <a:xfrm rot="334616">
            <a:off x="8856942" y="127000"/>
            <a:ext cx="3059261" cy="1046674"/>
          </a:xfrm>
          <a:prstGeom prst="rect">
            <a:avLst/>
          </a:prstGeom>
        </p:spPr>
      </p:pic>
      <p:sp>
        <p:nvSpPr>
          <p:cNvPr id="9" name="TextBox 8">
            <a:extLst>
              <a:ext uri="{FF2B5EF4-FFF2-40B4-BE49-F238E27FC236}">
                <a16:creationId xmlns:a16="http://schemas.microsoft.com/office/drawing/2014/main" id="{806FD2F6-5E29-E652-648F-28757EFF7E2E}"/>
              </a:ext>
            </a:extLst>
          </p:cNvPr>
          <p:cNvSpPr txBox="1"/>
          <p:nvPr/>
        </p:nvSpPr>
        <p:spPr>
          <a:xfrm>
            <a:off x="1930947" y="965824"/>
            <a:ext cx="8681766"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algn="ctr" defTabSz="1100527"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C2340"/>
                </a:solidFill>
                <a:effectLst/>
                <a:uLnTx/>
                <a:uFillTx/>
                <a:latin typeface="Times New Roman"/>
                <a:sym typeface="Brandon Grotesque Black"/>
              </a:rPr>
              <a:t>WITH  THE “CATEGORY LEADERS” </a:t>
            </a:r>
            <a:endParaRPr lang="en-US" sz="3200" b="0" i="0" u="none" strike="noStrike" kern="0" cap="none" spc="0" normalizeH="0" baseline="0" noProof="0">
              <a:ln>
                <a:noFill/>
              </a:ln>
              <a:solidFill>
                <a:srgbClr val="0C2340"/>
              </a:solidFill>
              <a:effectLst/>
              <a:uLnTx/>
              <a:uFillTx/>
              <a:latin typeface="Times New Roman"/>
            </a:endParaRPr>
          </a:p>
        </p:txBody>
      </p:sp>
      <p:sp>
        <p:nvSpPr>
          <p:cNvPr id="2" name="TextBox 1">
            <a:extLst>
              <a:ext uri="{FF2B5EF4-FFF2-40B4-BE49-F238E27FC236}">
                <a16:creationId xmlns:a16="http://schemas.microsoft.com/office/drawing/2014/main" id="{5074899C-0A5E-DD74-799F-2162EDB31EA3}"/>
              </a:ext>
            </a:extLst>
          </p:cNvPr>
          <p:cNvSpPr txBox="1"/>
          <p:nvPr/>
        </p:nvSpPr>
        <p:spPr>
          <a:xfrm>
            <a:off x="6764311" y="6462278"/>
            <a:ext cx="921623"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a:solidFill>
                  <a:srgbClr val="0C2340"/>
                </a:solidFill>
                <a:latin typeface="Adobe Caslon Pro Bold" panose="0205070206050A020403" pitchFamily="18" charset="0"/>
                <a:cs typeface="Brandon Grotesque Black"/>
                <a:sym typeface="Brandon Grotesque Black"/>
              </a:rPr>
              <a:t>Raspberry</a:t>
            </a:r>
            <a:endPar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endParaRPr>
          </a:p>
        </p:txBody>
      </p:sp>
      <p:sp>
        <p:nvSpPr>
          <p:cNvPr id="5" name="TextBox 4">
            <a:extLst>
              <a:ext uri="{FF2B5EF4-FFF2-40B4-BE49-F238E27FC236}">
                <a16:creationId xmlns:a16="http://schemas.microsoft.com/office/drawing/2014/main" id="{EE4967A7-5EF8-8845-5A62-282D74ED7D04}"/>
              </a:ext>
            </a:extLst>
          </p:cNvPr>
          <p:cNvSpPr txBox="1"/>
          <p:nvPr/>
        </p:nvSpPr>
        <p:spPr>
          <a:xfrm>
            <a:off x="4689795" y="6462278"/>
            <a:ext cx="1203458"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a:solidFill>
                  <a:srgbClr val="0C2340"/>
                </a:solidFill>
                <a:latin typeface="Adobe Caslon Pro Bold" panose="0205070206050A020403" pitchFamily="18" charset="0"/>
                <a:cs typeface="Brandon Grotesque Black"/>
                <a:sym typeface="Brandon Grotesque Black"/>
              </a:rPr>
              <a:t>Dry Orange</a:t>
            </a:r>
            <a:endPar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endParaRPr>
          </a:p>
        </p:txBody>
      </p:sp>
      <p:pic>
        <p:nvPicPr>
          <p:cNvPr id="10" name="Picture 2" descr="Bols Blue Curaçao Liqueur | Make Blue Curaçao Cocktails now">
            <a:extLst>
              <a:ext uri="{FF2B5EF4-FFF2-40B4-BE49-F238E27FC236}">
                <a16:creationId xmlns:a16="http://schemas.microsoft.com/office/drawing/2014/main" id="{66B3C6B7-8CE4-E87E-7648-6D92E9C48C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36964" y="3994102"/>
            <a:ext cx="1734374" cy="24525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ols - Dry Orange Curacao 70cl Kopen? | Whisky.nl">
            <a:extLst>
              <a:ext uri="{FF2B5EF4-FFF2-40B4-BE49-F238E27FC236}">
                <a16:creationId xmlns:a16="http://schemas.microsoft.com/office/drawing/2014/main" id="{49F1BFA9-B337-362C-C716-5F61EC64157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3600" b="98000" l="10000" r="90000">
                        <a14:foregroundMark x1="45600" y1="50000" x2="42200" y2="61000"/>
                        <a14:foregroundMark x1="42200" y1="61000" x2="44800" y2="49800"/>
                        <a14:foregroundMark x1="44800" y1="49800" x2="39800" y2="59400"/>
                        <a14:foregroundMark x1="39800" y1="59400" x2="48600" y2="48400"/>
                        <a14:foregroundMark x1="48600" y1="48400" x2="48600" y2="47400"/>
                        <a14:foregroundMark x1="47800" y1="16600" x2="47600" y2="3600"/>
                        <a14:foregroundMark x1="47600" y1="3600" x2="54600" y2="12000"/>
                        <a14:foregroundMark x1="54600" y1="12000" x2="55200" y2="20000"/>
                        <a14:foregroundMark x1="39000" y1="90200" x2="51200" y2="96000"/>
                        <a14:foregroundMark x1="51200" y1="96000" x2="61400" y2="91200"/>
                        <a14:foregroundMark x1="61400" y1="91200" x2="61400" y2="89000"/>
                        <a14:foregroundMark x1="39600" y1="95400" x2="50600" y2="98000"/>
                        <a14:foregroundMark x1="50600" y1="98000" x2="59400" y2="97200"/>
                        <a14:foregroundMark x1="48600" y1="58200" x2="50200" y2="55800"/>
                      </a14:backgroundRemoval>
                    </a14:imgEffect>
                  </a14:imgLayer>
                </a14:imgProps>
              </a:ext>
            </a:extLst>
          </a:blip>
          <a:srcRect l="31200" r="30834"/>
          <a:stretch>
            <a:fillRect/>
          </a:stretch>
        </p:blipFill>
        <p:spPr>
          <a:xfrm>
            <a:off x="4862900" y="4147251"/>
            <a:ext cx="843495" cy="2221732"/>
          </a:xfrm>
          <a:prstGeom prst="rect">
            <a:avLst/>
          </a:prstGeom>
        </p:spPr>
      </p:pic>
      <p:pic>
        <p:nvPicPr>
          <p:cNvPr id="17" name="Picture 16" descr="Grand Marnier - 70CL kopen? | Gall &amp; Gall">
            <a:extLst>
              <a:ext uri="{FF2B5EF4-FFF2-40B4-BE49-F238E27FC236}">
                <a16:creationId xmlns:a16="http://schemas.microsoft.com/office/drawing/2014/main" id="{AE11B27B-9643-C6DB-1AE0-7BEC5CA3F838}"/>
              </a:ext>
            </a:extLst>
          </p:cNvPr>
          <p:cNvPicPr>
            <a:picLocks noChangeAspect="1"/>
          </p:cNvPicPr>
          <p:nvPr/>
        </p:nvPicPr>
        <p:blipFill>
          <a:blip r:embed="rId20"/>
          <a:stretch>
            <a:fillRect/>
          </a:stretch>
        </p:blipFill>
        <p:spPr>
          <a:xfrm>
            <a:off x="4940165" y="2633653"/>
            <a:ext cx="685951" cy="1366437"/>
          </a:xfrm>
          <a:prstGeom prst="rect">
            <a:avLst/>
          </a:prstGeom>
        </p:spPr>
      </p:pic>
      <p:pic>
        <p:nvPicPr>
          <p:cNvPr id="19" name="Picture 18" descr="Liqueur Chambord Royale de France une classique pour les cocktails">
            <a:extLst>
              <a:ext uri="{FF2B5EF4-FFF2-40B4-BE49-F238E27FC236}">
                <a16:creationId xmlns:a16="http://schemas.microsoft.com/office/drawing/2014/main" id="{1B760629-D5BD-CF1C-255B-95ECC15962DF}"/>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6573892" y="2724765"/>
            <a:ext cx="1256182" cy="1416883"/>
          </a:xfrm>
          <a:prstGeom prst="rect">
            <a:avLst/>
          </a:prstGeom>
        </p:spPr>
      </p:pic>
      <p:sp>
        <p:nvSpPr>
          <p:cNvPr id="20" name="TextBox 19">
            <a:extLst>
              <a:ext uri="{FF2B5EF4-FFF2-40B4-BE49-F238E27FC236}">
                <a16:creationId xmlns:a16="http://schemas.microsoft.com/office/drawing/2014/main" id="{0D6B29C0-7F98-DACE-6063-C8956EB188FB}"/>
              </a:ext>
            </a:extLst>
          </p:cNvPr>
          <p:cNvSpPr txBox="1"/>
          <p:nvPr/>
        </p:nvSpPr>
        <p:spPr>
          <a:xfrm>
            <a:off x="3573568" y="6465401"/>
            <a:ext cx="1657523"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Amaretto</a:t>
            </a:r>
          </a:p>
        </p:txBody>
      </p:sp>
      <p:pic>
        <p:nvPicPr>
          <p:cNvPr id="22" name="Picture 21">
            <a:extLst>
              <a:ext uri="{FF2B5EF4-FFF2-40B4-BE49-F238E27FC236}">
                <a16:creationId xmlns:a16="http://schemas.microsoft.com/office/drawing/2014/main" id="{D176640F-CAB2-3025-3115-9CBA59F00501}"/>
              </a:ext>
            </a:extLst>
          </p:cNvPr>
          <p:cNvPicPr>
            <a:picLocks noChangeAspect="1"/>
          </p:cNvPicPr>
          <p:nvPr/>
        </p:nvPicPr>
        <p:blipFill>
          <a:blip r:embed="rId23"/>
          <a:stretch>
            <a:fillRect/>
          </a:stretch>
        </p:blipFill>
        <p:spPr>
          <a:xfrm>
            <a:off x="4020164" y="2706489"/>
            <a:ext cx="785207" cy="1308676"/>
          </a:xfrm>
          <a:prstGeom prst="rect">
            <a:avLst/>
          </a:prstGeom>
        </p:spPr>
      </p:pic>
      <p:pic>
        <p:nvPicPr>
          <p:cNvPr id="23" name="Picture 22" descr="A bottle of liquor with a label&#10;&#10;Description automatically generated">
            <a:extLst>
              <a:ext uri="{FF2B5EF4-FFF2-40B4-BE49-F238E27FC236}">
                <a16:creationId xmlns:a16="http://schemas.microsoft.com/office/drawing/2014/main" id="{15C45B3C-0E44-8442-F2CD-FA27D4FE81A7}"/>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3536423" y="4006006"/>
            <a:ext cx="1689561" cy="2389911"/>
          </a:xfrm>
          <a:prstGeom prst="rect">
            <a:avLst/>
          </a:prstGeom>
        </p:spPr>
      </p:pic>
      <p:sp>
        <p:nvSpPr>
          <p:cNvPr id="24" name="TextBox 23">
            <a:extLst>
              <a:ext uri="{FF2B5EF4-FFF2-40B4-BE49-F238E27FC236}">
                <a16:creationId xmlns:a16="http://schemas.microsoft.com/office/drawing/2014/main" id="{63F57840-78A1-30B9-516A-59E1D7C51ABB}"/>
              </a:ext>
            </a:extLst>
          </p:cNvPr>
          <p:cNvSpPr txBox="1"/>
          <p:nvPr/>
        </p:nvSpPr>
        <p:spPr>
          <a:xfrm>
            <a:off x="7363539" y="6472477"/>
            <a:ext cx="1657523"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Cr de Cassis</a:t>
            </a:r>
          </a:p>
        </p:txBody>
      </p:sp>
      <p:pic>
        <p:nvPicPr>
          <p:cNvPr id="28" name="Picture 27">
            <a:extLst>
              <a:ext uri="{FF2B5EF4-FFF2-40B4-BE49-F238E27FC236}">
                <a16:creationId xmlns:a16="http://schemas.microsoft.com/office/drawing/2014/main" id="{3097EFA2-85E9-2618-39D0-895092153529}"/>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7270940" y="3980768"/>
            <a:ext cx="1734375" cy="2452651"/>
          </a:xfrm>
          <a:prstGeom prst="rect">
            <a:avLst/>
          </a:prstGeom>
        </p:spPr>
      </p:pic>
      <p:sp>
        <p:nvSpPr>
          <p:cNvPr id="31" name="Freeform 38">
            <a:extLst>
              <a:ext uri="{FF2B5EF4-FFF2-40B4-BE49-F238E27FC236}">
                <a16:creationId xmlns:a16="http://schemas.microsoft.com/office/drawing/2014/main" id="{CBCB18ED-DF93-5524-336D-6294BAE40B36}"/>
              </a:ext>
            </a:extLst>
          </p:cNvPr>
          <p:cNvSpPr/>
          <p:nvPr/>
        </p:nvSpPr>
        <p:spPr>
          <a:xfrm>
            <a:off x="7590645" y="2685026"/>
            <a:ext cx="1108521" cy="1331764"/>
          </a:xfrm>
          <a:custGeom>
            <a:avLst/>
            <a:gdLst/>
            <a:ahLst/>
            <a:cxnLst/>
            <a:rect l="l" t="t" r="r" b="b"/>
            <a:pathLst>
              <a:path w="2609819" h="3262273">
                <a:moveTo>
                  <a:pt x="0" y="0"/>
                </a:moveTo>
                <a:lnTo>
                  <a:pt x="2609819" y="0"/>
                </a:lnTo>
                <a:lnTo>
                  <a:pt x="2609819" y="3262274"/>
                </a:lnTo>
                <a:lnTo>
                  <a:pt x="0" y="3262274"/>
                </a:lnTo>
                <a:lnTo>
                  <a:pt x="0" y="0"/>
                </a:lnTo>
                <a:close/>
              </a:path>
            </a:pathLst>
          </a:custGeom>
          <a:blipFill>
            <a:blip r:embed="rId26"/>
            <a:stretch>
              <a:fillRect/>
            </a:stretch>
          </a:blipFill>
        </p:spPr>
        <p:txBody>
          <a:bodyPr/>
          <a:lstStyle/>
          <a:p>
            <a:pPr defTabSz="609660"/>
            <a:endParaRPr lang="en-US" sz="1200">
              <a:solidFill>
                <a:prstClr val="black"/>
              </a:solidFill>
              <a:latin typeface="Calibri"/>
            </a:endParaRPr>
          </a:p>
        </p:txBody>
      </p:sp>
      <p:sp>
        <p:nvSpPr>
          <p:cNvPr id="34" name="TextBox 33">
            <a:extLst>
              <a:ext uri="{FF2B5EF4-FFF2-40B4-BE49-F238E27FC236}">
                <a16:creationId xmlns:a16="http://schemas.microsoft.com/office/drawing/2014/main" id="{40C7B649-9B7A-431C-A9FB-146CEF89BCFB}"/>
              </a:ext>
            </a:extLst>
          </p:cNvPr>
          <p:cNvSpPr txBox="1"/>
          <p:nvPr/>
        </p:nvSpPr>
        <p:spPr>
          <a:xfrm>
            <a:off x="9415826" y="6457642"/>
            <a:ext cx="937871" cy="338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Brandon Grotesque Black"/>
                <a:sym typeface="Brandon Grotesque Black"/>
              </a:rPr>
              <a:t>Peach</a:t>
            </a:r>
          </a:p>
        </p:txBody>
      </p:sp>
      <p:pic>
        <p:nvPicPr>
          <p:cNvPr id="37" name="Picture 36">
            <a:extLst>
              <a:ext uri="{FF2B5EF4-FFF2-40B4-BE49-F238E27FC236}">
                <a16:creationId xmlns:a16="http://schemas.microsoft.com/office/drawing/2014/main" id="{1824CFF8-6FE0-5601-0F4B-586F906741B9}"/>
              </a:ext>
            </a:extLst>
          </p:cNvPr>
          <p:cNvPicPr>
            <a:picLocks noChangeAspect="1"/>
          </p:cNvPicPr>
          <p:nvPr/>
        </p:nvPicPr>
        <p:blipFill rotWithShape="1">
          <a:blip r:embed="rId27" cstate="screen">
            <a:extLst>
              <a:ext uri="{28A0092B-C50C-407E-A947-70E740481C1C}">
                <a14:useLocalDpi xmlns:a14="http://schemas.microsoft.com/office/drawing/2010/main" val="0"/>
              </a:ext>
            </a:extLst>
          </a:blip>
          <a:srcRect/>
          <a:stretch/>
        </p:blipFill>
        <p:spPr>
          <a:xfrm>
            <a:off x="8998507" y="3948992"/>
            <a:ext cx="1719804" cy="2297573"/>
          </a:xfrm>
          <a:prstGeom prst="rect">
            <a:avLst/>
          </a:prstGeom>
        </p:spPr>
      </p:pic>
      <p:sp>
        <p:nvSpPr>
          <p:cNvPr id="38" name="Freeform 38">
            <a:extLst>
              <a:ext uri="{FF2B5EF4-FFF2-40B4-BE49-F238E27FC236}">
                <a16:creationId xmlns:a16="http://schemas.microsoft.com/office/drawing/2014/main" id="{7E2B5B21-F02A-CF2F-58DD-3619195D71EB}"/>
              </a:ext>
            </a:extLst>
          </p:cNvPr>
          <p:cNvSpPr/>
          <p:nvPr/>
        </p:nvSpPr>
        <p:spPr>
          <a:xfrm>
            <a:off x="9131726" y="2561854"/>
            <a:ext cx="1531164" cy="1476399"/>
          </a:xfrm>
          <a:custGeom>
            <a:avLst/>
            <a:gdLst/>
            <a:ahLst/>
            <a:cxnLst/>
            <a:rect l="l" t="t" r="r" b="b"/>
            <a:pathLst>
              <a:path w="3136630" h="3136630">
                <a:moveTo>
                  <a:pt x="0" y="0"/>
                </a:moveTo>
                <a:lnTo>
                  <a:pt x="3136631" y="0"/>
                </a:lnTo>
                <a:lnTo>
                  <a:pt x="3136631" y="3136630"/>
                </a:lnTo>
                <a:lnTo>
                  <a:pt x="0" y="3136630"/>
                </a:lnTo>
                <a:lnTo>
                  <a:pt x="0" y="0"/>
                </a:lnTo>
                <a:close/>
              </a:path>
            </a:pathLst>
          </a:custGeom>
          <a:blipFill>
            <a:blip r:embed="rId28"/>
            <a:stretch>
              <a:fillRect/>
            </a:stretch>
          </a:blipFill>
        </p:spPr>
        <p:txBody>
          <a:bodyPr/>
          <a:lstStyle/>
          <a:p>
            <a:pPr defTabSz="609660"/>
            <a:endParaRPr lang="en-US" sz="1200">
              <a:solidFill>
                <a:prstClr val="black"/>
              </a:solidFill>
              <a:latin typeface="Calibri"/>
            </a:endParaRPr>
          </a:p>
        </p:txBody>
      </p:sp>
    </p:spTree>
    <p:extLst>
      <p:ext uri="{BB962C8B-B14F-4D97-AF65-F5344CB8AC3E}">
        <p14:creationId xmlns:p14="http://schemas.microsoft.com/office/powerpoint/2010/main" val="4106371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8D8AC161A85B4990ED10611728C6ED" ma:contentTypeVersion="7" ma:contentTypeDescription="Create a new document." ma:contentTypeScope="" ma:versionID="4bac52f1fa71710430371e7265a7d1ac">
  <xsd:schema xmlns:xsd="http://www.w3.org/2001/XMLSchema" xmlns:xs="http://www.w3.org/2001/XMLSchema" xmlns:p="http://schemas.microsoft.com/office/2006/metadata/properties" xmlns:ns2="5be0c7d6-8bb1-4278-8639-07da7a58b596" targetNamespace="http://schemas.microsoft.com/office/2006/metadata/properties" ma:root="true" ma:fieldsID="f4bc1cb7732996f606ba560938a9006d" ns2:_="">
    <xsd:import namespace="5be0c7d6-8bb1-4278-8639-07da7a58b59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0c7d6-8bb1-4278-8639-07da7a58b5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2865E7-4990-4A5F-9026-B769D65B6F66}">
  <ds:schemaRefs>
    <ds:schemaRef ds:uri="5be0c7d6-8bb1-4278-8639-07da7a58b5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9E65D8-08A4-432C-9C9D-C9AFFB489390}">
  <ds:schemaRefs>
    <ds:schemaRef ds:uri="5be0c7d6-8bb1-4278-8639-07da7a58b5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5DDE1-A94F-4E09-B847-9D181AA45C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3</Notes>
  <HiddenSlides>0</HiddenSlides>
  <ScaleCrop>false</ScaleCrop>
  <HeadingPairs>
    <vt:vector size="4" baseType="variant">
      <vt:variant>
        <vt:lpstr>Theme</vt:lpstr>
      </vt:variant>
      <vt:variant>
        <vt:i4>8</vt:i4>
      </vt:variant>
      <vt:variant>
        <vt:lpstr>Slide Titles</vt:lpstr>
      </vt:variant>
      <vt:variant>
        <vt:i4>26</vt:i4>
      </vt:variant>
    </vt:vector>
  </HeadingPairs>
  <TitlesOfParts>
    <vt:vector size="34" baseType="lpstr">
      <vt:lpstr>1_Office Theme</vt:lpstr>
      <vt:lpstr>4_Office Theme</vt:lpstr>
      <vt:lpstr>2_Office Theme</vt:lpstr>
      <vt:lpstr>7_Office Theme</vt:lpstr>
      <vt:lpstr>5_Office Theme</vt:lpstr>
      <vt:lpstr>6_Office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Liqueurs</vt:lpstr>
      <vt:lpstr>Liqueur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Kimli Bottalico</dc:creator>
  <cp:revision>22</cp:revision>
  <dcterms:created xsi:type="dcterms:W3CDTF">2025-07-09T07:30:47Z</dcterms:created>
  <dcterms:modified xsi:type="dcterms:W3CDTF">2026-01-28T04:19:00Z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0x010100A48D8AC161A85B4990ED10611728C6ED</vt:lpwstr>
  </property>
</Properties>
</file>