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291" r:id="rId4"/>
    <p:sldMasterId id="2147484447" r:id="rId5"/>
  </p:sldMasterIdLst>
  <p:notesMasterIdLst>
    <p:notesMasterId r:id="rId20"/>
  </p:notesMasterIdLst>
  <p:handoutMasterIdLst>
    <p:handoutMasterId r:id="rId21"/>
  </p:handoutMasterIdLst>
  <p:sldIdLst>
    <p:sldId id="2138104180" r:id="rId6"/>
    <p:sldId id="2138104126" r:id="rId7"/>
    <p:sldId id="2138104188" r:id="rId8"/>
    <p:sldId id="10666" r:id="rId9"/>
    <p:sldId id="2138104187" r:id="rId10"/>
    <p:sldId id="2138104129" r:id="rId11"/>
    <p:sldId id="10635" r:id="rId12"/>
    <p:sldId id="2138104127" r:id="rId13"/>
    <p:sldId id="2138104189" r:id="rId14"/>
    <p:sldId id="2138104190" r:id="rId15"/>
    <p:sldId id="2138104191" r:id="rId16"/>
    <p:sldId id="2138104128" r:id="rId17"/>
    <p:sldId id="2138104183" r:id="rId18"/>
    <p:sldId id="2138104147" r:id="rId19"/>
  </p:sldIdLst>
  <p:sldSz cx="9144000" cy="5143500" type="screen16x9"/>
  <p:notesSz cx="6858000" cy="9144000"/>
  <p:embeddedFontLst>
    <p:embeddedFont>
      <p:font typeface="Adobe Caslon Pro" panose="0205050205050B090A03" pitchFamily="18" charset="77"/>
      <p:regular r:id="rId22"/>
      <p:bold r:id="rId23"/>
      <p:italic r:id="rId24"/>
      <p:boldItalic r:id="rId25"/>
    </p:embeddedFont>
    <p:embeddedFont>
      <p:font typeface="Adobe Caslon Pro Bold" panose="0205050205050B090A03" pitchFamily="18" charset="77"/>
      <p:bold r:id="rId26"/>
      <p:italic r:id="rId27"/>
      <p:boldItalic r:id="rId28"/>
    </p:embeddedFont>
    <p:embeddedFont>
      <p:font typeface="Arial Narrow" panose="020B0604020202020204" pitchFamily="34" charset="0"/>
      <p:regular r:id="rId29"/>
      <p:bold r:id="rId30"/>
      <p:italic r:id="rId31"/>
      <p:boldItalic r:id="rId32"/>
    </p:embeddedFont>
    <p:embeddedFont>
      <p:font typeface="Brandon Grotesque Black" panose="020B0503020203060202" pitchFamily="34" charset="77"/>
      <p:regular r:id="rId33"/>
      <p:bold r:id="rId34"/>
      <p:italic r:id="rId35"/>
      <p:boldItalic r:id="rId36"/>
    </p:embeddedFont>
    <p:embeddedFont>
      <p:font typeface="Brandon Grotesque Medium" panose="020B0503020203060202" pitchFamily="34" charset="77"/>
      <p:regular r:id="rId37"/>
      <p:italic r:id="rId38"/>
    </p:embeddedFont>
    <p:embeddedFont>
      <p:font typeface="Brandon Grotesque Regular" panose="020B0503020203060202" pitchFamily="34" charset="77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804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randon Grotesque Black"/>
        <a:ea typeface="Brandon Grotesque Black"/>
        <a:cs typeface="Brandon Grotesque Black"/>
        <a:sym typeface="Brandon Grotesque Black"/>
      </a:defRPr>
    </a:lvl1pPr>
    <a:lvl2pPr marL="0" marR="0" indent="0" algn="ctr" defTabSz="30804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randon Grotesque Black"/>
        <a:ea typeface="Brandon Grotesque Black"/>
        <a:cs typeface="Brandon Grotesque Black"/>
        <a:sym typeface="Brandon Grotesque Black"/>
      </a:defRPr>
    </a:lvl2pPr>
    <a:lvl3pPr marL="0" marR="0" indent="0" algn="ctr" defTabSz="30804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randon Grotesque Black"/>
        <a:ea typeface="Brandon Grotesque Black"/>
        <a:cs typeface="Brandon Grotesque Black"/>
        <a:sym typeface="Brandon Grotesque Black"/>
      </a:defRPr>
    </a:lvl3pPr>
    <a:lvl4pPr marL="0" marR="0" indent="0" algn="ctr" defTabSz="30804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randon Grotesque Black"/>
        <a:ea typeface="Brandon Grotesque Black"/>
        <a:cs typeface="Brandon Grotesque Black"/>
        <a:sym typeface="Brandon Grotesque Black"/>
      </a:defRPr>
    </a:lvl4pPr>
    <a:lvl5pPr marL="0" marR="0" indent="0" algn="ctr" defTabSz="30804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randon Grotesque Black"/>
        <a:ea typeface="Brandon Grotesque Black"/>
        <a:cs typeface="Brandon Grotesque Black"/>
        <a:sym typeface="Brandon Grotesque Black"/>
      </a:defRPr>
    </a:lvl5pPr>
    <a:lvl6pPr marL="0" marR="0" indent="0" algn="ctr" defTabSz="30804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randon Grotesque Black"/>
        <a:ea typeface="Brandon Grotesque Black"/>
        <a:cs typeface="Brandon Grotesque Black"/>
        <a:sym typeface="Brandon Grotesque Black"/>
      </a:defRPr>
    </a:lvl6pPr>
    <a:lvl7pPr marL="0" marR="0" indent="0" algn="ctr" defTabSz="30804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randon Grotesque Black"/>
        <a:ea typeface="Brandon Grotesque Black"/>
        <a:cs typeface="Brandon Grotesque Black"/>
        <a:sym typeface="Brandon Grotesque Black"/>
      </a:defRPr>
    </a:lvl7pPr>
    <a:lvl8pPr marL="0" marR="0" indent="0" algn="ctr" defTabSz="30804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randon Grotesque Black"/>
        <a:ea typeface="Brandon Grotesque Black"/>
        <a:cs typeface="Brandon Grotesque Black"/>
        <a:sym typeface="Brandon Grotesque Black"/>
      </a:defRPr>
    </a:lvl8pPr>
    <a:lvl9pPr marL="0" marR="0" indent="0" algn="ctr" defTabSz="30804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Brandon Grotesque Black"/>
        <a:ea typeface="Brandon Grotesque Black"/>
        <a:cs typeface="Brandon Grotesque Black"/>
        <a:sym typeface="Brandon Grotesque Black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die van Doorne" initials="SvD" lastIdx="4" clrIdx="0"/>
  <p:cmAuthor id="1" name="Martha Frankfort" initials="MF" lastIdx="2" clrIdx="1">
    <p:extLst>
      <p:ext uri="{19B8F6BF-5375-455C-9EA6-DF929625EA0E}">
        <p15:presenceInfo xmlns:p15="http://schemas.microsoft.com/office/powerpoint/2012/main" userId="S::marthafrankfort@lucasbols.com::18ce651e-5749-48c4-b729-ba03935efeab" providerId="AD"/>
      </p:ext>
    </p:extLst>
  </p:cmAuthor>
  <p:cmAuthor id="2" name="Wendy Linden" initials="WL" lastIdx="2" clrIdx="2">
    <p:extLst>
      <p:ext uri="{19B8F6BF-5375-455C-9EA6-DF929625EA0E}">
        <p15:presenceInfo xmlns:p15="http://schemas.microsoft.com/office/powerpoint/2012/main" userId="S::wendylinden@lucasbols.com::51078c4b-3c04-4d22-838a-2a4ab6e926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DF"/>
    <a:srgbClr val="A76C06"/>
    <a:srgbClr val="FF8200"/>
    <a:srgbClr val="331B11"/>
    <a:srgbClr val="7C0900"/>
    <a:srgbClr val="E6E6E6"/>
    <a:srgbClr val="FF713A"/>
    <a:srgbClr val="CC5F1F"/>
    <a:srgbClr val="FF9A60"/>
    <a:srgbClr val="DC7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1F972-E6E7-47E7-921A-E9DA3529B374}" v="50" dt="2022-07-13T14:40:06.850"/>
    <p1510:client id="{9556D16F-8968-453E-BCB4-2F1B78676AF8}" v="187" dt="2022-07-13T09:52:46.036"/>
    <p1510:client id="{BD88F340-20C8-49A5-B1DB-BFB85CD96DD5}" v="12950" dt="2022-07-13T12:34:14.090"/>
    <p1510:client id="{C0E87125-2C20-4A6E-9F15-9393836D348E}" v="141" dt="2022-07-13T14:55:41.92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/>
      <a:tcStyle>
        <a:tcBdr/>
        <a:fill>
          <a:solidFill>
            <a:srgbClr val="E7F2E6"/>
          </a:solidFill>
        </a:fill>
      </a:tcStyle>
    </a:band2H>
    <a:firstCol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/>
      <a:tcStyle>
        <a:tcBdr/>
        <a:fill>
          <a:solidFill>
            <a:srgbClr val="F6E7EC"/>
          </a:solidFill>
        </a:fill>
      </a:tcStyle>
    </a:band2H>
    <a:firstCol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Brandon Grotesque Black"/>
          <a:ea typeface="Brandon Grotesque Black"/>
          <a:cs typeface="Brandon Grotesque Blac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2" autoAdjust="0"/>
    <p:restoredTop sz="90979" autoAdjust="0"/>
  </p:normalViewPr>
  <p:slideViewPr>
    <p:cSldViewPr snapToGrid="0" snapToObjects="1" showGuides="1">
      <p:cViewPr varScale="1">
        <p:scale>
          <a:sx n="194" d="100"/>
          <a:sy n="194" d="100"/>
        </p:scale>
        <p:origin x="150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21024"/>
    </p:cViewPr>
  </p:sorterViewPr>
  <p:notesViewPr>
    <p:cSldViewPr snapToGrid="0" snapToObject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8.fntdata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B6173D-D5A5-4B85-A4A1-4E20D73BB9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DE5C7-5910-40E0-A0AB-18067D4EA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9EAD7-FE8E-4AB8-B84B-560E101178E7}" type="datetimeFigureOut">
              <a:rPr lang="en-NL" smtClean="0"/>
              <a:t>1/18/23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3497F-5B6F-4470-B163-97F298FF66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FC81D-B196-4818-86BF-8A5147BEF5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A5554-F6D0-4F8A-AC08-AC6DDC04163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30929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37" latinLnBrk="0">
      <a:lnSpc>
        <a:spcPct val="117999"/>
      </a:lnSpc>
      <a:defRPr sz="800">
        <a:latin typeface="+mn-lt"/>
        <a:ea typeface="+mn-ea"/>
        <a:cs typeface="+mn-cs"/>
        <a:sym typeface="Brandon Grotesque Regular"/>
      </a:defRPr>
    </a:lvl1pPr>
    <a:lvl2pPr indent="228600" defTabSz="171437" latinLnBrk="0">
      <a:lnSpc>
        <a:spcPct val="117999"/>
      </a:lnSpc>
      <a:defRPr sz="800">
        <a:latin typeface="+mn-lt"/>
        <a:ea typeface="+mn-ea"/>
        <a:cs typeface="+mn-cs"/>
        <a:sym typeface="Brandon Grotesque Regular"/>
      </a:defRPr>
    </a:lvl2pPr>
    <a:lvl3pPr indent="457200" defTabSz="171437" latinLnBrk="0">
      <a:lnSpc>
        <a:spcPct val="117999"/>
      </a:lnSpc>
      <a:defRPr sz="800">
        <a:latin typeface="+mn-lt"/>
        <a:ea typeface="+mn-ea"/>
        <a:cs typeface="+mn-cs"/>
        <a:sym typeface="Brandon Grotesque Regular"/>
      </a:defRPr>
    </a:lvl3pPr>
    <a:lvl4pPr indent="685800" defTabSz="171437" latinLnBrk="0">
      <a:lnSpc>
        <a:spcPct val="117999"/>
      </a:lnSpc>
      <a:defRPr sz="800">
        <a:latin typeface="+mn-lt"/>
        <a:ea typeface="+mn-ea"/>
        <a:cs typeface="+mn-cs"/>
        <a:sym typeface="Brandon Grotesque Regular"/>
      </a:defRPr>
    </a:lvl4pPr>
    <a:lvl5pPr indent="914400" defTabSz="171437" latinLnBrk="0">
      <a:lnSpc>
        <a:spcPct val="117999"/>
      </a:lnSpc>
      <a:defRPr sz="800">
        <a:latin typeface="+mn-lt"/>
        <a:ea typeface="+mn-ea"/>
        <a:cs typeface="+mn-cs"/>
        <a:sym typeface="Brandon Grotesque Regular"/>
      </a:defRPr>
    </a:lvl5pPr>
    <a:lvl6pPr indent="1143000" defTabSz="171437" latinLnBrk="0">
      <a:lnSpc>
        <a:spcPct val="117999"/>
      </a:lnSpc>
      <a:defRPr sz="800">
        <a:latin typeface="+mn-lt"/>
        <a:ea typeface="+mn-ea"/>
        <a:cs typeface="+mn-cs"/>
        <a:sym typeface="Brandon Grotesque Regular"/>
      </a:defRPr>
    </a:lvl6pPr>
    <a:lvl7pPr indent="1371600" defTabSz="171437" latinLnBrk="0">
      <a:lnSpc>
        <a:spcPct val="117999"/>
      </a:lnSpc>
      <a:defRPr sz="800">
        <a:latin typeface="+mn-lt"/>
        <a:ea typeface="+mn-ea"/>
        <a:cs typeface="+mn-cs"/>
        <a:sym typeface="Brandon Grotesque Regular"/>
      </a:defRPr>
    </a:lvl7pPr>
    <a:lvl8pPr indent="1600200" defTabSz="171437" latinLnBrk="0">
      <a:lnSpc>
        <a:spcPct val="117999"/>
      </a:lnSpc>
      <a:defRPr sz="800">
        <a:latin typeface="+mn-lt"/>
        <a:ea typeface="+mn-ea"/>
        <a:cs typeface="+mn-cs"/>
        <a:sym typeface="Brandon Grotesque Regular"/>
      </a:defRPr>
    </a:lvl8pPr>
    <a:lvl9pPr indent="1828800" defTabSz="171437" latinLnBrk="0">
      <a:lnSpc>
        <a:spcPct val="117999"/>
      </a:lnSpc>
      <a:defRPr sz="800">
        <a:latin typeface="+mn-lt"/>
        <a:ea typeface="+mn-ea"/>
        <a:cs typeface="+mn-cs"/>
        <a:sym typeface="Brandon Grotesque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38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B2C5B-160D-4738-9144-B9AB660A33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Brandon Grotesque Black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Brandon Grotesque Black"/>
            </a:endParaRPr>
          </a:p>
        </p:txBody>
      </p:sp>
    </p:spTree>
    <p:extLst>
      <p:ext uri="{BB962C8B-B14F-4D97-AF65-F5344CB8AC3E}">
        <p14:creationId xmlns:p14="http://schemas.microsoft.com/office/powerpoint/2010/main" val="72500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58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4D1E7E9E-019B-7E40-9FFD-8102EE55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143" y="1033898"/>
            <a:ext cx="3109714" cy="307570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Line">
            <a:extLst>
              <a:ext uri="{FF2B5EF4-FFF2-40B4-BE49-F238E27FC236}">
                <a16:creationId xmlns:a16="http://schemas.microsoft.com/office/drawing/2014/main" id="{E5E1CE28-DA97-CB44-AE27-EEF6E8798E07}"/>
              </a:ext>
            </a:extLst>
          </p:cNvPr>
          <p:cNvSpPr/>
          <p:nvPr userDrawn="1"/>
        </p:nvSpPr>
        <p:spPr>
          <a:xfrm flipV="1">
            <a:off x="1016110" y="190500"/>
            <a:ext cx="0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21" name="Title 8">
            <a:extLst>
              <a:ext uri="{FF2B5EF4-FFF2-40B4-BE49-F238E27FC236}">
                <a16:creationId xmlns:a16="http://schemas.microsoft.com/office/drawing/2014/main" id="{DAE580EB-AD2B-6D4F-98C8-A2890004D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AE27F94-86DF-3647-91C7-DB3194B46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0246" y="4842433"/>
            <a:ext cx="2738397" cy="1459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7996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1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305" y="1595618"/>
            <a:ext cx="4496514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A702C0-47B5-AA42-B2EA-D9825643E1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18159" y="4826132"/>
            <a:ext cx="3572448" cy="1714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166583025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844090" y="1595618"/>
            <a:ext cx="5109410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7" name="…The World’s First Cocktail Brand">
            <a:extLst>
              <a:ext uri="{FF2B5EF4-FFF2-40B4-BE49-F238E27FC236}">
                <a16:creationId xmlns:a16="http://schemas.microsoft.com/office/drawing/2014/main" id="{D45A5C8D-F7AF-AF4D-A059-2B3B2509394E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/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139666740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476875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…The World’s First Cocktail Brand">
            <a:extLst>
              <a:ext uri="{FF2B5EF4-FFF2-40B4-BE49-F238E27FC236}">
                <a16:creationId xmlns:a16="http://schemas.microsoft.com/office/drawing/2014/main" id="{E3B8B480-4AA5-094E-955F-DAB4988591B7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/>
              <a:t>…The World’s First Cocktail Brand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C209DD4-C57B-5A4B-8440-865F9AA850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1249" y="386579"/>
            <a:ext cx="3262251" cy="435612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2250"/>
              </a:lnSpc>
              <a:spcBef>
                <a:spcPts val="0"/>
              </a:spcBef>
              <a:buFontTx/>
              <a:buNone/>
              <a:defRPr sz="22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6147626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3F2BF27-D8DB-5C4C-8990-BE41943E94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1" y="0"/>
            <a:ext cx="3654029" cy="51435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(lighter)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305" y="1595618"/>
            <a:ext cx="4496514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A786691-BDFC-CA45-A2CB-73BFA22081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31255" y="4825990"/>
            <a:ext cx="3559353" cy="1714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750" b="0" i="0">
                <a:solidFill>
                  <a:schemeClr val="bg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372168757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1D17DD1-52DB-F546-BC0B-1CBE83D0D1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922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7078777-C2E7-8741-8146-B4F1FC8C28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F45A32B1-18F2-5142-83AE-292EAFE56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1D3B704-B91C-0145-B781-D89ECC59A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56956" y="417910"/>
            <a:ext cx="5996544" cy="36983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bg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…The World’s First Cocktail Brand">
            <a:extLst>
              <a:ext uri="{FF2B5EF4-FFF2-40B4-BE49-F238E27FC236}">
                <a16:creationId xmlns:a16="http://schemas.microsoft.com/office/drawing/2014/main" id="{84514505-3420-8747-AED2-9171387C7521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>
                <a:solidFill>
                  <a:schemeClr val="bg1"/>
                </a:solidFill>
              </a:rPr>
              <a:t>…The World’s First Cocktail Brand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5F6D94B-D1D7-C94D-9A30-D2764D364C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56956" y="908222"/>
            <a:ext cx="5996544" cy="38173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688"/>
              </a:lnSpc>
              <a:spcBef>
                <a:spcPts val="0"/>
              </a:spcBef>
              <a:buFontTx/>
              <a:buNone/>
              <a:defRPr sz="1425" b="0" i="0">
                <a:solidFill>
                  <a:schemeClr val="bg1"/>
                </a:solidFill>
                <a:latin typeface="Adobe Caslon Pro Bold" panose="0205050205050A020403" pitchFamily="18" charset="77"/>
                <a:cs typeface="Arial" panose="020B0604020202020204" pitchFamily="34" charset="0"/>
              </a:defRPr>
            </a:lvl1pPr>
            <a:lvl2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7621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704CFD7-1CD7-4549-AB5B-E56780A6C8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</p:spPr>
        <p:txBody>
          <a:bodyPr anchor="b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/>
              <a:t>…The World’s First Cocktail Brand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83259C0D-4B7B-C548-A094-B073FA9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2239835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7CF16B5-FBFA-BD42-B325-7B8AE1E55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014" y="417910"/>
            <a:ext cx="8820486" cy="3883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1BEF49-3707-2944-A331-DD5031595C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014" y="936024"/>
            <a:ext cx="8820486" cy="33180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688"/>
              </a:lnSpc>
              <a:spcBef>
                <a:spcPts val="0"/>
              </a:spcBef>
              <a:buFontTx/>
              <a:buNone/>
              <a:defRPr sz="1425" b="0" i="0">
                <a:solidFill>
                  <a:schemeClr val="tx1"/>
                </a:solidFill>
                <a:latin typeface="Adobe Caslon Pro Bold" panose="0205050205050A020403" pitchFamily="18" charset="77"/>
                <a:cs typeface="Arial" panose="020B0604020202020204" pitchFamily="34" charset="0"/>
              </a:defRPr>
            </a:lvl1pPr>
            <a:lvl2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263397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704CFD7-1CD7-4549-AB5B-E56780A6C8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</p:spPr>
        <p:txBody>
          <a:bodyPr anchor="b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/>
              <a:t>…The World’s First Cocktail Brand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ACFF771B-8E53-984A-B3AE-91BC375BA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7008" y="181302"/>
            <a:ext cx="3480807" cy="19588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25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83259C0D-4B7B-C548-A094-B073FA9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2239835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BA9D90A-5AC3-2A41-841A-3CDC13225C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9269" y="1228391"/>
            <a:ext cx="7593350" cy="268671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3750"/>
              </a:lnSpc>
              <a:spcBef>
                <a:spcPts val="0"/>
              </a:spcBef>
              <a:buFontTx/>
              <a:buNone/>
              <a:defRPr sz="37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9479328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28F3EAC-6F86-D641-AED3-93B91F33C9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</p:spPr>
        <p:txBody>
          <a:bodyPr anchor="b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/>
              <a:t>…The World’s First Cocktail Brand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ACFF771B-8E53-984A-B3AE-91BC375BA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7008" y="181302"/>
            <a:ext cx="3480807" cy="19588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25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83259C0D-4B7B-C548-A094-B073FA9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2239835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BA9D90A-5AC3-2A41-841A-3CDC13225C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9269" y="497662"/>
            <a:ext cx="7593350" cy="19979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ts val="3750"/>
              </a:lnSpc>
              <a:spcBef>
                <a:spcPts val="0"/>
              </a:spcBef>
              <a:buFontTx/>
              <a:buNone/>
              <a:defRPr sz="37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6182D-AE29-F045-8748-D68CB245F8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9269" y="2531416"/>
            <a:ext cx="7593349" cy="21144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688"/>
              </a:lnSpc>
              <a:spcBef>
                <a:spcPts val="0"/>
              </a:spcBef>
              <a:buFontTx/>
              <a:buNone/>
              <a:defRPr sz="1425" b="0" i="0">
                <a:solidFill>
                  <a:schemeClr val="tx1"/>
                </a:solidFill>
                <a:latin typeface="Adobe Caslon Pro Bold" panose="0205050205050A020403" pitchFamily="18" charset="77"/>
                <a:cs typeface="Arial" panose="020B0604020202020204" pitchFamily="34" charset="0"/>
              </a:defRPr>
            </a:lvl1pPr>
            <a:lvl2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77801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>
                <a:solidFill>
                  <a:schemeClr val="tx1"/>
                </a:solidFill>
              </a:rPr>
              <a:t>…The World’s First Cocktail Brand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ACFF771B-8E53-984A-B3AE-91BC375BA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7008" y="181302"/>
            <a:ext cx="3480807" cy="19588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25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83259C0D-4B7B-C548-A094-B073FA9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2239835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FC94C9A-CECD-7148-BABE-770003FA6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1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2821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239B9-7DEE-CD49-815C-EB9DD98E1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7079"/>
          </a:xfrm>
          <a:prstGeom prst="rect">
            <a:avLst/>
          </a:prstGeom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>
                <a:solidFill>
                  <a:schemeClr val="tx1"/>
                </a:solidFill>
              </a:rPr>
              <a:t>…The World’s First Cocktail Brand</a:t>
            </a:r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3638" y="1594168"/>
            <a:ext cx="5127478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0" cy="476250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12C2B98-BB1C-6949-B62C-CC2184B068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1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7091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">
            <a:extLst>
              <a:ext uri="{FF2B5EF4-FFF2-40B4-BE49-F238E27FC236}">
                <a16:creationId xmlns:a16="http://schemas.microsoft.com/office/drawing/2014/main" id="{E5E1CE28-DA97-CB44-AE27-EEF6E8798E07}"/>
              </a:ext>
            </a:extLst>
          </p:cNvPr>
          <p:cNvSpPr/>
          <p:nvPr userDrawn="1"/>
        </p:nvSpPr>
        <p:spPr>
          <a:xfrm flipV="1">
            <a:off x="1016110" y="190500"/>
            <a:ext cx="0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21" name="Title 8">
            <a:extLst>
              <a:ext uri="{FF2B5EF4-FFF2-40B4-BE49-F238E27FC236}">
                <a16:creationId xmlns:a16="http://schemas.microsoft.com/office/drawing/2014/main" id="{DAE580EB-AD2B-6D4F-98C8-A2890004D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AE27F94-86DF-3647-91C7-DB3194B46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0246" y="4842433"/>
            <a:ext cx="2738397" cy="1459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BFD917A-6DBE-B995-779E-C3C8DEB07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202" y="1043056"/>
            <a:ext cx="3951596" cy="32593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169046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448305-B4EA-944C-A7AE-6BFB5B703D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7079"/>
          </a:xfrm>
          <a:prstGeom prst="rect">
            <a:avLst/>
          </a:prstGeom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69901EC0-EA04-9845-BDAF-184DF8B77C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1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>
                <a:solidFill>
                  <a:schemeClr val="tx1"/>
                </a:solidFill>
              </a:rPr>
              <a:t>…The World’s First Cocktail Brand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0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D07113-7AC2-B044-87C0-C2CF808605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3637" y="1228391"/>
            <a:ext cx="5914382" cy="268671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ts val="3750"/>
              </a:lnSpc>
              <a:spcBef>
                <a:spcPts val="0"/>
              </a:spcBef>
              <a:buFontTx/>
              <a:buNone/>
              <a:defRPr sz="37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09696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>
                <a:solidFill>
                  <a:schemeClr val="tx1"/>
                </a:solidFill>
              </a:rPr>
              <a:t>…The World’s First Cocktail Brand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0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597" y="265814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06568-A151-EF4A-B445-431B7C5C0C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1597" y="536815"/>
            <a:ext cx="7665183" cy="3480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B177B-866C-294C-9B65-74D397AB8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1595" y="1035102"/>
            <a:ext cx="7665185" cy="37721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66688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333375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500063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666750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F8005B9A-01B6-FC43-AE11-1475566BD5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1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e">
            <a:extLst>
              <a:ext uri="{FF2B5EF4-FFF2-40B4-BE49-F238E27FC236}">
                <a16:creationId xmlns:a16="http://schemas.microsoft.com/office/drawing/2014/main" id="{D89C47CF-A3EA-1681-A6E8-A120D9E95115}"/>
              </a:ext>
            </a:extLst>
          </p:cNvPr>
          <p:cNvSpPr/>
          <p:nvPr userDrawn="1"/>
        </p:nvSpPr>
        <p:spPr>
          <a:xfrm flipV="1">
            <a:off x="1168510" y="139752"/>
            <a:ext cx="0" cy="476250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defTabSz="308074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58804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466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>
                <a:solidFill>
                  <a:schemeClr val="tx1"/>
                </a:solidFill>
              </a:rPr>
              <a:t>…The World’s First Cocktail Brand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43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06568-A151-EF4A-B445-431B7C5C0C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869" y="417910"/>
            <a:ext cx="8589389" cy="6686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3F344B-FE1D-704E-A965-EB0BD78222A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3952" y="1866900"/>
            <a:ext cx="2069306" cy="2394942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034BC-5CC1-DE42-9120-ADF6E7C9BD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2957" y="1866900"/>
            <a:ext cx="2069306" cy="2394942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4977C03-CF7E-5446-8FE2-69EA6600B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3289" y="1866900"/>
            <a:ext cx="2069306" cy="2394942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16D22BC9-9C76-A346-984E-26F7DCD8FC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43620" y="1866900"/>
            <a:ext cx="2069306" cy="2394942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82C497B-AA17-B745-9035-725943BDA7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3684" y="1115928"/>
            <a:ext cx="1123775" cy="2781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B0CE18C-6572-C04A-9B6C-99AEC9327D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3684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16A7D8AC-38C3-1446-9D37-1B7A4DAC36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45832" y="1115928"/>
            <a:ext cx="1123775" cy="2781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ACCEB869-18B4-F342-ACA2-213249358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45833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D474D1C-2362-8E4C-AB5A-B12CAFBDAE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7005" y="1115928"/>
            <a:ext cx="1123775" cy="2781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51763082-C3EA-0044-8649-1F34E645B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07005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F0BD5F0-67B5-2040-B36F-D2F6D4D94D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72689" y="1115928"/>
            <a:ext cx="1123775" cy="2781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75BAEBC-DAA5-D048-AA15-125C9AB1D4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72689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A2F17AB1-1A3B-0342-AF38-878F85C0D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1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6728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4665">
          <p15:clr>
            <a:srgbClr val="FBAE40"/>
          </p15:clr>
        </p15:guide>
        <p15:guide id="2" pos="30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1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928C2C-4665-274F-A85C-9F1C5171BA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952" y="730333"/>
            <a:ext cx="5119865" cy="355814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FontTx/>
              <a:buNone/>
              <a:defRPr sz="300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E84DF29-74C9-F14F-A0F2-4223F83E23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1255" y="4825990"/>
            <a:ext cx="3559353" cy="1714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750" b="0" i="0">
                <a:solidFill>
                  <a:schemeClr val="bg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…The World’s First Cocktail Brand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D61A79F9-87CA-0142-9C93-D1C08F58BA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1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799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928C2C-4665-274F-A85C-9F1C5171BA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3635" y="734844"/>
            <a:ext cx="5119865" cy="355814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FontTx/>
              <a:buNone/>
              <a:defRPr sz="300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EAB59ABA-BE99-2847-BE1E-7E50FB1B0576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>
                <a:solidFill>
                  <a:schemeClr val="tx1"/>
                </a:solidFill>
              </a:rPr>
              <a:t>…The World’s First Cocktail Brand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DAA4FCB5-B4F5-0648-BF51-F35FCE7F3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7728"/>
            <a:ext cx="630234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8295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1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305" y="1595618"/>
            <a:ext cx="4496514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53E9DAC-25C1-5A4A-9CA2-EC42472463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6875" y="4882457"/>
            <a:ext cx="3572448" cy="1714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…The World’s First Cocktail Brand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900BC53-921A-B449-972D-342AB0734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1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4549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844090" y="1595618"/>
            <a:ext cx="5109410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7" name="…The World’s First Cocktail Brand">
            <a:extLst>
              <a:ext uri="{FF2B5EF4-FFF2-40B4-BE49-F238E27FC236}">
                <a16:creationId xmlns:a16="http://schemas.microsoft.com/office/drawing/2014/main" id="{D45A5C8D-F7AF-AF4D-A059-2B3B2509394E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>
                <a:solidFill>
                  <a:schemeClr val="tx1"/>
                </a:solidFill>
              </a:rPr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2664552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476875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…The World’s First Cocktail Brand">
            <a:extLst>
              <a:ext uri="{FF2B5EF4-FFF2-40B4-BE49-F238E27FC236}">
                <a16:creationId xmlns:a16="http://schemas.microsoft.com/office/drawing/2014/main" id="{E3B8B480-4AA5-094E-955F-DAB4988591B7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>
                <a:solidFill>
                  <a:schemeClr val="tx1"/>
                </a:solidFill>
              </a:rPr>
              <a:t>…The World’s First Cocktail Brand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C209DD4-C57B-5A4B-8440-865F9AA850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1249" y="386579"/>
            <a:ext cx="3262251" cy="435612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2250"/>
              </a:lnSpc>
              <a:spcBef>
                <a:spcPts val="0"/>
              </a:spcBef>
              <a:buFontTx/>
              <a:buNone/>
              <a:defRPr sz="22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74597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6EA031C-54A6-9245-AF1E-E1BBE190AA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1" y="0"/>
            <a:ext cx="3654029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(lighter) picture here</a:t>
            </a:r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305" y="1595618"/>
            <a:ext cx="4496514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196670D9-DEBE-644B-90D0-FCBFE3C422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1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C3DF22-3AB6-164E-AF38-513EE75F493A}"/>
              </a:ext>
            </a:extLst>
          </p:cNvPr>
          <p:cNvSpPr txBox="1">
            <a:spLocks/>
          </p:cNvSpPr>
          <p:nvPr userDrawn="1"/>
        </p:nvSpPr>
        <p:spPr>
          <a:xfrm>
            <a:off x="5489971" y="4823741"/>
            <a:ext cx="3500636" cy="171450"/>
          </a:xfrm>
          <a:prstGeom prst="rect">
            <a:avLst/>
          </a:prstGeom>
        </p:spPr>
        <p:txBody>
          <a:bodyPr anchor="ctr" anchorCtr="0"/>
          <a:lstStyle>
            <a:lvl1pPr marL="0" marR="0" indent="0" algn="r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None/>
              <a:tabLst/>
              <a:defRPr sz="2000" b="0" i="0" u="none" strike="noStrike" cap="none" spc="0" baseline="0">
                <a:solidFill>
                  <a:schemeClr val="tx1"/>
                </a:solidFill>
                <a:uFillTx/>
                <a:latin typeface="Adobe Caslon Pro Bold" panose="0205050205050A020403" pitchFamily="18" charset="77"/>
                <a:ea typeface="Helvetica Neue"/>
                <a:cs typeface="Helvetica Neue"/>
                <a:sym typeface="Helvetica Neue"/>
              </a:defRPr>
            </a:lvl1pPr>
            <a:lvl2pPr marL="1055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33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78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722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67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r" defTabSz="308074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45000"/>
              <a:buFontTx/>
              <a:buNone/>
              <a:tabLst/>
              <a:defRPr/>
            </a:pPr>
            <a:r>
              <a:rPr kumimoji="0" lang="en-GB" sz="7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77"/>
                <a:ea typeface="Helvetica Neue"/>
                <a:cs typeface="Helvetica Neue"/>
                <a:sym typeface="Helvetica Neue"/>
              </a:rPr>
              <a:t>…The World’s First Cocktail Brand</a:t>
            </a:r>
            <a:endParaRPr kumimoji="0" lang="en-GB" sz="7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77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84417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1D17DD1-52DB-F546-BC0B-1CBE83D0D1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922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7078777-C2E7-8741-8146-B4F1FC8C28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F45A32B1-18F2-5142-83AE-292EAFE56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1D3B704-B91C-0145-B781-D89ECC59A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56956" y="417910"/>
            <a:ext cx="5996544" cy="36983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…The World’s First Cocktail Brand">
            <a:extLst>
              <a:ext uri="{FF2B5EF4-FFF2-40B4-BE49-F238E27FC236}">
                <a16:creationId xmlns:a16="http://schemas.microsoft.com/office/drawing/2014/main" id="{84514505-3420-8747-AED2-9171387C7521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>
                <a:solidFill>
                  <a:schemeClr val="bg1"/>
                </a:solidFill>
              </a:rPr>
              <a:t>…The World’s First Cocktail Brand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5F6D94B-D1D7-C94D-9A30-D2764D364C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56956" y="908222"/>
            <a:ext cx="5996544" cy="38173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688"/>
              </a:lnSpc>
              <a:spcBef>
                <a:spcPts val="0"/>
              </a:spcBef>
              <a:buFontTx/>
              <a:buNone/>
              <a:defRPr sz="1425" b="0" i="0">
                <a:solidFill>
                  <a:schemeClr val="tx1"/>
                </a:solidFill>
                <a:latin typeface="Adobe Caslon Pro Bold" panose="0205050205050A020403" pitchFamily="18" charset="77"/>
                <a:cs typeface="Arial" panose="020B0604020202020204" pitchFamily="34" charset="0"/>
              </a:defRPr>
            </a:lvl1pPr>
            <a:lvl2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534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/>
              <a:t>…The World’s First Cocktail Brand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ACFF771B-8E53-984A-B3AE-91BC375BA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7008" y="181302"/>
            <a:ext cx="3480807" cy="19588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25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83259C0D-4B7B-C548-A094-B073FA9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2239835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831823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578091-FCB4-A04A-91EB-495779141A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F351B0D-7078-2042-9D8D-B54FB74C3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922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A429E61-BB0A-D444-88BD-F8A718A128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72287DC4-A6EF-DA45-86E4-73F93F7DBD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86B57BA-EF9B-CC44-94B3-3EE6914866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56956" y="417910"/>
            <a:ext cx="5996544" cy="36983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5" name="…The World’s First Cocktail Brand">
            <a:extLst>
              <a:ext uri="{FF2B5EF4-FFF2-40B4-BE49-F238E27FC236}">
                <a16:creationId xmlns:a16="http://schemas.microsoft.com/office/drawing/2014/main" id="{E02384C7-6CB4-ED41-BF36-DD1900D36AA4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>
                <a:solidFill>
                  <a:schemeClr val="tx1"/>
                </a:solidFill>
              </a:rPr>
              <a:t>…The World’s First Cocktail Brand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AD653D9-5B74-314D-9D95-5080EAA62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56956" y="908222"/>
            <a:ext cx="5996544" cy="38173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688"/>
              </a:lnSpc>
              <a:spcBef>
                <a:spcPts val="0"/>
              </a:spcBef>
              <a:buFontTx/>
              <a:buNone/>
              <a:defRPr sz="1425" b="0" i="0">
                <a:solidFill>
                  <a:schemeClr val="tx1"/>
                </a:solidFill>
                <a:latin typeface="Adobe Caslon Pro Bold" panose="0205050205050A020403" pitchFamily="18" charset="77"/>
                <a:cs typeface="Arial" panose="020B0604020202020204" pitchFamily="34" charset="0"/>
              </a:defRPr>
            </a:lvl1pPr>
            <a:lvl2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018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466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89971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608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55958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708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4D1E7E9E-019B-7E40-9FFD-8102EE55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144" y="1033898"/>
            <a:ext cx="3109714" cy="307570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Line">
            <a:extLst>
              <a:ext uri="{FF2B5EF4-FFF2-40B4-BE49-F238E27FC236}">
                <a16:creationId xmlns:a16="http://schemas.microsoft.com/office/drawing/2014/main" id="{E5E1CE28-DA97-CB44-AE27-EEF6E8798E07}"/>
              </a:ext>
            </a:extLst>
          </p:cNvPr>
          <p:cNvSpPr/>
          <p:nvPr userDrawn="1"/>
        </p:nvSpPr>
        <p:spPr>
          <a:xfrm flipV="1">
            <a:off x="1016110" y="190500"/>
            <a:ext cx="1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1" name="Title 8">
            <a:extLst>
              <a:ext uri="{FF2B5EF4-FFF2-40B4-BE49-F238E27FC236}">
                <a16:creationId xmlns:a16="http://schemas.microsoft.com/office/drawing/2014/main" id="{DAE580EB-AD2B-6D4F-98C8-A2890004D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AE27F94-86DF-3647-91C7-DB3194B46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0246" y="4842433"/>
            <a:ext cx="2738397" cy="145901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90051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>
                <a:ln>
                  <a:noFill/>
                </a:ln>
                <a:solidFill>
                  <a:srgbClr val="EBE8E5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ACFF771B-8E53-984A-B3AE-91BC375BA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7008" y="181302"/>
            <a:ext cx="3480808" cy="19588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25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83259C0D-4B7B-C548-A094-B073FA9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2239835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6140036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>
                <a:ln>
                  <a:noFill/>
                </a:ln>
                <a:solidFill>
                  <a:srgbClr val="EBE8E5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3637" y="1594168"/>
            <a:ext cx="5127479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1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044512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>
                <a:ln>
                  <a:noFill/>
                </a:ln>
                <a:solidFill>
                  <a:srgbClr val="EBE8E5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1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D07113-7AC2-B044-87C0-C2CF808605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3637" y="1228391"/>
            <a:ext cx="5914382" cy="268671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ts val="3750"/>
              </a:lnSpc>
              <a:spcBef>
                <a:spcPts val="0"/>
              </a:spcBef>
              <a:buFontTx/>
              <a:buNone/>
              <a:defRPr sz="37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611712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>
                <a:ln>
                  <a:noFill/>
                </a:ln>
                <a:solidFill>
                  <a:srgbClr val="EBE8E5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1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06568-A151-EF4A-B445-431B7C5C0C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2692" y="417910"/>
            <a:ext cx="7665183" cy="348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B177B-866C-294C-9B65-74D397AB8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2693" y="973094"/>
            <a:ext cx="7665185" cy="37721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66688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333375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500063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666750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9567031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466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/>
              <a:t>…The World’s First Cocktail Brand</a:t>
            </a:r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3638" y="1594168"/>
            <a:ext cx="5127478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0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3298378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EBE8E5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43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06568-A151-EF4A-B445-431B7C5C0C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869" y="417910"/>
            <a:ext cx="8589389" cy="6686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3F344B-FE1D-704E-A965-EB0BD78222A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3952" y="1866900"/>
            <a:ext cx="2069306" cy="2394943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034BC-5CC1-DE42-9120-ADF6E7C9BD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2958" y="1866900"/>
            <a:ext cx="2069306" cy="2394943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4977C03-CF7E-5446-8FE2-69EA6600B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3289" y="1866900"/>
            <a:ext cx="2069306" cy="2394943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16D22BC9-9C76-A346-984E-26F7DCD8FC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43621" y="1866900"/>
            <a:ext cx="2069306" cy="2394943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82C497B-AA17-B745-9035-725943BDA7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3684" y="1115927"/>
            <a:ext cx="1123775" cy="278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B0CE18C-6572-C04A-9B6C-99AEC9327D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3684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16A7D8AC-38C3-1446-9D37-1B7A4DAC36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45833" y="1115927"/>
            <a:ext cx="1123775" cy="278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ACCEB869-18B4-F342-ACA2-213249358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45833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D474D1C-2362-8E4C-AB5A-B12CAFBDAE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7005" y="1115927"/>
            <a:ext cx="1123775" cy="278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51763082-C3EA-0044-8649-1F34E645B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07006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F0BD5F0-67B5-2040-B36F-D2F6D4D94D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72689" y="1115927"/>
            <a:ext cx="1123775" cy="278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75BAEBC-DAA5-D048-AA15-125C9AB1D4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72690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77540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4665">
          <p15:clr>
            <a:srgbClr val="FBAE40"/>
          </p15:clr>
        </p15:guide>
        <p15:guide id="2" pos="30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2" y="6924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928C2C-4665-274F-A85C-9F1C5171BA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952" y="730333"/>
            <a:ext cx="5119865" cy="355814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FontTx/>
              <a:buNone/>
              <a:defRPr sz="300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86B0A7D-6F4E-3C48-AB60-2F3CE30381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9972" y="4823741"/>
            <a:ext cx="3500636" cy="1714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388001524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928C2C-4665-274F-A85C-9F1C5171BA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3635" y="734845"/>
            <a:ext cx="5119865" cy="355814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FontTx/>
              <a:buNone/>
              <a:defRPr sz="300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EAB59ABA-BE99-2847-BE1E-7E50FB1B0576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>
                <a:ln>
                  <a:noFill/>
                </a:ln>
                <a:solidFill>
                  <a:srgbClr val="EBE8E5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377382611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1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305" y="1595618"/>
            <a:ext cx="4496514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A702C0-47B5-AA42-B2EA-D9825643E1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18159" y="4826132"/>
            <a:ext cx="3572449" cy="1714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139796431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844090" y="1595618"/>
            <a:ext cx="5109410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7" name="…The World’s First Cocktail Brand">
            <a:extLst>
              <a:ext uri="{FF2B5EF4-FFF2-40B4-BE49-F238E27FC236}">
                <a16:creationId xmlns:a16="http://schemas.microsoft.com/office/drawing/2014/main" id="{D45A5C8D-F7AF-AF4D-A059-2B3B2509394E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>
                <a:ln>
                  <a:noFill/>
                </a:ln>
                <a:solidFill>
                  <a:srgbClr val="EBE8E5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113509018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476875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…The World’s First Cocktail Brand">
            <a:extLst>
              <a:ext uri="{FF2B5EF4-FFF2-40B4-BE49-F238E27FC236}">
                <a16:creationId xmlns:a16="http://schemas.microsoft.com/office/drawing/2014/main" id="{E3B8B480-4AA5-094E-955F-DAB4988591B7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EBE8E5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C209DD4-C57B-5A4B-8440-865F9AA850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1249" y="386579"/>
            <a:ext cx="3262251" cy="435613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2250"/>
              </a:lnSpc>
              <a:spcBef>
                <a:spcPts val="0"/>
              </a:spcBef>
              <a:buFontTx/>
              <a:buNone/>
              <a:defRPr sz="22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5210637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3F2BF27-D8DB-5C4C-8990-BE41943E94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1" y="0"/>
            <a:ext cx="3654029" cy="51435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(lighter)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305" y="1595618"/>
            <a:ext cx="4496514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A786691-BDFC-CA45-A2CB-73BFA22081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31255" y="4825991"/>
            <a:ext cx="3559353" cy="1714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750" b="0" i="0">
                <a:solidFill>
                  <a:schemeClr val="bg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87248995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1D17DD1-52DB-F546-BC0B-1CBE83D0D1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922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7078777-C2E7-8741-8146-B4F1FC8C28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F45A32B1-18F2-5142-83AE-292EAFE56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1D3B704-B91C-0145-B781-D89ECC59A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56956" y="417910"/>
            <a:ext cx="5996544" cy="36983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bg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…The World’s First Cocktail Brand">
            <a:extLst>
              <a:ext uri="{FF2B5EF4-FFF2-40B4-BE49-F238E27FC236}">
                <a16:creationId xmlns:a16="http://schemas.microsoft.com/office/drawing/2014/main" id="{84514505-3420-8747-AED2-9171387C7521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5F6D94B-D1D7-C94D-9A30-D2764D364C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56956" y="908221"/>
            <a:ext cx="5996544" cy="381737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688"/>
              </a:lnSpc>
              <a:spcBef>
                <a:spcPts val="0"/>
              </a:spcBef>
              <a:buFontTx/>
              <a:buNone/>
              <a:defRPr sz="1425" b="0" i="0">
                <a:solidFill>
                  <a:schemeClr val="bg1"/>
                </a:solidFill>
                <a:latin typeface="Adobe Caslon Pro Bold" panose="0205050205050A020403" pitchFamily="18" charset="77"/>
                <a:cs typeface="Arial" panose="020B0604020202020204" pitchFamily="34" charset="0"/>
              </a:defRPr>
            </a:lvl1pPr>
            <a:lvl2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864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704CFD7-1CD7-4549-AB5B-E56780A6C8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</p:spPr>
        <p:txBody>
          <a:bodyPr anchor="b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EBE8E5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83259C0D-4B7B-C548-A094-B073FA9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2239835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7CF16B5-FBFA-BD42-B325-7B8AE1E55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015" y="417910"/>
            <a:ext cx="8820486" cy="38837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1BEF49-3707-2944-A331-DD5031595C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014" y="936024"/>
            <a:ext cx="8820486" cy="33180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688"/>
              </a:lnSpc>
              <a:spcBef>
                <a:spcPts val="0"/>
              </a:spcBef>
              <a:buFontTx/>
              <a:buNone/>
              <a:defRPr sz="1425" b="0" i="0">
                <a:solidFill>
                  <a:schemeClr val="tx1"/>
                </a:solidFill>
                <a:latin typeface="Adobe Caslon Pro Bold" panose="0205050205050A020403" pitchFamily="18" charset="77"/>
                <a:cs typeface="Arial" panose="020B0604020202020204" pitchFamily="34" charset="0"/>
              </a:defRPr>
            </a:lvl1pPr>
            <a:lvl2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07603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704CFD7-1CD7-4549-AB5B-E56780A6C8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</p:spPr>
        <p:txBody>
          <a:bodyPr anchor="b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>
                <a:ln>
                  <a:noFill/>
                </a:ln>
                <a:solidFill>
                  <a:srgbClr val="EBE8E5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ACFF771B-8E53-984A-B3AE-91BC375BA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7008" y="181302"/>
            <a:ext cx="3480808" cy="19588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25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83259C0D-4B7B-C548-A094-B073FA9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2239835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BA9D90A-5AC3-2A41-841A-3CDC13225C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9269" y="1228391"/>
            <a:ext cx="7593350" cy="268671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3750"/>
              </a:lnSpc>
              <a:spcBef>
                <a:spcPts val="0"/>
              </a:spcBef>
              <a:buFontTx/>
              <a:buNone/>
              <a:defRPr sz="37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818271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/>
              <a:t>…The World’s First Cocktail Brand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0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D07113-7AC2-B044-87C0-C2CF808605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3637" y="1228391"/>
            <a:ext cx="5914382" cy="268671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ts val="3750"/>
              </a:lnSpc>
              <a:spcBef>
                <a:spcPts val="0"/>
              </a:spcBef>
              <a:buFontTx/>
              <a:buNone/>
              <a:defRPr sz="37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264349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28F3EAC-6F86-D641-AED3-93B91F33C9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</p:spPr>
        <p:txBody>
          <a:bodyPr anchor="b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>
                <a:ln>
                  <a:noFill/>
                </a:ln>
                <a:solidFill>
                  <a:srgbClr val="EBE8E5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ACFF771B-8E53-984A-B3AE-91BC375BA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7008" y="181302"/>
            <a:ext cx="3480808" cy="19588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25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83259C0D-4B7B-C548-A094-B073FA9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2239835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BA9D90A-5AC3-2A41-841A-3CDC13225C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9269" y="497662"/>
            <a:ext cx="7593350" cy="19979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ts val="3750"/>
              </a:lnSpc>
              <a:spcBef>
                <a:spcPts val="0"/>
              </a:spcBef>
              <a:buFontTx/>
              <a:buNone/>
              <a:defRPr sz="37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6182D-AE29-F045-8748-D68CB245F8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9269" y="2531416"/>
            <a:ext cx="7593350" cy="21144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688"/>
              </a:lnSpc>
              <a:spcBef>
                <a:spcPts val="0"/>
              </a:spcBef>
              <a:buFontTx/>
              <a:buNone/>
              <a:defRPr sz="1425" b="0" i="0">
                <a:solidFill>
                  <a:schemeClr val="tx1"/>
                </a:solidFill>
                <a:latin typeface="Adobe Caslon Pro Bold" panose="0205050205050A020403" pitchFamily="18" charset="77"/>
                <a:cs typeface="Arial" panose="020B0604020202020204" pitchFamily="34" charset="0"/>
              </a:defRPr>
            </a:lvl1pPr>
            <a:lvl2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47736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ACFF771B-8E53-984A-B3AE-91BC375BA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7008" y="181302"/>
            <a:ext cx="3480808" cy="19588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25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83259C0D-4B7B-C548-A094-B073FA9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2239835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FC94C9A-CECD-7148-BABE-770003FA6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2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8136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239B9-7DEE-CD49-815C-EB9DD98E1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7079"/>
          </a:xfrm>
          <a:prstGeom prst="rect">
            <a:avLst/>
          </a:prstGeom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3637" y="1594168"/>
            <a:ext cx="5127479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1" cy="476250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12C2B98-BB1C-6949-B62C-CC2184B068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2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979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448305-B4EA-944C-A7AE-6BFB5B703D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7079"/>
          </a:xfrm>
          <a:prstGeom prst="rect">
            <a:avLst/>
          </a:prstGeom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69901EC0-EA04-9845-BDAF-184DF8B77C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2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1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D07113-7AC2-B044-87C0-C2CF808605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3637" y="1228391"/>
            <a:ext cx="5914382" cy="268671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ts val="3750"/>
              </a:lnSpc>
              <a:spcBef>
                <a:spcPts val="0"/>
              </a:spcBef>
              <a:buFontTx/>
              <a:buNone/>
              <a:defRPr sz="37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66450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1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06568-A151-EF4A-B445-431B7C5C0C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2692" y="417910"/>
            <a:ext cx="7665183" cy="348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B177B-866C-294C-9B65-74D397AB8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2693" y="973094"/>
            <a:ext cx="7665185" cy="37721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66688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333375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500063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666750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F8005B9A-01B6-FC43-AE11-1475566BD5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2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5021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466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43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06568-A151-EF4A-B445-431B7C5C0C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869" y="417910"/>
            <a:ext cx="8589389" cy="6686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3F344B-FE1D-704E-A965-EB0BD78222A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3952" y="1866900"/>
            <a:ext cx="2069306" cy="2394943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034BC-5CC1-DE42-9120-ADF6E7C9BD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2958" y="1866900"/>
            <a:ext cx="2069306" cy="2394943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4977C03-CF7E-5446-8FE2-69EA6600B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3289" y="1866900"/>
            <a:ext cx="2069306" cy="2394943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16D22BC9-9C76-A346-984E-26F7DCD8FC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43621" y="1866900"/>
            <a:ext cx="2069306" cy="2394943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82C497B-AA17-B745-9035-725943BDA7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3684" y="1115927"/>
            <a:ext cx="1123775" cy="278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B0CE18C-6572-C04A-9B6C-99AEC9327D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3684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16A7D8AC-38C3-1446-9D37-1B7A4DAC36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45833" y="1115927"/>
            <a:ext cx="1123775" cy="278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ACCEB869-18B4-F342-ACA2-213249358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45833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D474D1C-2362-8E4C-AB5A-B12CAFBDAE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7005" y="1115927"/>
            <a:ext cx="1123775" cy="278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51763082-C3EA-0044-8649-1F34E645B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07006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F0BD5F0-67B5-2040-B36F-D2F6D4D94D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72689" y="1115927"/>
            <a:ext cx="1123775" cy="278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75BAEBC-DAA5-D048-AA15-125C9AB1D4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72690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A2F17AB1-1A3B-0342-AF38-878F85C0D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2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2662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4665">
          <p15:clr>
            <a:srgbClr val="FBAE40"/>
          </p15:clr>
        </p15:guide>
        <p15:guide id="2" pos="30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2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928C2C-4665-274F-A85C-9F1C5171BA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952" y="730333"/>
            <a:ext cx="5119865" cy="355814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FontTx/>
              <a:buNone/>
              <a:defRPr sz="300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E84DF29-74C9-F14F-A0F2-4223F83E23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1255" y="4825991"/>
            <a:ext cx="3559353" cy="1714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750" b="0" i="0">
                <a:solidFill>
                  <a:schemeClr val="bg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…The World’s First Cocktail Brand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D61A79F9-87CA-0142-9C93-D1C08F58BA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2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8027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928C2C-4665-274F-A85C-9F1C5171BA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3635" y="734845"/>
            <a:ext cx="5119865" cy="355814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FontTx/>
              <a:buNone/>
              <a:defRPr sz="300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EAB59ABA-BE99-2847-BE1E-7E50FB1B0576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DAA4FCB5-B4F5-0648-BF51-F35FCE7F3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7728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2344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1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305" y="1595618"/>
            <a:ext cx="4496514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53E9DAC-25C1-5A4A-9CA2-EC42472463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6875" y="4882457"/>
            <a:ext cx="3572449" cy="1714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…The World’s First Cocktail Brand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900BC53-921A-B449-972D-342AB0734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2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0395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844090" y="1595618"/>
            <a:ext cx="5109410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7" name="…The World’s First Cocktail Brand">
            <a:extLst>
              <a:ext uri="{FF2B5EF4-FFF2-40B4-BE49-F238E27FC236}">
                <a16:creationId xmlns:a16="http://schemas.microsoft.com/office/drawing/2014/main" id="{D45A5C8D-F7AF-AF4D-A059-2B3B2509394E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3278645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/>
              <a:t>…The World’s First Cocktail Brand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6DC64DD7-8C13-414D-9FAE-B4B756627213}"/>
              </a:ext>
            </a:extLst>
          </p:cNvPr>
          <p:cNvSpPr/>
          <p:nvPr userDrawn="1"/>
        </p:nvSpPr>
        <p:spPr>
          <a:xfrm flipV="1">
            <a:off x="1016110" y="190500"/>
            <a:ext cx="0" cy="47625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66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06568-A151-EF4A-B445-431B7C5C0C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2692" y="417910"/>
            <a:ext cx="7665183" cy="3480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B177B-866C-294C-9B65-74D397AB8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2692" y="973094"/>
            <a:ext cx="7665185" cy="37721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66688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333375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500063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666750" indent="0">
              <a:lnSpc>
                <a:spcPts val="1688"/>
              </a:lnSpc>
              <a:spcBef>
                <a:spcPts val="0"/>
              </a:spcBef>
              <a:buFontTx/>
              <a:buNone/>
              <a:defRPr sz="1425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0408883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4665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476875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…The World’s First Cocktail Brand">
            <a:extLst>
              <a:ext uri="{FF2B5EF4-FFF2-40B4-BE49-F238E27FC236}">
                <a16:creationId xmlns:a16="http://schemas.microsoft.com/office/drawing/2014/main" id="{E3B8B480-4AA5-094E-955F-DAB4988591B7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C209DD4-C57B-5A4B-8440-865F9AA850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1249" y="386579"/>
            <a:ext cx="3262251" cy="435613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2250"/>
              </a:lnSpc>
              <a:spcBef>
                <a:spcPts val="0"/>
              </a:spcBef>
              <a:buFontTx/>
              <a:buNone/>
              <a:defRPr sz="225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52575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6EA031C-54A6-9245-AF1E-E1BBE190AA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1" y="0"/>
            <a:ext cx="3654029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(lighter) picture here</a:t>
            </a:r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23EEB760-D7C0-074E-8274-9743D55F004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305" y="1595618"/>
            <a:ext cx="4496514" cy="1628714"/>
          </a:xfrm>
          <a:prstGeom prst="rect">
            <a:avLst/>
          </a:prstGeom>
        </p:spPr>
        <p:txBody>
          <a:bodyPr lIns="144000" anchor="t"/>
          <a:lstStyle>
            <a:lvl1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2pPr>
            <a:lvl3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3pPr>
            <a:lvl4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4pPr>
            <a:lvl5pPr marL="186333" indent="-186333" algn="l">
              <a:lnSpc>
                <a:spcPts val="2025"/>
              </a:lnSpc>
              <a:spcBef>
                <a:spcPts val="0"/>
              </a:spcBef>
              <a:buSzPct val="100000"/>
              <a:buFont typeface="System Font Regular"/>
              <a:buChar char="—"/>
              <a:tabLst/>
              <a:defRPr sz="1875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3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196670D9-DEBE-644B-90D0-FCBFE3C422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92" y="4434731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C3DF22-3AB6-164E-AF38-513EE75F493A}"/>
              </a:ext>
            </a:extLst>
          </p:cNvPr>
          <p:cNvSpPr txBox="1">
            <a:spLocks/>
          </p:cNvSpPr>
          <p:nvPr userDrawn="1"/>
        </p:nvSpPr>
        <p:spPr>
          <a:xfrm>
            <a:off x="5489972" y="4823741"/>
            <a:ext cx="3500636" cy="171450"/>
          </a:xfrm>
          <a:prstGeom prst="rect">
            <a:avLst/>
          </a:prstGeom>
        </p:spPr>
        <p:txBody>
          <a:bodyPr anchor="ctr" anchorCtr="0"/>
          <a:lstStyle>
            <a:lvl1pPr marL="0" marR="0" indent="0" algn="r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None/>
              <a:tabLst/>
              <a:defRPr sz="2000" b="0" i="0" u="none" strike="noStrike" cap="none" spc="0" baseline="0">
                <a:solidFill>
                  <a:schemeClr val="tx1"/>
                </a:solidFill>
                <a:uFillTx/>
                <a:latin typeface="Adobe Caslon Pro Bold" panose="0205050205050A020403" pitchFamily="18" charset="77"/>
                <a:ea typeface="Helvetica Neue"/>
                <a:cs typeface="Helvetica Neue"/>
                <a:sym typeface="Helvetica Neue"/>
              </a:defRPr>
            </a:lvl1pPr>
            <a:lvl2pPr marL="1055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33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78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7226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67187" marR="0" indent="-611187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r" defTabSz="308075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45000"/>
              <a:buFontTx/>
              <a:buNone/>
              <a:tabLst/>
              <a:defRPr/>
            </a:pPr>
            <a:r>
              <a:rPr kumimoji="0" lang="en-GB" sz="7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77"/>
                <a:ea typeface="Helvetica Neue"/>
                <a:cs typeface="Helvetica Neue"/>
                <a:sym typeface="Helvetica Neue"/>
              </a:rPr>
              <a:t>…The World’s First Cocktail Brand</a:t>
            </a:r>
            <a:endParaRPr kumimoji="0" lang="en-GB" sz="7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77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15055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1D17DD1-52DB-F546-BC0B-1CBE83D0D1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922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7078777-C2E7-8741-8146-B4F1FC8C28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F45A32B1-18F2-5142-83AE-292EAFE56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1D3B704-B91C-0145-B781-D89ECC59A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56956" y="417910"/>
            <a:ext cx="5996544" cy="36983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…The World’s First Cocktail Brand">
            <a:extLst>
              <a:ext uri="{FF2B5EF4-FFF2-40B4-BE49-F238E27FC236}">
                <a16:creationId xmlns:a16="http://schemas.microsoft.com/office/drawing/2014/main" id="{84514505-3420-8747-AED2-9171387C7521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5F6D94B-D1D7-C94D-9A30-D2764D364C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56956" y="908221"/>
            <a:ext cx="5996544" cy="381737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688"/>
              </a:lnSpc>
              <a:spcBef>
                <a:spcPts val="0"/>
              </a:spcBef>
              <a:buFontTx/>
              <a:buNone/>
              <a:defRPr sz="1425" b="0" i="0">
                <a:solidFill>
                  <a:schemeClr val="tx1"/>
                </a:solidFill>
                <a:latin typeface="Adobe Caslon Pro Bold" panose="0205050205050A020403" pitchFamily="18" charset="77"/>
                <a:cs typeface="Arial" panose="020B0604020202020204" pitchFamily="34" charset="0"/>
              </a:defRPr>
            </a:lvl1pPr>
            <a:lvl2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5666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 - Horiz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578091-FCB4-A04A-91EB-495779141A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F351B0D-7078-2042-9D8D-B54FB74C3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922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A429E61-BB0A-D444-88BD-F8A718A128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2721769" cy="1714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</a:t>
            </a:r>
          </a:p>
          <a:p>
            <a:r>
              <a:rPr lang="en-NL" dirty="0"/>
              <a:t>picture here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72287DC4-A6EF-DA45-86E4-73F93F7DBD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5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86B57BA-EF9B-CC44-94B3-3EE6914866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56956" y="417910"/>
            <a:ext cx="5996544" cy="36983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5" name="…The World’s First Cocktail Brand">
            <a:extLst>
              <a:ext uri="{FF2B5EF4-FFF2-40B4-BE49-F238E27FC236}">
                <a16:creationId xmlns:a16="http://schemas.microsoft.com/office/drawing/2014/main" id="{E02384C7-6CB4-ED41-BF36-DD1900D36AA4}"/>
              </a:ext>
            </a:extLst>
          </p:cNvPr>
          <p:cNvSpPr txBox="1"/>
          <p:nvPr userDrawn="1"/>
        </p:nvSpPr>
        <p:spPr>
          <a:xfrm>
            <a:off x="7679178" y="4893806"/>
            <a:ext cx="1274323" cy="7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pPr marL="0" marR="0" lvl="0" indent="0" algn="r" defTabSz="171450" rtl="0" eaLnBrk="1" fontAlgn="auto" latinLnBrk="0" hangingPunct="0">
              <a:lnSpc>
                <a:spcPts val="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00" algn="l"/>
              </a:tabLst>
              <a:defRPr/>
            </a:pPr>
            <a:r>
              <a:rPr kumimoji="0" sz="750" b="0" i="0" u="none" strike="noStrike" kern="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Regular"/>
                <a:sym typeface="Adobe Caslon Regular"/>
              </a:rPr>
              <a:t>…The World’s First Cocktail Brand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AD653D9-5B74-314D-9D95-5080EAA62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56956" y="908221"/>
            <a:ext cx="5996544" cy="381737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688"/>
              </a:lnSpc>
              <a:spcBef>
                <a:spcPts val="0"/>
              </a:spcBef>
              <a:buFontTx/>
              <a:buNone/>
              <a:defRPr sz="1425" b="0" i="0">
                <a:solidFill>
                  <a:schemeClr val="tx1"/>
                </a:solidFill>
                <a:latin typeface="Adobe Caslon Pro Bold" panose="0205050205050A020403" pitchFamily="18" charset="77"/>
                <a:cs typeface="Arial" panose="020B0604020202020204" pitchFamily="34" charset="0"/>
              </a:defRPr>
            </a:lvl1pPr>
            <a:lvl2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809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466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9833" y="4905375"/>
            <a:ext cx="199574" cy="215444"/>
          </a:xfrm>
          <a:prstGeom prst="rect">
            <a:avLst/>
          </a:prstGeom>
        </p:spPr>
        <p:txBody>
          <a:bodyPr lIns="50800" tIns="50800" rIns="50800" bIns="50800" anchor="t"/>
          <a:lstStyle>
            <a:lvl1pPr marL="0" indent="0" algn="ctr" defTabSz="309560">
              <a:lnSpc>
                <a:spcPct val="100000"/>
              </a:lnSpc>
              <a:defRPr sz="900">
                <a:solidFill>
                  <a:srgbClr val="000000"/>
                </a:solidFill>
                <a:latin typeface="Brandon Grotesque Medium"/>
                <a:ea typeface="Brandon Grotesque Medium"/>
                <a:cs typeface="Brandon Grotesque Medium"/>
                <a:sym typeface="Brandon Grotesque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1406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2C5E223D-1B85-E241-A551-38FEBCCD4C4F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 dirty="0"/>
              <a:t>…The World’s First Cocktail Brand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CB7F945C-3D47-2C49-AE4A-8897AC7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43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06568-A151-EF4A-B445-431B7C5C0C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869" y="417910"/>
            <a:ext cx="8589389" cy="6686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25"/>
              </a:lnSpc>
              <a:spcBef>
                <a:spcPts val="0"/>
              </a:spcBef>
              <a:buFontTx/>
              <a:buNone/>
              <a:defRPr sz="1875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3F344B-FE1D-704E-A965-EB0BD78222A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3952" y="1866900"/>
            <a:ext cx="2069306" cy="2394942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57034BC-5CC1-DE42-9120-ADF6E7C9BD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2957" y="1866900"/>
            <a:ext cx="2069306" cy="2394942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4977C03-CF7E-5446-8FE2-69EA6600B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3289" y="1866900"/>
            <a:ext cx="2069306" cy="2394942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16D22BC9-9C76-A346-984E-26F7DCD8FC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43620" y="1866900"/>
            <a:ext cx="2069306" cy="2394942"/>
          </a:xfrm>
          <a:prstGeom prst="rect">
            <a:avLst/>
          </a:prstGeom>
          <a:solidFill>
            <a:schemeClr val="tx1">
              <a:lumMod val="85000"/>
            </a:schemeClr>
          </a:solidFill>
          <a:ln w="19050">
            <a:solidFill>
              <a:srgbClr val="57C1FF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1500" b="0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picture here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82C497B-AA17-B745-9035-725943BDA7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3684" y="1115928"/>
            <a:ext cx="1123775" cy="2781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B0CE18C-6572-C04A-9B6C-99AEC9327D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3684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16A7D8AC-38C3-1446-9D37-1B7A4DAC36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45832" y="1115928"/>
            <a:ext cx="1123775" cy="2781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ACCEB869-18B4-F342-ACA2-213249358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45833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D474D1C-2362-8E4C-AB5A-B12CAFBDAE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7005" y="1115928"/>
            <a:ext cx="1123775" cy="2781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51763082-C3EA-0044-8649-1F34E645B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07005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F0BD5F0-67B5-2040-B36F-D2F6D4D94D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72689" y="1115928"/>
            <a:ext cx="1123775" cy="2781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75BAEBC-DAA5-D048-AA15-125C9AB1D4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72689" y="1423454"/>
            <a:ext cx="2059574" cy="4090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6688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2pPr>
            <a:lvl3pPr marL="333375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3pPr>
            <a:lvl4pPr marL="500063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4pPr>
            <a:lvl5pPr marL="666750" indent="0">
              <a:buFontTx/>
              <a:buNone/>
              <a:defRPr b="0" i="0">
                <a:solidFill>
                  <a:srgbClr val="57C1FF"/>
                </a:solidFill>
                <a:latin typeface="Adobe Caslon Pro Bold" panose="0205050205050A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1939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4665">
          <p15:clr>
            <a:srgbClr val="FBAE40"/>
          </p15:clr>
        </p15:guide>
        <p15:guide id="2" pos="30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9971" y="6924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8">
            <a:extLst>
              <a:ext uri="{FF2B5EF4-FFF2-40B4-BE49-F238E27FC236}">
                <a16:creationId xmlns:a16="http://schemas.microsoft.com/office/drawing/2014/main" id="{7867CDE7-A39D-1A4E-9F84-44B73A2D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4" y="190696"/>
            <a:ext cx="7866557" cy="195882"/>
          </a:xfrm>
          <a:prstGeom prst="rect">
            <a:avLst/>
          </a:prstGeom>
        </p:spPr>
        <p:txBody>
          <a:bodyPr/>
          <a:lstStyle>
            <a:lvl1pPr algn="l">
              <a:defRPr sz="938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928C2C-4665-274F-A85C-9F1C5171BA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952" y="730333"/>
            <a:ext cx="5119865" cy="355814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FontTx/>
              <a:buNone/>
              <a:defRPr sz="300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86B0A7D-6F4E-3C48-AB60-2F3CE30381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9971" y="4823741"/>
            <a:ext cx="3500636" cy="1714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750" b="0" i="0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2838068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ABE777-9B75-3C4A-82C8-BF6E7F300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654029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0">
                <a:latin typeface="Adobe Caslon Pro Bold" panose="0205050205050A020403" pitchFamily="18" charset="77"/>
              </a:defRPr>
            </a:lvl1pPr>
          </a:lstStyle>
          <a:p>
            <a:r>
              <a:rPr lang="en-NL" dirty="0"/>
              <a:t>Place your (darker) picture here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D619E20-1919-EF43-9ABD-CD31EF841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4" y="4430273"/>
            <a:ext cx="630234" cy="51982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928C2C-4665-274F-A85C-9F1C5171BA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3635" y="734844"/>
            <a:ext cx="5119865" cy="355814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FontTx/>
              <a:buNone/>
              <a:defRPr sz="3000" b="0" i="0" spc="113">
                <a:solidFill>
                  <a:schemeClr val="tx1"/>
                </a:solidFill>
                <a:latin typeface="Adobe Caslon Pro Bold" panose="0205050205050A020403" pitchFamily="18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…The World’s First Cocktail Brand">
            <a:extLst>
              <a:ext uri="{FF2B5EF4-FFF2-40B4-BE49-F238E27FC236}">
                <a16:creationId xmlns:a16="http://schemas.microsoft.com/office/drawing/2014/main" id="{EAB59ABA-BE99-2847-BE1E-7E50FB1B0576}"/>
              </a:ext>
            </a:extLst>
          </p:cNvPr>
          <p:cNvSpPr txBox="1"/>
          <p:nvPr userDrawn="1"/>
        </p:nvSpPr>
        <p:spPr>
          <a:xfrm>
            <a:off x="7759583" y="4807244"/>
            <a:ext cx="1193917" cy="16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457200">
              <a:lnSpc>
                <a:spcPts val="1400"/>
              </a:lnSpc>
              <a:tabLst>
                <a:tab pos="101600" algn="l"/>
              </a:tabLst>
              <a:defRPr sz="2000" b="0" spc="-30">
                <a:solidFill>
                  <a:srgbClr val="EBE8E5"/>
                </a:solidFill>
                <a:latin typeface="Adobe Caslon Regular"/>
                <a:ea typeface="Adobe Caslon Regular"/>
                <a:cs typeface="Adobe Caslon Regular"/>
                <a:sym typeface="Adobe Caslon Regular"/>
              </a:defRPr>
            </a:lvl1pPr>
          </a:lstStyle>
          <a:p>
            <a:r>
              <a:rPr sz="750"/>
              <a:t>…The World’s First Cocktail Brand</a:t>
            </a:r>
          </a:p>
        </p:txBody>
      </p:sp>
    </p:spTree>
    <p:extLst>
      <p:ext uri="{BB962C8B-B14F-4D97-AF65-F5344CB8AC3E}">
        <p14:creationId xmlns:p14="http://schemas.microsoft.com/office/powerpoint/2010/main" val="41625838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09">
          <p15:clr>
            <a:srgbClr val="FBAE40"/>
          </p15:clr>
        </p15:guide>
        <p15:guide id="2" pos="92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631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2" r:id="rId1"/>
    <p:sldLayoutId id="214748438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  <p:sldLayoutId id="2147484303" r:id="rId13"/>
    <p:sldLayoutId id="2147484304" r:id="rId14"/>
    <p:sldLayoutId id="2147484305" r:id="rId15"/>
    <p:sldLayoutId id="2147484306" r:id="rId16"/>
    <p:sldLayoutId id="2147484307" r:id="rId17"/>
    <p:sldLayoutId id="2147484308" r:id="rId18"/>
    <p:sldLayoutId id="2147484309" r:id="rId19"/>
    <p:sldLayoutId id="2147484310" r:id="rId20"/>
    <p:sldLayoutId id="2147484311" r:id="rId21"/>
    <p:sldLayoutId id="2147484312" r:id="rId22"/>
    <p:sldLayoutId id="2147484313" r:id="rId23"/>
    <p:sldLayoutId id="2147484314" r:id="rId24"/>
    <p:sldLayoutId id="2147484315" r:id="rId25"/>
    <p:sldLayoutId id="2147484316" r:id="rId26"/>
    <p:sldLayoutId id="2147484317" r:id="rId27"/>
    <p:sldLayoutId id="2147484318" r:id="rId28"/>
    <p:sldLayoutId id="2147484319" r:id="rId29"/>
    <p:sldLayoutId id="2147484320" r:id="rId30"/>
    <p:sldLayoutId id="2147484321" r:id="rId31"/>
    <p:sldLayoutId id="2147484326" r:id="rId32"/>
    <p:sldLayoutId id="2147484075" r:id="rId33"/>
    <p:sldLayoutId id="2147484332" r:id="rId34"/>
  </p:sldLayoutIdLst>
  <p:transition spd="med"/>
  <p:txStyles>
    <p:titleStyle>
      <a:lvl1pPr marL="0" marR="0" indent="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30807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29195" marR="0" indent="-229195" algn="l" defTabSz="308074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395883" marR="0" indent="-229195" algn="l" defTabSz="308074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562570" marR="0" indent="-229195" algn="l" defTabSz="308074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729258" marR="0" indent="-229195" algn="l" defTabSz="308074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895945" marR="0" indent="-229195" algn="l" defTabSz="308074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062633" marR="0" indent="-229195" algn="l" defTabSz="308074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229320" marR="0" indent="-229195" algn="l" defTabSz="308074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396008" marR="0" indent="-229195" algn="l" defTabSz="308074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562695" marR="0" indent="-229195" algn="l" defTabSz="308074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807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807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807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807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807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807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807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807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807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64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48" r:id="rId1"/>
    <p:sldLayoutId id="2147484449" r:id="rId2"/>
    <p:sldLayoutId id="2147484450" r:id="rId3"/>
    <p:sldLayoutId id="2147484451" r:id="rId4"/>
    <p:sldLayoutId id="2147484452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  <p:sldLayoutId id="2147484459" r:id="rId12"/>
    <p:sldLayoutId id="2147484460" r:id="rId13"/>
    <p:sldLayoutId id="2147484461" r:id="rId14"/>
    <p:sldLayoutId id="2147484462" r:id="rId15"/>
    <p:sldLayoutId id="2147484463" r:id="rId16"/>
    <p:sldLayoutId id="2147484464" r:id="rId17"/>
    <p:sldLayoutId id="2147484465" r:id="rId18"/>
    <p:sldLayoutId id="2147484466" r:id="rId19"/>
    <p:sldLayoutId id="2147484467" r:id="rId20"/>
    <p:sldLayoutId id="2147484468" r:id="rId21"/>
    <p:sldLayoutId id="2147484469" r:id="rId22"/>
    <p:sldLayoutId id="2147484470" r:id="rId23"/>
    <p:sldLayoutId id="2147484471" r:id="rId24"/>
    <p:sldLayoutId id="2147484472" r:id="rId25"/>
    <p:sldLayoutId id="2147484473" r:id="rId26"/>
    <p:sldLayoutId id="2147484474" r:id="rId27"/>
    <p:sldLayoutId id="2147484475" r:id="rId28"/>
    <p:sldLayoutId id="2147484476" r:id="rId29"/>
    <p:sldLayoutId id="2147484477" r:id="rId30"/>
  </p:sldLayoutIdLst>
  <p:transition spd="med"/>
  <p:txStyles>
    <p:titleStyle>
      <a:lvl1pPr marL="0" marR="0" indent="0" algn="ctr" defTabSz="308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308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308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308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308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308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308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308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308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29196" marR="0" indent="-229196" algn="l" defTabSz="308075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395883" marR="0" indent="-229196" algn="l" defTabSz="308075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562571" marR="0" indent="-229196" algn="l" defTabSz="308075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729258" marR="0" indent="-229196" algn="l" defTabSz="308075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895946" marR="0" indent="-229196" algn="l" defTabSz="308075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062633" marR="0" indent="-229196" algn="l" defTabSz="308075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229321" marR="0" indent="-229196" algn="l" defTabSz="308075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396008" marR="0" indent="-229196" algn="l" defTabSz="308075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562696" marR="0" indent="-229196" algn="l" defTabSz="308075" rtl="0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45000"/>
        <a:buFontTx/>
        <a:buChar char="•"/>
        <a:tabLst/>
        <a:defRPr sz="16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80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80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80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80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80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80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80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80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80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bols.com/cocktails/recipes" TargetMode="External"/><Relationship Id="rId11" Type="http://schemas.microsoft.com/office/2007/relationships/hdphoto" Target="../media/hdphoto12.wdp"/><Relationship Id="rId5" Type="http://schemas.openxmlformats.org/officeDocument/2006/relationships/image" Target="../media/image65.tiff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tiff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openxmlformats.org/officeDocument/2006/relationships/image" Target="../media/image19.tiff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microsoft.com/office/2007/relationships/hdphoto" Target="../media/hdphoto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microsoft.com/office/2007/relationships/hdphoto" Target="../media/hdphoto3.wdp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7.wdp"/><Relationship Id="rId18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tiff"/><Relationship Id="rId12" Type="http://schemas.openxmlformats.org/officeDocument/2006/relationships/image" Target="../media/image48.png"/><Relationship Id="rId17" Type="http://schemas.microsoft.com/office/2007/relationships/hdphoto" Target="../media/hdphoto9.wdp"/><Relationship Id="rId2" Type="http://schemas.openxmlformats.org/officeDocument/2006/relationships/image" Target="../media/image40.png"/><Relationship Id="rId16" Type="http://schemas.microsoft.com/office/2007/relationships/hdphoto" Target="../media/hdphoto8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tiff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19" Type="http://schemas.microsoft.com/office/2007/relationships/hdphoto" Target="../media/hdphoto10.wdp"/><Relationship Id="rId4" Type="http://schemas.openxmlformats.org/officeDocument/2006/relationships/image" Target="../media/image42.png"/><Relationship Id="rId9" Type="http://schemas.microsoft.com/office/2007/relationships/hdphoto" Target="../media/hdphoto5.wdp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tiff"/><Relationship Id="rId3" Type="http://schemas.openxmlformats.org/officeDocument/2006/relationships/image" Target="../media/image14.png"/><Relationship Id="rId7" Type="http://schemas.openxmlformats.org/officeDocument/2006/relationships/image" Target="../media/image55.png"/><Relationship Id="rId12" Type="http://schemas.openxmlformats.org/officeDocument/2006/relationships/image" Target="../media/image5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11" Type="http://schemas.openxmlformats.org/officeDocument/2006/relationships/image" Target="../media/image57.tiff"/><Relationship Id="rId5" Type="http://schemas.openxmlformats.org/officeDocument/2006/relationships/image" Target="../media/image53.png"/><Relationship Id="rId10" Type="http://schemas.microsoft.com/office/2007/relationships/hdphoto" Target="../media/hdphoto4.wdp"/><Relationship Id="rId4" Type="http://schemas.openxmlformats.org/officeDocument/2006/relationships/image" Target="../media/image52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9C15D3-0E49-3F5C-550B-B6971EDD24F6}"/>
              </a:ext>
            </a:extLst>
          </p:cNvPr>
          <p:cNvSpPr txBox="1"/>
          <p:nvPr/>
        </p:nvSpPr>
        <p:spPr>
          <a:xfrm>
            <a:off x="814142" y="1317681"/>
            <a:ext cx="1982237" cy="27125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The original spirit of Amsterdam</a:t>
            </a:r>
          </a:p>
        </p:txBody>
      </p:sp>
      <p:sp>
        <p:nvSpPr>
          <p:cNvPr id="13" name="INSIGHT…">
            <a:extLst>
              <a:ext uri="{FF2B5EF4-FFF2-40B4-BE49-F238E27FC236}">
                <a16:creationId xmlns:a16="http://schemas.microsoft.com/office/drawing/2014/main" id="{0EBBE855-7970-BB01-ECB6-5549F1E09049}"/>
              </a:ext>
            </a:extLst>
          </p:cNvPr>
          <p:cNvSpPr txBox="1"/>
          <p:nvPr/>
        </p:nvSpPr>
        <p:spPr>
          <a:xfrm>
            <a:off x="216571" y="175412"/>
            <a:ext cx="3729128" cy="515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6788" tIns="26788" rIns="26788" bIns="26788" anchor="ctr">
            <a:spAutoFit/>
          </a:bodyPr>
          <a:lstStyle>
            <a:lvl1pPr defTabSz="825500">
              <a:lnSpc>
                <a:spcPts val="4800"/>
              </a:lnSpc>
              <a:defRPr sz="4600" cap="all" spc="400">
                <a:solidFill>
                  <a:srgbClr val="FFB347"/>
                </a:solidFill>
              </a:defRPr>
            </a:lvl1pPr>
          </a:lstStyle>
          <a:p>
            <a:pPr marL="0" marR="0" lvl="0" indent="0" algn="l" defTabSz="82547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dobe Caslon Pro Bold" panose="0205070206050A020403" pitchFamily="18" charset="0"/>
                <a:ea typeface="+mn-ea"/>
                <a:cs typeface="Brandon Grotesque Black"/>
                <a:sym typeface="Brandon Grotesque Black"/>
              </a:rPr>
              <a:t>THE WORLDS</a:t>
            </a:r>
          </a:p>
        </p:txBody>
      </p:sp>
      <p:sp>
        <p:nvSpPr>
          <p:cNvPr id="14" name="INSIGHT…">
            <a:extLst>
              <a:ext uri="{FF2B5EF4-FFF2-40B4-BE49-F238E27FC236}">
                <a16:creationId xmlns:a16="http://schemas.microsoft.com/office/drawing/2014/main" id="{246E6992-F7C3-3C55-119A-5523DA180936}"/>
              </a:ext>
            </a:extLst>
          </p:cNvPr>
          <p:cNvSpPr txBox="1"/>
          <p:nvPr/>
        </p:nvSpPr>
        <p:spPr>
          <a:xfrm>
            <a:off x="837042" y="514212"/>
            <a:ext cx="5369446" cy="515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6788" tIns="26788" rIns="26788" bIns="26788" anchor="ctr">
            <a:spAutoFit/>
          </a:bodyPr>
          <a:lstStyle>
            <a:lvl1pPr defTabSz="825500">
              <a:lnSpc>
                <a:spcPts val="4800"/>
              </a:lnSpc>
              <a:defRPr sz="4600" cap="all" spc="400">
                <a:solidFill>
                  <a:srgbClr val="FFB347"/>
                </a:solidFill>
              </a:defRPr>
            </a:lvl1pPr>
          </a:lstStyle>
          <a:p>
            <a:pPr marL="0" marR="0" lvl="0" indent="0" algn="l" defTabSz="82547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75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dobe Caslon Pro Bold" panose="0205070206050A020403" pitchFamily="18" charset="0"/>
                <a:ea typeface="+mn-ea"/>
                <a:cs typeface="Brandon Grotesque Black"/>
                <a:sym typeface="Brandon Grotesque Black"/>
              </a:rPr>
              <a:t>FIRST COCKTAIL BRAND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dobe Caslon Pro Bold" panose="0205070206050A020403" pitchFamily="18" charset="0"/>
              <a:ea typeface="+mn-ea"/>
              <a:cs typeface="Brandon Grotesque Black"/>
              <a:sym typeface="Brandon Grotesque Blac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D60B33-DADE-7254-AB2B-424B6CF3FFA7}"/>
              </a:ext>
            </a:extLst>
          </p:cNvPr>
          <p:cNvSpPr txBox="1"/>
          <p:nvPr/>
        </p:nvSpPr>
        <p:spPr>
          <a:xfrm>
            <a:off x="831173" y="1113235"/>
            <a:ext cx="1551528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0098E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ORIGINAL</a:t>
            </a:r>
            <a:endParaRPr kumimoji="0" lang="en-NL" sz="1125" b="1" i="1" u="none" strike="noStrike" kern="1200" cap="none" spc="0" normalizeH="0" baseline="0" noProof="0" dirty="0">
              <a:ln>
                <a:noFill/>
              </a:ln>
              <a:solidFill>
                <a:srgbClr val="0098E0"/>
              </a:solidFill>
              <a:effectLst/>
              <a:uLnTx/>
              <a:uFillTx/>
              <a:latin typeface="Adobe Caslon Pro Bold" panose="0205050205050A020403" pitchFamily="18" charset="77"/>
              <a:ea typeface="+mn-ea"/>
              <a:cs typeface="Brandon Grotesque Black"/>
              <a:sym typeface="Brandon Grotesque Black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E27B21-82E8-6514-5968-BD18EBDD714C}"/>
              </a:ext>
            </a:extLst>
          </p:cNvPr>
          <p:cNvSpPr txBox="1"/>
          <p:nvPr/>
        </p:nvSpPr>
        <p:spPr>
          <a:xfrm>
            <a:off x="6441535" y="1113235"/>
            <a:ext cx="2312477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0098E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SOPHISTICATED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71BB92-A829-5A88-D575-AEEED5FF71C0}"/>
              </a:ext>
            </a:extLst>
          </p:cNvPr>
          <p:cNvSpPr txBox="1"/>
          <p:nvPr/>
        </p:nvSpPr>
        <p:spPr>
          <a:xfrm>
            <a:off x="6441535" y="1308957"/>
            <a:ext cx="2130629" cy="16818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Cocktails is a lifestyle</a:t>
            </a:r>
          </a:p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none" strike="noStrike" kern="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dobe Caslon Pro Bold" panose="0205050205050A020403" pitchFamily="18" charset="77"/>
              <a:ea typeface="+mn-ea"/>
              <a:cs typeface="Brandon Grotesque Black"/>
              <a:sym typeface="Brandon Grotesque Black"/>
            </a:endParaRPr>
          </a:p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none" strike="noStrike" kern="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dobe Caslon Pro Bold" panose="0205050205050A020403" pitchFamily="18" charset="77"/>
              <a:ea typeface="+mn-ea"/>
              <a:cs typeface="Brandon Grotesque Black"/>
              <a:sym typeface="Brandon Grotesque Black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F6C04-3BC1-0AF9-D265-BBC8C9F9001D}"/>
              </a:ext>
            </a:extLst>
          </p:cNvPr>
          <p:cNvSpPr txBox="1"/>
          <p:nvPr/>
        </p:nvSpPr>
        <p:spPr>
          <a:xfrm>
            <a:off x="814142" y="1908931"/>
            <a:ext cx="1888325" cy="91557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For Bartenders &amp; Consumers:</a:t>
            </a:r>
          </a:p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BOLS cocktails is here to inspire you to explore the world of cocktails and create magic</a:t>
            </a:r>
          </a:p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none" strike="noStrike" kern="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dobe Caslon Pro Bold" panose="0205050205050A020403" pitchFamily="18" charset="77"/>
              <a:ea typeface="+mn-ea"/>
              <a:cs typeface="Brandon Grotesque Black"/>
              <a:sym typeface="Brandon Grotesque Black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BC96E8-3CB1-F5A9-72E9-2D744CCB44EF}"/>
              </a:ext>
            </a:extLst>
          </p:cNvPr>
          <p:cNvSpPr txBox="1"/>
          <p:nvPr/>
        </p:nvSpPr>
        <p:spPr>
          <a:xfrm>
            <a:off x="831173" y="1704486"/>
            <a:ext cx="1551528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0098E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PURPOSE:</a:t>
            </a:r>
            <a:endParaRPr kumimoji="0" lang="en-NL" sz="1125" b="1" i="1" u="none" strike="noStrike" kern="1200" cap="none" spc="0" normalizeH="0" baseline="0" noProof="0" dirty="0">
              <a:ln>
                <a:noFill/>
              </a:ln>
              <a:solidFill>
                <a:srgbClr val="0098E0"/>
              </a:solidFill>
              <a:effectLst/>
              <a:uLnTx/>
              <a:uFillTx/>
              <a:latin typeface="Adobe Caslon Pro Bold" panose="0205050205050A020403" pitchFamily="18" charset="77"/>
              <a:ea typeface="+mn-ea"/>
              <a:cs typeface="Brandon Grotesque Black"/>
              <a:sym typeface="Brandon Grotesque Black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5D74C4-AA74-FD7B-132D-8EEC195F4551}"/>
              </a:ext>
            </a:extLst>
          </p:cNvPr>
          <p:cNvSpPr txBox="1"/>
          <p:nvPr/>
        </p:nvSpPr>
        <p:spPr>
          <a:xfrm>
            <a:off x="814142" y="3058858"/>
            <a:ext cx="1888325" cy="5044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The Creation of the Cocktail is as important as drinking it.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AB8E4A-1DCA-960C-8505-6155B2A1DDC8}"/>
              </a:ext>
            </a:extLst>
          </p:cNvPr>
          <p:cNvSpPr txBox="1"/>
          <p:nvPr/>
        </p:nvSpPr>
        <p:spPr>
          <a:xfrm>
            <a:off x="831172" y="2854413"/>
            <a:ext cx="1798655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0098E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UNIVERSAL INSIGHT: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2B7BBF-AED3-2DBD-AB8F-27B00B72A91F}"/>
              </a:ext>
            </a:extLst>
          </p:cNvPr>
          <p:cNvSpPr txBox="1"/>
          <p:nvPr/>
        </p:nvSpPr>
        <p:spPr>
          <a:xfrm>
            <a:off x="6424504" y="1811456"/>
            <a:ext cx="1971647" cy="16376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Born and raised in Amsterdam since 1575, 450 years of experience in the art of distilling creating flavor and innovating cocktails.</a:t>
            </a:r>
          </a:p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An extensive range of flavor experiences and products.</a:t>
            </a:r>
          </a:p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Crafted with all natural botanicals and an accessible taste profile. </a:t>
            </a:r>
          </a:p>
          <a:p>
            <a:pPr marL="0" marR="0" lvl="0" indent="0" algn="l" defTabSz="685800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none" strike="noStrike" kern="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dobe Caslon Pro Bold" panose="0205050205050A020403" pitchFamily="18" charset="77"/>
              <a:ea typeface="+mn-ea"/>
              <a:cs typeface="Brandon Grotesque Black"/>
              <a:sym typeface="Brandon Grotesque Black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7E7F15-6CFC-CF23-4B50-D7CEFA5A2230}"/>
              </a:ext>
            </a:extLst>
          </p:cNvPr>
          <p:cNvSpPr txBox="1"/>
          <p:nvPr/>
        </p:nvSpPr>
        <p:spPr>
          <a:xfrm>
            <a:off x="6441535" y="1607010"/>
            <a:ext cx="1871294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0098E0"/>
                </a:solidFill>
                <a:effectLst/>
                <a:uLnTx/>
                <a:uFillTx/>
                <a:latin typeface="Adobe Caslon Pro Bold" panose="0205050205050A020403" pitchFamily="18" charset="77"/>
                <a:ea typeface="+mn-ea"/>
                <a:cs typeface="Brandon Grotesque Black"/>
                <a:sym typeface="Brandon Grotesque Black"/>
              </a:rPr>
              <a:t>REASON TO BELIEVE: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8780A32-A682-6FEB-305E-6ED9D3BBE9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3459" y="3759994"/>
            <a:ext cx="1330541" cy="14202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83AFE7-09F4-A83D-F23D-DC73BD054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0517" y="3759995"/>
            <a:ext cx="2042942" cy="1413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BD787-C391-1DC2-52D9-90AA43DD9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430" y="3759994"/>
            <a:ext cx="1606536" cy="1420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2BE8B4-E6DD-20B1-B140-8DFC1A3195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2884" y="3759994"/>
            <a:ext cx="2287634" cy="14202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465EBC6-5BE5-3351-573F-A1210C0DF8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601" y="1472021"/>
            <a:ext cx="2722375" cy="192894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C72EA46-6E0C-4D34-C915-001446F2E2A3}"/>
              </a:ext>
            </a:extLst>
          </p:cNvPr>
          <p:cNvCxnSpPr>
            <a:cxnSpLocks/>
          </p:cNvCxnSpPr>
          <p:nvPr/>
        </p:nvCxnSpPr>
        <p:spPr>
          <a:xfrm flipV="1">
            <a:off x="-45417" y="3755778"/>
            <a:ext cx="9189417" cy="6749"/>
          </a:xfrm>
          <a:prstGeom prst="line">
            <a:avLst/>
          </a:prstGeom>
          <a:ln w="12700">
            <a:solidFill>
              <a:srgbClr val="009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2019 Bols Cocktail Street">
            <a:extLst>
              <a:ext uri="{FF2B5EF4-FFF2-40B4-BE49-F238E27FC236}">
                <a16:creationId xmlns:a16="http://schemas.microsoft.com/office/drawing/2014/main" id="{07068527-C832-8A7C-1686-54F4EA298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5417" y="3759994"/>
            <a:ext cx="1952847" cy="142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19D702-0601-D0F9-930C-B9F94081C65C}"/>
              </a:ext>
            </a:extLst>
          </p:cNvPr>
          <p:cNvSpPr/>
          <p:nvPr/>
        </p:nvSpPr>
        <p:spPr>
          <a:xfrm>
            <a:off x="3608173" y="1672313"/>
            <a:ext cx="518984" cy="174466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1242378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B8EF08-0DF0-E170-9431-70ED274E1205}"/>
              </a:ext>
            </a:extLst>
          </p:cNvPr>
          <p:cNvSpPr txBox="1"/>
          <p:nvPr/>
        </p:nvSpPr>
        <p:spPr>
          <a:xfrm>
            <a:off x="0" y="19145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 cap="all" dirty="0">
                <a:solidFill>
                  <a:schemeClr val="tx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signature cocktails </a:t>
            </a:r>
          </a:p>
          <a:p>
            <a:r>
              <a:rPr lang="en-US" sz="2100" b="1" kern="1200" cap="all" dirty="0" err="1">
                <a:solidFill>
                  <a:schemeClr val="tx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Bols</a:t>
            </a:r>
            <a:r>
              <a:rPr lang="en-US" sz="2100" b="1" kern="1200" cap="all" dirty="0">
                <a:solidFill>
                  <a:schemeClr val="tx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 vodka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D9DFFE-7906-7DC7-258C-34E1FCEAF6A6}"/>
              </a:ext>
            </a:extLst>
          </p:cNvPr>
          <p:cNvSpPr/>
          <p:nvPr/>
        </p:nvSpPr>
        <p:spPr>
          <a:xfrm>
            <a:off x="2434016" y="1331600"/>
            <a:ext cx="3522976" cy="415498"/>
          </a:xfrm>
          <a:prstGeom prst="rect">
            <a:avLst/>
          </a:prstGeom>
          <a:solidFill>
            <a:srgbClr val="0F79C1"/>
          </a:solidFill>
        </p:spPr>
        <p:txBody>
          <a:bodyPr wrap="square" anchor="b">
            <a:spAutoFit/>
          </a:bodyPr>
          <a:lstStyle/>
          <a:p>
            <a:pPr algn="ctr"/>
            <a:r>
              <a:rPr lang="en-US" sz="2100" b="1" kern="1200" cap="all" dirty="0">
                <a:solidFill>
                  <a:schemeClr val="bg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ESPRESSO MARTINI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71872-0F6D-B68C-872C-F9CF5A56BEF4}"/>
              </a:ext>
            </a:extLst>
          </p:cNvPr>
          <p:cNvSpPr/>
          <p:nvPr/>
        </p:nvSpPr>
        <p:spPr>
          <a:xfrm>
            <a:off x="2188446" y="2361754"/>
            <a:ext cx="4225805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dobe Caslon Pro Bold" panose="0205050205050A020403" pitchFamily="18" charset="0"/>
              </a:rPr>
              <a:t>1 ½ OZ BOLS VODKA</a:t>
            </a:r>
          </a:p>
          <a:p>
            <a:r>
              <a:rPr lang="en-US" sz="1800" dirty="0">
                <a:latin typeface="Adobe Caslon Pro Bold" panose="0205050205050A020403" pitchFamily="18" charset="0"/>
              </a:rPr>
              <a:t>½ OZ COFFEE LIQUEUR</a:t>
            </a:r>
          </a:p>
          <a:p>
            <a:r>
              <a:rPr lang="en-US" sz="1800" dirty="0">
                <a:latin typeface="Adobe Caslon Pro Bold" panose="0205050205050A020403" pitchFamily="18" charset="0"/>
              </a:rPr>
              <a:t>Dash SIMPLE SYRUP</a:t>
            </a:r>
          </a:p>
          <a:p>
            <a:r>
              <a:rPr lang="en-US" sz="1800" dirty="0">
                <a:latin typeface="Adobe Caslon Pro Bold" panose="0205050205050A020403" pitchFamily="18" charset="0"/>
              </a:rPr>
              <a:t>1 SHOT OF ESPRESSO</a:t>
            </a:r>
            <a:br>
              <a:rPr lang="en-US" sz="1100" b="1" dirty="0">
                <a:solidFill>
                  <a:srgbClr val="040D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b="1" dirty="0">
                <a:solidFill>
                  <a:srgbClr val="040D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Shake all ingredients with ice. </a:t>
            </a:r>
          </a:p>
          <a:p>
            <a:r>
              <a:rPr lang="en-US" b="1" dirty="0">
                <a:solidFill>
                  <a:srgbClr val="040D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Strain in a pre-chilled martini or coupe glass. </a:t>
            </a:r>
          </a:p>
          <a:p>
            <a:r>
              <a:rPr lang="en-US" b="1" dirty="0">
                <a:solidFill>
                  <a:srgbClr val="040D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Garnish with coffee beans.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6BAC0-AD9E-1CEF-5970-E86B4ED8B7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202" y="948339"/>
            <a:ext cx="2547423" cy="3518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CC2A68-1307-0922-C892-BE75FF8A0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890" y="50280"/>
            <a:ext cx="1586126" cy="504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9166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2C4D2D-BA54-24C4-D9F7-D94137B338B2}"/>
              </a:ext>
            </a:extLst>
          </p:cNvPr>
          <p:cNvSpPr txBox="1"/>
          <p:nvPr/>
        </p:nvSpPr>
        <p:spPr>
          <a:xfrm>
            <a:off x="0" y="176865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 cap="all" dirty="0">
                <a:solidFill>
                  <a:schemeClr val="tx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signature cocktails </a:t>
            </a:r>
          </a:p>
          <a:p>
            <a:r>
              <a:rPr lang="en-US" sz="2100" b="1" kern="1200" cap="all" dirty="0">
                <a:solidFill>
                  <a:schemeClr val="tx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	BOLS VODKA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EC049-E152-76C0-E17A-7780D80302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0691" y="1508994"/>
            <a:ext cx="3065900" cy="31578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E3D00B-87F6-3BDE-D822-E0A8EE6BB915}"/>
              </a:ext>
            </a:extLst>
          </p:cNvPr>
          <p:cNvSpPr/>
          <p:nvPr/>
        </p:nvSpPr>
        <p:spPr>
          <a:xfrm>
            <a:off x="2306260" y="2209321"/>
            <a:ext cx="4105628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dobe Caslon Pro Bold" panose="0205050205050A020403" pitchFamily="18" charset="0"/>
              </a:rPr>
              <a:t>1 ½ OZ BOLS VODKA</a:t>
            </a:r>
          </a:p>
          <a:p>
            <a:r>
              <a:rPr lang="en-US" sz="1800" dirty="0">
                <a:latin typeface="Adobe Caslon Pro Bold" panose="0205050205050A020403" pitchFamily="18" charset="0"/>
              </a:rPr>
              <a:t>½  OZ RASPBERRY LIQUEUR</a:t>
            </a:r>
          </a:p>
          <a:p>
            <a:r>
              <a:rPr lang="en-US" sz="1800" dirty="0">
                <a:latin typeface="Adobe Caslon Pro Bold" panose="0205050205050A020403" pitchFamily="18" charset="0"/>
              </a:rPr>
              <a:t>¼ OZ FRESH LIME JUICE</a:t>
            </a:r>
          </a:p>
          <a:p>
            <a:r>
              <a:rPr lang="en-US" sz="1800" dirty="0">
                <a:latin typeface="Adobe Caslon Pro Bold" panose="0205050205050A020403" pitchFamily="18" charset="0"/>
              </a:rPr>
              <a:t>TOP WITH GINGER BEER</a:t>
            </a:r>
            <a:br>
              <a:rPr lang="en-US" b="1" dirty="0">
                <a:solidFill>
                  <a:srgbClr val="040D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b="1" dirty="0">
                <a:solidFill>
                  <a:srgbClr val="040D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Build in a mule cup. </a:t>
            </a:r>
          </a:p>
          <a:p>
            <a:r>
              <a:rPr lang="en-US" b="1" dirty="0">
                <a:solidFill>
                  <a:srgbClr val="040D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Garnish with lemon twist and raspberry</a:t>
            </a:r>
            <a:r>
              <a:rPr lang="en-US" sz="2400" b="1" dirty="0">
                <a:solidFill>
                  <a:srgbClr val="040D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B0446B-F8CF-077F-0552-BDA4614CD4D0}"/>
              </a:ext>
            </a:extLst>
          </p:cNvPr>
          <p:cNvSpPr/>
          <p:nvPr/>
        </p:nvSpPr>
        <p:spPr>
          <a:xfrm>
            <a:off x="2608337" y="1301245"/>
            <a:ext cx="3927326" cy="415498"/>
          </a:xfrm>
          <a:prstGeom prst="rect">
            <a:avLst/>
          </a:prstGeom>
          <a:solidFill>
            <a:srgbClr val="0F79C1"/>
          </a:solidFill>
        </p:spPr>
        <p:txBody>
          <a:bodyPr wrap="square" anchor="b">
            <a:spAutoFit/>
          </a:bodyPr>
          <a:lstStyle/>
          <a:p>
            <a:pPr algn="ctr"/>
            <a:r>
              <a:rPr lang="en-US" sz="2100" b="1" kern="1200" cap="all" dirty="0">
                <a:solidFill>
                  <a:schemeClr val="bg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RASPBERRY MULE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A2ABE-2F00-798C-0072-C8E2DE55E5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685" y="223825"/>
            <a:ext cx="1543859" cy="49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316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>
            <a:extLst>
              <a:ext uri="{FF2B5EF4-FFF2-40B4-BE49-F238E27FC236}">
                <a16:creationId xmlns:a16="http://schemas.microsoft.com/office/drawing/2014/main" id="{07059CED-541F-4878-952D-B51D96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08" y="95685"/>
            <a:ext cx="3610041" cy="195883"/>
          </a:xfrm>
        </p:spPr>
        <p:txBody>
          <a:bodyPr/>
          <a:lstStyle/>
          <a:p>
            <a:r>
              <a:rPr lang="en-US" dirty="0"/>
              <a:t>INTERNATIONAL SUCCES</a:t>
            </a:r>
            <a:endParaRPr lang="en-NL" dirty="0"/>
          </a:p>
        </p:txBody>
      </p:sp>
      <p:pic>
        <p:nvPicPr>
          <p:cNvPr id="37" name="Picture 4" descr="http://www.jtechsales.com/Web%20Site/WebSite/PICTURES/logos/world_map.png">
            <a:extLst>
              <a:ext uri="{FF2B5EF4-FFF2-40B4-BE49-F238E27FC236}">
                <a16:creationId xmlns:a16="http://schemas.microsoft.com/office/drawing/2014/main" id="{AEE4F98A-6AF6-C693-31B5-6E018821E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600" y="1392762"/>
            <a:ext cx="6098799" cy="35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5-puntige ster 1">
            <a:extLst>
              <a:ext uri="{FF2B5EF4-FFF2-40B4-BE49-F238E27FC236}">
                <a16:creationId xmlns:a16="http://schemas.microsoft.com/office/drawing/2014/main" id="{16A1958F-C123-75F7-360F-D4D2BF802962}"/>
              </a:ext>
            </a:extLst>
          </p:cNvPr>
          <p:cNvSpPr/>
          <p:nvPr/>
        </p:nvSpPr>
        <p:spPr>
          <a:xfrm>
            <a:off x="6586478" y="3663683"/>
            <a:ext cx="270030" cy="270030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hangingPunct="1"/>
            <a:endParaRPr lang="en-GB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5-puntige ster 7">
            <a:extLst>
              <a:ext uri="{FF2B5EF4-FFF2-40B4-BE49-F238E27FC236}">
                <a16:creationId xmlns:a16="http://schemas.microsoft.com/office/drawing/2014/main" id="{40E0B9F7-D9C4-6E02-CDA4-4DEA7BDB6457}"/>
              </a:ext>
            </a:extLst>
          </p:cNvPr>
          <p:cNvSpPr/>
          <p:nvPr/>
        </p:nvSpPr>
        <p:spPr>
          <a:xfrm>
            <a:off x="5814138" y="2036288"/>
            <a:ext cx="216025" cy="216024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hangingPunct="1"/>
            <a:endParaRPr lang="en-GB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5-puntige ster 8">
            <a:extLst>
              <a:ext uri="{FF2B5EF4-FFF2-40B4-BE49-F238E27FC236}">
                <a16:creationId xmlns:a16="http://schemas.microsoft.com/office/drawing/2014/main" id="{74BD5EC9-EFFB-1667-12C7-F1C28D0F1785}"/>
              </a:ext>
            </a:extLst>
          </p:cNvPr>
          <p:cNvSpPr/>
          <p:nvPr/>
        </p:nvSpPr>
        <p:spPr>
          <a:xfrm>
            <a:off x="2141730" y="1875960"/>
            <a:ext cx="216024" cy="216024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hangingPunct="1"/>
            <a:endParaRPr lang="en-GB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5-puntige ster 10">
            <a:extLst>
              <a:ext uri="{FF2B5EF4-FFF2-40B4-BE49-F238E27FC236}">
                <a16:creationId xmlns:a16="http://schemas.microsoft.com/office/drawing/2014/main" id="{822AC738-A54F-1C4A-F5F6-C9038BE9220B}"/>
              </a:ext>
            </a:extLst>
          </p:cNvPr>
          <p:cNvSpPr/>
          <p:nvPr/>
        </p:nvSpPr>
        <p:spPr>
          <a:xfrm>
            <a:off x="2163638" y="2207987"/>
            <a:ext cx="216024" cy="216024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hangingPunct="1"/>
            <a:endParaRPr lang="en-GB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5-puntige ster 11">
            <a:extLst>
              <a:ext uri="{FF2B5EF4-FFF2-40B4-BE49-F238E27FC236}">
                <a16:creationId xmlns:a16="http://schemas.microsoft.com/office/drawing/2014/main" id="{9C5FBE6D-3432-1A20-B089-85952AF39E84}"/>
              </a:ext>
            </a:extLst>
          </p:cNvPr>
          <p:cNvSpPr/>
          <p:nvPr/>
        </p:nvSpPr>
        <p:spPr>
          <a:xfrm>
            <a:off x="2036328" y="2195437"/>
            <a:ext cx="159376" cy="15084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hangingPunct="1"/>
            <a:endParaRPr lang="en-GB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5-puntige ster 9">
            <a:extLst>
              <a:ext uri="{FF2B5EF4-FFF2-40B4-BE49-F238E27FC236}">
                <a16:creationId xmlns:a16="http://schemas.microsoft.com/office/drawing/2014/main" id="{4C70958A-5D21-6EBC-34CD-AAFD4D19FCF1}"/>
              </a:ext>
            </a:extLst>
          </p:cNvPr>
          <p:cNvSpPr/>
          <p:nvPr/>
        </p:nvSpPr>
        <p:spPr>
          <a:xfrm>
            <a:off x="6236949" y="2400285"/>
            <a:ext cx="216024" cy="216024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hangingPunct="1"/>
            <a:endParaRPr lang="en-GB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-puntige ster 9">
            <a:extLst>
              <a:ext uri="{FF2B5EF4-FFF2-40B4-BE49-F238E27FC236}">
                <a16:creationId xmlns:a16="http://schemas.microsoft.com/office/drawing/2014/main" id="{1FA52BF6-957D-C274-EF22-0643A4E3429F}"/>
              </a:ext>
            </a:extLst>
          </p:cNvPr>
          <p:cNvSpPr/>
          <p:nvPr/>
        </p:nvSpPr>
        <p:spPr>
          <a:xfrm>
            <a:off x="2148860" y="3116097"/>
            <a:ext cx="159376" cy="15642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hangingPunct="1"/>
            <a:endParaRPr lang="en-GB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745F71-5DD7-582B-B301-864C288501F8}"/>
              </a:ext>
            </a:extLst>
          </p:cNvPr>
          <p:cNvSpPr txBox="1"/>
          <p:nvPr/>
        </p:nvSpPr>
        <p:spPr>
          <a:xfrm>
            <a:off x="146372" y="395784"/>
            <a:ext cx="5883791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685800" hangingPunct="1"/>
            <a:r>
              <a:rPr lang="en-US" sz="1800" dirty="0">
                <a:latin typeface="Adobe Caslon Pro Bold" panose="0205050205050A020403" pitchFamily="18" charset="0"/>
              </a:rPr>
              <a:t>Bols Vodka has a significant  international presence selling over 1 million (9L) cases annually and  has leading positions or presence in Poland, Argentina Sweden, Canada, the Netherlands, Launching in the  USA 2022</a:t>
            </a:r>
          </a:p>
        </p:txBody>
      </p:sp>
      <p:sp>
        <p:nvSpPr>
          <p:cNvPr id="53" name="5-puntige ster 11">
            <a:extLst>
              <a:ext uri="{FF2B5EF4-FFF2-40B4-BE49-F238E27FC236}">
                <a16:creationId xmlns:a16="http://schemas.microsoft.com/office/drawing/2014/main" id="{28863EC7-F2EF-20B1-4519-7D302839AD10}"/>
              </a:ext>
            </a:extLst>
          </p:cNvPr>
          <p:cNvSpPr/>
          <p:nvPr/>
        </p:nvSpPr>
        <p:spPr>
          <a:xfrm>
            <a:off x="3781149" y="2642278"/>
            <a:ext cx="108012" cy="1080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hangingPunct="1"/>
            <a:endParaRPr lang="en-GB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63489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5E527-DFB4-FEAE-9720-266B043A45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29" y="851566"/>
            <a:ext cx="6828618" cy="3730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409DC-1D18-2D56-29BA-FF1DBF54C539}"/>
              </a:ext>
            </a:extLst>
          </p:cNvPr>
          <p:cNvSpPr txBox="1">
            <a:spLocks/>
          </p:cNvSpPr>
          <p:nvPr/>
        </p:nvSpPr>
        <p:spPr>
          <a:xfrm>
            <a:off x="296973" y="195393"/>
            <a:ext cx="4468025" cy="569810"/>
          </a:xfrm>
          <a:prstGeom prst="rect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 algn="l" defTabSz="91435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0" kern="1200" cap="all" baseline="0">
                <a:solidFill>
                  <a:schemeClr val="bg1"/>
                </a:solidFill>
                <a:latin typeface="Adobe Caslon Pro Bold" panose="0205050205050A020403" pitchFamily="18" charset="77"/>
                <a:ea typeface="+mj-ea"/>
                <a:cs typeface="+mj-cs"/>
              </a:defRPr>
            </a:lvl1pPr>
          </a:lstStyle>
          <a:p>
            <a:pPr defTabSz="685766">
              <a:defRPr/>
            </a:pPr>
            <a:r>
              <a:rPr lang="en-US" sz="2100" b="1" dirty="0">
                <a:solidFill>
                  <a:schemeClr val="tx1"/>
                </a:solidFill>
                <a:latin typeface="Adobe Caslon Pro Bold" panose="0205050205050A020403" pitchFamily="18" charset="0"/>
              </a:rPr>
              <a:t>PROVI and Trade Media Ads</a:t>
            </a:r>
            <a:endParaRPr lang="en-NL" sz="2100" b="1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924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93EAAC0-AAD8-7599-B04B-8E020E160E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850" y="501651"/>
            <a:ext cx="2011791" cy="4370399"/>
          </a:xfrm>
          <a:prstGeom prst="rect">
            <a:avLst/>
          </a:prstGeom>
        </p:spPr>
      </p:pic>
      <p:pic>
        <p:nvPicPr>
          <p:cNvPr id="3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C41DEB62-2D9C-E9E9-9713-C7CBBC60E6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207" y="501651"/>
            <a:ext cx="2011791" cy="435619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A4B63C3-B791-BA92-FF4A-652E5614EB1C}"/>
              </a:ext>
            </a:extLst>
          </p:cNvPr>
          <p:cNvSpPr txBox="1">
            <a:spLocks/>
          </p:cNvSpPr>
          <p:nvPr/>
        </p:nvSpPr>
        <p:spPr>
          <a:xfrm>
            <a:off x="329865" y="254599"/>
            <a:ext cx="4468025" cy="569810"/>
          </a:xfrm>
          <a:prstGeom prst="rect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 algn="l" defTabSz="91435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0" kern="1200" cap="all" baseline="0">
                <a:solidFill>
                  <a:schemeClr val="bg1"/>
                </a:solidFill>
                <a:latin typeface="Adobe Caslon Pro Bold" panose="0205050205050A020403" pitchFamily="18" charset="77"/>
                <a:ea typeface="+mj-ea"/>
                <a:cs typeface="+mj-cs"/>
              </a:defRPr>
            </a:lvl1pPr>
          </a:lstStyle>
          <a:p>
            <a:pPr defTabSz="685766">
              <a:defRPr/>
            </a:pPr>
            <a:r>
              <a:rPr lang="en-US" sz="2100" b="1" dirty="0">
                <a:solidFill>
                  <a:schemeClr val="tx1"/>
                </a:solidFill>
                <a:latin typeface="Adobe Caslon Pro Bold" panose="0205050205050A020403" pitchFamily="18" charset="0"/>
              </a:rPr>
              <a:t>ONLINE COCKTAIL GALLERY</a:t>
            </a:r>
            <a:endParaRPr lang="en-NL" sz="2100" b="1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0C3EE6-70D5-9D85-517C-C932E57E8D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785" y="392078"/>
            <a:ext cx="3108960" cy="4722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1693B6-297F-E2ED-5C95-78EEC40C7FCD}"/>
              </a:ext>
            </a:extLst>
          </p:cNvPr>
          <p:cNvSpPr txBox="1"/>
          <p:nvPr/>
        </p:nvSpPr>
        <p:spPr>
          <a:xfrm>
            <a:off x="197361" y="659688"/>
            <a:ext cx="3471090" cy="38241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  <a:latin typeface="Adobe Caslon Pro Bold" panose="0205050205050A020403" pitchFamily="18" charset="0"/>
              </a:rPr>
              <a:t>Displays the diverse cocktails that can be made with our liqueurs, accessible directly via our website, or buy scanning the QR code on the bottle.</a:t>
            </a:r>
          </a:p>
          <a:p>
            <a:pPr algn="l"/>
            <a:endParaRPr lang="en-US" sz="1050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  <a:p>
            <a:pPr algn="l"/>
            <a:endParaRPr lang="en-US" sz="1050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  <a:p>
            <a:pPr algn="l"/>
            <a:endParaRPr lang="en-US" sz="1050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  <a:p>
            <a:pPr algn="l"/>
            <a:endParaRPr lang="en-US" sz="1050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  <a:p>
            <a:pPr algn="l"/>
            <a:endParaRPr lang="en-US" sz="1050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  <a:p>
            <a:pPr algn="l"/>
            <a:endParaRPr lang="en-US" sz="1050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  <a:p>
            <a:pPr algn="l"/>
            <a:endParaRPr lang="en-US" sz="1050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  <a:p>
            <a:pPr algn="l"/>
            <a:endParaRPr lang="en-US" sz="1050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  <a:p>
            <a:pPr algn="l"/>
            <a:r>
              <a:rPr lang="en-US" sz="1050" b="1" dirty="0">
                <a:solidFill>
                  <a:schemeClr val="tx1"/>
                </a:solidFill>
                <a:latin typeface="Adobe Caslon Pro Bold" panose="0205050205050A020403" pitchFamily="18" charset="0"/>
              </a:rPr>
              <a:t>Target group:</a:t>
            </a:r>
          </a:p>
          <a:p>
            <a:pPr algn="l"/>
            <a:r>
              <a:rPr lang="en-US" sz="1050" dirty="0">
                <a:solidFill>
                  <a:schemeClr val="tx1"/>
                </a:solidFill>
                <a:latin typeface="Adobe Caslon Pro Bold" panose="0205050205050A020403" pitchFamily="18" charset="0"/>
              </a:rPr>
              <a:t>Sales teams, wholesale, bartenders, </a:t>
            </a:r>
          </a:p>
          <a:p>
            <a:pPr algn="l"/>
            <a:r>
              <a:rPr lang="en-US" sz="1050" dirty="0">
                <a:solidFill>
                  <a:schemeClr val="tx1"/>
                </a:solidFill>
                <a:latin typeface="Adobe Caslon Pro Bold" panose="0205050205050A020403" pitchFamily="18" charset="0"/>
              </a:rPr>
              <a:t>bar managers &amp; consumers</a:t>
            </a:r>
          </a:p>
          <a:p>
            <a:pPr algn="l"/>
            <a:endParaRPr lang="en-US" sz="1050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  <a:p>
            <a:pPr algn="l"/>
            <a:r>
              <a:rPr lang="en-US" sz="1050" dirty="0">
                <a:solidFill>
                  <a:schemeClr val="tx1"/>
                </a:solidFill>
                <a:latin typeface="Adobe Caslon Pro Bold" panose="0205050205050A020403" pitchFamily="18" charset="0"/>
              </a:rPr>
              <a:t>You can find inspiration about: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dobe Caslon Pro Bold" panose="0205050205050A020403" pitchFamily="18" charset="0"/>
              </a:rPr>
              <a:t>Cocktails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dobe Caslon Pro Bold" panose="0205050205050A020403" pitchFamily="18" charset="0"/>
              </a:rPr>
              <a:t>Natural botanicals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dobe Caslon Pro Bold" panose="0205050205050A020403" pitchFamily="18" charset="0"/>
              </a:rPr>
              <a:t>Craftmanship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dobe Caslon Pro Bold" panose="0205050205050A020403" pitchFamily="18" charset="0"/>
              </a:rPr>
              <a:t>Flavors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dobe Caslon Pro Bold" panose="0205050205050A020403" pitchFamily="18" charset="0"/>
              </a:rPr>
              <a:t>Tasting notes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  <a:p>
            <a:pPr algn="l"/>
            <a:endParaRPr lang="en-US" sz="1100" dirty="0">
              <a:solidFill>
                <a:schemeClr val="tx1"/>
              </a:solidFill>
              <a:latin typeface="Adobe Caslon Pro Bold" panose="0205050205050A0204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F0100D-4130-344A-2709-42A7DACA30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141" y="392075"/>
            <a:ext cx="3108960" cy="47229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EC6E74-4BDD-397B-11A2-174D4F143D1D}"/>
              </a:ext>
            </a:extLst>
          </p:cNvPr>
          <p:cNvSpPr txBox="1"/>
          <p:nvPr/>
        </p:nvSpPr>
        <p:spPr>
          <a:xfrm>
            <a:off x="573478" y="4137861"/>
            <a:ext cx="3328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latin typeface="Adobe Caslon Pro Bold" panose="0205050205050A020403" pitchFamily="18" charset="0"/>
                <a:hlinkClick r:id="rId6"/>
              </a:rPr>
              <a:t>Cocktail Recipes | </a:t>
            </a:r>
          </a:p>
          <a:p>
            <a:pPr algn="l"/>
            <a:r>
              <a:rPr lang="en-US" sz="1000" dirty="0">
                <a:latin typeface="Adobe Caslon Pro Bold" panose="0205050205050A020403" pitchFamily="18" charset="0"/>
                <a:hlinkClick r:id="rId6"/>
              </a:rPr>
              <a:t>Create cocktails at home (bols.com)</a:t>
            </a:r>
            <a:endParaRPr lang="en-US" sz="1000" dirty="0">
              <a:latin typeface="Adobe Caslon Pro Bold" panose="0205050205050A020403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A7C06C-F2CD-F189-5BA6-032539FB8421}"/>
              </a:ext>
            </a:extLst>
          </p:cNvPr>
          <p:cNvGrpSpPr/>
          <p:nvPr/>
        </p:nvGrpSpPr>
        <p:grpSpPr>
          <a:xfrm>
            <a:off x="329866" y="4184767"/>
            <a:ext cx="252000" cy="252000"/>
            <a:chOff x="511915" y="3308350"/>
            <a:chExt cx="828000" cy="82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B6B0941-8DB0-3355-9277-D6A33145B848}"/>
                </a:ext>
              </a:extLst>
            </p:cNvPr>
            <p:cNvSpPr/>
            <p:nvPr/>
          </p:nvSpPr>
          <p:spPr>
            <a:xfrm>
              <a:off x="511915" y="3308350"/>
              <a:ext cx="828000" cy="828000"/>
            </a:xfrm>
            <a:prstGeom prst="ellipse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16" name="Graphic 15" descr="Link with solid fill">
              <a:extLst>
                <a:ext uri="{FF2B5EF4-FFF2-40B4-BE49-F238E27FC236}">
                  <a16:creationId xmlns:a16="http://schemas.microsoft.com/office/drawing/2014/main" id="{74E86DFF-9154-9600-E8AB-02332F76B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553367" y="3329076"/>
              <a:ext cx="786548" cy="7865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9D2E31-B228-A9DB-BFB4-E7C3848FF16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81" y="1442108"/>
            <a:ext cx="832168" cy="813255"/>
          </a:xfrm>
          <a:prstGeom prst="rect">
            <a:avLst/>
          </a:prstGeom>
        </p:spPr>
      </p:pic>
      <p:pic>
        <p:nvPicPr>
          <p:cNvPr id="4" name="Picture 3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2216AA35-6614-2BFA-321C-89D8F5BAED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0" b="96357" l="9455" r="89455">
                        <a14:foregroundMark x1="32364" y1="85781" x2="80000" y2="96357"/>
                        <a14:foregroundMark x1="80000" y1="96357" x2="80000" y2="96357"/>
                        <a14:foregroundMark x1="50909" y1="2468" x2="56727" y2="12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6297" y="1139696"/>
            <a:ext cx="1723631" cy="533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10F9C-2967-5854-993C-9FFD32B1C7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88232" y="1240675"/>
            <a:ext cx="7696201" cy="3392048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C6F5E-59A7-0D06-EC53-3D61067891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933" y="-317246"/>
            <a:ext cx="9263056" cy="565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7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E2DF61-1066-9F97-102B-8E781BE7A96F}"/>
              </a:ext>
            </a:extLst>
          </p:cNvPr>
          <p:cNvSpPr txBox="1"/>
          <p:nvPr/>
        </p:nvSpPr>
        <p:spPr>
          <a:xfrm>
            <a:off x="424249" y="936422"/>
            <a:ext cx="4572000" cy="2492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825479">
              <a:defRPr/>
            </a:pPr>
            <a:r>
              <a:rPr lang="en-US" sz="3000" dirty="0">
                <a:solidFill>
                  <a:schemeClr val="tx1"/>
                </a:solidFill>
                <a:latin typeface="Adobe Caslon Pro Bold" panose="0205070206050A020403" pitchFamily="18" charset="0"/>
                <a:ea typeface="+mn-ea"/>
              </a:rPr>
              <a:t>BOLS VODKA</a:t>
            </a:r>
          </a:p>
          <a:p>
            <a:pPr algn="l"/>
            <a:r>
              <a:rPr lang="en-US" sz="1800" dirty="0">
                <a:latin typeface="Adobe Caslon Pro Bold" panose="0205050205050A020403" pitchFamily="18" charset="0"/>
              </a:rPr>
              <a:t>Tapping into our Lucas </a:t>
            </a:r>
            <a:r>
              <a:rPr lang="en-US" sz="1800" dirty="0" err="1">
                <a:latin typeface="Adobe Caslon Pro Bold" panose="0205050205050A020403" pitchFamily="18" charset="0"/>
              </a:rPr>
              <a:t>Bols</a:t>
            </a:r>
            <a:r>
              <a:rPr lang="en-US" sz="1800" dirty="0">
                <a:latin typeface="Adobe Caslon Pro Bold" panose="0205050205050A020403" pitchFamily="18" charset="0"/>
              </a:rPr>
              <a:t> craftsmanship and distillation expertise (450 years), </a:t>
            </a:r>
            <a:r>
              <a:rPr lang="en-US" sz="1800" dirty="0" err="1">
                <a:latin typeface="Adobe Caslon Pro Bold" panose="0205050205050A020403" pitchFamily="18" charset="0"/>
              </a:rPr>
              <a:t>Bols</a:t>
            </a:r>
            <a:r>
              <a:rPr lang="en-US" sz="1800" dirty="0">
                <a:latin typeface="Adobe Caslon Pro Bold" panose="0205050205050A020403" pitchFamily="18" charset="0"/>
              </a:rPr>
              <a:t> Vodka was developed to create the best mixable vodka. Its natural wheat distillate base and charcoal filters result in an extraordinary high level of purity, making it perfect for cocktails.  </a:t>
            </a:r>
          </a:p>
        </p:txBody>
      </p:sp>
      <p:pic>
        <p:nvPicPr>
          <p:cNvPr id="7" name="Picture 6" descr="A picture containing indoor, different, various, several&#10;&#10;Description automatically generated">
            <a:extLst>
              <a:ext uri="{FF2B5EF4-FFF2-40B4-BE49-F238E27FC236}">
                <a16:creationId xmlns:a16="http://schemas.microsoft.com/office/drawing/2014/main" id="{207BD825-DACE-D9C9-B852-C2EB057876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42" y="388052"/>
            <a:ext cx="3067456" cy="40904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FAB07-46C7-3711-9290-DC4A6B38B3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242" y="3236017"/>
            <a:ext cx="15113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739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3CAF-5CC2-4AAE-9E95-493A1DF77791}"/>
              </a:ext>
            </a:extLst>
          </p:cNvPr>
          <p:cNvSpPr txBox="1">
            <a:spLocks/>
          </p:cNvSpPr>
          <p:nvPr/>
        </p:nvSpPr>
        <p:spPr>
          <a:xfrm>
            <a:off x="181035" y="271500"/>
            <a:ext cx="8785682" cy="1216670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dobe Caslon Pro Bold" panose="0205050205050A020403" pitchFamily="18" charset="77"/>
                <a:ea typeface="+mj-ea"/>
                <a:cs typeface="+mj-cs"/>
              </a:defRPr>
            </a:lvl1pPr>
          </a:lstStyle>
          <a:p>
            <a:pPr defTabSz="309577" hangingPunct="0">
              <a:lnSpc>
                <a:spcPct val="100000"/>
              </a:lnSpc>
              <a:spcBef>
                <a:spcPts val="0"/>
              </a:spcBef>
              <a:defRPr sz="4600" cap="all" spc="400">
                <a:solidFill>
                  <a:srgbClr val="FFB347"/>
                </a:solidFill>
              </a:defRPr>
            </a:pPr>
            <a:r>
              <a:rPr lang="en-US" sz="2800" cap="all" spc="400" dirty="0">
                <a:solidFill>
                  <a:schemeClr val="tx1"/>
                </a:solidFill>
                <a:latin typeface="Adobe Caslon Pro Bold" panose="0205070206050A020403" pitchFamily="18" charset="0"/>
                <a:ea typeface="Brandon Grotesque Black"/>
                <a:cs typeface="Brandon Grotesque Black"/>
              </a:rPr>
              <a:t>PORTFOLIO STRATEGY &amp; ROLE</a:t>
            </a:r>
            <a:endParaRPr lang="en-NL" sz="2800" cap="all" spc="400" dirty="0">
              <a:solidFill>
                <a:schemeClr val="tx1"/>
              </a:solidFill>
              <a:latin typeface="Adobe Caslon Pro Bold" panose="0205070206050A020403" pitchFamily="18" charset="0"/>
              <a:ea typeface="Brandon Grotesque Black"/>
              <a:cs typeface="Brandon Grotesque Black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D7EA02-615E-4C44-AB1B-39C26D40A2C8}"/>
              </a:ext>
            </a:extLst>
          </p:cNvPr>
          <p:cNvGrpSpPr/>
          <p:nvPr/>
        </p:nvGrpSpPr>
        <p:grpSpPr>
          <a:xfrm>
            <a:off x="217738" y="1885774"/>
            <a:ext cx="1805978" cy="1247411"/>
            <a:chOff x="-23527" y="452494"/>
            <a:chExt cx="3408881" cy="2409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63A083-2AC4-4230-8BCA-9F66C697D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527" y="452494"/>
              <a:ext cx="3408881" cy="24092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383261-1C75-4D6B-82BB-DFEA3AA79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1835" y="1576954"/>
              <a:ext cx="890622" cy="11430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95045-2F1D-4984-A432-5D61E2BD1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0560" y="1630369"/>
              <a:ext cx="890622" cy="10362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E04832-FD6C-43B9-830E-5B65AFEB8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205" y="1630369"/>
              <a:ext cx="730816" cy="10057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E58350-2945-4140-BC13-C0D79DF5F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511" y="1602897"/>
              <a:ext cx="599217" cy="102373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9F3D58-AB40-4453-8A1E-FA350F47651A}"/>
              </a:ext>
            </a:extLst>
          </p:cNvPr>
          <p:cNvSpPr txBox="1"/>
          <p:nvPr/>
        </p:nvSpPr>
        <p:spPr>
          <a:xfrm>
            <a:off x="275012" y="3438892"/>
            <a:ext cx="1853683" cy="125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28600" marR="0" indent="-228600" algn="l" defTabSz="3080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C1FF"/>
              </a:buClr>
              <a:buSzTx/>
              <a:buFont typeface="+mj-lt"/>
              <a:buAutoNum type="arabicPeriod"/>
              <a:tabLst/>
            </a:pPr>
            <a:r>
              <a:rPr kumimoji="0" lang="en-US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Delivers revenue</a:t>
            </a:r>
          </a:p>
          <a:p>
            <a:pPr marL="228600" indent="-228600" algn="l">
              <a:buClr>
                <a:srgbClr val="56C1FF"/>
              </a:buClr>
              <a:buFont typeface="+mj-lt"/>
              <a:buAutoNum type="arabicPeriod"/>
            </a:pPr>
            <a:r>
              <a:rPr kumimoji="0" lang="en-US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On premise focus first, retail only supportive</a:t>
            </a:r>
          </a:p>
          <a:p>
            <a:pPr marL="228600" indent="-228600" algn="l">
              <a:buClr>
                <a:srgbClr val="56C1FF"/>
              </a:buClr>
              <a:buFont typeface="+mj-lt"/>
              <a:buAutoNum type="arabicPeriod"/>
            </a:pPr>
            <a:r>
              <a:rPr kumimoji="0" lang="en-US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Build credibility as cocktail flavor ingredient</a:t>
            </a:r>
            <a:endParaRPr kumimoji="0" lang="en-NL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  <a:p>
            <a:pPr algn="l"/>
            <a:endParaRPr kumimoji="0" lang="en-NL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  <a:p>
            <a:pPr marL="228600" marR="0" indent="-228600" algn="l" defTabSz="3080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n-NL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</p:txBody>
      </p:sp>
      <p:pic>
        <p:nvPicPr>
          <p:cNvPr id="14" name="Picture 1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928C2ACF-96E9-43A3-B33A-25D1045480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6909" y="1853460"/>
            <a:ext cx="1076982" cy="1312037"/>
          </a:xfrm>
          <a:prstGeom prst="rect">
            <a:avLst/>
          </a:prstGeom>
        </p:spPr>
      </p:pic>
      <p:pic>
        <p:nvPicPr>
          <p:cNvPr id="15" name="Picture 14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0F630BC0-7CF1-416F-9968-3FE2A3CF5B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28" b="89694" l="9174" r="89908">
                        <a14:foregroundMark x1="24771" y1="46240" x2="29358" y2="56546"/>
                        <a14:foregroundMark x1="29358" y1="56546" x2="25688" y2="54039"/>
                        <a14:foregroundMark x1="21101" y1="40669" x2="24771" y2="45961"/>
                        <a14:foregroundMark x1="22018" y1="44847" x2="22018" y2="44847"/>
                        <a14:foregroundMark x1="21101" y1="43175" x2="22018" y2="44290"/>
                        <a14:foregroundMark x1="22018" y1="45682" x2="22018" y2="45682"/>
                        <a14:foregroundMark x1="46789" y1="89415" x2="46789" y2="89415"/>
                        <a14:foregroundMark x1="55963" y1="7521" x2="60550" y2="13370"/>
                        <a14:foregroundMark x1="52294" y1="6128" x2="64220" y2="8635"/>
                        <a14:foregroundMark x1="37615" y1="88579" x2="72477" y2="88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65" y="1807634"/>
            <a:ext cx="455160" cy="14885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377837-66CE-4DBE-B0DE-A6FFFADBE3E5}"/>
              </a:ext>
            </a:extLst>
          </p:cNvPr>
          <p:cNvSpPr txBox="1"/>
          <p:nvPr/>
        </p:nvSpPr>
        <p:spPr>
          <a:xfrm>
            <a:off x="2340158" y="3501142"/>
            <a:ext cx="2023373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28600" indent="-228600" algn="l">
              <a:buClr>
                <a:srgbClr val="56C1FF"/>
              </a:buClr>
              <a:buFont typeface="+mj-lt"/>
              <a:buAutoNum type="arabicPeriod"/>
            </a:pPr>
            <a:r>
              <a:rPr kumimoji="0" lang="en-US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On premise product with focus on bartender scene</a:t>
            </a:r>
          </a:p>
          <a:p>
            <a:pPr marL="228600" indent="-228600" algn="l">
              <a:buClr>
                <a:srgbClr val="56C1FF"/>
              </a:buClr>
              <a:buFont typeface="+mj-lt"/>
              <a:buAutoNum type="arabicPeriod"/>
            </a:pPr>
            <a:r>
              <a:rPr lang="en-US" sz="1100" dirty="0">
                <a:latin typeface="Adobe Caslon Pro Bold" panose="0205050205050A020403" pitchFamily="18" charset="0"/>
              </a:rPr>
              <a:t>Builds credibility through heritage and quality</a:t>
            </a:r>
            <a:endParaRPr kumimoji="0" lang="en-NL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  <a:p>
            <a:pPr marL="228600" marR="0" indent="-228600" algn="l" defTabSz="3080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n-NL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13CE69-C987-48A6-9763-1267E399DDC9}"/>
              </a:ext>
            </a:extLst>
          </p:cNvPr>
          <p:cNvSpPr txBox="1"/>
          <p:nvPr/>
        </p:nvSpPr>
        <p:spPr>
          <a:xfrm>
            <a:off x="4654812" y="3542783"/>
            <a:ext cx="1703146" cy="7643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28600" indent="-228600" algn="l">
              <a:buClr>
                <a:srgbClr val="56C1FF"/>
              </a:buClr>
              <a:buFont typeface="+mj-lt"/>
              <a:buAutoNum type="arabicPeriod"/>
            </a:pPr>
            <a:r>
              <a:rPr kumimoji="0" lang="en-US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On premise focus</a:t>
            </a:r>
          </a:p>
          <a:p>
            <a:pPr marL="228600" indent="-228600" algn="l">
              <a:buClr>
                <a:srgbClr val="56C1FF"/>
              </a:buClr>
              <a:buFont typeface="+mj-lt"/>
              <a:buAutoNum type="arabicPeriod"/>
            </a:pPr>
            <a:r>
              <a:rPr lang="en-US" sz="1100" dirty="0">
                <a:latin typeface="Adobe Caslon Pro Bold" panose="0205050205050A020403" pitchFamily="18" charset="0"/>
              </a:rPr>
              <a:t>Service product as the perfect mixable vodka</a:t>
            </a:r>
            <a:endParaRPr kumimoji="0" lang="en-NL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  <a:p>
            <a:pPr marL="228600" marR="0" indent="-228600" algn="l" defTabSz="3080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n-NL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EB76A5-F459-4612-9FCF-66744500145E}"/>
              </a:ext>
            </a:extLst>
          </p:cNvPr>
          <p:cNvCxnSpPr>
            <a:cxnSpLocks/>
          </p:cNvCxnSpPr>
          <p:nvPr/>
        </p:nvCxnSpPr>
        <p:spPr>
          <a:xfrm>
            <a:off x="2224259" y="638175"/>
            <a:ext cx="0" cy="455934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5BA29B-D1EE-40A8-A1EA-256B84972426}"/>
              </a:ext>
            </a:extLst>
          </p:cNvPr>
          <p:cNvCxnSpPr>
            <a:cxnSpLocks/>
          </p:cNvCxnSpPr>
          <p:nvPr/>
        </p:nvCxnSpPr>
        <p:spPr>
          <a:xfrm>
            <a:off x="4471983" y="638175"/>
            <a:ext cx="0" cy="470535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5BB5EB-E218-4D64-997E-C17987B07708}"/>
              </a:ext>
            </a:extLst>
          </p:cNvPr>
          <p:cNvCxnSpPr>
            <a:cxnSpLocks/>
          </p:cNvCxnSpPr>
          <p:nvPr/>
        </p:nvCxnSpPr>
        <p:spPr>
          <a:xfrm>
            <a:off x="6566175" y="638175"/>
            <a:ext cx="6757" cy="478155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D9BD530-6A96-4D71-B2C9-B7592FA7D144}"/>
              </a:ext>
            </a:extLst>
          </p:cNvPr>
          <p:cNvSpPr txBox="1"/>
          <p:nvPr/>
        </p:nvSpPr>
        <p:spPr>
          <a:xfrm>
            <a:off x="6683739" y="3407833"/>
            <a:ext cx="2327142" cy="1410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28600" indent="-228600" algn="l">
              <a:buClr>
                <a:srgbClr val="56C1FF"/>
              </a:buClr>
              <a:buFont typeface="+mj-lt"/>
              <a:buAutoNum type="arabicPeriod"/>
            </a:pPr>
            <a:r>
              <a:rPr kumimoji="0" lang="en-US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Build BOLS consumer cocktail brand</a:t>
            </a:r>
          </a:p>
          <a:p>
            <a:pPr marL="228600" indent="-228600" algn="l">
              <a:buClr>
                <a:srgbClr val="56C1FF"/>
              </a:buClr>
              <a:buFont typeface="+mj-lt"/>
              <a:buAutoNum type="arabicPeriod"/>
            </a:pPr>
            <a:r>
              <a:rPr kumimoji="0" lang="en-US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Off premise focus first, blurring into On trade with big Serve cocktail bottle</a:t>
            </a:r>
          </a:p>
          <a:p>
            <a:pPr marR="0" algn="l" defTabSz="3080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  <a:p>
            <a:pPr marR="0" algn="l" defTabSz="3080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>
                <a:latin typeface="Adobe Caslon Pro Bold" panose="0205050205050A020403" pitchFamily="18" charset="0"/>
              </a:rPr>
              <a:t>* Launch only with approved business case + Media Communication plan</a:t>
            </a:r>
            <a:endParaRPr kumimoji="0" lang="en-NL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419950-A9FD-4A01-AAA1-091D82CF55D5}"/>
              </a:ext>
            </a:extLst>
          </p:cNvPr>
          <p:cNvSpPr txBox="1"/>
          <p:nvPr/>
        </p:nvSpPr>
        <p:spPr>
          <a:xfrm>
            <a:off x="83943" y="781550"/>
            <a:ext cx="2105988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080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The flavored Liqueurs act as the cocktail </a:t>
            </a:r>
            <a:r>
              <a:rPr kumimoji="0" lang="en-US" sz="180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enabler</a:t>
            </a:r>
            <a:endParaRPr kumimoji="0" lang="en-NL" sz="180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36045B-A4C0-4F05-B8E9-BBDA79B970CD}"/>
              </a:ext>
            </a:extLst>
          </p:cNvPr>
          <p:cNvSpPr txBox="1"/>
          <p:nvPr/>
        </p:nvSpPr>
        <p:spPr>
          <a:xfrm>
            <a:off x="2031599" y="760726"/>
            <a:ext cx="262628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080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Genever stands for </a:t>
            </a:r>
            <a:r>
              <a:rPr kumimoji="0" lang="en-US" sz="180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credibility</a:t>
            </a: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 and your original cocktail mixer</a:t>
            </a:r>
            <a:endParaRPr kumimoji="0" lang="en-NL" sz="180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EDA210-9205-40D4-8FD1-4C37E03DBBBA}"/>
              </a:ext>
            </a:extLst>
          </p:cNvPr>
          <p:cNvSpPr txBox="1"/>
          <p:nvPr/>
        </p:nvSpPr>
        <p:spPr>
          <a:xfrm>
            <a:off x="4465227" y="786784"/>
            <a:ext cx="2100948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080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Vodka to </a:t>
            </a:r>
            <a:r>
              <a:rPr kumimoji="0" lang="en-US" sz="180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support</a:t>
            </a: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 the trade as an all-round cocktail focus</a:t>
            </a:r>
            <a:endParaRPr kumimoji="0" lang="en-NL" sz="180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16C8E2-2003-4735-AE05-5719585BDDA9}"/>
              </a:ext>
            </a:extLst>
          </p:cNvPr>
          <p:cNvSpPr txBox="1"/>
          <p:nvPr/>
        </p:nvSpPr>
        <p:spPr>
          <a:xfrm>
            <a:off x="6583403" y="745602"/>
            <a:ext cx="252781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080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Ready to Enjoy cocktails to </a:t>
            </a:r>
            <a:r>
              <a:rPr kumimoji="0" lang="en-US" sz="180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build consumer brand name</a:t>
            </a: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 and bring cocktails </a:t>
            </a:r>
            <a:r>
              <a:rPr lang="en-US" sz="1800" dirty="0">
                <a:latin typeface="Adobe Caslon Pro Bold" panose="0205050205050A020403" pitchFamily="18" charset="0"/>
              </a:rPr>
              <a:t>at </a:t>
            </a: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Caslon Pro Bold" panose="0205050205050A020403" pitchFamily="18" charset="0"/>
                <a:sym typeface="Brandon Grotesque Black"/>
              </a:rPr>
              <a:t>home *</a:t>
            </a:r>
            <a:endParaRPr kumimoji="0" lang="en-NL" sz="180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dobe Caslon Pro Bold" panose="0205050205050A020403" pitchFamily="18" charset="0"/>
              <a:sym typeface="Brandon Grotesque Black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9149D0-3139-94B5-C227-2553BE38981C}"/>
              </a:ext>
            </a:extLst>
          </p:cNvPr>
          <p:cNvGrpSpPr/>
          <p:nvPr/>
        </p:nvGrpSpPr>
        <p:grpSpPr>
          <a:xfrm>
            <a:off x="7418021" y="1885774"/>
            <a:ext cx="703607" cy="1459488"/>
            <a:chOff x="6973277" y="52271"/>
            <a:chExt cx="2038705" cy="5038958"/>
          </a:xfrm>
        </p:grpSpPr>
        <p:pic>
          <p:nvPicPr>
            <p:cNvPr id="31" name="Picture 30" descr="A picture containing lighter, cosmetic&#10;&#10;Description automatically generated">
              <a:extLst>
                <a:ext uri="{FF2B5EF4-FFF2-40B4-BE49-F238E27FC236}">
                  <a16:creationId xmlns:a16="http://schemas.microsoft.com/office/drawing/2014/main" id="{6ABF5565-DDBF-4A73-48D3-F68F7BC5C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9831" y="52271"/>
              <a:ext cx="1172151" cy="4983356"/>
            </a:xfrm>
            <a:prstGeom prst="rect">
              <a:avLst/>
            </a:prstGeom>
          </p:spPr>
        </p:pic>
        <p:pic>
          <p:nvPicPr>
            <p:cNvPr id="32" name="Picture 31" descr="Text, whiteboard&#10;&#10;Description automatically generated">
              <a:extLst>
                <a:ext uri="{FF2B5EF4-FFF2-40B4-BE49-F238E27FC236}">
                  <a16:creationId xmlns:a16="http://schemas.microsoft.com/office/drawing/2014/main" id="{86F3A8C8-99E1-574C-F52D-8A786426D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3277" y="1605142"/>
              <a:ext cx="866554" cy="348608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208599E-9309-24CF-F997-BDC0EE34714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860" y="1666911"/>
            <a:ext cx="1249056" cy="188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3CAF-5CC2-4AAE-9E95-493A1DF77791}"/>
              </a:ext>
            </a:extLst>
          </p:cNvPr>
          <p:cNvSpPr txBox="1">
            <a:spLocks/>
          </p:cNvSpPr>
          <p:nvPr/>
        </p:nvSpPr>
        <p:spPr>
          <a:xfrm>
            <a:off x="181035" y="271500"/>
            <a:ext cx="8785682" cy="1216670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dobe Caslon Pro Bold" panose="0205050205050A020403" pitchFamily="18" charset="77"/>
                <a:ea typeface="+mj-ea"/>
                <a:cs typeface="+mj-cs"/>
              </a:defRPr>
            </a:lvl1pPr>
          </a:lstStyle>
          <a:p>
            <a:pPr marL="0" marR="0" lvl="0" indent="0" algn="l" defTabSz="3095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cap="all" spc="400">
                <a:solidFill>
                  <a:srgbClr val="FFB347"/>
                </a:solidFill>
              </a:defRPr>
            </a:pPr>
            <a:r>
              <a:rPr kumimoji="0" lang="en-US" sz="2800" b="0" i="0" u="none" strike="noStrike" kern="1200" cap="all" spc="4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70206050A020403" pitchFamily="18" charset="0"/>
                <a:ea typeface="Brandon Grotesque Black"/>
                <a:cs typeface="Brandon Grotesque Black"/>
                <a:sym typeface="Brandon Grotesque Black"/>
              </a:rPr>
              <a:t>PORTFOLIO STRATEGY &amp; ROLE</a:t>
            </a:r>
            <a:endParaRPr kumimoji="0" lang="en-NL" sz="2800" b="0" i="0" u="none" strike="noStrike" kern="1200" cap="all" spc="4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70206050A020403" pitchFamily="18" charset="0"/>
              <a:ea typeface="Brandon Grotesque Black"/>
              <a:cs typeface="Brandon Grotesque Black"/>
              <a:sym typeface="Brandon Grotesque Black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D7EA02-615E-4C44-AB1B-39C26D40A2C8}"/>
              </a:ext>
            </a:extLst>
          </p:cNvPr>
          <p:cNvGrpSpPr/>
          <p:nvPr/>
        </p:nvGrpSpPr>
        <p:grpSpPr>
          <a:xfrm>
            <a:off x="217738" y="1885774"/>
            <a:ext cx="1805978" cy="1247411"/>
            <a:chOff x="-23527" y="452494"/>
            <a:chExt cx="3408881" cy="2409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63A083-2AC4-4230-8BCA-9F66C697D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527" y="452494"/>
              <a:ext cx="3408881" cy="24092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383261-1C75-4D6B-82BB-DFEA3AA79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1835" y="1576954"/>
              <a:ext cx="890622" cy="11430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95045-2F1D-4984-A432-5D61E2BD1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0560" y="1630369"/>
              <a:ext cx="890622" cy="10362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E04832-FD6C-43B9-830E-5B65AFEB8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205" y="1630369"/>
              <a:ext cx="730816" cy="10057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E58350-2945-4140-BC13-C0D79DF5F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511" y="1602897"/>
              <a:ext cx="599217" cy="102373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9F3D58-AB40-4453-8A1E-FA350F47651A}"/>
              </a:ext>
            </a:extLst>
          </p:cNvPr>
          <p:cNvSpPr txBox="1"/>
          <p:nvPr/>
        </p:nvSpPr>
        <p:spPr>
          <a:xfrm>
            <a:off x="275012" y="3438892"/>
            <a:ext cx="1853683" cy="125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C1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Delivers revenue</a:t>
            </a:r>
          </a:p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C1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On premise focus first, retail only supportive</a:t>
            </a:r>
          </a:p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C1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Build credibility as cocktail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flavour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 ingredient</a:t>
            </a:r>
            <a:endParaRPr kumimoji="0" lang="en-NL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  <a:p>
            <a:pPr marL="0" marR="0" lvl="0" indent="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NL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</p:txBody>
      </p:sp>
      <p:pic>
        <p:nvPicPr>
          <p:cNvPr id="14" name="Picture 1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928C2ACF-96E9-43A3-B33A-25D1045480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6909" y="1853460"/>
            <a:ext cx="1076982" cy="1312037"/>
          </a:xfrm>
          <a:prstGeom prst="rect">
            <a:avLst/>
          </a:prstGeom>
        </p:spPr>
      </p:pic>
      <p:pic>
        <p:nvPicPr>
          <p:cNvPr id="15" name="Picture 14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0F630BC0-7CF1-416F-9968-3FE2A3CF5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28" b="89694" l="9174" r="89908">
                        <a14:foregroundMark x1="24771" y1="46240" x2="29358" y2="56546"/>
                        <a14:foregroundMark x1="29358" y1="56546" x2="25688" y2="54039"/>
                        <a14:foregroundMark x1="21101" y1="40669" x2="24771" y2="45961"/>
                        <a14:foregroundMark x1="22018" y1="44847" x2="22018" y2="44847"/>
                        <a14:foregroundMark x1="21101" y1="43175" x2="22018" y2="44290"/>
                        <a14:foregroundMark x1="22018" y1="45682" x2="22018" y2="45682"/>
                        <a14:foregroundMark x1="46789" y1="89415" x2="46789" y2="89415"/>
                        <a14:foregroundMark x1="55963" y1="7521" x2="60550" y2="13370"/>
                        <a14:foregroundMark x1="52294" y1="6128" x2="64220" y2="8635"/>
                        <a14:foregroundMark x1="37615" y1="88579" x2="72477" y2="88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65" y="1807634"/>
            <a:ext cx="455160" cy="14885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377837-66CE-4DBE-B0DE-A6FFFADBE3E5}"/>
              </a:ext>
            </a:extLst>
          </p:cNvPr>
          <p:cNvSpPr txBox="1"/>
          <p:nvPr/>
        </p:nvSpPr>
        <p:spPr>
          <a:xfrm>
            <a:off x="2340158" y="3501142"/>
            <a:ext cx="2023373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C1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On premise product with focus on bartender scene</a:t>
            </a:r>
          </a:p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C1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Builds credibility through heritage and quality</a:t>
            </a:r>
            <a:endParaRPr kumimoji="0" lang="en-NL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NL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</p:txBody>
      </p:sp>
      <p:pic>
        <p:nvPicPr>
          <p:cNvPr id="19" name="Picture 18" descr="A glass of brown liquid&#10;&#10;Description automatically generated with low confidence">
            <a:extLst>
              <a:ext uri="{FF2B5EF4-FFF2-40B4-BE49-F238E27FC236}">
                <a16:creationId xmlns:a16="http://schemas.microsoft.com/office/drawing/2014/main" id="{0FE8098E-F74E-4000-B515-3FA25E774F3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016" y="2228694"/>
            <a:ext cx="678056" cy="933940"/>
          </a:xfrm>
          <a:prstGeom prst="rect">
            <a:avLst/>
          </a:prstGeom>
        </p:spPr>
      </p:pic>
      <p:pic>
        <p:nvPicPr>
          <p:cNvPr id="20" name="Picture 19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6C810016-68EA-4DD5-91AF-167C7FFB3CD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2027" y="1853460"/>
            <a:ext cx="413690" cy="12797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13CE69-C987-48A6-9763-1267E399DDC9}"/>
              </a:ext>
            </a:extLst>
          </p:cNvPr>
          <p:cNvSpPr txBox="1"/>
          <p:nvPr/>
        </p:nvSpPr>
        <p:spPr>
          <a:xfrm>
            <a:off x="4654812" y="3542783"/>
            <a:ext cx="1703146" cy="7643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C1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On premise focus</a:t>
            </a:r>
          </a:p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C1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Service product as the perfect mixable vodka</a:t>
            </a:r>
            <a:endParaRPr kumimoji="0" lang="en-NL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NL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EB76A5-F459-4612-9FCF-66744500145E}"/>
              </a:ext>
            </a:extLst>
          </p:cNvPr>
          <p:cNvCxnSpPr>
            <a:cxnSpLocks/>
          </p:cNvCxnSpPr>
          <p:nvPr/>
        </p:nvCxnSpPr>
        <p:spPr>
          <a:xfrm>
            <a:off x="2224259" y="638175"/>
            <a:ext cx="0" cy="455934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5BA29B-D1EE-40A8-A1EA-256B84972426}"/>
              </a:ext>
            </a:extLst>
          </p:cNvPr>
          <p:cNvCxnSpPr>
            <a:cxnSpLocks/>
          </p:cNvCxnSpPr>
          <p:nvPr/>
        </p:nvCxnSpPr>
        <p:spPr>
          <a:xfrm>
            <a:off x="4471983" y="638175"/>
            <a:ext cx="0" cy="470535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5BB5EB-E218-4D64-997E-C17987B07708}"/>
              </a:ext>
            </a:extLst>
          </p:cNvPr>
          <p:cNvCxnSpPr>
            <a:cxnSpLocks/>
          </p:cNvCxnSpPr>
          <p:nvPr/>
        </p:nvCxnSpPr>
        <p:spPr>
          <a:xfrm>
            <a:off x="6566175" y="638175"/>
            <a:ext cx="6757" cy="478155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D9BD530-6A96-4D71-B2C9-B7592FA7D144}"/>
              </a:ext>
            </a:extLst>
          </p:cNvPr>
          <p:cNvSpPr txBox="1"/>
          <p:nvPr/>
        </p:nvSpPr>
        <p:spPr>
          <a:xfrm>
            <a:off x="6683739" y="3407833"/>
            <a:ext cx="2327142" cy="1410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C1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Build BOLS consumer cocktail brand</a:t>
            </a:r>
          </a:p>
          <a:p>
            <a:pPr marL="228600" marR="0" lvl="0" indent="-22860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C1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Off premise focus first, blurring into On trade with big Serve cocktail bottle</a:t>
            </a:r>
          </a:p>
          <a:p>
            <a:pPr marL="0" marR="0" lvl="0" indent="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  <a:p>
            <a:pPr marL="0" marR="0" lvl="0" indent="0" algn="l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* Launch only with approved business case + Media Communication plan</a:t>
            </a:r>
            <a:endParaRPr kumimoji="0" lang="en-NL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419950-A9FD-4A01-AAA1-091D82CF55D5}"/>
              </a:ext>
            </a:extLst>
          </p:cNvPr>
          <p:cNvSpPr txBox="1"/>
          <p:nvPr/>
        </p:nvSpPr>
        <p:spPr>
          <a:xfrm>
            <a:off x="83943" y="781550"/>
            <a:ext cx="2105988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The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flavoured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 Liqueurs act as the cocktail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enabler</a:t>
            </a:r>
            <a:endParaRPr kumimoji="0" lang="en-NL" sz="18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36045B-A4C0-4F05-B8E9-BBDA79B970CD}"/>
              </a:ext>
            </a:extLst>
          </p:cNvPr>
          <p:cNvSpPr txBox="1"/>
          <p:nvPr/>
        </p:nvSpPr>
        <p:spPr>
          <a:xfrm>
            <a:off x="2031599" y="760726"/>
            <a:ext cx="262628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Genever stands for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credibility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 and your original cocktail mixer</a:t>
            </a:r>
            <a:endParaRPr kumimoji="0" lang="en-NL" sz="18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EDA210-9205-40D4-8FD1-4C37E03DBBBA}"/>
              </a:ext>
            </a:extLst>
          </p:cNvPr>
          <p:cNvSpPr txBox="1"/>
          <p:nvPr/>
        </p:nvSpPr>
        <p:spPr>
          <a:xfrm>
            <a:off x="4465227" y="786784"/>
            <a:ext cx="2100948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Vodka to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support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 the trade as an all-round cocktail focus</a:t>
            </a:r>
            <a:endParaRPr kumimoji="0" lang="en-NL" sz="18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16C8E2-2003-4735-AE05-5719585BDDA9}"/>
              </a:ext>
            </a:extLst>
          </p:cNvPr>
          <p:cNvSpPr txBox="1"/>
          <p:nvPr/>
        </p:nvSpPr>
        <p:spPr>
          <a:xfrm>
            <a:off x="6583403" y="745602"/>
            <a:ext cx="252781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3080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Ready to Enjoy cocktails to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build consumer brand name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anose="0205050205050A020403" pitchFamily="18" charset="0"/>
                <a:cs typeface="Brandon Grotesque Black"/>
                <a:sym typeface="Brandon Grotesque Black"/>
              </a:rPr>
              <a:t> and bring cocktails at home *</a:t>
            </a:r>
            <a:endParaRPr kumimoji="0" lang="en-NL" sz="18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 Bold" panose="0205050205050A020403" pitchFamily="18" charset="0"/>
              <a:cs typeface="Brandon Grotesque Black"/>
              <a:sym typeface="Brandon Grotesque Black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9149D0-3139-94B5-C227-2553BE38981C}"/>
              </a:ext>
            </a:extLst>
          </p:cNvPr>
          <p:cNvGrpSpPr/>
          <p:nvPr/>
        </p:nvGrpSpPr>
        <p:grpSpPr>
          <a:xfrm>
            <a:off x="7418021" y="1885774"/>
            <a:ext cx="703607" cy="1459488"/>
            <a:chOff x="6973277" y="52271"/>
            <a:chExt cx="2038705" cy="5038958"/>
          </a:xfrm>
        </p:grpSpPr>
        <p:pic>
          <p:nvPicPr>
            <p:cNvPr id="31" name="Picture 30" descr="A picture containing lighter, cosmetic&#10;&#10;Description automatically generated">
              <a:extLst>
                <a:ext uri="{FF2B5EF4-FFF2-40B4-BE49-F238E27FC236}">
                  <a16:creationId xmlns:a16="http://schemas.microsoft.com/office/drawing/2014/main" id="{6ABF5565-DDBF-4A73-48D3-F68F7BC5C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9831" y="52271"/>
              <a:ext cx="1172151" cy="4983356"/>
            </a:xfrm>
            <a:prstGeom prst="rect">
              <a:avLst/>
            </a:prstGeom>
          </p:spPr>
        </p:pic>
        <p:pic>
          <p:nvPicPr>
            <p:cNvPr id="32" name="Picture 31" descr="Text, whiteboard&#10;&#10;Description automatically generated">
              <a:extLst>
                <a:ext uri="{FF2B5EF4-FFF2-40B4-BE49-F238E27FC236}">
                  <a16:creationId xmlns:a16="http://schemas.microsoft.com/office/drawing/2014/main" id="{86F3A8C8-99E1-574C-F52D-8A786426D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3277" y="1605142"/>
              <a:ext cx="866554" cy="348608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09C53BE-D593-52D4-1243-4A979CF47151}"/>
              </a:ext>
            </a:extLst>
          </p:cNvPr>
          <p:cNvSpPr/>
          <p:nvPr/>
        </p:nvSpPr>
        <p:spPr>
          <a:xfrm>
            <a:off x="6661409" y="630207"/>
            <a:ext cx="2451507" cy="4505325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0759AF-2FEE-E1A6-8B87-AEC7BB99B691}"/>
              </a:ext>
            </a:extLst>
          </p:cNvPr>
          <p:cNvSpPr/>
          <p:nvPr/>
        </p:nvSpPr>
        <p:spPr>
          <a:xfrm>
            <a:off x="-24430" y="638175"/>
            <a:ext cx="4446408" cy="4505325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0026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>
            <a:extLst>
              <a:ext uri="{FF2B5EF4-FFF2-40B4-BE49-F238E27FC236}">
                <a16:creationId xmlns:a16="http://schemas.microsoft.com/office/drawing/2014/main" id="{07059CED-541F-4878-952D-B51D96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73" y="190696"/>
            <a:ext cx="3610041" cy="195883"/>
          </a:xfrm>
        </p:spPr>
        <p:txBody>
          <a:bodyPr/>
          <a:lstStyle/>
          <a:p>
            <a:r>
              <a:rPr lang="en-US" dirty="0"/>
              <a:t>BRAND POSITIONING &amp; PRICING</a:t>
            </a:r>
            <a:endParaRPr lang="en-NL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745F71-5DD7-582B-B301-864C288501F8}"/>
              </a:ext>
            </a:extLst>
          </p:cNvPr>
          <p:cNvSpPr txBox="1"/>
          <p:nvPr/>
        </p:nvSpPr>
        <p:spPr>
          <a:xfrm>
            <a:off x="146372" y="395785"/>
            <a:ext cx="727760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685800" hangingPunct="1"/>
            <a:r>
              <a:rPr lang="en-US" sz="1800" dirty="0">
                <a:latin typeface="Adobe Caslon Pro Bold" panose="0205050205050A020403" pitchFamily="18" charset="0"/>
              </a:rPr>
              <a:t>Bols Vodka can be positioned as an Imported vodka. Competing in the upper mainstream segment as your perfect mixable vodka. At home or in a bar. </a:t>
            </a:r>
          </a:p>
        </p:txBody>
      </p:sp>
      <p:sp>
        <p:nvSpPr>
          <p:cNvPr id="12" name="Oval 34">
            <a:extLst>
              <a:ext uri="{FF2B5EF4-FFF2-40B4-BE49-F238E27FC236}">
                <a16:creationId xmlns:a16="http://schemas.microsoft.com/office/drawing/2014/main" id="{5E300691-C343-DC72-7342-006FDE110574}"/>
              </a:ext>
            </a:extLst>
          </p:cNvPr>
          <p:cNvSpPr/>
          <p:nvPr/>
        </p:nvSpPr>
        <p:spPr>
          <a:xfrm>
            <a:off x="3592544" y="2370337"/>
            <a:ext cx="1407319" cy="1319213"/>
          </a:xfrm>
          <a:prstGeom prst="ellipse">
            <a:avLst/>
          </a:prstGeom>
          <a:ln>
            <a:solidFill>
              <a:srgbClr val="0D7B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685800" hangingPunct="1">
              <a:defRPr/>
            </a:pPr>
            <a:endParaRPr lang="en-GB" sz="1350" kern="12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Picture 2" descr="http://f.fastcompany.net/multisite_files/fastcompany/imagecache/inline-large/inline/2013/09/3017323-inline-vodka-audit-bottles1500px.jpg">
            <a:extLst>
              <a:ext uri="{FF2B5EF4-FFF2-40B4-BE49-F238E27FC236}">
                <a16:creationId xmlns:a16="http://schemas.microsoft.com/office/drawing/2014/main" id="{36BA25B8-33CA-D256-C4EA-E70AC5EA0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757" y="2704078"/>
            <a:ext cx="323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://f.fastcompany.net/multisite_files/fastcompany/imagecache/inline-large/inline/2013/09/3017323-inline-vodka-audit-bottles1500px.jpg">
            <a:extLst>
              <a:ext uri="{FF2B5EF4-FFF2-40B4-BE49-F238E27FC236}">
                <a16:creationId xmlns:a16="http://schemas.microsoft.com/office/drawing/2014/main" id="{1AE28D57-D796-93EB-E781-FAF3AEF07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44"/>
          <a:stretch/>
        </p:blipFill>
        <p:spPr bwMode="auto">
          <a:xfrm>
            <a:off x="4305194" y="2529381"/>
            <a:ext cx="319088" cy="113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f.fastcompany.net/multisite_files/fastcompany/imagecache/inline-large/inline/2013/09/3017323-inline-vodka-audit-bottles1500px.jpg">
            <a:extLst>
              <a:ext uri="{FF2B5EF4-FFF2-40B4-BE49-F238E27FC236}">
                <a16:creationId xmlns:a16="http://schemas.microsoft.com/office/drawing/2014/main" id="{92D5B3D7-1BFA-700E-125F-85F308AE5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2905" y="935944"/>
            <a:ext cx="394097" cy="90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f.fastcompany.net/multisite_files/fastcompany/imagecache/inline-large/inline/2013/09/3017323-inline-vodka-audit-bottles1500px.jpg">
            <a:extLst>
              <a:ext uri="{FF2B5EF4-FFF2-40B4-BE49-F238E27FC236}">
                <a16:creationId xmlns:a16="http://schemas.microsoft.com/office/drawing/2014/main" id="{A5B4EC63-D8F8-23CF-D907-0B3076827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2149" y="1047579"/>
            <a:ext cx="176213" cy="79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f.fastcompany.net/multisite_files/fastcompany/imagecache/inline-large/inline/2013/09/3017323-inline-vodka-audit-bottles1500px.jpg">
            <a:extLst>
              <a:ext uri="{FF2B5EF4-FFF2-40B4-BE49-F238E27FC236}">
                <a16:creationId xmlns:a16="http://schemas.microsoft.com/office/drawing/2014/main" id="{6FF0ED3F-B1E0-31E9-4A64-F5D3558A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356" y="2639016"/>
            <a:ext cx="321469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f.fastcompany.net/multisite_files/fastcompany/imagecache/inline-large/inline/2013/09/3017323-inline-vodka-audit-bottles1500px.jpg">
            <a:extLst>
              <a:ext uri="{FF2B5EF4-FFF2-40B4-BE49-F238E27FC236}">
                <a16:creationId xmlns:a16="http://schemas.microsoft.com/office/drawing/2014/main" id="{D1E9A9D1-4367-CB45-5786-1BD34C10C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79"/>
          <a:stretch>
            <a:fillRect/>
          </a:stretch>
        </p:blipFill>
        <p:spPr bwMode="auto">
          <a:xfrm>
            <a:off x="5046593" y="2422034"/>
            <a:ext cx="340519" cy="128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s://encrypted-tbn0.gstatic.com/images?q=tbn:ANd9GcQVGEXz9RY68YMqfKy66rSccdL3o27dtVz4j-A0_52f8n2rKYlnlg">
            <a:extLst>
              <a:ext uri="{FF2B5EF4-FFF2-40B4-BE49-F238E27FC236}">
                <a16:creationId xmlns:a16="http://schemas.microsoft.com/office/drawing/2014/main" id="{B663AE25-C8BE-E9C0-9D94-A9AD7E0C1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473" y="3016028"/>
            <a:ext cx="284564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smirnoff vodka flavors in san diego at crest liquor pacific beach">
            <a:extLst>
              <a:ext uri="{FF2B5EF4-FFF2-40B4-BE49-F238E27FC236}">
                <a16:creationId xmlns:a16="http://schemas.microsoft.com/office/drawing/2014/main" id="{E862AEA7-DD57-601C-22E1-36FF532C3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0015" y="4137225"/>
            <a:ext cx="863204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19">
            <a:extLst>
              <a:ext uri="{FF2B5EF4-FFF2-40B4-BE49-F238E27FC236}">
                <a16:creationId xmlns:a16="http://schemas.microsoft.com/office/drawing/2014/main" id="{B907D955-789B-97C8-73C3-54922B8A7BA9}"/>
              </a:ext>
            </a:extLst>
          </p:cNvPr>
          <p:cNvSpPr/>
          <p:nvPr/>
        </p:nvSpPr>
        <p:spPr>
          <a:xfrm>
            <a:off x="2170723" y="2712048"/>
            <a:ext cx="1537796" cy="15683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685800" hangingPunct="1">
              <a:defRPr/>
            </a:pPr>
            <a:endParaRPr lang="en-GB" sz="1350" kern="12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AutoShape 14" descr="data:image/jpeg;base64,/9j/4AAQSkZJRgABAQAAAQABAAD/2wCEAAkGBg8QEA8QEA8QDw8QEA8QEBAQDw8PEA8QFBAVFBUQFBIXHTIfFxkjGRISHy8jJSc1LSwsFR4xNTAqNSYrLCoBCQoKDgwOGg8PGiwcHB0sKSkqLCksKSwsNSkqLCwpKSkpLCkpKSwpLC8sKikpKSkpLSkpKSkpLCkpKSksLCwpLP/AABEIAOEA4QMBIgACEQEDEQH/xAAbAAEAAwEBAQEAAAAAAAAAAAAAAQQFBgMCB//EAEUQAAIBAgMEBgQLBgQHAAAAAAECAAMRBBIhBTFBUQYTImFxgTIzkcEjUlNzgpKhsbKz0RQkQsLD4QdDYvAVNFRyk6K0/8QAGAEBAQEBAQAAAAAAAAAAAAAAAAECAwT/xAAiEQEAAwACAQQDAQAAAAAAAAAAAQIRAxIxISIjUWGRoRP/2gAMAwEAAhEDEQA/AP3CTEQERECIkxAiJMQIiTECIkxAiJyLbWrNjWQuwRahQICQthpqOJ4zc6xuZ9pma27a1avXGlExNo1WFKocxuANxI4iZ9Da1UEHMTqL3JIIvxktfrOLWk2jXVxJibYREmIERJiBESYgREmIERJiBEmIgIiICIiAiIgIiICIiAiIgcBimdNpWAR0et6SvqpJ1UjmDedVOS2gf33CkWH71ir82viWWdHRxoZgvxwxTQjRbXv7bzHHGTLpediHnturkw9Zt9k3XA/iE57ZuL62oqaJ2lBLMLC5HKa/SsBsJUFxbNSza8OsXQ+yc7slPhXO8BKOvI/tFIfcZy5J+SIdKR8cy/T4iJ6HnIiICIiAiIgIiICIiAiIgIiICIiAiIgIiICIgwESIgcBt/DlMfg1sLHFFg1rZjUc1Su/hr9k1cbTFF2qhC2ank0zFVudeeQHQ7rHjwnn0pt+27O7q9Y+Yw4t98v7Tpkootf4RS2tjls17c/CWIwmdYeJwR/ZsTRIBcgZQotqhVstgO/vNjqeEz+i+Bd6oW4yulBixuSFzmoNOPqSO686PZeCytWqa5avVsite6Ai5FuFzYkCZ/Q0g1l+YS3h1+Iy/YTMzSJns1F5ivV3MSIlZTEiTAREQEREBERAREQEREBERAREQEREBERAQYgwIiIgcZ0uNsXgDyxFX/5lPumpjKTPZcoZSwLEkCwHIcTK/SDZL161JkZQaNXrCpv2lahk0PMb5qBZpFKicorkqVALONAMwCDtC2nAzG6Ej4Qd2GwI+suJedHXolkdfjKy7uake+ZnR3ZTUKgzEG64amBlI0pUqq3ueefcN1t8DqYiJlSTIkwEREBERAREQEREBERAREQEREBEReAiLxeAgxeRASGYAXJsBxMobV2zTw/Vqe3Wqtlo0l9Kow1J7lA1LcB5CfCoz2NQ37hoo8BAqK7mvVqLco+QKrWsMotmHHX9Jo061S24DyJ989KdHuntkhFZqtTgAfL+8pVRVL02KiyOG00NrEHjyJmvlM+GXugeisDqDeTKboRqhyn2g+Inhs3bS1Kj0Kg6vEUwGKXutSmTYVaZ4rwI3g6HgSVpyZFpMBERAREQEREBERAREQEREBERASJMiAiIgJ81aoVWZjZVBZidwAFyZ9TB6dYgps7FldCaYT67qh/FA5nojiGxuKxW0Kt7E9RhlP8Al0RqQOV+zfvvznd0qgG4TkOglEDCU7c6n4yPuAnW01m89GXsKpn0Kk+FWfdpFT1kjrItIKwIdwd4nH9NqZQUcVRbLXw1QFDzVtGpnmp0nXMs5Pp0P3c97D7iYxHV7Nxy16NOsno1EVgOIuNQe8G48pZnMf4eVy2Dt8SrUUeBCv8AzmdPMtEREBERAREQEREBERAREQEREBIkyICIiAmX0mw61MLURxmVjSuNdfhUPDwmpM/bvqH8af5qwMvZOEWmmWn2FUmwGtr6nf4zQDP8c/VX9JTwxsjm9rBje17dnfbjKWGxtQnDKxKscQ9OoA61FcDCvUGV7XKkhGG4i5BlRtB6nyh+qn6Sc9T5Q/UT9Jz+ExeKNNnDqwuUTrGpqXqDGMmVWVezemAtyPSI03z0rbWdUoVszKivVGJSotPMKa1Ordjl0vTLBrqbEIecDc6yp8ofqJ+kg1Knyh+qn6TAxG06wpbRfOVai6ilonwanD0agBuNTeob3l3HM4rUKYrOoqmuNBT0yUbra6/GF/PlAvln+Ub2L+kz9qYcOAtT4RTc2YAi/wDsym+Nq9ay5zkGPp0b51FkOGRzTy23ZmJve8vYtAoQAmwBGrFjw3k6mBc6L4dEpVFRQq9adALD1aTZmV0e9Cp86fy0mrIpERAREQEREBERAREQEREBERASJMiAiIgJQ276h/Gn+Ysvyht3/l6n0PzFgUMDuPj7p94imcvYVM4IK5gLDXU/fPjA7j4+6VztRrkZRoSN54GZtaK+Wq0m3h5MuKUhRToWfeoHYuoYk23C/YHn3XP1Uo4k2tSoDLbKRpYEjMm/cRm8fO4912kfij2zwx22mpqCtHrHJAVQ4FzfcTbTxkjkq1/lb6RWFdVqs1Cg17dkKD1rFgMzc7D7+6eWJr11K5v2UOu4s1MFbcr6gEeye9OtVrkA/BJYEhGJL6a9vQ27t5G+17T4p7QwdI1EzBGpnK4YZTffe3EHnOjkv0TTcXXq2N7sUyHt8yRx+2eWO/h8/dM9cdTquMiVaNWzGk7oU6zKAShvvB5HXjoZdxFUMtNhuZcw8wDIS0ej3q6nzp/LSakyuj3oVPnT+Wk1YUiIgIiICIiAiIgIiICIiAiIgJEmRAREQEo7b9RU+h+NZelLbPqKn0fxiBnYPcfH3TLVgzMToLkk8hfMfsvNTDMANeJt9k58sVWsrG7ItVT32DEHzVl9hnLkjcdeK2au0GuAeB1Hgdff5buE5TbXTNlr1qFLDs6UGYV6mpbIjAOVAHYW9hcnceF50SbRpKEVqiq3Vo3a4LYAGw1Phx5zltq1KlY46pSAFKqiUOtKlAaSEsxY2u9QtYaaAADTcMUrnus6clpn21bfR7a+KxNRXQNSwpAK3S+gJDC5G+4GoNt44XNmrg6dXGVMRa/VgUkJ3FwSS/eQCBfgc3KVej9dqtFVLv1SEU0RCqK2QcCNbWtfXlzE06pItTp2QgC+mqAi9gOBsVJP+oAam66vbtGQzSnWdn9PjEXNSmqgl1cvYbw/VOiof/IWPILra4mrUoZEpIDfIgW/OygX+yVNloFqKOYIvxPHWaOLG7zmuOYz0Y5YmLeq3sD0Knzp/LSakzdhDsVPnD+Wk0p0cyIiAiIgIiICIiAiIgIkSYCIiAkSYgREmIESntf1NT6P4hLsp7X9TU8B+IQMZsMKiMpZk5MnpKbekDbS05vFM6McxLtqhYaiquovf4wufInlrv4rCh0N2dQtzdH6sgjW5fgJzmJrDUK5qjXVs7HfvD218e+Zlapo0aTqMyBmHYBF1NRBmORmBGZbaZSba8ry9tDDuaRVUUEAAAAFRbhl3W7pjVMYApVXAq2J7IuAd2Y8ONvO2pte9VerWoMugqFSAwYgnkSLCx8DOV6fjXel4+8evR+mVp00fKGXrTUCgBUL1C1tNNFAJtoNOUuYd8zOx0LZW7wrlmXTwKj6ImVsLDVKVBkqIXYOHqrozVKADXXfrqASOIBHcdDG4rNiM9IZkSgOs+J2rMq+IvmPd4iIrtZJtloaGB9YPA8ft75fxPDzmHs7aiAqzZsrO9Omygt1gDBc5IFuPnwm5ieHnN8cZDnzTs6ubD9Cp84fy0mlM3YfoVPnP6aTSnRzIiICIiAiIgIiICIiBEmRJgIiICIiAiIgJS2x6mp4D8Ql2UtseoqeA/EIGQKIqLkYZkY9oa6gC4HttMh6YD3AATM4CgAAG4yD2BvO828GdD4zMxFE5nGViCzcDqL6EHunLk8O3DmqOP2YlUAbjnaohBK3cXLKedwWNzy8bjUFJGZ9Qu8gHXhe2++mvgd/C1SBJUEElWzA5SM3ZK7j/wB5v/eMeoFKpmRmUo4IyknUfrr4kzEXmIyW544mdhS2PXLA1AaYBFQ9aG+DWmth1uut+1ax4qb23H7XFJQZVFQPSZ1CvYo9OoyAgMCBmVgtwwmTgaSdTSpVRVRGok5iA1RXNaoQxS1ithu7/Oe20gHq0HpsXZaiF26s0gqKCAFDEliSSeWmltZvrHVz7TF/49sUxSqiglileklBcgVUqODUAJ53NMX0/iB7+sxJ3ecw8JRU4hWIuOutYklesFEDNYjRhly7+J4zbxZ3ec6R4creV7Yfo1PnP6aTSmZsE9ip85/TSacoREQEREBERAREQERECJMiTAREQEREBERASltn1FTwH4hLsz9vVMuHqnkB+IQM7BNofGWrzO2VikdWZTpmK66dobxrNEQipiMSt0YNbqyxcm6gKUYZSTuJYpp3TxpbfTUPo4scqgnsmmHvc92b6smvjKy9d2c3V2deybMjBQu7eVIqk21so5ifNTGENl+Cy/tCUutKDKyvRLsd9rgixN7awPJsTha7q1QFiS1NLhsrDOACDz0B09xl1dj0AVYJlKm4IZuRGuveZmLtD4WgzotMGkjFshK02eo9O9rggMAADbTOL8Jp4bHFqtRCOyAHpsP41uUa/eGX2MO+BI2dRBQrTVShLLkGSxIsdBvuJ84w7vP3S2ZWxNEtutpv1gW+j57FT53+mk1ZidFa4enVYAgdbpfeR1aazbhSIiAiIgIiICIiAiIgRJkSYCIiAiIgIiICZfSdwMJWJNgAtyeAzrNSZvSSiHwmIUi4NNrju3wOYwGDUh1ObK7ioLZbhspU2043v5TYwmERCSuckixzEt5/795n5dsXa1eliaVAVSaLVVQpfOACbdkHUHwn6WuCLDsuV+/2/wBohHv+z1uFdvOihE+mo19bVRxteje3LjrwngdkV+GKYeVO4/8AUT6Gy8Xa37WT4pSMuD26qt8oN3yPG+/fITD1rjNVLC9yBRC3HKeY2Xi/+qt9CnH/AAbEH0sUx8BSH8kD5xOALvmapVCgqVQEKqkce+88aoyUnRGY5sxLNUDPqLE38BLH/ByvpVC/ja/t/tOG/wAQ8SFNGklQrdmNQBjqLC2YDz0kkd10LdTSrZSCBWA0Nx6mnpfjvE6Gcn/hslsI+t71ib2I06mkOPhOshSIiAiIgIiICIiAiIgRJkSYCIiAiIgIiICeOLw4qU3pnQOrITyuLXntED8t25surSP7zgetAOlehmZd/pFl7S+BB85t7IruUXJU0/1OKhHdc6+2dvPk01O8A+IEQjGpGt8ZT40j7jPbrKtv4Cfm395ml1KfFX2CR1K8hLpjOR6535By+CY/c0M1f/QfoOP5ppdUvISerXkI0xzO0qmIAJLKqj4pVPazXI8py9HC1KlQCjs81WP+a4IRe81XH3T9OFNeQ9gn1JPqYz9h7OahSCsQXJLuVvlzG2gvrYAAeU0IiFIiICIiAiIgIiICIiAiIgIiICIiAiIgIiICIiAiIgIiICIiAiIgIiICIiAiIgIiICIiB//Z">
            <a:extLst>
              <a:ext uri="{FF2B5EF4-FFF2-40B4-BE49-F238E27FC236}">
                <a16:creationId xmlns:a16="http://schemas.microsoft.com/office/drawing/2014/main" id="{7AAC1C49-2D71-FF9C-DF67-A035185CC3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60634" y="242153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defTabSz="685800" hangingPunct="1"/>
            <a:endParaRPr lang="en-GB" altLang="en-US" sz="1350" kern="12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24" name="Picture 12" descr="https://encrypted-tbn3.gstatic.com/images?q=tbn:ANd9GcQ-qTo0XOoFThnOBQC1JJuC0RrERUAGYhmlVCYtxr_A0ZIYHWKYzQ">
            <a:extLst>
              <a:ext uri="{FF2B5EF4-FFF2-40B4-BE49-F238E27FC236}">
                <a16:creationId xmlns:a16="http://schemas.microsoft.com/office/drawing/2014/main" id="{66421ACD-635F-549F-CE2C-5F006B8A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1549" y="3080077"/>
            <a:ext cx="257175" cy="84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6" descr="https://encrypted-tbn2.gstatic.com/images?q=tbn:ANd9GcTMp1XbVfIfPupW4ZTt8TUTkGIjtCxwaJ2zXJ-0I-sk_FnrR6FrTg">
            <a:extLst>
              <a:ext uri="{FF2B5EF4-FFF2-40B4-BE49-F238E27FC236}">
                <a16:creationId xmlns:a16="http://schemas.microsoft.com/office/drawing/2014/main" id="{F6428B15-7DAE-AB0C-2727-3E734917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3161" y="2699801"/>
            <a:ext cx="317897" cy="81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9">
            <a:extLst>
              <a:ext uri="{FF2B5EF4-FFF2-40B4-BE49-F238E27FC236}">
                <a16:creationId xmlns:a16="http://schemas.microsoft.com/office/drawing/2014/main" id="{14111B8F-582F-53B9-1181-ED8C48CCF0C6}"/>
              </a:ext>
            </a:extLst>
          </p:cNvPr>
          <p:cNvSpPr/>
          <p:nvPr/>
        </p:nvSpPr>
        <p:spPr>
          <a:xfrm>
            <a:off x="3670260" y="955633"/>
            <a:ext cx="1044178" cy="9417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685800" hangingPunct="1">
              <a:defRPr/>
            </a:pPr>
            <a:endParaRPr lang="en-GB" sz="1350" kern="1200">
              <a:solidFill>
                <a:srgbClr val="1F497D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Oval 30">
            <a:extLst>
              <a:ext uri="{FF2B5EF4-FFF2-40B4-BE49-F238E27FC236}">
                <a16:creationId xmlns:a16="http://schemas.microsoft.com/office/drawing/2014/main" id="{55FDD654-78D1-BD1D-9590-32011F662BD7}"/>
              </a:ext>
            </a:extLst>
          </p:cNvPr>
          <p:cNvSpPr/>
          <p:nvPr/>
        </p:nvSpPr>
        <p:spPr>
          <a:xfrm>
            <a:off x="4850971" y="2429799"/>
            <a:ext cx="1363266" cy="127039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685800" hangingPunct="1">
              <a:defRPr/>
            </a:pPr>
            <a:endParaRPr lang="en-GB" sz="1350" kern="1200">
              <a:ln>
                <a:solidFill>
                  <a:srgbClr val="1F497D"/>
                </a:solidFill>
              </a:ln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095668AE-C26D-D9FA-4650-DF3C16724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81" y="3702812"/>
            <a:ext cx="15168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85800" hangingPunct="1"/>
            <a:r>
              <a:rPr lang="en-GB" altLang="en-US" sz="900" kern="1200" dirty="0">
                <a:solidFill>
                  <a:schemeClr val="tx2"/>
                </a:solidFill>
                <a:latin typeface="Arial Narrow" panose="020B0606020202030204" pitchFamily="34" charset="0"/>
              </a:rPr>
              <a:t>Scandinavian style brands</a:t>
            </a:r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id="{0862E5E2-9163-F0D8-D69E-836240017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007" y="1869279"/>
            <a:ext cx="15168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85800" hangingPunct="1"/>
            <a:r>
              <a:rPr lang="en-GB" altLang="en-US" sz="900" kern="1200" dirty="0">
                <a:solidFill>
                  <a:schemeClr val="tx2"/>
                </a:solidFill>
                <a:latin typeface="Arial Narrow" panose="020B0606020202030204" pitchFamily="34" charset="0"/>
              </a:rPr>
              <a:t>Super to hyper premium brands</a:t>
            </a:r>
          </a:p>
        </p:txBody>
      </p:sp>
      <p:pic>
        <p:nvPicPr>
          <p:cNvPr id="30" name="Picture 2" descr="http://f.fastcompany.net/multisite_files/fastcompany/imagecache/inline-large/inline/2013/09/3017323-inline-vodka-audit-bottles1500px.jpg">
            <a:extLst>
              <a:ext uri="{FF2B5EF4-FFF2-40B4-BE49-F238E27FC236}">
                <a16:creationId xmlns:a16="http://schemas.microsoft.com/office/drawing/2014/main" id="{889138D3-21F0-D12F-2716-38A3787C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249" y="2903261"/>
            <a:ext cx="319088" cy="108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8">
            <a:extLst>
              <a:ext uri="{FF2B5EF4-FFF2-40B4-BE49-F238E27FC236}">
                <a16:creationId xmlns:a16="http://schemas.microsoft.com/office/drawing/2014/main" id="{330B171A-2A61-FD5A-7D96-125CB1A288B6}"/>
              </a:ext>
            </a:extLst>
          </p:cNvPr>
          <p:cNvSpPr/>
          <p:nvPr/>
        </p:nvSpPr>
        <p:spPr>
          <a:xfrm>
            <a:off x="1664058" y="3893147"/>
            <a:ext cx="945356" cy="86082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685800" hangingPunct="1">
              <a:defRPr/>
            </a:pPr>
            <a:endParaRPr lang="en-GB" sz="1350" kern="12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TextBox 39">
            <a:extLst>
              <a:ext uri="{FF2B5EF4-FFF2-40B4-BE49-F238E27FC236}">
                <a16:creationId xmlns:a16="http://schemas.microsoft.com/office/drawing/2014/main" id="{9571DBF4-1FD6-9FE0-D69C-3502AB4A478E}"/>
              </a:ext>
            </a:extLst>
          </p:cNvPr>
          <p:cNvSpPr txBox="1"/>
          <p:nvPr/>
        </p:nvSpPr>
        <p:spPr>
          <a:xfrm>
            <a:off x="2153404" y="4593235"/>
            <a:ext cx="1516856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hangingPunct="1">
              <a:defRPr/>
            </a:pPr>
            <a:r>
              <a:rPr lang="en-GB" sz="900" kern="1200" dirty="0">
                <a:solidFill>
                  <a:schemeClr val="tx2"/>
                </a:solidFill>
                <a:latin typeface="Arial Narrow" panose="020B0606020202030204" pitchFamily="34" charset="0"/>
              </a:rPr>
              <a:t>Flavoured Vodka</a:t>
            </a:r>
          </a:p>
        </p:txBody>
      </p:sp>
      <p:cxnSp>
        <p:nvCxnSpPr>
          <p:cNvPr id="33" name="Rechte verbindingslijn met pijl 23">
            <a:extLst>
              <a:ext uri="{FF2B5EF4-FFF2-40B4-BE49-F238E27FC236}">
                <a16:creationId xmlns:a16="http://schemas.microsoft.com/office/drawing/2014/main" id="{34D6DFD8-BA4C-AE57-FA7A-FC9E234B7A43}"/>
              </a:ext>
            </a:extLst>
          </p:cNvPr>
          <p:cNvCxnSpPr/>
          <p:nvPr/>
        </p:nvCxnSpPr>
        <p:spPr bwMode="auto">
          <a:xfrm>
            <a:off x="1677154" y="4796831"/>
            <a:ext cx="503753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Rechte verbindingslijn met pijl 24">
            <a:extLst>
              <a:ext uri="{FF2B5EF4-FFF2-40B4-BE49-F238E27FC236}">
                <a16:creationId xmlns:a16="http://schemas.microsoft.com/office/drawing/2014/main" id="{E0BEBB13-50A1-DCC4-98B3-CCB066B523C8}"/>
              </a:ext>
            </a:extLst>
          </p:cNvPr>
          <p:cNvCxnSpPr/>
          <p:nvPr/>
        </p:nvCxnSpPr>
        <p:spPr bwMode="auto">
          <a:xfrm flipV="1">
            <a:off x="1637863" y="1251150"/>
            <a:ext cx="0" cy="35242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kstvak 25">
            <a:extLst>
              <a:ext uri="{FF2B5EF4-FFF2-40B4-BE49-F238E27FC236}">
                <a16:creationId xmlns:a16="http://schemas.microsoft.com/office/drawing/2014/main" id="{BEE70A89-889F-92DA-39B9-5BC32DA12FB7}"/>
              </a:ext>
            </a:extLst>
          </p:cNvPr>
          <p:cNvSpPr txBox="1"/>
          <p:nvPr/>
        </p:nvSpPr>
        <p:spPr>
          <a:xfrm>
            <a:off x="1579523" y="4837313"/>
            <a:ext cx="6269831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685800" hangingPunct="1">
              <a:defRPr/>
            </a:pPr>
            <a:r>
              <a:rPr lang="en-GB" sz="1200" kern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YOUNG			      Consumer	                      	OLD	 </a:t>
            </a:r>
          </a:p>
        </p:txBody>
      </p:sp>
      <p:sp>
        <p:nvSpPr>
          <p:cNvPr id="36" name="Tekstvak 27">
            <a:extLst>
              <a:ext uri="{FF2B5EF4-FFF2-40B4-BE49-F238E27FC236}">
                <a16:creationId xmlns:a16="http://schemas.microsoft.com/office/drawing/2014/main" id="{AB0D2A34-6054-FDB1-C912-83FD1F4A99AF}"/>
              </a:ext>
            </a:extLst>
          </p:cNvPr>
          <p:cNvSpPr txBox="1"/>
          <p:nvPr/>
        </p:nvSpPr>
        <p:spPr>
          <a:xfrm>
            <a:off x="1327455" y="898138"/>
            <a:ext cx="392415" cy="4170157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l" defTabSz="685800" hangingPunct="1">
              <a:defRPr/>
            </a:pPr>
            <a:r>
              <a:rPr lang="en-GB" sz="135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anose="020B0606020202030204" pitchFamily="34" charset="0"/>
              </a:rPr>
              <a:t> </a:t>
            </a:r>
            <a:r>
              <a:rPr lang="en-GB" sz="1200" kern="1200" dirty="0">
                <a:solidFill>
                  <a:prstClr val="white">
                    <a:lumMod val="65000"/>
                  </a:prstClr>
                </a:solidFill>
                <a:latin typeface="Arial Narrow" panose="020B0606020202030204" pitchFamily="34" charset="0"/>
              </a:rPr>
              <a:t>LOW 		Perceived Quality		HIGH</a:t>
            </a:r>
          </a:p>
        </p:txBody>
      </p:sp>
      <p:sp>
        <p:nvSpPr>
          <p:cNvPr id="38" name="TextBox 39">
            <a:extLst>
              <a:ext uri="{FF2B5EF4-FFF2-40B4-BE49-F238E27FC236}">
                <a16:creationId xmlns:a16="http://schemas.microsoft.com/office/drawing/2014/main" id="{5159967F-2324-1C3D-E32F-3E1112347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832" y="4084659"/>
            <a:ext cx="15168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85800" hangingPunct="1"/>
            <a:r>
              <a:rPr lang="en-GB" altLang="en-US" sz="900" kern="1200" dirty="0">
                <a:solidFill>
                  <a:schemeClr val="tx2"/>
                </a:solidFill>
                <a:latin typeface="Arial Narrow" panose="020B0606020202030204" pitchFamily="34" charset="0"/>
              </a:rPr>
              <a:t>Russian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CF465DC0-6586-EBA9-5D65-2F46DA9B0502}"/>
              </a:ext>
            </a:extLst>
          </p:cNvPr>
          <p:cNvSpPr txBox="1"/>
          <p:nvPr/>
        </p:nvSpPr>
        <p:spPr>
          <a:xfrm>
            <a:off x="3645025" y="3689551"/>
            <a:ext cx="1516856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hangingPunct="1">
              <a:defRPr/>
            </a:pPr>
            <a:r>
              <a:rPr lang="en-GB" sz="900" kern="1200" dirty="0">
                <a:solidFill>
                  <a:srgbClr val="0D7BC0"/>
                </a:solidFill>
                <a:latin typeface="Arial Narrow" panose="020B0606020202030204" pitchFamily="34" charset="0"/>
              </a:rPr>
              <a:t>Imported Holland </a:t>
            </a:r>
          </a:p>
        </p:txBody>
      </p:sp>
      <p:pic>
        <p:nvPicPr>
          <p:cNvPr id="41" name="Picture 40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B0A6C49A-E847-0F41-B49C-038F4725330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46" b="96137" l="9333" r="89333">
                        <a14:foregroundMark x1="33333" y1="85837" x2="80000" y2="96137"/>
                        <a14:foregroundMark x1="80000" y1="96137" x2="80000" y2="96137"/>
                        <a14:foregroundMark x1="50667" y1="2575" x2="57333" y2="12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9750" y="2555907"/>
            <a:ext cx="313030" cy="968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F7DE7-387F-5642-B2F4-77FFCF2EF6A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94" b="94434" l="9986" r="89979">
                        <a14:foregroundMark x1="17705" y1="89532" x2="31480" y2="93268"/>
                        <a14:foregroundMark x1="31480" y1="93268" x2="57153" y2="94284"/>
                        <a14:foregroundMark x1="57153" y1="94284" x2="69688" y2="93644"/>
                        <a14:foregroundMark x1="69688" y1="93644" x2="79710" y2="90924"/>
                        <a14:foregroundMark x1="79710" y1="90924" x2="79426" y2="89683"/>
                        <a14:foregroundMark x1="75390" y1="90949" x2="75390" y2="90949"/>
                        <a14:foregroundMark x1="62429" y1="92065" x2="62429" y2="92065"/>
                        <a14:foregroundMark x1="19476" y1="92065" x2="75850" y2="91588"/>
                        <a14:foregroundMark x1="75850" y1="91588" x2="75850" y2="91588"/>
                        <a14:foregroundMark x1="18130" y1="91751" x2="54816" y2="91902"/>
                        <a14:foregroundMark x1="33782" y1="93494" x2="62429" y2="93970"/>
                        <a14:foregroundMark x1="40050" y1="94434" x2="40050" y2="94434"/>
                        <a14:foregroundMark x1="36473" y1="10029" x2="46069" y2="6857"/>
                        <a14:foregroundMark x1="46069" y1="6857" x2="62252" y2="6694"/>
                        <a14:foregroundMark x1="62252" y1="6694" x2="63314" y2="10342"/>
                        <a14:foregroundMark x1="46317" y1="9239" x2="46317" y2="9239"/>
                        <a14:foregroundMark x1="77195" y1="69888" x2="76735" y2="76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172" y="-212960"/>
            <a:ext cx="1861780" cy="525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0623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DD9A349-0DA7-4395-9A77-AB8F8B8C5EC8}"/>
              </a:ext>
            </a:extLst>
          </p:cNvPr>
          <p:cNvSpPr/>
          <p:nvPr/>
        </p:nvSpPr>
        <p:spPr>
          <a:xfrm>
            <a:off x="-36870" y="2831876"/>
            <a:ext cx="9217741" cy="2588158"/>
          </a:xfrm>
          <a:prstGeom prst="rect">
            <a:avLst/>
          </a:prstGeom>
          <a:gradFill>
            <a:gsLst>
              <a:gs pos="1000">
                <a:schemeClr val="bg2">
                  <a:lumMod val="60000"/>
                  <a:lumOff val="40000"/>
                </a:schemeClr>
              </a:gs>
              <a:gs pos="18000">
                <a:schemeClr val="bg2">
                  <a:lumMod val="40000"/>
                  <a:lumOff val="60000"/>
                </a:schemeClr>
              </a:gs>
              <a:gs pos="74000">
                <a:schemeClr val="bg2">
                  <a:lumMod val="20000"/>
                  <a:lumOff val="80000"/>
                </a:schemeClr>
              </a:gs>
              <a:gs pos="93000">
                <a:srgbClr val="FFFFFF"/>
              </a:gs>
            </a:gsLst>
            <a:lin ang="162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080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7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Brandon Grotesque Black"/>
              <a:ea typeface="Brandon Grotesque Black"/>
              <a:cs typeface="Brandon Grotesque Black"/>
              <a:sym typeface="Brandon Grotesque Black"/>
            </a:endParaRPr>
          </a:p>
        </p:txBody>
      </p:sp>
      <p:pic>
        <p:nvPicPr>
          <p:cNvPr id="18" name="Afbeelding" descr="Afbeelding">
            <a:extLst>
              <a:ext uri="{FF2B5EF4-FFF2-40B4-BE49-F238E27FC236}">
                <a16:creationId xmlns:a16="http://schemas.microsoft.com/office/drawing/2014/main" id="{3E60D78D-CFC9-4257-B34A-7293D5515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9348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85" y="1074683"/>
            <a:ext cx="900665" cy="1801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Afbeelding" descr="Afbeelding">
            <a:extLst>
              <a:ext uri="{FF2B5EF4-FFF2-40B4-BE49-F238E27FC236}">
                <a16:creationId xmlns:a16="http://schemas.microsoft.com/office/drawing/2014/main" id="{DE8CE06E-C972-4EF0-9F5B-0972F11E47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9348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841" y="964958"/>
            <a:ext cx="1479134" cy="2037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Afbeelding" descr="Afbeelding">
            <a:extLst>
              <a:ext uri="{FF2B5EF4-FFF2-40B4-BE49-F238E27FC236}">
                <a16:creationId xmlns:a16="http://schemas.microsoft.com/office/drawing/2014/main" id="{095900D8-5142-4A1F-8B1A-1DEF8066CA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9348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951" y="1141339"/>
            <a:ext cx="1513808" cy="1909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Afbeelding" descr="Afbeelding">
            <a:extLst>
              <a:ext uri="{FF2B5EF4-FFF2-40B4-BE49-F238E27FC236}">
                <a16:creationId xmlns:a16="http://schemas.microsoft.com/office/drawing/2014/main" id="{11C1C074-A9CF-45FD-AE01-5B86AC4BB9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9348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128" y="871127"/>
            <a:ext cx="1479134" cy="2037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A0CD8784-4A8D-43DF-8B93-DB62468752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9348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76" y="1469822"/>
            <a:ext cx="1162726" cy="1467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A6FE4E95-7F21-49B6-A2C6-16DAFD7FD2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 amt="9348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563" y="1678066"/>
            <a:ext cx="1162726" cy="1464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5" descr="A picture containing wine, table, glass, container&#10;&#10;Description automatically generated">
            <a:extLst>
              <a:ext uri="{FF2B5EF4-FFF2-40B4-BE49-F238E27FC236}">
                <a16:creationId xmlns:a16="http://schemas.microsoft.com/office/drawing/2014/main" id="{C9921BA5-3749-4BF7-A105-DFEFC24195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5014" y1="18578" x2="72454" y2="18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215" y="1074683"/>
            <a:ext cx="1386650" cy="1909943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272C168-5E3F-44ED-99BC-577A08907265}"/>
              </a:ext>
            </a:extLst>
          </p:cNvPr>
          <p:cNvSpPr txBox="1">
            <a:spLocks/>
          </p:cNvSpPr>
          <p:nvPr/>
        </p:nvSpPr>
        <p:spPr>
          <a:xfrm>
            <a:off x="181036" y="109945"/>
            <a:ext cx="7993987" cy="1216670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dobe Caslon Pro Bold" panose="0205050205050A020403" pitchFamily="18" charset="77"/>
                <a:ea typeface="+mj-ea"/>
                <a:cs typeface="+mj-cs"/>
              </a:defRPr>
            </a:lvl1pPr>
          </a:lstStyle>
          <a:p>
            <a:pPr defTabSz="309577" hangingPunct="0">
              <a:lnSpc>
                <a:spcPct val="100000"/>
              </a:lnSpc>
              <a:spcBef>
                <a:spcPts val="0"/>
              </a:spcBef>
              <a:defRPr sz="4600" cap="all" spc="400">
                <a:solidFill>
                  <a:srgbClr val="FFB347"/>
                </a:solidFill>
              </a:defRPr>
            </a:pPr>
            <a:r>
              <a:rPr lang="en-US" sz="2000" cap="all" spc="400" dirty="0">
                <a:solidFill>
                  <a:schemeClr val="tx1"/>
                </a:solidFill>
                <a:latin typeface="Adobe Caslon Pro Bold" panose="0205070206050A020403" pitchFamily="18" charset="0"/>
                <a:ea typeface="Brandon Grotesque Black"/>
                <a:cs typeface="Brandon Grotesque Black"/>
              </a:rPr>
              <a:t>How do BOLS Signature Cocktail fit your consumers?</a:t>
            </a:r>
            <a:endParaRPr lang="en-NL" sz="2000" cap="all" spc="400" dirty="0">
              <a:solidFill>
                <a:schemeClr val="tx1"/>
              </a:solidFill>
              <a:latin typeface="Adobe Caslon Pro Bold" panose="0205070206050A020403" pitchFamily="18" charset="0"/>
              <a:ea typeface="Brandon Grotesque Black"/>
              <a:cs typeface="Brandon Grotesque Black"/>
            </a:endParaRP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576FF850-3591-4B77-B8EE-B8A31712F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492212"/>
              </p:ext>
            </p:extLst>
          </p:nvPr>
        </p:nvGraphicFramePr>
        <p:xfrm>
          <a:off x="118929" y="2834457"/>
          <a:ext cx="8855215" cy="2227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938">
                  <a:extLst>
                    <a:ext uri="{9D8B030D-6E8A-4147-A177-3AD203B41FA5}">
                      <a16:colId xmlns:a16="http://schemas.microsoft.com/office/drawing/2014/main" val="4158374803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3911070980"/>
                    </a:ext>
                  </a:extLst>
                </a:gridCol>
                <a:gridCol w="1052646">
                  <a:extLst>
                    <a:ext uri="{9D8B030D-6E8A-4147-A177-3AD203B41FA5}">
                      <a16:colId xmlns:a16="http://schemas.microsoft.com/office/drawing/2014/main" val="3927393591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90858498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497204902"/>
                    </a:ext>
                  </a:extLst>
                </a:gridCol>
                <a:gridCol w="1166812">
                  <a:extLst>
                    <a:ext uri="{9D8B030D-6E8A-4147-A177-3AD203B41FA5}">
                      <a16:colId xmlns:a16="http://schemas.microsoft.com/office/drawing/2014/main" val="871095516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3366329354"/>
                    </a:ext>
                  </a:extLst>
                </a:gridCol>
                <a:gridCol w="1216031">
                  <a:extLst>
                    <a:ext uri="{9D8B030D-6E8A-4147-A177-3AD203B41FA5}">
                      <a16:colId xmlns:a16="http://schemas.microsoft.com/office/drawing/2014/main" val="4205396046"/>
                    </a:ext>
                  </a:extLst>
                </a:gridCol>
              </a:tblGrid>
              <a:tr h="275872">
                <a:tc>
                  <a:txBody>
                    <a:bodyPr/>
                    <a:lstStyle/>
                    <a:p>
                      <a:pPr algn="ctr"/>
                      <a:r>
                        <a:rPr lang="en-US" sz="700" b="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Name</a:t>
                      </a:r>
                      <a:r>
                        <a:rPr lang="en-US" sz="7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:</a:t>
                      </a:r>
                      <a:endParaRPr lang="en-NL" sz="7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 Elderflower Spritz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 Amsterdam Mule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 Margarita Azul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 Pornstar Martini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 Espresso Martini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 Negroni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 Very Old Fashioned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186393"/>
                  </a:ext>
                </a:extLst>
              </a:tr>
              <a:tr h="179317">
                <a:tc>
                  <a:txBody>
                    <a:bodyPr/>
                    <a:lstStyle/>
                    <a:p>
                      <a:pPr algn="ctr"/>
                      <a:r>
                        <a:rPr lang="en-US" sz="700" b="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BOLS Hero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Elderflower liqueur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Original Genever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Blue Curaçao liqueur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Vodka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Vodka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Original Genever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Barrel Aged Genever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11967"/>
                  </a:ext>
                </a:extLst>
              </a:tr>
              <a:tr h="179317">
                <a:tc>
                  <a:txBody>
                    <a:bodyPr/>
                    <a:lstStyle/>
                    <a:p>
                      <a:pPr algn="ctr"/>
                      <a:r>
                        <a:rPr lang="en-US" sz="700" b="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Ingredients</a:t>
                      </a:r>
                      <a:endParaRPr lang="en-NL" sz="7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</a:t>
                      </a:r>
                      <a:r>
                        <a:rPr lang="en-US" sz="700" b="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 Elderflower liqueur, Prosecco, Soda</a:t>
                      </a:r>
                      <a:endParaRPr lang="en-NL" sz="700" b="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</a:t>
                      </a:r>
                      <a:r>
                        <a:rPr lang="en-US" sz="700" b="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 Original Genever or </a:t>
                      </a:r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</a:t>
                      </a:r>
                      <a:r>
                        <a:rPr lang="en-US" sz="700" b="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 Vodka, Lime juice, angostura bitters, ginger beer</a:t>
                      </a:r>
                      <a:endParaRPr lang="en-NL" sz="700" b="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Tequila, </a:t>
                      </a:r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</a:t>
                      </a:r>
                      <a:r>
                        <a:rPr lang="en-US" sz="700" b="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 Blue Curacao, lime juice, sugar syrup</a:t>
                      </a:r>
                      <a:endParaRPr lang="en-NL" sz="700" b="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</a:t>
                      </a:r>
                      <a:r>
                        <a:rPr lang="en-US" sz="700" b="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 Vodka, Passoa (passion fruit liqueur), </a:t>
                      </a:r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</a:t>
                      </a:r>
                      <a:r>
                        <a:rPr lang="en-US" sz="700" b="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 Vanilla liqueur, passionfruit puree, lime juice</a:t>
                      </a:r>
                      <a:endParaRPr lang="en-NL" sz="700" b="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</a:t>
                      </a:r>
                      <a:r>
                        <a:rPr lang="en-US" sz="700" b="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 Vodka, </a:t>
                      </a:r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</a:t>
                      </a:r>
                      <a:r>
                        <a:rPr lang="en-US" sz="700" b="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 Coffee liqueur, Coffee, sugar syrup</a:t>
                      </a:r>
                      <a:endParaRPr lang="en-NL" sz="700" b="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</a:t>
                      </a:r>
                      <a:r>
                        <a:rPr lang="en-US" sz="700" b="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 Original Genever, Sweet vermouth, Italian bitter liqueur</a:t>
                      </a:r>
                      <a:endParaRPr lang="en-NL" sz="700" b="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Bols</a:t>
                      </a:r>
                      <a:r>
                        <a:rPr lang="en-US" sz="700" b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 Barrel aged Genever, sugar syrup, angostura bitters</a:t>
                      </a:r>
                      <a:endParaRPr lang="en-NL" sz="700" b="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1B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775681"/>
                  </a:ext>
                </a:extLst>
              </a:tr>
              <a:tr h="640636">
                <a:tc>
                  <a:txBody>
                    <a:bodyPr/>
                    <a:lstStyle/>
                    <a:p>
                      <a:pPr algn="ctr"/>
                      <a:r>
                        <a:rPr lang="en-US" sz="700" b="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Occasion</a:t>
                      </a:r>
                      <a:endParaRPr lang="en-US" sz="7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Arial Narrow" panose="020B0606020202030204" pitchFamily="34" charset="0"/>
                        </a:rPr>
                        <a:t>Aperitivo, At Home or At the park with friends or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3" marR="0" lvl="0" indent="-190502" algn="ctr" defTabSz="914411" rtl="0" eaLnBrk="1" fontAlgn="auto" latinLnBrk="0" hangingPunct="1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Arial Narrow" panose="020B0606020202030204" pitchFamily="34" charset="0"/>
                        </a:rPr>
                        <a:t>Aperitivo, At Home or At the park with friends or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3" marR="0" lvl="0" indent="-190502" algn="ctr" defTabSz="914411" rtl="0" eaLnBrk="1" fontAlgn="auto" latinLnBrk="0" hangingPunct="1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Arial Narrow" panose="020B0606020202030204" pitchFamily="34" charset="0"/>
                        </a:rPr>
                        <a:t>Hanging out with friends. Or Party or special celebration at home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3" marR="0" lvl="0" indent="-190502" algn="ctr" defTabSz="914411" rtl="0" eaLnBrk="1" fontAlgn="auto" latinLnBrk="0" hangingPunct="1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Arial Narrow" panose="020B0606020202030204" pitchFamily="34" charset="0"/>
                        </a:rPr>
                        <a:t>Hanging out with friends. Or Party or special celebration at home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Arial Narrow" panose="020B0606020202030204" pitchFamily="34" charset="0"/>
                        </a:rPr>
                        <a:t>Pre Dinner, After Diner, Indulgence moments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3" marR="0" lvl="0" indent="-190502" algn="ctr" defTabSz="914411" rtl="0" eaLnBrk="1" fontAlgn="auto" latinLnBrk="0" hangingPunct="1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Arial Narrow" panose="020B0606020202030204" pitchFamily="34" charset="0"/>
                        </a:rPr>
                        <a:t>Pre Diner appetizer, Autumn and Winter, with a friends or Alone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3" marR="0" lvl="0" indent="-190502" algn="ctr" defTabSz="914411" rtl="0" eaLnBrk="1" fontAlgn="auto" latinLnBrk="0" hangingPunct="1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Arial Narrow" panose="020B0606020202030204" pitchFamily="34" charset="0"/>
                        </a:rPr>
                        <a:t>Pre Diner appetizer, Autumn and Winter, with a friends or Alone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630893"/>
                  </a:ext>
                </a:extLst>
              </a:tr>
              <a:tr h="196559">
                <a:tc>
                  <a:txBody>
                    <a:bodyPr/>
                    <a:lstStyle/>
                    <a:p>
                      <a:r>
                        <a:rPr lang="en-US" sz="700" b="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Complexity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252137"/>
                  </a:ext>
                </a:extLst>
              </a:tr>
              <a:tr h="196559">
                <a:tc>
                  <a:txBody>
                    <a:bodyPr/>
                    <a:lstStyle/>
                    <a:p>
                      <a:pPr algn="ctr"/>
                      <a:r>
                        <a:rPr lang="en-US" sz="700" b="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ABV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Arial Narrow" panose="020B0606020202030204" pitchFamily="34" charset="0"/>
                        </a:rPr>
                        <a:t>LOW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Arial Narrow" panose="020B0606020202030204" pitchFamily="34" charset="0"/>
                        </a:rPr>
                        <a:t>LOW – MEDIUM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Arial Narrow" panose="020B0606020202030204" pitchFamily="34" charset="0"/>
                        </a:rPr>
                        <a:t>MEDIUM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Arial Narrow" panose="020B0606020202030204" pitchFamily="34" charset="0"/>
                        </a:rPr>
                        <a:t>MEDIUM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Arial Narrow" panose="020B0606020202030204" pitchFamily="34" charset="0"/>
                        </a:rPr>
                        <a:t>MEDIUM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Arial Narrow" panose="020B0606020202030204" pitchFamily="34" charset="0"/>
                        </a:rPr>
                        <a:t>HIGH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latin typeface="Arial Narrow" panose="020B0606020202030204" pitchFamily="34" charset="0"/>
                        </a:rPr>
                        <a:t>HIGH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705065"/>
                  </a:ext>
                </a:extLst>
              </a:tr>
              <a:tr h="196559">
                <a:tc>
                  <a:txBody>
                    <a:bodyPr/>
                    <a:lstStyle/>
                    <a:p>
                      <a:r>
                        <a:rPr lang="en-US" sz="700" b="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Preparation</a:t>
                      </a:r>
                      <a:endParaRPr lang="en-NL" sz="700" dirty="0"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latin typeface="Arial Narrow" panose="020B0606020202030204" pitchFamily="34" charset="0"/>
                        </a:rPr>
                        <a:t>OOO</a:t>
                      </a:r>
                      <a:endParaRPr lang="en-NL" sz="7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354288"/>
                  </a:ext>
                </a:extLst>
              </a:tr>
            </a:tbl>
          </a:graphicData>
        </a:graphic>
      </p:graphicFrame>
      <p:sp>
        <p:nvSpPr>
          <p:cNvPr id="25" name="Complete taste experience: sweet, sour, fresh, bitter…">
            <a:extLst>
              <a:ext uri="{FF2B5EF4-FFF2-40B4-BE49-F238E27FC236}">
                <a16:creationId xmlns:a16="http://schemas.microsoft.com/office/drawing/2014/main" id="{33C49B21-CB35-40AE-9E27-8A51DE949D1E}"/>
              </a:ext>
            </a:extLst>
          </p:cNvPr>
          <p:cNvSpPr txBox="1"/>
          <p:nvPr/>
        </p:nvSpPr>
        <p:spPr>
          <a:xfrm>
            <a:off x="218397" y="861007"/>
            <a:ext cx="8744567" cy="885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>
            <a:spAutoFit/>
          </a:bodyPr>
          <a:lstStyle/>
          <a:p>
            <a:pPr algn="l" defTabSz="168596">
              <a:buSzPct val="75000"/>
              <a:defRPr sz="67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dobe Caslon Pro Bold" panose="0205050205050A020403" pitchFamily="18" charset="0"/>
                <a:cs typeface="Helvetica"/>
                <a:sym typeface="Helvetica"/>
              </a:rPr>
              <a:t>Below are the 7 BOLS Signature cocktails, designed to match the global favourite cocktails, to HERO a Bols product, with all the details in the table. Each market can take inspiration from our global signature drinks and should decide which signature drink is locally relevant. </a:t>
            </a:r>
            <a:endParaRPr lang="en-US" sz="200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Adobe Caslon Pro Bold" panose="0205050205050A020403" pitchFamily="18" charset="0"/>
              <a:sym typeface="Helvetica Inserat LT Std Roman"/>
            </a:endParaRPr>
          </a:p>
          <a:p>
            <a:pPr algn="l" defTabSz="168596">
              <a:buSzPct val="75000"/>
              <a:defRPr sz="67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40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Adobe Caslon Pro Bold" panose="0205050205050A020403" pitchFamily="18" charset="0"/>
              <a:cs typeface="Helvetica"/>
              <a:sym typeface="Helvetica"/>
            </a:endParaRPr>
          </a:p>
          <a:p>
            <a:pPr algn="l" defTabSz="308079">
              <a:defRPr sz="4900" b="1">
                <a:latin typeface="Helvetica"/>
                <a:ea typeface="Helvetica"/>
                <a:cs typeface="Helvetica"/>
                <a:sym typeface="Helvetica"/>
              </a:defRPr>
            </a:pPr>
            <a:endParaRPr sz="1800" b="1" dirty="0">
              <a:solidFill>
                <a:schemeClr val="tx1"/>
              </a:solidFill>
              <a:latin typeface="Adobe Caslon Pro Bold" panose="0205050205050A020403" pitchFamily="18" charset="0"/>
              <a:cs typeface="Helvetica"/>
              <a:sym typeface="Helvetica"/>
            </a:endParaRPr>
          </a:p>
        </p:txBody>
      </p:sp>
      <p:pic>
        <p:nvPicPr>
          <p:cNvPr id="80" name="Picture 79" descr="A blue bottle of liquid&#10;&#10;Description automatically generated with low confidence">
            <a:extLst>
              <a:ext uri="{FF2B5EF4-FFF2-40B4-BE49-F238E27FC236}">
                <a16:creationId xmlns:a16="http://schemas.microsoft.com/office/drawing/2014/main" id="{D144AB48-417B-C2E7-DB23-D4B08F5011E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" b="97093" l="3922" r="90196">
                        <a14:foregroundMark x1="43137" y1="3488" x2="47059" y2="25581"/>
                        <a14:foregroundMark x1="47059" y1="25581" x2="17647" y2="75581"/>
                        <a14:foregroundMark x1="17647" y1="75581" x2="25490" y2="89535"/>
                        <a14:foregroundMark x1="25490" y1="89535" x2="62745" y2="91860"/>
                        <a14:foregroundMark x1="62745" y1="91860" x2="92157" y2="77326"/>
                        <a14:foregroundMark x1="92157" y1="77326" x2="86275" y2="63953"/>
                        <a14:foregroundMark x1="9804" y1="86047" x2="50980" y2="94186"/>
                        <a14:foregroundMark x1="50980" y1="94186" x2="56863" y2="94186"/>
                        <a14:foregroundMark x1="60784" y1="97093" x2="52941" y2="97093"/>
                        <a14:foregroundMark x1="3922" y1="69767" x2="7843" y2="73837"/>
                        <a14:foregroundMark x1="56863" y1="44767" x2="60784" y2="62209"/>
                        <a14:foregroundMark x1="60784" y1="62209" x2="15686" y2="58721"/>
                        <a14:foregroundMark x1="15686" y1="58721" x2="31373" y2="50000"/>
                        <a14:foregroundMark x1="31373" y1="50000" x2="33333" y2="50000"/>
                        <a14:foregroundMark x1="47059" y1="50000" x2="82353" y2="59302"/>
                        <a14:foregroundMark x1="82353" y1="59302" x2="66667" y2="48837"/>
                        <a14:foregroundMark x1="66667" y1="48837" x2="66667" y2="48837"/>
                        <a14:foregroundMark x1="45098" y1="50000" x2="31373" y2="61628"/>
                        <a14:foregroundMark x1="41176" y1="2907" x2="60784" y2="5814"/>
                        <a14:foregroundMark x1="35294" y1="55814" x2="56863" y2="54070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540" y="2705891"/>
            <a:ext cx="211949" cy="712636"/>
          </a:xfrm>
          <a:prstGeom prst="rect">
            <a:avLst/>
          </a:prstGeom>
        </p:spPr>
      </p:pic>
      <p:pic>
        <p:nvPicPr>
          <p:cNvPr id="81" name="Picture 2" descr="elderflowerv3_def-1">
            <a:extLst>
              <a:ext uri="{FF2B5EF4-FFF2-40B4-BE49-F238E27FC236}">
                <a16:creationId xmlns:a16="http://schemas.microsoft.com/office/drawing/2014/main" id="{74C723A6-F0D0-CCAC-1061-70ABE396F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62" b="92571" l="9143" r="89143">
                        <a14:foregroundMark x1="42286" y1="8952" x2="50857" y2="12000"/>
                        <a14:foregroundMark x1="38286" y1="48000" x2="21143" y2="57524"/>
                        <a14:foregroundMark x1="21143" y1="57524" x2="29143" y2="58667"/>
                        <a14:foregroundMark x1="29143" y1="90286" x2="65143" y2="90667"/>
                        <a14:foregroundMark x1="65143" y1="90667" x2="73143" y2="90286"/>
                        <a14:foregroundMark x1="65143" y1="49143" x2="73143" y2="64381"/>
                        <a14:foregroundMark x1="73143" y1="64381" x2="73714" y2="64381"/>
                        <a14:foregroundMark x1="31429" y1="92000" x2="64000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228" y="2628630"/>
            <a:ext cx="279337" cy="8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Afbeelding 16">
            <a:extLst>
              <a:ext uri="{FF2B5EF4-FFF2-40B4-BE49-F238E27FC236}">
                <a16:creationId xmlns:a16="http://schemas.microsoft.com/office/drawing/2014/main" id="{7CD8D081-6585-8BA7-4341-ADB541EF24A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250" y="2687816"/>
            <a:ext cx="196704" cy="784372"/>
          </a:xfrm>
          <a:prstGeom prst="rect">
            <a:avLst/>
          </a:prstGeom>
        </p:spPr>
      </p:pic>
      <p:pic>
        <p:nvPicPr>
          <p:cNvPr id="83" name="Picture 82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37762973-B034-28AF-0863-769E02DD846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9706" l="9677" r="90323">
                        <a14:foregroundMark x1="24194" y1="46078" x2="29032" y2="56373"/>
                        <a14:foregroundMark x1="29032" y1="56373" x2="25806" y2="53922"/>
                        <a14:foregroundMark x1="20968" y1="40686" x2="24194" y2="46078"/>
                        <a14:foregroundMark x1="22581" y1="44608" x2="22581" y2="44608"/>
                        <a14:foregroundMark x1="20968" y1="43137" x2="20968" y2="44118"/>
                        <a14:foregroundMark x1="20968" y1="45588" x2="20968" y2="45588"/>
                        <a14:foregroundMark x1="46774" y1="89216" x2="46774" y2="89216"/>
                        <a14:foregroundMark x1="56452" y1="7353" x2="61290" y2="13235"/>
                        <a14:foregroundMark x1="53226" y1="5882" x2="64516" y2="8333"/>
                        <a14:foregroundMark x1="37097" y1="88725" x2="72581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0820" y="2657109"/>
            <a:ext cx="258622" cy="845786"/>
          </a:xfrm>
          <a:prstGeom prst="rect">
            <a:avLst/>
          </a:prstGeom>
        </p:spPr>
      </p:pic>
      <p:pic>
        <p:nvPicPr>
          <p:cNvPr id="84" name="Picture 83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D04DAA98-BFA8-217B-A131-3673B0EE88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82" b="89706" l="9677" r="90323">
                        <a14:foregroundMark x1="24194" y1="46078" x2="29032" y2="56373"/>
                        <a14:foregroundMark x1="29032" y1="56373" x2="25806" y2="53922"/>
                        <a14:foregroundMark x1="20968" y1="40686" x2="24194" y2="46078"/>
                        <a14:foregroundMark x1="22581" y1="44608" x2="22581" y2="44608"/>
                        <a14:foregroundMark x1="20968" y1="43137" x2="20968" y2="44118"/>
                        <a14:foregroundMark x1="20968" y1="45588" x2="20968" y2="45588"/>
                        <a14:foregroundMark x1="46774" y1="89216" x2="46774" y2="89216"/>
                        <a14:foregroundMark x1="56452" y1="7353" x2="61290" y2="13235"/>
                        <a14:foregroundMark x1="53226" y1="5882" x2="64516" y2="8333"/>
                        <a14:foregroundMark x1="37097" y1="88725" x2="72581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2463" y="2639316"/>
            <a:ext cx="258622" cy="845786"/>
          </a:xfrm>
          <a:prstGeom prst="rect">
            <a:avLst/>
          </a:prstGeom>
        </p:spPr>
      </p:pic>
      <p:pic>
        <p:nvPicPr>
          <p:cNvPr id="85" name="Picture 84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86B7FA27-C3EA-46B9-0649-51B0E9D9C86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53" b="95882" l="7273" r="87273">
                        <a14:foregroundMark x1="32727" y1="85882" x2="80000" y2="96471"/>
                        <a14:foregroundMark x1="80000" y1="96471" x2="80000" y2="96471"/>
                        <a14:foregroundMark x1="50909" y1="2353" x2="56364" y2="1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3583" y="2715753"/>
            <a:ext cx="228371" cy="706451"/>
          </a:xfrm>
          <a:prstGeom prst="rect">
            <a:avLst/>
          </a:prstGeom>
        </p:spPr>
      </p:pic>
      <p:pic>
        <p:nvPicPr>
          <p:cNvPr id="86" name="Picture 85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BD3CDCEA-108E-F42D-480A-7E8AFBCA61F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353" b="95882" l="7273" r="87273">
                        <a14:foregroundMark x1="32727" y1="85882" x2="80000" y2="96471"/>
                        <a14:foregroundMark x1="80000" y1="96471" x2="80000" y2="96471"/>
                        <a14:foregroundMark x1="50909" y1="2353" x2="56364" y2="1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377" y="2712660"/>
            <a:ext cx="228371" cy="706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B9BD91-EA6D-3DD3-594F-B29045287D79}"/>
              </a:ext>
            </a:extLst>
          </p:cNvPr>
          <p:cNvSpPr/>
          <p:nvPr/>
        </p:nvSpPr>
        <p:spPr>
          <a:xfrm>
            <a:off x="4172372" y="1227437"/>
            <a:ext cx="2405573" cy="3834167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BD430-77F9-14E6-28BB-6ACEFF4E973E}"/>
              </a:ext>
            </a:extLst>
          </p:cNvPr>
          <p:cNvSpPr txBox="1"/>
          <p:nvPr/>
        </p:nvSpPr>
        <p:spPr>
          <a:xfrm>
            <a:off x="5585254" y="1877028"/>
            <a:ext cx="757881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rPr>
              <a:t># 1</a:t>
            </a:r>
          </a:p>
        </p:txBody>
      </p:sp>
    </p:spTree>
    <p:extLst>
      <p:ext uri="{BB962C8B-B14F-4D97-AF65-F5344CB8AC3E}">
        <p14:creationId xmlns:p14="http://schemas.microsoft.com/office/powerpoint/2010/main" val="22752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A663151-08BD-B1C0-6013-62831AB182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3" y="89963"/>
            <a:ext cx="1511300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798541-048E-367D-0178-1098DAA0DB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88" y="3031811"/>
            <a:ext cx="5601185" cy="2254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ED544-D025-9E57-75A7-64CBEE5327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943" y="4798911"/>
            <a:ext cx="5505165" cy="35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5A695-C045-F6C2-1E24-37B5AFB469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61" y="-1223"/>
            <a:ext cx="2048434" cy="2313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2C2555-5A80-97EB-1DD3-99DADC94B1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374" y="8424"/>
            <a:ext cx="2418798" cy="229534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B436BC-80FB-1010-E2B1-D1D7800F4893}"/>
              </a:ext>
            </a:extLst>
          </p:cNvPr>
          <p:cNvCxnSpPr>
            <a:cxnSpLocks/>
          </p:cNvCxnSpPr>
          <p:nvPr/>
        </p:nvCxnSpPr>
        <p:spPr>
          <a:xfrm flipH="1" flipV="1">
            <a:off x="0" y="3015837"/>
            <a:ext cx="9144000" cy="0"/>
          </a:xfrm>
          <a:prstGeom prst="line">
            <a:avLst/>
          </a:prstGeom>
          <a:noFill/>
          <a:ln w="25400" cap="flat">
            <a:solidFill>
              <a:srgbClr val="89ADD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3615FCE8-80D7-475F-8E23-036C5617F62E}"/>
              </a:ext>
            </a:extLst>
          </p:cNvPr>
          <p:cNvSpPr txBox="1">
            <a:spLocks/>
          </p:cNvSpPr>
          <p:nvPr/>
        </p:nvSpPr>
        <p:spPr>
          <a:xfrm>
            <a:off x="2049891" y="568598"/>
            <a:ext cx="2681239" cy="9335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1pPr>
            <a:lvl2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2pPr>
            <a:lvl3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3pPr>
            <a:lvl4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4pPr>
            <a:lvl5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5pPr>
            <a:lvl6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6pPr>
            <a:lvl7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7pPr>
            <a:lvl8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8pPr>
            <a:lvl9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9pPr>
          </a:lstStyle>
          <a:p>
            <a:pPr defTabSz="914388" hangingPunct="1">
              <a:lnSpc>
                <a:spcPct val="100000"/>
              </a:lnSpc>
            </a:pPr>
            <a:endParaRPr lang="en-US" sz="1200" i="1" dirty="0">
              <a:solidFill>
                <a:srgbClr val="000000"/>
              </a:solidFill>
              <a:latin typeface="Adobe Caslon Pro" panose="0205050205050A020403" pitchFamily="18" charset="77"/>
            </a:endParaRPr>
          </a:p>
          <a:p>
            <a:pPr algn="ctr" defTabSz="914388" hangingPunct="1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dobe Caslon Pro Bold" panose="0205050205050A020403" pitchFamily="18" charset="0"/>
                <a:sym typeface="Brandon Grotesque Black"/>
              </a:rPr>
              <a:t>Distilled and filtered through  charcoal filters, resulting in an extraordinary  high level of purity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EB4A0F-A8B5-4F97-8657-328D12EB543E}"/>
              </a:ext>
            </a:extLst>
          </p:cNvPr>
          <p:cNvCxnSpPr>
            <a:cxnSpLocks/>
          </p:cNvCxnSpPr>
          <p:nvPr/>
        </p:nvCxnSpPr>
        <p:spPr>
          <a:xfrm>
            <a:off x="4678855" y="0"/>
            <a:ext cx="0" cy="2311186"/>
          </a:xfrm>
          <a:prstGeom prst="line">
            <a:avLst/>
          </a:prstGeom>
          <a:noFill/>
          <a:ln w="25400" cap="flat">
            <a:solidFill>
              <a:srgbClr val="89ADD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F2D5F1-C404-4215-8C7A-CE99F450AB78}"/>
              </a:ext>
            </a:extLst>
          </p:cNvPr>
          <p:cNvCxnSpPr>
            <a:cxnSpLocks/>
          </p:cNvCxnSpPr>
          <p:nvPr/>
        </p:nvCxnSpPr>
        <p:spPr>
          <a:xfrm flipH="1" flipV="1">
            <a:off x="0" y="2311186"/>
            <a:ext cx="9144000" cy="0"/>
          </a:xfrm>
          <a:prstGeom prst="line">
            <a:avLst/>
          </a:prstGeom>
          <a:noFill/>
          <a:ln w="25400" cap="flat">
            <a:solidFill>
              <a:srgbClr val="89ADD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E3AC69-60A7-4C08-AE75-23333E786102}"/>
              </a:ext>
            </a:extLst>
          </p:cNvPr>
          <p:cNvCxnSpPr>
            <a:cxnSpLocks/>
          </p:cNvCxnSpPr>
          <p:nvPr/>
        </p:nvCxnSpPr>
        <p:spPr>
          <a:xfrm>
            <a:off x="7094108" y="0"/>
            <a:ext cx="0" cy="2311186"/>
          </a:xfrm>
          <a:prstGeom prst="line">
            <a:avLst/>
          </a:prstGeom>
          <a:noFill/>
          <a:ln w="25400" cap="flat">
            <a:solidFill>
              <a:srgbClr val="89ADD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1A0A4B11-CF13-4D22-87CF-E0F6A212C21F}"/>
              </a:ext>
            </a:extLst>
          </p:cNvPr>
          <p:cNvSpPr txBox="1">
            <a:spLocks/>
          </p:cNvSpPr>
          <p:nvPr/>
        </p:nvSpPr>
        <p:spPr>
          <a:xfrm>
            <a:off x="7189271" y="541268"/>
            <a:ext cx="1862014" cy="9335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1pPr>
            <a:lvl2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2pPr>
            <a:lvl3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3pPr>
            <a:lvl4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4pPr>
            <a:lvl5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5pPr>
            <a:lvl6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6pPr>
            <a:lvl7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7pPr>
            <a:lvl8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8pPr>
            <a:lvl9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9pPr>
          </a:lstStyle>
          <a:p>
            <a:pPr defTabSz="914388" hangingPunct="1">
              <a:lnSpc>
                <a:spcPct val="100000"/>
              </a:lnSpc>
            </a:pPr>
            <a:endParaRPr lang="en-US" sz="1200" i="1" dirty="0">
              <a:solidFill>
                <a:srgbClr val="000000"/>
              </a:solidFill>
              <a:latin typeface="Adobe Caslon Pro" panose="0205050205050A020403" pitchFamily="18" charset="77"/>
            </a:endParaRPr>
          </a:p>
          <a:p>
            <a:pPr algn="ctr" defTabSz="914388" hangingPunct="1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Adobe Caslon Pro Bold" panose="0205050205050A020403" pitchFamily="18" charset="0"/>
              </a:rPr>
              <a:t>Significant international presence, over 1 million cases worldwide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AE9343A-0F06-4084-8345-86B940325166}"/>
              </a:ext>
            </a:extLst>
          </p:cNvPr>
          <p:cNvSpPr txBox="1">
            <a:spLocks/>
          </p:cNvSpPr>
          <p:nvPr/>
        </p:nvSpPr>
        <p:spPr>
          <a:xfrm>
            <a:off x="5106916" y="615243"/>
            <a:ext cx="1547843" cy="9335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1pPr>
            <a:lvl2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2pPr>
            <a:lvl3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3pPr>
            <a:lvl4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4pPr>
            <a:lvl5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5pPr>
            <a:lvl6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6pPr>
            <a:lvl7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7pPr>
            <a:lvl8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8pPr>
            <a:lvl9pPr marL="0" marR="0" indent="0" algn="l" defTabSz="914411" rtl="0" latinLnBrk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Brandon Grotesque Regular"/>
              </a:defRPr>
            </a:lvl9pPr>
          </a:lstStyle>
          <a:p>
            <a:pPr defTabSz="914388" hangingPunct="1">
              <a:lnSpc>
                <a:spcPct val="100000"/>
              </a:lnSpc>
            </a:pPr>
            <a:endParaRPr lang="en-US" sz="1200" i="1" dirty="0">
              <a:latin typeface="Adobe Caslon Pro" panose="0205050205050A020403" pitchFamily="18" charset="77"/>
            </a:endParaRPr>
          </a:p>
          <a:p>
            <a:pPr algn="ctr" defTabSz="914388" hangingPunct="1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Adobe Caslon Pro Bold" panose="0205050205050A020403" pitchFamily="18" charset="0"/>
              </a:rPr>
              <a:t>100% Grain vodka crafted with natural ingredients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7DC6-0C6F-4C61-888C-A0F226C1EB89}"/>
              </a:ext>
            </a:extLst>
          </p:cNvPr>
          <p:cNvSpPr txBox="1"/>
          <p:nvPr/>
        </p:nvSpPr>
        <p:spPr>
          <a:xfrm>
            <a:off x="1503596" y="2530032"/>
            <a:ext cx="7554668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825479">
              <a:defRPr/>
            </a:pPr>
            <a:r>
              <a:rPr lang="en-US" sz="1600" dirty="0">
                <a:solidFill>
                  <a:schemeClr val="bg1"/>
                </a:solidFill>
                <a:latin typeface="Adobe Caslon Pro Bold" panose="0205070206050A020403" pitchFamily="18" charset="0"/>
                <a:ea typeface="+mn-ea"/>
              </a:rPr>
              <a:t>DEVELOPED IN ORDER TO CREATE  THE BEST MIXABLE VODKA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D2A67C-CD2B-F3E6-420A-5265C97DF642}"/>
              </a:ext>
            </a:extLst>
          </p:cNvPr>
          <p:cNvCxnSpPr>
            <a:cxnSpLocks/>
          </p:cNvCxnSpPr>
          <p:nvPr/>
        </p:nvCxnSpPr>
        <p:spPr>
          <a:xfrm>
            <a:off x="7094108" y="3015837"/>
            <a:ext cx="0" cy="2311186"/>
          </a:xfrm>
          <a:prstGeom prst="line">
            <a:avLst/>
          </a:prstGeom>
          <a:noFill/>
          <a:ln w="25400" cap="flat">
            <a:solidFill>
              <a:srgbClr val="89ADD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54B51F4-AB77-0B90-960B-84F4F58299F2}"/>
              </a:ext>
            </a:extLst>
          </p:cNvPr>
          <p:cNvSpPr/>
          <p:nvPr/>
        </p:nvSpPr>
        <p:spPr>
          <a:xfrm>
            <a:off x="2201182" y="4863775"/>
            <a:ext cx="1423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hangingPunct="1"/>
            <a:r>
              <a:rPr lang="en-US" sz="1200" b="1" kern="1200" dirty="0">
                <a:solidFill>
                  <a:srgbClr val="0076BA">
                    <a:lumMod val="50000"/>
                  </a:srgb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Mixologist’s Choice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EEC80F-A23C-F11A-F974-0FEC722E3A11}"/>
              </a:ext>
            </a:extLst>
          </p:cNvPr>
          <p:cNvSpPr/>
          <p:nvPr/>
        </p:nvSpPr>
        <p:spPr>
          <a:xfrm>
            <a:off x="3857245" y="4863775"/>
            <a:ext cx="1423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hangingPunct="1"/>
            <a:r>
              <a:rPr lang="en-US" sz="1200" b="1" kern="1200" dirty="0">
                <a:solidFill>
                  <a:srgbClr val="0076BA">
                    <a:lumMod val="50000"/>
                  </a:srgb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Popular Choice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5AA01D-68E5-2B1B-7D86-FACFF82A2230}"/>
              </a:ext>
            </a:extLst>
          </p:cNvPr>
          <p:cNvSpPr/>
          <p:nvPr/>
        </p:nvSpPr>
        <p:spPr>
          <a:xfrm>
            <a:off x="5259232" y="4849774"/>
            <a:ext cx="1423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hangingPunct="1"/>
            <a:r>
              <a:rPr lang="en-US" sz="1200" b="1" kern="1200" dirty="0">
                <a:solidFill>
                  <a:srgbClr val="0076BA">
                    <a:lumMod val="50000"/>
                  </a:srgb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Easy Mix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43E1AB-CAAA-81A0-77EB-CED0B33BB7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60" y="3031811"/>
            <a:ext cx="2048425" cy="2738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A307E4-B532-CAEA-EE3F-6150DA53738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4" b="94434" l="9986" r="89979">
                        <a14:foregroundMark x1="17705" y1="89532" x2="31480" y2="93268"/>
                        <a14:foregroundMark x1="31480" y1="93268" x2="57153" y2="94284"/>
                        <a14:foregroundMark x1="57153" y1="94284" x2="69688" y2="93644"/>
                        <a14:foregroundMark x1="69688" y1="93644" x2="79710" y2="90924"/>
                        <a14:foregroundMark x1="79710" y1="90924" x2="79426" y2="89683"/>
                        <a14:foregroundMark x1="75390" y1="90949" x2="75390" y2="90949"/>
                        <a14:foregroundMark x1="62429" y1="92065" x2="62429" y2="92065"/>
                        <a14:foregroundMark x1="19476" y1="92065" x2="75850" y2="91588"/>
                        <a14:foregroundMark x1="75850" y1="91588" x2="75850" y2="91588"/>
                        <a14:foregroundMark x1="18130" y1="91751" x2="54816" y2="91902"/>
                        <a14:foregroundMark x1="33782" y1="93494" x2="62429" y2="93970"/>
                        <a14:foregroundMark x1="40050" y1="94434" x2="40050" y2="94434"/>
                        <a14:foregroundMark x1="36473" y1="10029" x2="46069" y2="6857"/>
                        <a14:foregroundMark x1="46069" y1="6857" x2="62252" y2="6694"/>
                        <a14:foregroundMark x1="62252" y1="6694" x2="63314" y2="10342"/>
                        <a14:foregroundMark x1="46317" y1="9239" x2="46317" y2="9239"/>
                        <a14:foregroundMark x1="77195" y1="69888" x2="76735" y2="76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2533" y="-312408"/>
            <a:ext cx="2042343" cy="576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53D61-5781-1448-C001-4BD50B2C01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7352" y="3075861"/>
            <a:ext cx="962500" cy="1679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B4A908-2482-509C-3362-886BBD0A343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074" y="3078247"/>
            <a:ext cx="1204709" cy="16639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B8350C-B22E-7FB7-F810-EE852FAECE6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3131" y="3100534"/>
            <a:ext cx="1572246" cy="16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0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090AB84-F7E5-3401-05BB-FD0A51CEA31D}"/>
              </a:ext>
            </a:extLst>
          </p:cNvPr>
          <p:cNvSpPr txBox="1"/>
          <p:nvPr/>
        </p:nvSpPr>
        <p:spPr>
          <a:xfrm>
            <a:off x="0" y="240267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 cap="all" dirty="0">
                <a:solidFill>
                  <a:schemeClr val="tx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signature cocktails </a:t>
            </a:r>
          </a:p>
          <a:p>
            <a:r>
              <a:rPr lang="en-US" sz="2100" b="1" kern="1200" cap="all" dirty="0">
                <a:solidFill>
                  <a:schemeClr val="tx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	</a:t>
            </a:r>
            <a:r>
              <a:rPr lang="en-US" sz="2100" b="1" kern="1200" cap="all" dirty="0" err="1">
                <a:solidFill>
                  <a:schemeClr val="tx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bols</a:t>
            </a:r>
            <a:r>
              <a:rPr lang="en-US" sz="2100" b="1" kern="1200" cap="all" dirty="0">
                <a:solidFill>
                  <a:schemeClr val="tx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 vodka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C83704-A46E-4D21-0FA6-9996E28647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1130" y="317736"/>
            <a:ext cx="2418056" cy="42180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6544863-E443-192E-E46C-549D30A40104}"/>
              </a:ext>
            </a:extLst>
          </p:cNvPr>
          <p:cNvSpPr/>
          <p:nvPr/>
        </p:nvSpPr>
        <p:spPr>
          <a:xfrm>
            <a:off x="2467930" y="1290178"/>
            <a:ext cx="3537536" cy="415498"/>
          </a:xfrm>
          <a:prstGeom prst="rect">
            <a:avLst/>
          </a:prstGeom>
          <a:solidFill>
            <a:srgbClr val="0F79C1"/>
          </a:solidFill>
        </p:spPr>
        <p:txBody>
          <a:bodyPr wrap="square" anchor="b">
            <a:spAutoFit/>
          </a:bodyPr>
          <a:lstStyle/>
          <a:p>
            <a:pPr algn="ctr"/>
            <a:r>
              <a:rPr lang="en-US" sz="2100" b="1" kern="1200" cap="all" dirty="0">
                <a:solidFill>
                  <a:schemeClr val="bg1"/>
                </a:solidFill>
                <a:latin typeface="Adobe Caslon Pro Bold" panose="0205050205050A020403" pitchFamily="18" charset="0"/>
                <a:ea typeface="+mj-ea"/>
                <a:cs typeface="+mj-cs"/>
              </a:rPr>
              <a:t>PORN STAR MARTINI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7BE0C0-D82D-125C-30D0-1E1DBAD7B0C4}"/>
              </a:ext>
            </a:extLst>
          </p:cNvPr>
          <p:cNvSpPr/>
          <p:nvPr/>
        </p:nvSpPr>
        <p:spPr>
          <a:xfrm>
            <a:off x="1862267" y="2084796"/>
            <a:ext cx="474886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dobe Caslon Pro Bold" panose="0205050205050A020403" pitchFamily="18" charset="0"/>
              </a:rPr>
              <a:t>1 ½  OZ BOLS VODKA</a:t>
            </a:r>
          </a:p>
          <a:p>
            <a:r>
              <a:rPr lang="en-US" sz="1800" dirty="0">
                <a:latin typeface="Adobe Caslon Pro Bold" panose="0205050205050A020403" pitchFamily="18" charset="0"/>
              </a:rPr>
              <a:t>1 OZ PASSOA LIQUEUR</a:t>
            </a:r>
          </a:p>
          <a:p>
            <a:r>
              <a:rPr lang="en-US" sz="1800" dirty="0">
                <a:latin typeface="Adobe Caslon Pro Bold" panose="0205050205050A020403" pitchFamily="18" charset="0"/>
              </a:rPr>
              <a:t>¼ OZ LIME JUICE</a:t>
            </a:r>
          </a:p>
          <a:p>
            <a:r>
              <a:rPr lang="en-US" sz="1800" dirty="0">
                <a:latin typeface="Adobe Caslon Pro Bold" panose="0205050205050A020403" pitchFamily="18" charset="0"/>
              </a:rPr>
              <a:t>¼ OZ SIMPLE SYRUP*</a:t>
            </a:r>
          </a:p>
          <a:p>
            <a:r>
              <a:rPr lang="en-US" sz="1800" dirty="0">
                <a:latin typeface="Adobe Caslon Pro Bold" panose="0205050205050A020403" pitchFamily="18" charset="0"/>
              </a:rPr>
              <a:t>½  OZ PASSION FRUIT PUREE</a:t>
            </a:r>
          </a:p>
          <a:p>
            <a:r>
              <a:rPr lang="en-US" b="1" dirty="0">
                <a:solidFill>
                  <a:srgbClr val="040D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Shake all ingredients with ice. </a:t>
            </a:r>
          </a:p>
          <a:p>
            <a:r>
              <a:rPr lang="en-US" b="1" dirty="0">
                <a:solidFill>
                  <a:srgbClr val="040D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Fine strain in a pre-chilled martini or coupe glass. </a:t>
            </a:r>
          </a:p>
          <a:p>
            <a:r>
              <a:rPr lang="en-US" b="1" dirty="0">
                <a:solidFill>
                  <a:srgbClr val="040D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Garnish with half passion fruit and a sidekick of Prosecco. *Vanilla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A47E10-87B8-4DE6-6F34-EA5C0302D7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556" y="551514"/>
            <a:ext cx="1396374" cy="44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2307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75"/>
            <a:ea typeface="Helvetica 75"/>
            <a:cs typeface="Helvetica 75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Bols_ppt template v2 2" id="{9D3EA67E-CDA6-9041-90B9-8FDC7FD548ED}" vid="{19DB264D-944B-C946-8C49-AF013F8B7C1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75"/>
            <a:ea typeface="Helvetica 75"/>
            <a:cs typeface="Helvetica 75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Bols_ppt template v2 2" id="{9D3EA67E-CDA6-9041-90B9-8FDC7FD548ED}" vid="{19DB264D-944B-C946-8C49-AF013F8B7C1A}"/>
    </a:ext>
  </a:extLst>
</a:theme>
</file>

<file path=ppt/theme/theme3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Brandon Grotesque Regular"/>
        <a:ea typeface="Brandon Grotesque Regular"/>
        <a:cs typeface="Brandon Grotesque Regular"/>
      </a:majorFont>
      <a:minorFont>
        <a:latin typeface="Brandon Grotesque Regular"/>
        <a:ea typeface="Brandon Grotesque Regular"/>
        <a:cs typeface="Brandon Grotesque Regular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0804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Brandon Grotesque Black"/>
            <a:ea typeface="Brandon Grotesque Black"/>
            <a:cs typeface="Brandon Grotesque Black"/>
            <a:sym typeface="Brandon Grotesque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0804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Brandon Grotesque Black"/>
            <a:ea typeface="Brandon Grotesque Black"/>
            <a:cs typeface="Brandon Grotesque Black"/>
            <a:sym typeface="Brandon Grotesque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6bd429-9fdc-408e-b56b-b8f74d01f498">
      <Terms xmlns="http://schemas.microsoft.com/office/infopath/2007/PartnerControls"/>
    </lcf76f155ced4ddcb4097134ff3c332f>
    <TaxCatchAll xmlns="650ea822-bc6f-443e-9d15-b2404a7d5d4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712AF32EBBA7408C42BF8FE897FBD2" ma:contentTypeVersion="13" ma:contentTypeDescription="Create a new document." ma:contentTypeScope="" ma:versionID="c20a410fc2ebe8db1a7f2add45dcd186">
  <xsd:schema xmlns:xsd="http://www.w3.org/2001/XMLSchema" xmlns:xs="http://www.w3.org/2001/XMLSchema" xmlns:p="http://schemas.microsoft.com/office/2006/metadata/properties" xmlns:ns2="896bd429-9fdc-408e-b56b-b8f74d01f498" xmlns:ns3="650ea822-bc6f-443e-9d15-b2404a7d5d4f" targetNamespace="http://schemas.microsoft.com/office/2006/metadata/properties" ma:root="true" ma:fieldsID="f3932041c95346b7235d09a4d9394789" ns2:_="" ns3:_="">
    <xsd:import namespace="896bd429-9fdc-408e-b56b-b8f74d01f498"/>
    <xsd:import namespace="650ea822-bc6f-443e-9d15-b2404a7d5d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6bd429-9fdc-408e-b56b-b8f74d01f4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f32da94-93f5-4baf-8c75-e907397df7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ea822-bc6f-443e-9d15-b2404a7d5d4f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69911bc-1c96-443a-86f9-69b5d16cb46e}" ma:internalName="TaxCatchAll" ma:showField="CatchAllData" ma:web="650ea822-bc6f-443e-9d15-b2404a7d5d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B5AF3B-ABB3-4F06-8BD5-7318661481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6955A1-16AB-493F-847C-0DDAF2DA0363}">
  <ds:schemaRefs>
    <ds:schemaRef ds:uri="650ea822-bc6f-443e-9d15-b2404a7d5d4f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896bd429-9fdc-408e-b56b-b8f74d01f498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40947F8-38BE-4AE5-B493-2D49D2FB52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6bd429-9fdc-408e-b56b-b8f74d01f498"/>
    <ds:schemaRef ds:uri="650ea822-bc6f-443e-9d15-b2404a7d5d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1046</Words>
  <Application>Microsoft Macintosh PowerPoint</Application>
  <PresentationFormat>On-screen Show (16:9)</PresentationFormat>
  <Paragraphs>181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Helvetica 75</vt:lpstr>
      <vt:lpstr>Helvetica Neue</vt:lpstr>
      <vt:lpstr>System Font Regular</vt:lpstr>
      <vt:lpstr>Adobe Caslon Regular</vt:lpstr>
      <vt:lpstr>Brandon Grotesque Regular</vt:lpstr>
      <vt:lpstr>Adobe Caslon Pro</vt:lpstr>
      <vt:lpstr>Helvetica Neue Medium</vt:lpstr>
      <vt:lpstr>Brandon Grotesque Medium</vt:lpstr>
      <vt:lpstr>Arial Narrow</vt:lpstr>
      <vt:lpstr>Calibri</vt:lpstr>
      <vt:lpstr>Brandon Grotesque Black</vt:lpstr>
      <vt:lpstr>Adobe Caslon Pro Bold</vt:lpstr>
      <vt:lpstr>Arial</vt:lpstr>
      <vt:lpstr>3_White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BRAND POSITIONING &amp; PRICING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SUCCES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WendyLinden@lucasbols.com</dc:creator>
  <cp:keywords/>
  <dc:description/>
  <cp:lastModifiedBy>Gilles Bensabeur</cp:lastModifiedBy>
  <cp:revision>194</cp:revision>
  <dcterms:modified xsi:type="dcterms:W3CDTF">2023-01-18T16:02:05Z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0x010100B1712AF32EBBA7408C42BF8FE897FBD2</vt:lpwstr>
  </property>
  <property fmtid="{D5CDD505-2E9C-101B-9397-08002B2CF9AE}" pid="3" name="MediaServiceImageTags">
    <vt:lpwstr/>
  </property>
</Properties>
</file>