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</p:sldIdLst>
  <p:sldSz cy="10058400" cx="7772400"/>
  <p:notesSz cx="6858000" cy="9144000"/>
  <p:embeddedFontLst>
    <p:embeddedFont>
      <p:font typeface="Raleway"/>
      <p:regular r:id="rId91"/>
      <p:bold r:id="rId92"/>
      <p:italic r:id="rId93"/>
      <p:boldItalic r:id="rId94"/>
    </p:embeddedFont>
    <p:embeddedFont>
      <p:font typeface="Raleway Light"/>
      <p:regular r:id="rId95"/>
      <p:bold r:id="rId96"/>
      <p:italic r:id="rId97"/>
      <p:boldItalic r:id="rId98"/>
    </p:embeddedFont>
    <p:embeddedFont>
      <p:font typeface="Raleway Medium"/>
      <p:regular r:id="rId99"/>
      <p:bold r:id="rId100"/>
      <p:italic r:id="rId101"/>
      <p:boldItalic r:id="rId102"/>
    </p:embeddedFont>
    <p:embeddedFont>
      <p:font typeface="Poppins Thin"/>
      <p:regular r:id="rId103"/>
      <p:bold r:id="rId104"/>
      <p:italic r:id="rId105"/>
      <p:boldItalic r:id="rId10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DA7E0B4-2F99-4681-8757-4F9A260D63A9}">
  <a:tblStyle styleId="{BDA7E0B4-2F99-4681-8757-4F9A260D63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4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6" Type="http://schemas.openxmlformats.org/officeDocument/2006/relationships/font" Target="fonts/PoppinsThin-boldItalic.fntdata"/><Relationship Id="rId105" Type="http://schemas.openxmlformats.org/officeDocument/2006/relationships/font" Target="fonts/PoppinsThin-italic.fntdata"/><Relationship Id="rId104" Type="http://schemas.openxmlformats.org/officeDocument/2006/relationships/font" Target="fonts/PoppinsThin-bold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PoppinsThin-regular.fntdata"/><Relationship Id="rId102" Type="http://schemas.openxmlformats.org/officeDocument/2006/relationships/font" Target="fonts/RalewayMedium-boldItalic.fntdata"/><Relationship Id="rId101" Type="http://schemas.openxmlformats.org/officeDocument/2006/relationships/font" Target="fonts/RalewayMedium-italic.fntdata"/><Relationship Id="rId100" Type="http://schemas.openxmlformats.org/officeDocument/2006/relationships/font" Target="fonts/RalewayMedium-bold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RalewayLight-regular.fntdata"/><Relationship Id="rId94" Type="http://schemas.openxmlformats.org/officeDocument/2006/relationships/font" Target="fonts/Raleway-boldItalic.fntdata"/><Relationship Id="rId97" Type="http://schemas.openxmlformats.org/officeDocument/2006/relationships/font" Target="fonts/RalewayLight-italic.fntdata"/><Relationship Id="rId96" Type="http://schemas.openxmlformats.org/officeDocument/2006/relationships/font" Target="fonts/RalewayLight-bold.fntdata"/><Relationship Id="rId11" Type="http://schemas.openxmlformats.org/officeDocument/2006/relationships/slide" Target="slides/slide5.xml"/><Relationship Id="rId99" Type="http://schemas.openxmlformats.org/officeDocument/2006/relationships/font" Target="fonts/RalewayMedium-regular.fntdata"/><Relationship Id="rId10" Type="http://schemas.openxmlformats.org/officeDocument/2006/relationships/slide" Target="slides/slide4.xml"/><Relationship Id="rId98" Type="http://schemas.openxmlformats.org/officeDocument/2006/relationships/font" Target="fonts/RalewayLight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Raleway-regular.fntdata"/><Relationship Id="rId90" Type="http://schemas.openxmlformats.org/officeDocument/2006/relationships/slide" Target="slides/slide84.xml"/><Relationship Id="rId93" Type="http://schemas.openxmlformats.org/officeDocument/2006/relationships/font" Target="fonts/Raleway-italic.fntdata"/><Relationship Id="rId92" Type="http://schemas.openxmlformats.org/officeDocument/2006/relationships/font" Target="fonts/Raleway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7c8f37a78_0_244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77c8f37a78_0_2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77c8f37a78_0_245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77c8f37a78_0_2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7c8f37a78_0_246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77c8f37a78_0_2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77c8f37a78_0_246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77c8f37a78_0_2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7c8f37a78_0_247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7c8f37a78_0_2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7c8f37a78_0_248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7c8f37a78_0_2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77c8f37a78_0_249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77c8f37a78_0_2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82c2e23064_1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82c2e2306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2c2e23064_1_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82c2e23064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82c2e23064_1_1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82c2e23064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800e617d6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800e617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2c2e23064_1_2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82c2e23064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2c2e23064_1_3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82c2e23064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82c2e23064_1_4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82c2e23064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82c2e23064_1_5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82c2e23064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2c2e23064_1_6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82c2e23064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2c2e23064_1_7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82c2e23064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7c8f37a78_0_207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77c8f37a78_0_2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77c8f37a78_0_208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77c8f37a78_0_2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77c8f37a78_0_209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77c8f37a78_0_20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77c8f37a78_0_192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77c8f37a78_0_1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800e617d6_0_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7800e617d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77c8f37a78_0_193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77c8f37a78_0_19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77c8f37a78_0_200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77c8f37a78_0_2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7c8f37a78_0_184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77c8f37a78_0_1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77c8f37a78_0_184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77c8f37a78_0_1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77c8f37a78_0_182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77c8f37a78_0_1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77c8f37a78_0_173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77c8f37a78_0_1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7c8f37a78_0_174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77c8f37a78_0_1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77c8f37a78_0_175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77c8f37a78_0_1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82c2e23064_1_16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82c2e23064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2c2e23064_1_17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2c2e23064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7c8f37a78_0_272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7c8f37a78_0_2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82c2e23064_1_18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82c2e23064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82c2e23064_1_19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82c2e23064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82c2e23064_1_20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82c2e23064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82c2e23064_1_21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82c2e23064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77c8f37a78_0_110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77c8f37a78_0_1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77c8f37a78_0_118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77c8f37a78_0_1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77c8f37a78_0_125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77c8f37a78_0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7c8f37a78_0_126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7c8f37a78_0_1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77c8f37a78_0_127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77c8f37a78_0_1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82c2e23064_1_22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82c2e23064_1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7c8f37a78_0_265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7c8f37a78_0_2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77c8f37a78_0_102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77c8f37a78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77c8f37a78_0_103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77c8f37a78_0_10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82c2e23064_1_34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82c2e23064_1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82c2e23064_1_35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82c2e23064_1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82c2e23064_1_36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82c2e23064_1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82c2e23064_1_23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82c2e23064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82c2e23064_1_24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82c2e23064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82c2e23064_1_25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82c2e23064_1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82c2e23064_1_26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82c2e23064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82c2e23064_1_27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82c2e23064_1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7c8f37a78_0_257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77c8f37a78_0_2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82c2e23064_1_28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82c2e23064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2c2e23064_1_29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2c2e23064_1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2c2e23064_1_30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2c2e23064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82c2e23064_1_31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82c2e23064_1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82c2e23064_1_32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82c2e23064_1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82c2e23064_1_33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82c2e23064_1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82c2e23064_1_11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82c2e23064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82c2e23064_1_11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82c2e23064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82c2e23064_1_12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82c2e23064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82c2e23064_1_13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82c2e23064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77c8f37a78_0_249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77c8f37a78_0_2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82c2e23064_1_14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82c2e23064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82c2e23064_1_14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82c2e23064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82c2e23064_1_15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82c2e23064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77c8f37a78_0_166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77c8f37a78_0_1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82c2e23064_1_7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82c2e23064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82c2e23064_1_8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82c2e23064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82c2e23064_1_9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82c2e23064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82c2e23064_1_10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382c2e23064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77c8f37a78_0_4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77c8f37a7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7c8f37a78_0_3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7c8f37a7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77c8f37a78_0_250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77c8f37a78_0_2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77c8f37a78_0_2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77c8f37a7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377c8f37a78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377c8f37a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77c8f37a78_0_1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377c8f37a7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77c8f37a78_0_5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377c8f37a78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77c8f37a78_0_6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77c8f37a7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77c8f37a78_0_243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77c8f37a78_0_2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5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5.png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93350" y="7572200"/>
            <a:ext cx="4772100" cy="25683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2255250" y="6807200"/>
            <a:ext cx="5648700" cy="33333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4455070" y="9711725"/>
            <a:ext cx="332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650 CALIFORNIA STREET 7TH FL, SAN FRANCISCO, CA 94108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4455075" y="9459100"/>
            <a:ext cx="392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55 WEST 39TH ST. 5TH FL. NEW YORK, NY 10018 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-396075" y="9711725"/>
            <a:ext cx="2114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Raleway Light"/>
                <a:ea typeface="Raleway Light"/>
                <a:cs typeface="Raleway Light"/>
                <a:sym typeface="Raleway Light"/>
              </a:rPr>
              <a:t>COLANGELOPR.COM</a:t>
            </a:r>
            <a:endParaRPr sz="900">
              <a:solidFill>
                <a:srgbClr val="999999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2642616" y="9354312"/>
            <a:ext cx="24873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0" type="dt"/>
          </p:nvPr>
        </p:nvSpPr>
        <p:spPr>
          <a:xfrm>
            <a:off x="388620" y="9354312"/>
            <a:ext cx="17877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5596128" y="9354312"/>
            <a:ext cx="1787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264900" y="1057551"/>
            <a:ext cx="7242600" cy="13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18639" y="87749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-93350" y="8774822"/>
            <a:ext cx="4772100" cy="13404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2255250" y="8375626"/>
            <a:ext cx="5648700" cy="17394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105325" y="-177602"/>
            <a:ext cx="1561750" cy="1953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483326" y="2672218"/>
            <a:ext cx="5795700" cy="19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483326" y="4965241"/>
            <a:ext cx="5795700" cy="19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483326" y="1251814"/>
            <a:ext cx="21864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</a:pPr>
            <a:r>
              <a:t/>
            </a:r>
            <a:endParaRPr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419350" y="742800"/>
            <a:ext cx="40821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 Medium"/>
              <a:buNone/>
              <a:defRPr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484150" y="2253725"/>
            <a:ext cx="6833100" cy="7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525" y="9807901"/>
            <a:ext cx="1880375" cy="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25" y="9712975"/>
            <a:ext cx="334425" cy="25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356950" y="2014225"/>
            <a:ext cx="4206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4755100" y="832750"/>
            <a:ext cx="26898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9"/>
          <p:cNvSpPr txBox="1"/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rtdmagazine.com/blogs/rtd-cocktail-ratings/bols-ready-to-drink-old-fashioned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rtdmagazine.com/blogs/rtd-cocktail-ratings/bols-ready-to-drink-pornstar-martini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rtdmagazine.com/blogs/rtd-cocktail-ratings/bols-premixed-negroni-cocktail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cassiuslife.com/playlist/fourth-of-july-2025-cocktails/item/25/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35.png"/><Relationship Id="rId8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hyperlink" Target="https://www.drinkhacker.com/2025/08/24/review-bols-blue-1575-vs-bols-blue-curacao/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24.png"/><Relationship Id="rId8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38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5" Type="http://schemas.openxmlformats.org/officeDocument/2006/relationships/hyperlink" Target="https://92q.com/playlist/spirit-ed-check-out-these-fourth-of-july-2025-cocktails/" TargetMode="External"/><Relationship Id="rId6" Type="http://schemas.openxmlformats.org/officeDocument/2006/relationships/hyperlink" Target="https://hiphopnc.com/playlist/spirit-ed-check-out-these-fourth-of-july-2025-cocktails/" TargetMode="External"/><Relationship Id="rId7" Type="http://schemas.openxmlformats.org/officeDocument/2006/relationships/hyperlink" Target="https://rickeysmileymorningshow.com/playlist/spirit-ed-check-out-these-fourth-of-july-2025-cocktails/" TargetMode="External"/><Relationship Id="rId8" Type="http://schemas.openxmlformats.org/officeDocument/2006/relationships/hyperlink" Target="https://foxync.com/playlist/spirit-ed-check-out-these-fourth-of-july-2025-cocktails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49.png"/><Relationship Id="rId5" Type="http://schemas.openxmlformats.org/officeDocument/2006/relationships/hyperlink" Target="https://www.focusdailynews.com/festive-cocktails-for-your-4th-of-july-celebrations/" TargetMode="External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78.png"/><Relationship Id="rId6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marketwatchmag.com/lucas-bols-debuts-bols-blue-1575/" TargetMode="External"/><Relationship Id="rId6" Type="http://schemas.openxmlformats.org/officeDocument/2006/relationships/image" Target="../media/image61.png"/><Relationship Id="rId7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luxebeatmag.com/firework-worthy-cocktails-for-july-4th/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44.png"/><Relationship Id="rId8" Type="http://schemas.openxmlformats.org/officeDocument/2006/relationships/image" Target="../media/image6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9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59.png"/><Relationship Id="rId5" Type="http://schemas.openxmlformats.org/officeDocument/2006/relationships/hyperlink" Target="https://www.forbes.com/sites/katedingwall/2025/06/25/how-does-a-450-year-old-alcohol-brand-relaunch-its-signature-product/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55.png"/><Relationship Id="rId8" Type="http://schemas.openxmlformats.org/officeDocument/2006/relationships/image" Target="../media/image8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67.png"/><Relationship Id="rId5" Type="http://schemas.openxmlformats.org/officeDocument/2006/relationships/image" Target="../media/image7.png"/><Relationship Id="rId6" Type="http://schemas.openxmlformats.org/officeDocument/2006/relationships/image" Target="../media/image6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68.png"/><Relationship Id="rId5" Type="http://schemas.openxmlformats.org/officeDocument/2006/relationships/image" Target="../media/image7.png"/><Relationship Id="rId6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9.png"/><Relationship Id="rId5" Type="http://schemas.openxmlformats.org/officeDocument/2006/relationships/hyperlink" Target="https://www.womanaroundtown.com/sections/dining-around/summer-cocktails-a-dozen-refreshers-easy-to-mix/" TargetMode="External"/><Relationship Id="rId6" Type="http://schemas.openxmlformats.org/officeDocument/2006/relationships/image" Target="../media/image66.png"/><Relationship Id="rId7" Type="http://schemas.openxmlformats.org/officeDocument/2006/relationships/image" Target="../media/image62.png"/><Relationship Id="rId8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7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blogarama.com/life-blogs/205328-homepage-woman-around-town-blog/70309797-summer-cocktails-dozen-refreshers-easy-mix" TargetMode="External"/><Relationship Id="rId6" Type="http://schemas.openxmlformats.org/officeDocument/2006/relationships/image" Target="../media/image6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barandrestaurant.com/food-beverage/4th-july-cocktail-recipes" TargetMode="External"/><Relationship Id="rId6" Type="http://schemas.openxmlformats.org/officeDocument/2006/relationships/image" Target="../media/image63.png"/><Relationship Id="rId7" Type="http://schemas.openxmlformats.org/officeDocument/2006/relationships/image" Target="../media/image65.png"/><Relationship Id="rId8" Type="http://schemas.openxmlformats.org/officeDocument/2006/relationships/image" Target="../media/image7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thespiritsbusiness.com/2025/06/top-10-spirits-launches-in-may-2/" TargetMode="External"/><Relationship Id="rId6" Type="http://schemas.openxmlformats.org/officeDocument/2006/relationships/image" Target="../media/image95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5.png"/><Relationship Id="rId5" Type="http://schemas.openxmlformats.org/officeDocument/2006/relationships/hyperlink" Target="https://www.broadwayworld.com/bwwfood-wine/article/6-Firework-Worthy-Cocktails-for-July-4th-20250616" TargetMode="External"/><Relationship Id="rId6" Type="http://schemas.openxmlformats.org/officeDocument/2006/relationships/image" Target="../media/image77.png"/><Relationship Id="rId7" Type="http://schemas.openxmlformats.org/officeDocument/2006/relationships/image" Target="../media/image72.png"/><Relationship Id="rId8" Type="http://schemas.openxmlformats.org/officeDocument/2006/relationships/image" Target="../media/image1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6.png"/><Relationship Id="rId5" Type="http://schemas.openxmlformats.org/officeDocument/2006/relationships/hyperlink" Target="https://luxebeatmag.com/refresh-your-summer-menu-with-a-bols-margarita-trio/" TargetMode="External"/><Relationship Id="rId6" Type="http://schemas.openxmlformats.org/officeDocument/2006/relationships/image" Target="../media/image83.png"/><Relationship Id="rId7" Type="http://schemas.openxmlformats.org/officeDocument/2006/relationships/image" Target="../media/image73.png"/><Relationship Id="rId8" Type="http://schemas.openxmlformats.org/officeDocument/2006/relationships/image" Target="../media/image1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00.png"/><Relationship Id="rId6" Type="http://schemas.openxmlformats.org/officeDocument/2006/relationships/image" Target="../media/image9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92.png"/><Relationship Id="rId5" Type="http://schemas.openxmlformats.org/officeDocument/2006/relationships/hyperlink" Target="https://www.broadwayworld.com/bwwfood-wine/article/6-Refreshing-Cocktail-Recipes-to-Kick-Off-Summer-20250515" TargetMode="External"/><Relationship Id="rId6" Type="http://schemas.openxmlformats.org/officeDocument/2006/relationships/image" Target="../media/image88.png"/><Relationship Id="rId7" Type="http://schemas.openxmlformats.org/officeDocument/2006/relationships/image" Target="../media/image85.png"/><Relationship Id="rId8" Type="http://schemas.openxmlformats.org/officeDocument/2006/relationships/image" Target="../media/image8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bevwholesaler.com/2025/04/bols-blue-1575/" TargetMode="External"/><Relationship Id="rId6" Type="http://schemas.openxmlformats.org/officeDocument/2006/relationships/image" Target="../media/image103.png"/><Relationship Id="rId7" Type="http://schemas.openxmlformats.org/officeDocument/2006/relationships/image" Target="../media/image9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hyperlink" Target="https://bevx.com/new-reviews-for-august-20-2025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instagram.com/mantalkfood/" TargetMode="External"/><Relationship Id="rId6" Type="http://schemas.openxmlformats.org/officeDocument/2006/relationships/image" Target="../media/image90.png"/><Relationship Id="rId7" Type="http://schemas.openxmlformats.org/officeDocument/2006/relationships/image" Target="../media/image113.png"/><Relationship Id="rId8" Type="http://schemas.openxmlformats.org/officeDocument/2006/relationships/image" Target="../media/image10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instagram.com/p/DIpjHu8sX1c/" TargetMode="External"/><Relationship Id="rId6" Type="http://schemas.openxmlformats.org/officeDocument/2006/relationships/image" Target="../media/image94.png"/><Relationship Id="rId7" Type="http://schemas.openxmlformats.org/officeDocument/2006/relationships/image" Target="../media/image128.png"/><Relationship Id="rId8" Type="http://schemas.openxmlformats.org/officeDocument/2006/relationships/image" Target="../media/image9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5.png"/><Relationship Id="rId5" Type="http://schemas.openxmlformats.org/officeDocument/2006/relationships/hyperlink" Target="https://www.spiriteddrinks.com/bols-blue-1575-blue-curacao/" TargetMode="External"/><Relationship Id="rId6" Type="http://schemas.openxmlformats.org/officeDocument/2006/relationships/image" Target="../media/image93.png"/><Relationship Id="rId7" Type="http://schemas.openxmlformats.org/officeDocument/2006/relationships/image" Target="../media/image104.png"/><Relationship Id="rId8" Type="http://schemas.openxmlformats.org/officeDocument/2006/relationships/image" Target="../media/image12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0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2.png"/><Relationship Id="rId5" Type="http://schemas.openxmlformats.org/officeDocument/2006/relationships/hyperlink" Target="https://www.bevnet.com/pr/2025/04/17/bols-blue-1575-a-bold-tribute-to-450-years-of-cocktail-craftsmanship" TargetMode="External"/><Relationship Id="rId6" Type="http://schemas.openxmlformats.org/officeDocument/2006/relationships/image" Target="../media/image98.png"/><Relationship Id="rId7" Type="http://schemas.openxmlformats.org/officeDocument/2006/relationships/image" Target="../media/image101.png"/><Relationship Id="rId8" Type="http://schemas.openxmlformats.org/officeDocument/2006/relationships/image" Target="../media/image10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2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1.png"/><Relationship Id="rId5" Type="http://schemas.openxmlformats.org/officeDocument/2006/relationships/hyperlink" Target="https://wineindustryadvisor.com/2025/04/16/bols-blue-1575-a-bold-tribute-to-450-years-of-cocktail-craftsmanship/" TargetMode="External"/><Relationship Id="rId6" Type="http://schemas.openxmlformats.org/officeDocument/2006/relationships/image" Target="../media/image108.png"/><Relationship Id="rId7" Type="http://schemas.openxmlformats.org/officeDocument/2006/relationships/image" Target="../media/image106.png"/><Relationship Id="rId8" Type="http://schemas.openxmlformats.org/officeDocument/2006/relationships/image" Target="../media/image13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19.png"/><Relationship Id="rId6" Type="http://schemas.openxmlformats.org/officeDocument/2006/relationships/image" Target="../media/image11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14.png"/><Relationship Id="rId6" Type="http://schemas.openxmlformats.org/officeDocument/2006/relationships/image" Target="../media/image1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shankennewsdaily.com/2025/04/17/37288/news-briefs-for-april-17-2025/" TargetMode="External"/><Relationship Id="rId6" Type="http://schemas.openxmlformats.org/officeDocument/2006/relationships/image" Target="../media/image125.png"/><Relationship Id="rId7" Type="http://schemas.openxmlformats.org/officeDocument/2006/relationships/image" Target="../media/image1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hyperlink" Target="https://www.drinkhacker.com/2025/08/17/the-best-amaretto-and-almond-liqueur-roundup-7-brands-tasted-1-winner/?srsltid=AfmBOorIxyXrnxZqm0PKaU5no4wdL9938f4oCB9AdepurPbL6r5dUcai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ineindustryadvisor.com/2025/04/16/bols-blue-1575-a-bold-tribute-to-450-years-of-cocktail-craftsmanship/" TargetMode="External"/><Relationship Id="rId6" Type="http://schemas.openxmlformats.org/officeDocument/2006/relationships/image" Target="../media/image117.png"/><Relationship Id="rId7" Type="http://schemas.openxmlformats.org/officeDocument/2006/relationships/image" Target="../media/image123.png"/><Relationship Id="rId8" Type="http://schemas.openxmlformats.org/officeDocument/2006/relationships/image" Target="../media/image1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50.png"/><Relationship Id="rId6" Type="http://schemas.openxmlformats.org/officeDocument/2006/relationships/image" Target="../media/image13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instagram.com/p/DIT4haksqHX/?img_index=1" TargetMode="External"/><Relationship Id="rId6" Type="http://schemas.openxmlformats.org/officeDocument/2006/relationships/image" Target="../media/image90.png"/><Relationship Id="rId7" Type="http://schemas.openxmlformats.org/officeDocument/2006/relationships/image" Target="../media/image220.png"/><Relationship Id="rId8" Type="http://schemas.openxmlformats.org/officeDocument/2006/relationships/image" Target="../media/image14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instagram.com/p/DIRKOEnswQU/?img_index=4" TargetMode="External"/><Relationship Id="rId6" Type="http://schemas.openxmlformats.org/officeDocument/2006/relationships/image" Target="../media/image90.png"/><Relationship Id="rId7" Type="http://schemas.openxmlformats.org/officeDocument/2006/relationships/image" Target="../media/image201.png"/><Relationship Id="rId8" Type="http://schemas.openxmlformats.org/officeDocument/2006/relationships/image" Target="../media/image137.png"/></Relationships>
</file>

<file path=ppt/slides/_rels/slide5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38.png"/><Relationship Id="rId5" Type="http://schemas.openxmlformats.org/officeDocument/2006/relationships/hyperlink" Target="https://www.instagram.com/eleanordrinks/" TargetMode="External"/><Relationship Id="rId6" Type="http://schemas.openxmlformats.org/officeDocument/2006/relationships/image" Target="../media/image90.png"/><Relationship Id="rId7" Type="http://schemas.openxmlformats.org/officeDocument/2006/relationships/image" Target="../media/image160.png"/><Relationship Id="rId8" Type="http://schemas.openxmlformats.org/officeDocument/2006/relationships/image" Target="../media/image13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cassiuslife.com/playlist/spirit-ed-national-margarita-day-2025/item/2" TargetMode="External"/><Relationship Id="rId6" Type="http://schemas.openxmlformats.org/officeDocument/2006/relationships/image" Target="../media/image129.png"/><Relationship Id="rId7" Type="http://schemas.openxmlformats.org/officeDocument/2006/relationships/image" Target="../media/image135.png"/><Relationship Id="rId8" Type="http://schemas.openxmlformats.org/officeDocument/2006/relationships/image" Target="../media/image163.png"/></Relationships>
</file>

<file path=ppt/slides/_rels/slide5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3.png"/><Relationship Id="rId10" Type="http://schemas.openxmlformats.org/officeDocument/2006/relationships/hyperlink" Target="https://kysdc.com/playlist/spirit-ed-national-margarita-day-2025-is-here-so-are-some-sips/item/3" TargetMode="External"/><Relationship Id="rId13" Type="http://schemas.openxmlformats.org/officeDocument/2006/relationships/image" Target="../media/image141.png"/><Relationship Id="rId12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rickeysmileymorningshow.com/playlist/spirit-ed-national-margarita-day-2025-is-here-so-are-some-sips/" TargetMode="External"/><Relationship Id="rId15" Type="http://schemas.openxmlformats.org/officeDocument/2006/relationships/image" Target="../media/image145.png"/><Relationship Id="rId14" Type="http://schemas.openxmlformats.org/officeDocument/2006/relationships/image" Target="../media/image144.png"/><Relationship Id="rId16" Type="http://schemas.openxmlformats.org/officeDocument/2006/relationships/image" Target="../media/image143.png"/><Relationship Id="rId5" Type="http://schemas.openxmlformats.org/officeDocument/2006/relationships/hyperlink" Target="https://wzakcleveland.com/playlist/spirit-ed-national-margarita-day-2025-is-here-so-are-some-sips/" TargetMode="External"/><Relationship Id="rId6" Type="http://schemas.openxmlformats.org/officeDocument/2006/relationships/hyperlink" Target="https://mymajicdc.com/playlist/spirit-ed-national-margarita-day-2025-is-here-so-are-some-sips/" TargetMode="External"/><Relationship Id="rId7" Type="http://schemas.openxmlformats.org/officeDocument/2006/relationships/hyperlink" Target="https://blackamericaweb.com/playlist/spirit-ed-national-margarita-day-2025-is-here-so-are-some-sips/" TargetMode="External"/><Relationship Id="rId8" Type="http://schemas.openxmlformats.org/officeDocument/2006/relationships/hyperlink" Target="https://foxync.com/playlist/spirit-ed-national-margarita-day-2025-is-here-so-are-some-sips/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themanual.com/food-and-drink/margarita-twist-recipes/#dt-heading-disaronno-disarita" TargetMode="External"/><Relationship Id="rId6" Type="http://schemas.openxmlformats.org/officeDocument/2006/relationships/image" Target="../media/image142.png"/><Relationship Id="rId7" Type="http://schemas.openxmlformats.org/officeDocument/2006/relationships/image" Target="../media/image140.png"/><Relationship Id="rId8" Type="http://schemas.openxmlformats.org/officeDocument/2006/relationships/image" Target="../media/image14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57.png"/><Relationship Id="rId6" Type="http://schemas.openxmlformats.org/officeDocument/2006/relationships/image" Target="../media/image149.png"/><Relationship Id="rId7" Type="http://schemas.openxmlformats.org/officeDocument/2006/relationships/image" Target="../media/image146.png"/></Relationships>
</file>

<file path=ppt/slides/_rels/slide5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3.png"/><Relationship Id="rId5" Type="http://schemas.openxmlformats.org/officeDocument/2006/relationships/hyperlink" Target="https://www.focusdailynews.com/spicy-fruity-traditional-margarita-recipes-to-celebrate-national-margarita-day/" TargetMode="External"/><Relationship Id="rId6" Type="http://schemas.openxmlformats.org/officeDocument/2006/relationships/image" Target="../media/image155.png"/><Relationship Id="rId7" Type="http://schemas.openxmlformats.org/officeDocument/2006/relationships/image" Target="../media/image157.png"/><Relationship Id="rId8" Type="http://schemas.openxmlformats.org/officeDocument/2006/relationships/image" Target="../media/image1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drive.google.com/file/d/1OCwKSKh00D6lYlBqOYl5rjz_kUaatqA-/view?usp=sharing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48.png"/></Relationships>
</file>

<file path=ppt/slides/_rels/slide6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75.png"/><Relationship Id="rId5" Type="http://schemas.openxmlformats.org/officeDocument/2006/relationships/hyperlink" Target="https://theknockturnal.com/the-knockturnals-valentines-day-cocktail-and-spirits-roundup/" TargetMode="External"/><Relationship Id="rId6" Type="http://schemas.openxmlformats.org/officeDocument/2006/relationships/image" Target="../media/image162.png"/><Relationship Id="rId7" Type="http://schemas.openxmlformats.org/officeDocument/2006/relationships/image" Target="../media/image158.png"/><Relationship Id="rId8" Type="http://schemas.openxmlformats.org/officeDocument/2006/relationships/image" Target="../media/image15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59.png"/></Relationships>
</file>

<file path=ppt/slides/_rels/slide6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83.jpg"/><Relationship Id="rId5" Type="http://schemas.openxmlformats.org/officeDocument/2006/relationships/hyperlink" Target="https://champagneliving.net/toast-to-romance-with-these-perfect-wine-and-spirit-selections/" TargetMode="External"/><Relationship Id="rId6" Type="http://schemas.openxmlformats.org/officeDocument/2006/relationships/image" Target="../media/image185.png"/><Relationship Id="rId7" Type="http://schemas.openxmlformats.org/officeDocument/2006/relationships/image" Target="../media/image164.png"/><Relationship Id="rId8" Type="http://schemas.openxmlformats.org/officeDocument/2006/relationships/image" Target="../media/image16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tools2tiaras.com/romantic-sips-and-spirited-picks-for-a-love-filled-celebration/" TargetMode="External"/><Relationship Id="rId6" Type="http://schemas.openxmlformats.org/officeDocument/2006/relationships/image" Target="../media/image166.png"/></Relationships>
</file>

<file path=ppt/slides/_rels/slide6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1.png"/><Relationship Id="rId10" Type="http://schemas.openxmlformats.org/officeDocument/2006/relationships/image" Target="../media/image17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74.png"/><Relationship Id="rId5" Type="http://schemas.openxmlformats.org/officeDocument/2006/relationships/hyperlink" Target="https://www.broadwayworld.com/bwwfood-wine/article/5-Perfect-Cocktail-Recipes-to-Shake-Up-National-Margarita-Day-20250131" TargetMode="External"/><Relationship Id="rId6" Type="http://schemas.openxmlformats.org/officeDocument/2006/relationships/image" Target="../media/image176.png"/><Relationship Id="rId7" Type="http://schemas.openxmlformats.org/officeDocument/2006/relationships/image" Target="../media/image169.png"/><Relationship Id="rId8" Type="http://schemas.openxmlformats.org/officeDocument/2006/relationships/image" Target="../media/image23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www.yahoo.com/lifestyle/expand-palate-unusual-twists-margarita-212801797.html?fr=sycsrp_catchall" TargetMode="External"/><Relationship Id="rId6" Type="http://schemas.openxmlformats.org/officeDocument/2006/relationships/image" Target="../media/image16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.png"/><Relationship Id="rId4" Type="http://schemas.openxmlformats.org/officeDocument/2006/relationships/hyperlink" Target="https://www.drinkhacker.com/2024/12/31/review-bols-ready-to-drink-cocktails-complete-lineup/" TargetMode="External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.png"/><Relationship Id="rId4" Type="http://schemas.openxmlformats.org/officeDocument/2006/relationships/image" Target="../media/image21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stupiddope.com/2024/12/bols-liqueurs-elevating-cocktail-culture-with-over-four-centuries-of-craftsmanship/" TargetMode="External"/><Relationship Id="rId4" Type="http://schemas.openxmlformats.org/officeDocument/2006/relationships/image" Target="../media/image179.png"/><Relationship Id="rId5" Type="http://schemas.openxmlformats.org/officeDocument/2006/relationships/image" Target="../media/image188.png"/><Relationship Id="rId6" Type="http://schemas.openxmlformats.org/officeDocument/2006/relationships/image" Target="../media/image192.png"/><Relationship Id="rId7" Type="http://schemas.openxmlformats.org/officeDocument/2006/relationships/image" Target="../media/image18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.png"/><Relationship Id="rId4" Type="http://schemas.openxmlformats.org/officeDocument/2006/relationships/image" Target="../media/image18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rtdmagazine.com/blogs/rtd-cocktail-ratings/bols-ready-to-drink-espresso-martini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3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.png"/><Relationship Id="rId4" Type="http://schemas.openxmlformats.org/officeDocument/2006/relationships/image" Target="../media/image19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.png"/><Relationship Id="rId4" Type="http://schemas.openxmlformats.org/officeDocument/2006/relationships/image" Target="../media/image20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www.bevnet.com/news/2024/bevnet-announces-nominees-for-2024-spirits-awards/" TargetMode="External"/><Relationship Id="rId4" Type="http://schemas.openxmlformats.org/officeDocument/2006/relationships/image" Target="../media/image180.png"/><Relationship Id="rId9" Type="http://schemas.openxmlformats.org/officeDocument/2006/relationships/image" Target="../media/image189.png"/><Relationship Id="rId5" Type="http://schemas.openxmlformats.org/officeDocument/2006/relationships/image" Target="../media/image178.png"/><Relationship Id="rId6" Type="http://schemas.openxmlformats.org/officeDocument/2006/relationships/image" Target="../media/image184.png"/><Relationship Id="rId7" Type="http://schemas.openxmlformats.org/officeDocument/2006/relationships/image" Target="../media/image186.png"/><Relationship Id="rId8" Type="http://schemas.openxmlformats.org/officeDocument/2006/relationships/image" Target="../media/image19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9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234.png"/><Relationship Id="rId7" Type="http://schemas.openxmlformats.org/officeDocument/2006/relationships/image" Target="../media/image21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saexaminer.org/2024/12/12/unwrap-the-perfect-holiday-drink-bols-ready-to-enjoy-cocktails-for-effortless-celebrations/" TargetMode="External"/><Relationship Id="rId4" Type="http://schemas.openxmlformats.org/officeDocument/2006/relationships/image" Target="../media/image191.png"/><Relationship Id="rId5" Type="http://schemas.openxmlformats.org/officeDocument/2006/relationships/image" Target="../media/image195.png"/><Relationship Id="rId6" Type="http://schemas.openxmlformats.org/officeDocument/2006/relationships/image" Target="../media/image187.png"/><Relationship Id="rId7" Type="http://schemas.openxmlformats.org/officeDocument/2006/relationships/image" Target="../media/image19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1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www.barandrestaurant.com/food-beverage/spirited-stock-benefits-rtds-premise" TargetMode="External"/><Relationship Id="rId4" Type="http://schemas.openxmlformats.org/officeDocument/2006/relationships/image" Target="../media/image198.png"/><Relationship Id="rId5" Type="http://schemas.openxmlformats.org/officeDocument/2006/relationships/image" Target="../media/image206.png"/><Relationship Id="rId6" Type="http://schemas.openxmlformats.org/officeDocument/2006/relationships/image" Target="../media/image209.png"/><Relationship Id="rId7" Type="http://schemas.openxmlformats.org/officeDocument/2006/relationships/image" Target="../media/image212.png"/><Relationship Id="rId8" Type="http://schemas.openxmlformats.org/officeDocument/2006/relationships/image" Target="../media/image23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hyperlink" Target="https://bevx.com/new-reviews-for-october-30-2024/" TargetMode="External"/><Relationship Id="rId4" Type="http://schemas.openxmlformats.org/officeDocument/2006/relationships/image" Target="../media/image197.png"/><Relationship Id="rId5" Type="http://schemas.openxmlformats.org/officeDocument/2006/relationships/image" Target="../media/image200.png"/><Relationship Id="rId6" Type="http://schemas.openxmlformats.org/officeDocument/2006/relationships/image" Target="../media/image20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stupiddope.com/2024/10/cheers-to-autumn-bols-brings-bar-quality-cocktails-to-your-doorstep/" TargetMode="External"/><Relationship Id="rId4" Type="http://schemas.openxmlformats.org/officeDocument/2006/relationships/image" Target="../media/image199.png"/><Relationship Id="rId5" Type="http://schemas.openxmlformats.org/officeDocument/2006/relationships/image" Target="../media/image208.png"/><Relationship Id="rId6" Type="http://schemas.openxmlformats.org/officeDocument/2006/relationships/image" Target="../media/image205.png"/><Relationship Id="rId7" Type="http://schemas.openxmlformats.org/officeDocument/2006/relationships/image" Target="../media/image20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s://theknockturnal.com/the-knockturnals-halloween-cocktail-and-spirit-roundup/" TargetMode="External"/><Relationship Id="rId4" Type="http://schemas.openxmlformats.org/officeDocument/2006/relationships/image" Target="../media/image211.png"/><Relationship Id="rId5" Type="http://schemas.openxmlformats.org/officeDocument/2006/relationships/image" Target="../media/image207.png"/><Relationship Id="rId6" Type="http://schemas.openxmlformats.org/officeDocument/2006/relationships/image" Target="../media/image223.png"/><Relationship Id="rId7" Type="http://schemas.openxmlformats.org/officeDocument/2006/relationships/image" Target="../media/image216.png"/><Relationship Id="rId8" Type="http://schemas.openxmlformats.org/officeDocument/2006/relationships/image" Target="../media/image2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s://bevx.com/new-reviews-for-october-16-2024/" TargetMode="External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hyperlink" Target="https://www.broadwayworld.com/bwwfood-wine/article/BOLS-for-Premium-Ready-To-Drink-Cocktails-20240914" TargetMode="External"/><Relationship Id="rId4" Type="http://schemas.openxmlformats.org/officeDocument/2006/relationships/image" Target="../media/image232.png"/><Relationship Id="rId5" Type="http://schemas.openxmlformats.org/officeDocument/2006/relationships/image" Target="../media/image219.png"/><Relationship Id="rId6" Type="http://schemas.openxmlformats.org/officeDocument/2006/relationships/image" Target="../media/image230.png"/><Relationship Id="rId7" Type="http://schemas.openxmlformats.org/officeDocument/2006/relationships/image" Target="../media/image21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27.png"/><Relationship Id="rId4" Type="http://schemas.openxmlformats.org/officeDocument/2006/relationships/image" Target="../media/image221.png"/><Relationship Id="rId5" Type="http://schemas.openxmlformats.org/officeDocument/2006/relationships/image" Target="../media/image21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2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24.png"/><Relationship Id="rId4" Type="http://schemas.openxmlformats.org/officeDocument/2006/relationships/image" Target="../media/image2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rtdmagazine.com/blogs/rtd-cocktail-ratings/bols-ready-to-drink-margarita-azul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57.png"/><Relationship Id="rId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MEDIA COVERAGE</a:t>
            </a:r>
            <a:endParaRPr/>
          </a:p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3180">
                <a:solidFill>
                  <a:srgbClr val="A61E23"/>
                </a:solidFill>
              </a:rPr>
              <a:t>2024-2025</a:t>
            </a:r>
            <a:endParaRPr sz="3180">
              <a:solidFill>
                <a:srgbClr val="A61E2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3180">
              <a:solidFill>
                <a:srgbClr val="A61E23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496750" y="6713949"/>
            <a:ext cx="778899" cy="97442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025" y="1197825"/>
            <a:ext cx="2970475" cy="29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3" title="Screenshot 2025-07-10 at 6.12.1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338" y="516825"/>
            <a:ext cx="6097711" cy="6829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6" name="Google Shape;166;p24" title="Screenshot 2025-07-10 at 6.10.5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900" y="651929"/>
            <a:ext cx="1494950" cy="12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 title="Screenshot 2025-07-10 at 6.13.1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3612" y="2109226"/>
            <a:ext cx="5685175" cy="729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5" title="Screenshot 2025-07-10 at 6.13.25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338" y="516825"/>
            <a:ext cx="6097712" cy="742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3" name="Google Shape;183;p26" title="Screenshot 2025-07-10 at 6.10.5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900" y="651929"/>
            <a:ext cx="1494950" cy="12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 title="Screenshot 2025-07-10 at 6.13.39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6063" y="2109176"/>
            <a:ext cx="5680275" cy="72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7" title="Screenshot 2025-07-10 at 6.14.0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475" y="580175"/>
            <a:ext cx="6211451" cy="697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0" name="Google Shape;200;p28" title="Screenshot 2025-07-10 at 6.10.5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900" y="651929"/>
            <a:ext cx="1494950" cy="12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 title="Screenshot 2025-07-10 at 6.14.5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338" y="2109212"/>
            <a:ext cx="6097712" cy="731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9" title="Screenshot 2025-07-10 at 6.15.1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338" y="611875"/>
            <a:ext cx="6097713" cy="690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32,310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7" name="Google Shape;217;p30" title="Screenshot 2025-07-08 at 6.58.2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4000" y="2188402"/>
            <a:ext cx="5852083" cy="6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 title="Screenshot 2025-07-08 at 6.58.4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6300" y="975452"/>
            <a:ext cx="30099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 title="Screenshot 2025-07-08 at 7.41.4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9075" y="2988800"/>
            <a:ext cx="3894249" cy="62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1" title="Screenshot 2025-07-08 at 7.42.2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9187" y="715688"/>
            <a:ext cx="5234037" cy="85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2" title="Screenshot 2025-07-08 at 7.42.4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300" y="675225"/>
            <a:ext cx="5519808" cy="81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ine Visits: 43,898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4" name="Google Shape;84;p15" title="Screenshot 2025-08-25 at 7.35.2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7825" y="1222180"/>
            <a:ext cx="2468700" cy="58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 title="Screenshot 2025-08-25 at 7.36.0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8325" y="2061678"/>
            <a:ext cx="5375749" cy="13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title="Screenshot 2025-08-25 at 7.36.1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44725" y="3516050"/>
            <a:ext cx="2682950" cy="36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 title="Screenshot 2025-08-25 at 7.36.3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0048" y="7192300"/>
            <a:ext cx="5912299" cy="22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3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43" name="Google Shape;243;p33"/>
          <p:cNvGraphicFramePr/>
          <p:nvPr/>
        </p:nvGraphicFramePr>
        <p:xfrm>
          <a:off x="952500" y="789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{BDA7E0B4-2F99-4681-8757-4F9A260D63A9}</a:tableStyleId>
              </a:tblPr>
              <a:tblGrid>
                <a:gridCol w="2933700"/>
                <a:gridCol w="2933700"/>
              </a:tblGrid>
              <a:tr h="88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7/4/2025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61,192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88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7/4/2025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5,448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88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7/4/2025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78,704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88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7/4/2025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​​5,000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44" name="Google Shape;244;p33" title="Screenshot 2025-07-08 at 7.00.59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86000" y="1053825"/>
            <a:ext cx="2112725" cy="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 title="Screenshot 2025-07-08 at 7.02.35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99750" y="2075150"/>
            <a:ext cx="1298414" cy="6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 title="Screenshot 2025-07-08 at 7.03.17 P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74888" y="3167675"/>
            <a:ext cx="2134952" cy="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 title="Screenshot 2025-07-08 at 7.04.13 PM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74900" y="4189000"/>
            <a:ext cx="2134950" cy="90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3"/>
          <p:cNvSpPr txBox="1"/>
          <p:nvPr/>
        </p:nvSpPr>
        <p:spPr>
          <a:xfrm>
            <a:off x="1742400" y="5236200"/>
            <a:ext cx="42294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Cassius</a:t>
            </a:r>
            <a:endParaRPr b="1" sz="15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16,549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6" name="Google Shape;256;p34" title="Screenshot 2025-07-08 at 6.29.0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0700" y="1106937"/>
            <a:ext cx="2081050" cy="63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 title="Screenshot 2025-07-08 at 6.30.1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741" y="2064613"/>
            <a:ext cx="6298908" cy="94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 title="Screenshot 2025-07-08 at 7.38.19 PM.png"/>
          <p:cNvPicPr preferRelativeResize="0"/>
          <p:nvPr/>
        </p:nvPicPr>
        <p:blipFill rotWithShape="1">
          <a:blip r:embed="rId8">
            <a:alphaModFix/>
          </a:blip>
          <a:srcRect b="95696" l="0" r="68356" t="0"/>
          <a:stretch/>
        </p:blipFill>
        <p:spPr>
          <a:xfrm>
            <a:off x="736738" y="3088325"/>
            <a:ext cx="2802574" cy="5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 title="Screenshot 2025-07-08 at 7.38.19 PM.png"/>
          <p:cNvPicPr preferRelativeResize="0"/>
          <p:nvPr/>
        </p:nvPicPr>
        <p:blipFill rotWithShape="1">
          <a:blip r:embed="rId8">
            <a:alphaModFix/>
          </a:blip>
          <a:srcRect b="0" l="0" r="0" t="4251"/>
          <a:stretch/>
        </p:blipFill>
        <p:spPr>
          <a:xfrm>
            <a:off x="3643450" y="3120850"/>
            <a:ext cx="3215276" cy="41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 title="Screenshot 2025-07-08 at 7.38.51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0125" y="3604599"/>
            <a:ext cx="24574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5" title="Screenshot 2025-07-08 at 7.39.45 PM.png"/>
          <p:cNvPicPr preferRelativeResize="0"/>
          <p:nvPr/>
        </p:nvPicPr>
        <p:blipFill rotWithShape="1">
          <a:blip r:embed="rId5">
            <a:alphaModFix/>
          </a:blip>
          <a:srcRect b="95778" l="0" r="75438" t="0"/>
          <a:stretch/>
        </p:blipFill>
        <p:spPr>
          <a:xfrm>
            <a:off x="952056" y="951825"/>
            <a:ext cx="2020950" cy="5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 title="Screenshot 2025-07-08 at 7.39.53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1150" y="5551100"/>
            <a:ext cx="4908249" cy="226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 title="Screenshot 2025-07-08 at 7.39.45 PM.png"/>
          <p:cNvPicPr preferRelativeResize="0"/>
          <p:nvPr/>
        </p:nvPicPr>
        <p:blipFill rotWithShape="1">
          <a:blip r:embed="rId5">
            <a:alphaModFix/>
          </a:blip>
          <a:srcRect b="0" l="2296" r="0" t="4141"/>
          <a:stretch/>
        </p:blipFill>
        <p:spPr>
          <a:xfrm>
            <a:off x="2523375" y="1480550"/>
            <a:ext cx="2725650" cy="407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8" name="Google Shape;278;p36" title="Screenshot 2025-07-08 at 7.47.2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4537" y="2109200"/>
            <a:ext cx="4863333" cy="74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 title="Screenshot 2025-07-08 at 7.47.3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625" y="1264300"/>
            <a:ext cx="3332400" cy="5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its: 9,643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7" name="Google Shape;287;p37" title="Screenshot 2025-07-02 at 7.14.5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25" y="2083987"/>
            <a:ext cx="6379351" cy="5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 title="Screenshot 2025-07-02 at 7.15.09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3025" y="516725"/>
            <a:ext cx="1479125" cy="13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 title="Screenshot 2025-07-02 at 7.25.49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7774" y="2615600"/>
            <a:ext cx="4556874" cy="682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38" title="Screenshot 2025-07-02 at 7.26.18 PM.png"/>
          <p:cNvPicPr preferRelativeResize="0"/>
          <p:nvPr/>
        </p:nvPicPr>
        <p:blipFill rotWithShape="1">
          <a:blip r:embed="rId5">
            <a:alphaModFix/>
          </a:blip>
          <a:srcRect b="0" l="0" r="-4340" t="0"/>
          <a:stretch/>
        </p:blipFill>
        <p:spPr>
          <a:xfrm>
            <a:off x="1108512" y="469200"/>
            <a:ext cx="5555375" cy="86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78,108,059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5" name="Google Shape;305;p39" title="Screenshot 2025-06-26 at 5.45.0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163" y="2093352"/>
            <a:ext cx="6532075" cy="23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 title="Screenshot 2025-06-26 at 5.45.0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4763" y="1061173"/>
            <a:ext cx="19240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 title="Screenshot 2025-06-26 at 5.45.2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45176" y="4596650"/>
            <a:ext cx="4482046" cy="326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 title="Screenshot 2025-06-26 at 5.45.31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0175" y="7866475"/>
            <a:ext cx="6532049" cy="85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/>
          <p:nvPr/>
        </p:nvSpPr>
        <p:spPr>
          <a:xfrm>
            <a:off x="310300" y="1928025"/>
            <a:ext cx="4411800" cy="16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40" title="Screenshot 2025-06-26 at 5.45.5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63" y="485675"/>
            <a:ext cx="6813884" cy="63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0"/>
          <p:cNvPicPr preferRelativeResize="0"/>
          <p:nvPr/>
        </p:nvPicPr>
        <p:blipFill rotWithShape="1">
          <a:blip r:embed="rId5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0" title="Screenshot 2025-06-26 at 5.46.06 PM.png"/>
          <p:cNvPicPr preferRelativeResize="0"/>
          <p:nvPr/>
        </p:nvPicPr>
        <p:blipFill rotWithShape="1">
          <a:blip r:embed="rId6">
            <a:alphaModFix/>
          </a:blip>
          <a:srcRect b="67564" l="0" r="0" t="0"/>
          <a:stretch/>
        </p:blipFill>
        <p:spPr>
          <a:xfrm>
            <a:off x="479263" y="6799325"/>
            <a:ext cx="6813875" cy="206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1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1"/>
          <p:cNvSpPr/>
          <p:nvPr/>
        </p:nvSpPr>
        <p:spPr>
          <a:xfrm>
            <a:off x="310300" y="1928025"/>
            <a:ext cx="4411800" cy="16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41" title="Screenshot 2025-06-26 at 5.46.06 PM.png"/>
          <p:cNvPicPr preferRelativeResize="0"/>
          <p:nvPr/>
        </p:nvPicPr>
        <p:blipFill rotWithShape="1">
          <a:blip r:embed="rId4">
            <a:alphaModFix/>
          </a:blip>
          <a:srcRect b="0" l="0" r="0" t="32555"/>
          <a:stretch/>
        </p:blipFill>
        <p:spPr>
          <a:xfrm>
            <a:off x="689175" y="601950"/>
            <a:ext cx="6394051" cy="403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1"/>
          <p:cNvPicPr preferRelativeResize="0"/>
          <p:nvPr/>
        </p:nvPicPr>
        <p:blipFill rotWithShape="1">
          <a:blip r:embed="rId5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1" title="Screenshot 2025-06-26 at 5.46.5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176" y="4636651"/>
            <a:ext cx="6394050" cy="4284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13,903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4" name="Google Shape;334;p42" title="Screenshot 2025-06-26 at 5.13.5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3600" y="750807"/>
            <a:ext cx="2732031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2" title="Screenshot 2025-06-26 at 5.14.0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000" y="2172552"/>
            <a:ext cx="6500399" cy="42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2" title="Screenshot 2025-06-26 at 5.30.1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000" y="2700225"/>
            <a:ext cx="6500399" cy="39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2" title="Screenshot 2025-06-26 at 5.30.36 PM.png"/>
          <p:cNvPicPr preferRelativeResize="0"/>
          <p:nvPr/>
        </p:nvPicPr>
        <p:blipFill rotWithShape="1">
          <a:blip r:embed="rId9">
            <a:alphaModFix/>
          </a:blip>
          <a:srcRect b="53290" l="0" r="0" t="0"/>
          <a:stretch/>
        </p:blipFill>
        <p:spPr>
          <a:xfrm>
            <a:off x="636000" y="6605925"/>
            <a:ext cx="6246950" cy="211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6" title="Screenshot 2025-08-25 at 7.36.5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01" y="390000"/>
            <a:ext cx="6156975" cy="833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3"/>
          <p:cNvSpPr/>
          <p:nvPr/>
        </p:nvSpPr>
        <p:spPr>
          <a:xfrm>
            <a:off x="310300" y="1928025"/>
            <a:ext cx="4411800" cy="16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43" title="Screenshot 2025-06-26 at 5.30.36 PM.png"/>
          <p:cNvPicPr preferRelativeResize="0"/>
          <p:nvPr/>
        </p:nvPicPr>
        <p:blipFill rotWithShape="1">
          <a:blip r:embed="rId5">
            <a:alphaModFix/>
          </a:blip>
          <a:srcRect b="0" l="0" r="0" t="47941"/>
          <a:stretch/>
        </p:blipFill>
        <p:spPr>
          <a:xfrm>
            <a:off x="762725" y="649425"/>
            <a:ext cx="6246950" cy="236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4"/>
          <p:cNvSpPr/>
          <p:nvPr/>
        </p:nvSpPr>
        <p:spPr>
          <a:xfrm>
            <a:off x="310300" y="1928025"/>
            <a:ext cx="4411800" cy="16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53" name="Google Shape;353;p44"/>
          <p:cNvGraphicFramePr/>
          <p:nvPr/>
        </p:nvGraphicFramePr>
        <p:xfrm>
          <a:off x="952500" y="62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{BDA7E0B4-2F99-4681-8757-4F9A260D63A9}</a:tableStyleId>
              </a:tblPr>
              <a:tblGrid>
                <a:gridCol w="2933700"/>
                <a:gridCol w="2933700"/>
              </a:tblGrid>
              <a:tr h="1052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6/22/2025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26,975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4" name="Google Shape;354;p44"/>
          <p:cNvSpPr txBox="1"/>
          <p:nvPr/>
        </p:nvSpPr>
        <p:spPr>
          <a:xfrm>
            <a:off x="1553100" y="1928025"/>
            <a:ext cx="46662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 from Woman Around Town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5" name="Google Shape;355;p44" title="Screenshot 2025-06-26 at 5.22.1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9438" y="865900"/>
            <a:ext cx="2033525" cy="6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4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7,851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3" name="Google Shape;363;p45" title="Screenshot 2025-06-18 at 3.52.5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1875" y="2184925"/>
            <a:ext cx="5108650" cy="5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5" title="Screenshot 2025-06-18 at 3.53.0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2600" y="937350"/>
            <a:ext cx="16954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5" title="Screenshot 2025-06-18 at 3.56.32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338" y="2830650"/>
            <a:ext cx="6097712" cy="62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14,496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3" name="Google Shape;373;p46" title="Screenshot 2025-06-17 at 8.59.1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263" y="2773651"/>
            <a:ext cx="6547873" cy="49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6" title="Screenshot 2025-06-17 at 8.59.2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5610" y="2223548"/>
            <a:ext cx="5501181" cy="5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6" title="Screenshot 2025-06-17 at 8.59.38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8573" y="951825"/>
            <a:ext cx="2508994" cy="103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1,227,877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3" name="Google Shape;383;p47" title="Screenshot 2025-06-16 at 4.15.0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75" y="2095451"/>
            <a:ext cx="6174250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 title="Screenshot 2025-06-16 at 4.15.1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8025" y="857775"/>
            <a:ext cx="1599375" cy="9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7" title="Screenshot 2025-06-16 at 4.44.25 PM.png"/>
          <p:cNvPicPr preferRelativeResize="0"/>
          <p:nvPr/>
        </p:nvPicPr>
        <p:blipFill rotWithShape="1">
          <a:blip r:embed="rId8">
            <a:alphaModFix/>
          </a:blip>
          <a:srcRect b="75344" l="0" r="71053" t="0"/>
          <a:stretch/>
        </p:blipFill>
        <p:spPr>
          <a:xfrm>
            <a:off x="799079" y="3145325"/>
            <a:ext cx="3087125" cy="265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7" title="Screenshot 2025-06-16 at 4.44.3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9075" y="5796460"/>
            <a:ext cx="3087126" cy="284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 title="Screenshot 2025-06-16 at 4.44.43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95413" y="5815877"/>
            <a:ext cx="2468700" cy="280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7" title="Screenshot 2025-06-16 at 4.44.25 PM.png"/>
          <p:cNvPicPr preferRelativeResize="0"/>
          <p:nvPr/>
        </p:nvPicPr>
        <p:blipFill rotWithShape="1">
          <a:blip r:embed="rId8">
            <a:alphaModFix/>
          </a:blip>
          <a:srcRect b="1790" l="2284" r="1718" t="26575"/>
          <a:stretch/>
        </p:blipFill>
        <p:spPr>
          <a:xfrm>
            <a:off x="3886200" y="3296935"/>
            <a:ext cx="3087125" cy="2322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June 2,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9,643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6" name="Google Shape;396;p48" title="Screenshot 2025-06-03 at 12.55.4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5525" y="683605"/>
            <a:ext cx="1558325" cy="12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8" title="Screenshot 2025-06-03 at 12.56.0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799" y="2094763"/>
            <a:ext cx="6566801" cy="43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8" title="Screenshot 2025-06-03 at 12.56.1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5363" y="2639601"/>
            <a:ext cx="5581675" cy="348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8" title="Screenshot 2025-06-03 at 12.56.25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801" y="6234425"/>
            <a:ext cx="6566801" cy="242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9"/>
          <p:cNvSpPr/>
          <p:nvPr/>
        </p:nvSpPr>
        <p:spPr>
          <a:xfrm>
            <a:off x="287375" y="1929575"/>
            <a:ext cx="4406700" cy="15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49" title="Screenshot 2025-06-03 at 12.56.57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5597" y="410975"/>
            <a:ext cx="5021200" cy="48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9" title="Screenshot 2025-06-03 at 12.57.15 PM.png"/>
          <p:cNvPicPr preferRelativeResize="0"/>
          <p:nvPr/>
        </p:nvPicPr>
        <p:blipFill rotWithShape="1">
          <a:blip r:embed="rId6">
            <a:alphaModFix/>
          </a:blip>
          <a:srcRect b="17222" l="0" r="0" t="7797"/>
          <a:stretch/>
        </p:blipFill>
        <p:spPr>
          <a:xfrm>
            <a:off x="2751375" y="5608062"/>
            <a:ext cx="2269651" cy="243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9" title="Screenshot 2025-06-03 at 12.57.15 PM.png"/>
          <p:cNvPicPr preferRelativeResize="0"/>
          <p:nvPr/>
        </p:nvPicPr>
        <p:blipFill rotWithShape="1">
          <a:blip r:embed="rId6">
            <a:alphaModFix/>
          </a:blip>
          <a:srcRect b="0" l="0" r="0" t="85710"/>
          <a:stretch/>
        </p:blipFill>
        <p:spPr>
          <a:xfrm>
            <a:off x="1375600" y="8157601"/>
            <a:ext cx="5021199" cy="10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9" title="Screenshot 2025-06-03 at 12.57.15 PM.png"/>
          <p:cNvPicPr preferRelativeResize="0"/>
          <p:nvPr/>
        </p:nvPicPr>
        <p:blipFill rotWithShape="1">
          <a:blip r:embed="rId6">
            <a:alphaModFix/>
          </a:blip>
          <a:srcRect b="96684" l="0" r="0" t="0"/>
          <a:stretch/>
        </p:blipFill>
        <p:spPr>
          <a:xfrm>
            <a:off x="1375600" y="5288425"/>
            <a:ext cx="4406701" cy="209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0"/>
          <p:cNvSpPr/>
          <p:nvPr/>
        </p:nvSpPr>
        <p:spPr>
          <a:xfrm>
            <a:off x="287375" y="1929575"/>
            <a:ext cx="4406700" cy="15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50" title="Screenshot 2025-06-03 at 12.58.1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7175" y="569375"/>
            <a:ext cx="5458050" cy="830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15,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1,227,877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6" name="Google Shape;426;p51" title="Screenshot 2025-05-22 at 4.03.5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150" y="2125025"/>
            <a:ext cx="6314101" cy="79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1" title="Screenshot 2025-05-22 at 4.03.5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8075" y="954951"/>
            <a:ext cx="1526378" cy="9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1" title="Screenshot 2025-05-22 at 4.15.3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6875" y="6244675"/>
            <a:ext cx="2298068" cy="20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1" title="Screenshot 2025-05-22 at 4.15.4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61500" y="3053299"/>
            <a:ext cx="2649425" cy="30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28,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7" name="Google Shape;437;p52" title="Screenshot 2025-04-29 at 6.46.11 PM.png"/>
          <p:cNvPicPr preferRelativeResize="0"/>
          <p:nvPr/>
        </p:nvPicPr>
        <p:blipFill rotWithShape="1">
          <a:blip r:embed="rId6">
            <a:alphaModFix/>
          </a:blip>
          <a:srcRect b="52910" l="0" r="0" t="0"/>
          <a:stretch/>
        </p:blipFill>
        <p:spPr>
          <a:xfrm>
            <a:off x="945400" y="2125031"/>
            <a:ext cx="5881599" cy="365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2" title="Screenshot 2025-04-29 at 6.46.11 PM.png"/>
          <p:cNvPicPr preferRelativeResize="0"/>
          <p:nvPr/>
        </p:nvPicPr>
        <p:blipFill rotWithShape="1">
          <a:blip r:embed="rId6">
            <a:alphaModFix/>
          </a:blip>
          <a:srcRect b="0" l="0" r="0" t="59405"/>
          <a:stretch/>
        </p:blipFill>
        <p:spPr>
          <a:xfrm>
            <a:off x="945400" y="5781599"/>
            <a:ext cx="5881599" cy="31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2" title="Screenshot 2025-04-29 at 6.46.3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400" y="1179050"/>
            <a:ext cx="3047275" cy="4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20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ine Visits: 5,000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" name="Google Shape;102;p17" title="Screenshot 2025-08-20 at 5.34.21 PM.png"/>
          <p:cNvPicPr preferRelativeResize="0"/>
          <p:nvPr/>
        </p:nvPicPr>
        <p:blipFill rotWithShape="1">
          <a:blip r:embed="rId5">
            <a:alphaModFix/>
          </a:blip>
          <a:srcRect b="0" l="0" r="0" t="19218"/>
          <a:stretch/>
        </p:blipFill>
        <p:spPr>
          <a:xfrm>
            <a:off x="1791987" y="2138001"/>
            <a:ext cx="4188425" cy="4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 title="Screenshot 2025-08-20 at 5.34.2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0700" y="761005"/>
            <a:ext cx="1142238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 title="Screenshot 2025-08-20 at 6.14.4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50" y="2673825"/>
            <a:ext cx="6797700" cy="298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5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25,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3,368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profile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7" name="Google Shape;447;p53" title="Screenshot 2025-04-10 at 11.10.5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025" y="1207437"/>
            <a:ext cx="22669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3" title="Screenshot 2025-04-25 at 3.29.3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3150" y="3556949"/>
            <a:ext cx="3246101" cy="577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3" title="Screenshot 2025-04-25 at 3.30.29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538" y="2064687"/>
            <a:ext cx="6781320" cy="1416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20,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22,900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post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57" name="Google Shape;457;p54" title="Screenshot 2025-04-24 at 12.50.1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900" y="918312"/>
            <a:ext cx="224790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4" title="Screenshot 2025-04-24 at 12.50.2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9150" y="4543828"/>
            <a:ext cx="5334098" cy="472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4" title="Screenshot 2025-04-24 at 12.50.29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9150" y="2023850"/>
            <a:ext cx="5334094" cy="2448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17,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7" name="Google Shape;467;p55" title="Screenshot 2025-04-24 at 12.46.1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8800" y="904155"/>
            <a:ext cx="2617400" cy="10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5" title="Screenshot 2025-04-24 at 12.46.1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575" y="2148052"/>
            <a:ext cx="6323250" cy="153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5" title="Screenshot 2025-04-24 at 12.46.22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2430" y="3685675"/>
            <a:ext cx="1307526" cy="31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5" title="Screenshot 2025-04-24 at 12.46.27 PM.png"/>
          <p:cNvPicPr preferRelativeResize="0"/>
          <p:nvPr/>
        </p:nvPicPr>
        <p:blipFill rotWithShape="1">
          <a:blip r:embed="rId9">
            <a:alphaModFix/>
          </a:blip>
          <a:srcRect b="59903" l="0" r="0" t="0"/>
          <a:stretch/>
        </p:blipFill>
        <p:spPr>
          <a:xfrm>
            <a:off x="724575" y="6767150"/>
            <a:ext cx="6323249" cy="1921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6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56" title="Screenshot 2025-04-24 at 12.47.1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500" y="673175"/>
            <a:ext cx="6129400" cy="50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17,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81,942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6" name="Google Shape;486;p57" title="Screenshot 2025-04-17 at 5.19.4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325" y="1248945"/>
            <a:ext cx="2492473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7" title="Screenshot 2025-04-17 at 5.19.5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838" y="2109177"/>
            <a:ext cx="6468726" cy="10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7" title="Screenshot 2025-04-17 at 5.20.0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8686" y="3031875"/>
            <a:ext cx="1815025" cy="22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7" title="Screenshot 2025-04-17 at 5.20.0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1838" y="5203415"/>
            <a:ext cx="6468724" cy="3953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5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8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p58" title="Screenshot 2025-04-17 at 5.20.32 PM.png"/>
          <p:cNvPicPr preferRelativeResize="0"/>
          <p:nvPr/>
        </p:nvPicPr>
        <p:blipFill rotWithShape="1">
          <a:blip r:embed="rId5">
            <a:alphaModFix/>
          </a:blip>
          <a:srcRect b="0" l="1403" r="1781" t="0"/>
          <a:stretch/>
        </p:blipFill>
        <p:spPr>
          <a:xfrm>
            <a:off x="810625" y="369725"/>
            <a:ext cx="6151150" cy="832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5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17,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629,659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5" name="Google Shape;505;p59" title="Screenshot 2025-04-17 at 5.21.4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363" y="2125052"/>
            <a:ext cx="6373676" cy="143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9" title="Screenshot 2025-04-17 at 5.21.5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5488" y="1137364"/>
            <a:ext cx="21526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9" title="Screenshot 2025-04-17 at 5.22.0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275" y="3564700"/>
            <a:ext cx="6151824" cy="384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9" title="Screenshot 2025-04-17 at 5.22.08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8175" y="7430435"/>
            <a:ext cx="6359955" cy="1212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6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0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Google Shape;516;p60" title="Screenshot 2025-04-17 at 5.22.47 PM.png"/>
          <p:cNvPicPr preferRelativeResize="0"/>
          <p:nvPr/>
        </p:nvPicPr>
        <p:blipFill rotWithShape="1">
          <a:blip r:embed="rId5">
            <a:alphaModFix/>
          </a:blip>
          <a:srcRect b="95739" l="0" r="0" t="0"/>
          <a:stretch/>
        </p:blipFill>
        <p:spPr>
          <a:xfrm>
            <a:off x="844650" y="714225"/>
            <a:ext cx="5263949" cy="35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0" title="Screenshot 2025-04-17 at 5.22.47 PM.png"/>
          <p:cNvPicPr preferRelativeResize="0"/>
          <p:nvPr/>
        </p:nvPicPr>
        <p:blipFill rotWithShape="1">
          <a:blip r:embed="rId5">
            <a:alphaModFix/>
          </a:blip>
          <a:srcRect b="16146" l="0" r="0" t="7148"/>
          <a:stretch/>
        </p:blipFill>
        <p:spPr>
          <a:xfrm>
            <a:off x="2116219" y="1199413"/>
            <a:ext cx="3539980" cy="434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0" title="Screenshot 2025-04-17 at 5.22.47 PM.png"/>
          <p:cNvPicPr preferRelativeResize="0"/>
          <p:nvPr/>
        </p:nvPicPr>
        <p:blipFill rotWithShape="1">
          <a:blip r:embed="rId5">
            <a:alphaModFix/>
          </a:blip>
          <a:srcRect b="0" l="0" r="0" t="84959"/>
          <a:stretch/>
        </p:blipFill>
        <p:spPr>
          <a:xfrm>
            <a:off x="844650" y="5671800"/>
            <a:ext cx="6083125" cy="14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0" title="Screenshot 2025-04-17 at 5.23.0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4650" y="7243125"/>
            <a:ext cx="6083126" cy="12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6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1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7" name="Google Shape;527;p61" title="Screenshot 2025-04-17 at 5.23.0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875" y="398838"/>
            <a:ext cx="5882650" cy="426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1" title="Screenshot 2025-04-17 at 5.23.27 PM.png"/>
          <p:cNvPicPr preferRelativeResize="0"/>
          <p:nvPr/>
        </p:nvPicPr>
        <p:blipFill rotWithShape="1">
          <a:blip r:embed="rId6">
            <a:alphaModFix/>
          </a:blip>
          <a:srcRect b="95336" l="0" r="0" t="0"/>
          <a:stretch/>
        </p:blipFill>
        <p:spPr>
          <a:xfrm>
            <a:off x="1021075" y="4530949"/>
            <a:ext cx="5081501" cy="3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1" title="Screenshot 2025-04-17 at 5.23.27 PM.png"/>
          <p:cNvPicPr preferRelativeResize="0"/>
          <p:nvPr/>
        </p:nvPicPr>
        <p:blipFill rotWithShape="1">
          <a:blip r:embed="rId6">
            <a:alphaModFix/>
          </a:blip>
          <a:srcRect b="9734" l="0" r="0" t="7703"/>
          <a:stretch/>
        </p:blipFill>
        <p:spPr>
          <a:xfrm>
            <a:off x="2712275" y="4953000"/>
            <a:ext cx="2347850" cy="32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1" title="Screenshot 2025-04-17 at 5.23.27 PM.png"/>
          <p:cNvPicPr preferRelativeResize="0"/>
          <p:nvPr/>
        </p:nvPicPr>
        <p:blipFill rotWithShape="1">
          <a:blip r:embed="rId6">
            <a:alphaModFix/>
          </a:blip>
          <a:srcRect b="0" l="0" r="0" t="89905"/>
          <a:stretch/>
        </p:blipFill>
        <p:spPr>
          <a:xfrm>
            <a:off x="944875" y="8130724"/>
            <a:ext cx="5882649" cy="982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6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2"/>
          <p:cNvSpPr txBox="1"/>
          <p:nvPr/>
        </p:nvSpPr>
        <p:spPr>
          <a:xfrm>
            <a:off x="4689525" y="857775"/>
            <a:ext cx="26919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17,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5,247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Newsletter Subscriptions: 50,000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38" name="Google Shape;538;p62" title="Screenshot 2025-04-17 at 5.31.2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388" y="2194000"/>
            <a:ext cx="6579625" cy="31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2" title="Screenshot 2025-04-17 at 5.31.2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9903" y="951824"/>
            <a:ext cx="2306340" cy="9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43,898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1" name="Google Shape;111;p18" title="Screenshot 2025-08-18 at 7.28.1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50" y="3960001"/>
            <a:ext cx="6848899" cy="15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 title="Screenshot 2025-08-18 at 7.28.2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9488" y="2108295"/>
            <a:ext cx="3973425" cy="18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 title="Screenshot 2025-08-18 at 7.29.02 PM.png"/>
          <p:cNvPicPr preferRelativeResize="0"/>
          <p:nvPr/>
        </p:nvPicPr>
        <p:blipFill rotWithShape="1">
          <a:blip r:embed="rId7">
            <a:alphaModFix/>
          </a:blip>
          <a:srcRect b="0" l="0" r="6463" t="0"/>
          <a:stretch/>
        </p:blipFill>
        <p:spPr>
          <a:xfrm>
            <a:off x="1166150" y="1124175"/>
            <a:ext cx="2619600" cy="7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16,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15,763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7" name="Google Shape;547;p63" title="Screenshot 2025-04-17 at 5.02.2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3600" y="1115383"/>
            <a:ext cx="2468700" cy="61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3" title="Screenshot 2025-04-17 at 5.02.3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4981" y="2129249"/>
            <a:ext cx="6022448" cy="101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63" title="Screenshot 2025-04-17 at 5.02.44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4966" y="3169586"/>
            <a:ext cx="6022475" cy="570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6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4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7" name="Google Shape;557;p64" title="Screenshot 2025-04-17 at 5.03.0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088" y="424025"/>
            <a:ext cx="5774224" cy="574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64" title="Screenshot 2025-04-17 at 5.03.16 PM.png"/>
          <p:cNvPicPr preferRelativeResize="0"/>
          <p:nvPr/>
        </p:nvPicPr>
        <p:blipFill rotWithShape="1">
          <a:blip r:embed="rId6">
            <a:alphaModFix/>
          </a:blip>
          <a:srcRect b="0" l="0" r="0" t="3707"/>
          <a:stretch/>
        </p:blipFill>
        <p:spPr>
          <a:xfrm>
            <a:off x="999088" y="6285767"/>
            <a:ext cx="5774222" cy="2509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6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11,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1,631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post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6" name="Google Shape;566;p65" title="Screenshot 2025-04-10 at 11.10.5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025" y="1207437"/>
            <a:ext cx="22669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5" title="Screenshot 2025-04-14 at 1.19.05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838" y="3663049"/>
            <a:ext cx="6218176" cy="39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5" title="Screenshot 2025-04-14 at 1.19.27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850" y="2172702"/>
            <a:ext cx="6218175" cy="1384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6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6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10,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1,625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post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6" name="Google Shape;576;p66" title="Screenshot 2025-04-10 at 11.10.5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025" y="1207437"/>
            <a:ext cx="22669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6" title="Screenshot 2025-04-10 at 11.12.24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750" y="3846545"/>
            <a:ext cx="6398354" cy="41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6" title="Screenshot 2025-04-10 at 11.12.38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1750" y="2234087"/>
            <a:ext cx="6398341" cy="1485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6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10,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414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profile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86" name="Google Shape;586;p67" title="Screenshot 2025-04-10 at 11.10.52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7025" y="1207437"/>
            <a:ext cx="22669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7" title="Screenshot 2025-04-10 at 11.11.02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800" y="2232839"/>
            <a:ext cx="6658799" cy="15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550" y="3927650"/>
            <a:ext cx="2283100" cy="404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44650" y="3928350"/>
            <a:ext cx="2283100" cy="40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27750" y="3928350"/>
            <a:ext cx="2283100" cy="404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6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21,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42,949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98" name="Google Shape;598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250" y="1100804"/>
            <a:ext cx="3142547" cy="6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8"/>
          <p:cNvPicPr preferRelativeResize="0"/>
          <p:nvPr/>
        </p:nvPicPr>
        <p:blipFill rotWithShape="1">
          <a:blip r:embed="rId7">
            <a:alphaModFix/>
          </a:blip>
          <a:srcRect b="9066" l="0" r="0" t="0"/>
          <a:stretch/>
        </p:blipFill>
        <p:spPr>
          <a:xfrm>
            <a:off x="844825" y="2148200"/>
            <a:ext cx="6082751" cy="6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4836" y="2780907"/>
            <a:ext cx="6082739" cy="6509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6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9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08" name="Google Shape;608;p69"/>
          <p:cNvGraphicFramePr/>
          <p:nvPr/>
        </p:nvGraphicFramePr>
        <p:xfrm>
          <a:off x="952500" y="81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{BDA7E0B4-2F99-4681-8757-4F9A260D63A9}</a:tableStyleId>
              </a:tblPr>
              <a:tblGrid>
                <a:gridCol w="2933700"/>
                <a:gridCol w="2933700"/>
              </a:tblGrid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21,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33,956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21,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21,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170,764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21,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21,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68,071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21,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50,623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609" name="Google Shape;609;p69"/>
          <p:cNvSpPr txBox="1"/>
          <p:nvPr/>
        </p:nvSpPr>
        <p:spPr>
          <a:xfrm>
            <a:off x="1747650" y="8002388"/>
            <a:ext cx="42771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Cassius</a:t>
            </a:r>
            <a:endParaRPr b="1"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0" name="Google Shape;610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31371" y="1005463"/>
            <a:ext cx="254317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94962" y="2362363"/>
            <a:ext cx="2215970" cy="6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31363" y="3598499"/>
            <a:ext cx="2543175" cy="55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88007" y="4603119"/>
            <a:ext cx="1829850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69894" y="5833419"/>
            <a:ext cx="2215975" cy="62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62963" y="6949190"/>
            <a:ext cx="1829850" cy="75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7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7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953,553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23" name="Google Shape;623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25" y="2160739"/>
            <a:ext cx="6565158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0138" y="1176461"/>
            <a:ext cx="260032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70"/>
          <p:cNvPicPr preferRelativeResize="0"/>
          <p:nvPr/>
        </p:nvPicPr>
        <p:blipFill rotWithShape="1">
          <a:blip r:embed="rId8">
            <a:alphaModFix/>
          </a:blip>
          <a:srcRect b="38481" l="0" r="0" t="7493"/>
          <a:stretch/>
        </p:blipFill>
        <p:spPr>
          <a:xfrm>
            <a:off x="2023675" y="3756000"/>
            <a:ext cx="3725039" cy="254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0"/>
          <p:cNvPicPr preferRelativeResize="0"/>
          <p:nvPr/>
        </p:nvPicPr>
        <p:blipFill rotWithShape="1">
          <a:blip r:embed="rId8">
            <a:alphaModFix/>
          </a:blip>
          <a:srcRect b="95476" l="0" r="73107" t="0"/>
          <a:stretch/>
        </p:blipFill>
        <p:spPr>
          <a:xfrm>
            <a:off x="527425" y="3295350"/>
            <a:ext cx="1825450" cy="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0"/>
          <p:cNvPicPr preferRelativeResize="0"/>
          <p:nvPr/>
        </p:nvPicPr>
        <p:blipFill rotWithShape="1">
          <a:blip r:embed="rId8">
            <a:alphaModFix/>
          </a:blip>
          <a:srcRect b="0" l="0" r="0" t="62945"/>
          <a:stretch/>
        </p:blipFill>
        <p:spPr>
          <a:xfrm>
            <a:off x="603613" y="6093675"/>
            <a:ext cx="6248000" cy="292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7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71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5" name="Google Shape;635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8838" y="1377127"/>
            <a:ext cx="2994725" cy="374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875" y="795100"/>
            <a:ext cx="2289075" cy="4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8125" y="5259525"/>
            <a:ext cx="3295350" cy="25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7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13,967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45" name="Google Shape;645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7925" y="3481551"/>
            <a:ext cx="2468700" cy="52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8500" y="3639927"/>
            <a:ext cx="2994725" cy="374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7925" y="4009350"/>
            <a:ext cx="2908575" cy="2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7913" y="2146838"/>
            <a:ext cx="5756575" cy="133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9529" y="955196"/>
            <a:ext cx="2994720" cy="9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4,786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post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1" name="Google Shape;121;p19" title="Screenshot 2025-07-22 at 5.30.4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900" y="857775"/>
            <a:ext cx="22669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Screenshot 2025-08-04 at 8.17.0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1125" y="2077527"/>
            <a:ext cx="5930151" cy="23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 title="Screenshot 2025-08-04 at 8.17.14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67938" y="4484414"/>
            <a:ext cx="2636504" cy="4693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7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7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38,209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57" name="Google Shape;657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850" y="1165950"/>
            <a:ext cx="2800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975" y="2132075"/>
            <a:ext cx="6478449" cy="31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975" y="2444277"/>
            <a:ext cx="1296831" cy="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13550" y="2819850"/>
            <a:ext cx="3145311" cy="37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129" y="6564300"/>
            <a:ext cx="2468700" cy="2055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7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74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9" name="Google Shape;66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700" y="799025"/>
            <a:ext cx="6271000" cy="63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7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77" name="Google Shape;677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525" y="527909"/>
            <a:ext cx="2076750" cy="13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150" y="2180175"/>
            <a:ext cx="6390098" cy="6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350" y="2939100"/>
            <a:ext cx="3218524" cy="3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5"/>
          <p:cNvPicPr preferRelativeResize="0"/>
          <p:nvPr/>
        </p:nvPicPr>
        <p:blipFill rotWithShape="1">
          <a:blip r:embed="rId9">
            <a:alphaModFix/>
          </a:blip>
          <a:srcRect b="0" l="32098" r="31972" t="6751"/>
          <a:stretch/>
        </p:blipFill>
        <p:spPr>
          <a:xfrm>
            <a:off x="3115199" y="3317600"/>
            <a:ext cx="1542001" cy="400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1150" y="7169806"/>
            <a:ext cx="6390098" cy="1283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7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76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89" name="Google Shape;689;p76"/>
          <p:cNvGraphicFramePr/>
          <p:nvPr/>
        </p:nvGraphicFramePr>
        <p:xfrm>
          <a:off x="952500" y="81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{BDA7E0B4-2F99-4681-8757-4F9A260D63A9}</a:tableStyleId>
              </a:tblPr>
              <a:tblGrid>
                <a:gridCol w="2933700"/>
                <a:gridCol w="2933700"/>
              </a:tblGrid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9,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690" name="Google Shape;690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6413" y="935363"/>
            <a:ext cx="1793075" cy="9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76"/>
          <p:cNvSpPr txBox="1"/>
          <p:nvPr/>
        </p:nvSpPr>
        <p:spPr>
          <a:xfrm>
            <a:off x="1747650" y="2135175"/>
            <a:ext cx="42771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Syndication from Champaign Living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7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7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31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1,308,616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99" name="Google Shape;699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350" y="2140876"/>
            <a:ext cx="6797699" cy="6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5375" y="901628"/>
            <a:ext cx="1673398" cy="10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2501" y="2983099"/>
            <a:ext cx="3123575" cy="265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350" y="2988575"/>
            <a:ext cx="2468700" cy="196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0763" y="6344525"/>
            <a:ext cx="6670874" cy="209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52499" y="5880175"/>
            <a:ext cx="3123575" cy="208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7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8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12" name="Google Shape;712;p78"/>
          <p:cNvGraphicFramePr/>
          <p:nvPr/>
        </p:nvGraphicFramePr>
        <p:xfrm>
          <a:off x="952500" y="81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{BDA7E0B4-2F99-4681-8757-4F9A260D63A9}</a:tableStyleId>
              </a:tblPr>
              <a:tblGrid>
                <a:gridCol w="2933700"/>
                <a:gridCol w="2933700"/>
              </a:tblGrid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19,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407,199,536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13" name="Google Shape;713;p78"/>
          <p:cNvSpPr txBox="1"/>
          <p:nvPr/>
        </p:nvSpPr>
        <p:spPr>
          <a:xfrm>
            <a:off x="1747650" y="2044725"/>
            <a:ext cx="42771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 from </a:t>
            </a:r>
            <a:r>
              <a:rPr b="1" lang="en" sz="1600">
                <a:latin typeface="Raleway"/>
                <a:ea typeface="Raleway"/>
                <a:cs typeface="Raleway"/>
                <a:sym typeface="Raleway"/>
              </a:rPr>
              <a:t>The Manual</a:t>
            </a:r>
            <a:endParaRPr b="1"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14" name="Google Shape;714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1925" y="1086225"/>
            <a:ext cx="2162045" cy="6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7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9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31, 2024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49,888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21" name="Google Shape;72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925" y="2140887"/>
            <a:ext cx="612457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600" y="1010187"/>
            <a:ext cx="349567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7400" y="4560237"/>
            <a:ext cx="3457575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8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0"/>
          <p:cNvSpPr/>
          <p:nvPr/>
        </p:nvSpPr>
        <p:spPr>
          <a:xfrm>
            <a:off x="280700" y="1922375"/>
            <a:ext cx="4678200" cy="17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0" name="Google Shape;73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500" y="758678"/>
            <a:ext cx="6669399" cy="854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1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6" name="Google Shape;736;p81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19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80,493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37" name="Google Shape;73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550" y="1289787"/>
            <a:ext cx="34290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425" y="2140877"/>
            <a:ext cx="6465549" cy="140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0000" y="3497100"/>
            <a:ext cx="1172396" cy="35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425" y="7075444"/>
            <a:ext cx="6465551" cy="226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8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2"/>
          <p:cNvSpPr/>
          <p:nvPr/>
        </p:nvSpPr>
        <p:spPr>
          <a:xfrm>
            <a:off x="280700" y="1922375"/>
            <a:ext cx="4678200" cy="17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7" name="Google Shape;74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050" y="579450"/>
            <a:ext cx="6140300" cy="8596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1" name="Google Shape;131;p20" title="Screenshot 2025-07-10 at 6.10.5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900" y="651929"/>
            <a:ext cx="1494950" cy="12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 title="Screenshot 2025-07-10 at 6.15.3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2299" y="2140876"/>
            <a:ext cx="5427799" cy="709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8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83"/>
          <p:cNvSpPr/>
          <p:nvPr/>
        </p:nvSpPr>
        <p:spPr>
          <a:xfrm>
            <a:off x="280700" y="1922375"/>
            <a:ext cx="4678200" cy="17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4" name="Google Shape;75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863" y="439050"/>
            <a:ext cx="6180674" cy="89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8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84"/>
          <p:cNvSpPr/>
          <p:nvPr/>
        </p:nvSpPr>
        <p:spPr>
          <a:xfrm>
            <a:off x="280700" y="1922375"/>
            <a:ext cx="4678200" cy="17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1" name="Google Shape;761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550" y="645200"/>
            <a:ext cx="6103275" cy="833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5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7" name="Google Shape;767;p85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115,726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68" name="Google Shape;76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775" y="2217077"/>
            <a:ext cx="6136850" cy="9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600" y="1010179"/>
            <a:ext cx="2632709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775" y="3239415"/>
            <a:ext cx="57531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775" y="3755425"/>
            <a:ext cx="979779" cy="43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775" y="4370636"/>
            <a:ext cx="1184849" cy="31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7775" y="4871919"/>
            <a:ext cx="2210200" cy="387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86" title="Screenshot 2025-05-22 at 4.16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025" y="785049"/>
            <a:ext cx="6006351" cy="22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86"/>
          <p:cNvSpPr/>
          <p:nvPr/>
        </p:nvSpPr>
        <p:spPr>
          <a:xfrm>
            <a:off x="287375" y="1929575"/>
            <a:ext cx="4406700" cy="15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1" name="Google Shape;781;p86"/>
          <p:cNvPicPr preferRelativeResize="0"/>
          <p:nvPr/>
        </p:nvPicPr>
        <p:blipFill rotWithShape="1">
          <a:blip r:embed="rId5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86" title="Screenshot 2025-05-22 at 4.16.0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7202" y="674172"/>
            <a:ext cx="2989050" cy="198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86" title="Screenshot 2025-05-22 at 4.16.5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3025" y="3154075"/>
            <a:ext cx="5882651" cy="271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7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9" name="Google Shape;789;p87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90" name="Google Shape;79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262" y="2140875"/>
            <a:ext cx="5505870" cy="177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4425" y="1286564"/>
            <a:ext cx="2701774" cy="5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3863" y="4033051"/>
            <a:ext cx="4104683" cy="26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3260" y="6760489"/>
            <a:ext cx="5505864" cy="261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8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9" name="Google Shape;79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50" y="777575"/>
            <a:ext cx="6429901" cy="81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9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5" name="Google Shape;805;p89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16,761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06" name="Google Shape;806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926" y="583899"/>
            <a:ext cx="2726989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925" y="2218727"/>
            <a:ext cx="6340749" cy="9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025" y="3278576"/>
            <a:ext cx="6918352" cy="16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025" y="7473817"/>
            <a:ext cx="6918351" cy="192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45299" y="4897074"/>
            <a:ext cx="3681803" cy="246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90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6" name="Google Shape;816;p9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October 30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7" name="Google Shape;817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575" y="2837288"/>
            <a:ext cx="6897250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2088" y="2199034"/>
            <a:ext cx="46482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2288" y="401259"/>
            <a:ext cx="1495425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1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5" name="Google Shape;825;p9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October 28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71,594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26" name="Google Shape;826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75" y="1109189"/>
            <a:ext cx="3732450" cy="6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350" y="2190601"/>
            <a:ext cx="6797699" cy="100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4175" y="3262850"/>
            <a:ext cx="3024054" cy="41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50" y="7377229"/>
            <a:ext cx="6797700" cy="1417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92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5" name="Google Shape;835;p9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October 25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28,747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36" name="Google Shape;836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03" y="2180187"/>
            <a:ext cx="6482597" cy="31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375" y="1161394"/>
            <a:ext cx="3585600" cy="6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900" y="2486809"/>
            <a:ext cx="6482596" cy="141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9688" y="3915600"/>
            <a:ext cx="3233024" cy="20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900" y="5984134"/>
            <a:ext cx="6482596" cy="27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/>
          <p:nvPr/>
        </p:nvSpPr>
        <p:spPr>
          <a:xfrm>
            <a:off x="269275" y="1884950"/>
            <a:ext cx="4546200" cy="1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1" title="Screenshot 2025-07-10 at 6.15.5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350" y="485150"/>
            <a:ext cx="6319699" cy="82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5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3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6" name="Google Shape;846;p9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October 16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47" name="Google Shape;84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0950" y="578787"/>
            <a:ext cx="149542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163" y="2646625"/>
            <a:ext cx="6720076" cy="609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163" y="2088962"/>
            <a:ext cx="349567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4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5" name="Google Shape;855;p94"/>
          <p:cNvSpPr txBox="1"/>
          <p:nvPr/>
        </p:nvSpPr>
        <p:spPr>
          <a:xfrm>
            <a:off x="4689527" y="1010187"/>
            <a:ext cx="24687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rPr>
              <a:t>September 14</a:t>
            </a:r>
            <a:r>
              <a:rPr b="0" i="0" lang="en" sz="1200" u="none" cap="none" strike="noStrik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rPr>
              <a:t>, 20</a:t>
            </a:r>
            <a:r>
              <a:rPr lang="en"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rPr>
              <a:t>24</a:t>
            </a:r>
            <a:endParaRPr sz="1200">
              <a:solidFill>
                <a:srgbClr val="88888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rPr>
              <a:t>Online Visits: 1,244,138</a:t>
            </a:r>
            <a:endParaRPr sz="1200">
              <a:solidFill>
                <a:srgbClr val="88888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88888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56" name="Google Shape;85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2300" y="876537"/>
            <a:ext cx="17526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238" y="2273002"/>
            <a:ext cx="6273924" cy="68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750" y="3073613"/>
            <a:ext cx="5600904" cy="278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255" y="5980095"/>
            <a:ext cx="6273900" cy="278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95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5" name="Google Shape;865;p95"/>
          <p:cNvSpPr/>
          <p:nvPr/>
        </p:nvSpPr>
        <p:spPr>
          <a:xfrm>
            <a:off x="280700" y="1858575"/>
            <a:ext cx="4508100" cy="29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6" name="Google Shape;86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88" y="692425"/>
            <a:ext cx="6571626" cy="96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388" y="1795438"/>
            <a:ext cx="6571623" cy="10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388" y="2974054"/>
            <a:ext cx="6571626" cy="657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6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4" name="Google Shape;874;p96"/>
          <p:cNvSpPr/>
          <p:nvPr/>
        </p:nvSpPr>
        <p:spPr>
          <a:xfrm>
            <a:off x="301975" y="1943625"/>
            <a:ext cx="4423200" cy="19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5" name="Google Shape;87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414" y="416100"/>
            <a:ext cx="5901571" cy="837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7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1" name="Google Shape;881;p97"/>
          <p:cNvSpPr/>
          <p:nvPr/>
        </p:nvSpPr>
        <p:spPr>
          <a:xfrm>
            <a:off x="301975" y="1943625"/>
            <a:ext cx="4423200" cy="19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2" name="Google Shape;88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613" y="433800"/>
            <a:ext cx="6607176" cy="41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927" y="4601775"/>
            <a:ext cx="2892562" cy="47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8" name="Google Shape;148;p22" title="Screenshot 2025-07-10 at 6.10.5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8900" y="651929"/>
            <a:ext cx="1494950" cy="12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 title="Screenshot 2025-07-10 at 6.11.25 PM.png"/>
          <p:cNvPicPr preferRelativeResize="0"/>
          <p:nvPr/>
        </p:nvPicPr>
        <p:blipFill rotWithShape="1">
          <a:blip r:embed="rId7">
            <a:alphaModFix/>
          </a:blip>
          <a:srcRect b="0" l="0" r="1758" t="0"/>
          <a:stretch/>
        </p:blipFill>
        <p:spPr>
          <a:xfrm>
            <a:off x="738963" y="2093350"/>
            <a:ext cx="6294474" cy="53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 title="Screenshot 2025-07-10 at 6.11.37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975" y="7518000"/>
            <a:ext cx="6294450" cy="197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