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@Bols_Genever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E6E7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118211" y="9482315"/>
            <a:ext cx="7499984" cy="498475"/>
          </a:xfrm>
          <a:custGeom>
            <a:avLst/>
            <a:gdLst/>
            <a:ahLst/>
            <a:cxnLst/>
            <a:rect l="l" t="t" r="r" b="b"/>
            <a:pathLst>
              <a:path w="7499984" h="498475">
                <a:moveTo>
                  <a:pt x="7499604" y="0"/>
                </a:moveTo>
                <a:lnTo>
                  <a:pt x="0" y="0"/>
                </a:lnTo>
                <a:lnTo>
                  <a:pt x="0" y="498462"/>
                </a:lnTo>
                <a:lnTo>
                  <a:pt x="7499604" y="498462"/>
                </a:lnTo>
                <a:lnTo>
                  <a:pt x="7499604" y="0"/>
                </a:lnTo>
                <a:close/>
              </a:path>
            </a:pathLst>
          </a:custGeom>
          <a:solidFill>
            <a:srgbClr val="01020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446833" y="9624764"/>
            <a:ext cx="216981" cy="217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2183828" y="9615510"/>
            <a:ext cx="216982" cy="21709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2984500" y="1887778"/>
            <a:ext cx="4787900" cy="42605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@Bols_Genever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@Bols_Genever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1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@Bols_Genever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E6E7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211836" y="5112651"/>
            <a:ext cx="2278380" cy="4254500"/>
          </a:xfrm>
          <a:custGeom>
            <a:avLst/>
            <a:gdLst/>
            <a:ahLst/>
            <a:cxnLst/>
            <a:rect l="l" t="t" r="r" b="b"/>
            <a:pathLst>
              <a:path w="2278380" h="4254500">
                <a:moveTo>
                  <a:pt x="2278253" y="4254385"/>
                </a:moveTo>
                <a:lnTo>
                  <a:pt x="0" y="4254385"/>
                </a:lnTo>
                <a:lnTo>
                  <a:pt x="0" y="0"/>
                </a:lnTo>
                <a:lnTo>
                  <a:pt x="2278253" y="0"/>
                </a:lnTo>
                <a:lnTo>
                  <a:pt x="2278253" y="4254385"/>
                </a:lnTo>
                <a:close/>
              </a:path>
            </a:pathLst>
          </a:custGeom>
          <a:ln w="12700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@Bols_Genever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7772400" y="0"/>
                </a:moveTo>
                <a:lnTo>
                  <a:pt x="0" y="0"/>
                </a:lnTo>
                <a:lnTo>
                  <a:pt x="0" y="10058400"/>
                </a:lnTo>
                <a:lnTo>
                  <a:pt x="7772400" y="10058400"/>
                </a:lnTo>
                <a:lnTo>
                  <a:pt x="7772400" y="0"/>
                </a:lnTo>
                <a:close/>
              </a:path>
            </a:pathLst>
          </a:custGeom>
          <a:solidFill>
            <a:srgbClr val="E6E7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50228" y="1880992"/>
            <a:ext cx="1014094" cy="5448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1" i="0">
                <a:solidFill>
                  <a:srgbClr val="231F2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723149" y="9626912"/>
            <a:ext cx="1259839" cy="180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@Bols_Genever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hyperlink" Target="http://www.BolsGenever.com/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hyperlink" Target="http://www.BolsGenever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pc="220"/>
              <a:t>T</a:t>
            </a:r>
            <a:r>
              <a:rPr dirty="0" spc="185"/>
              <a:t>HE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4582" y="2394655"/>
            <a:ext cx="2458085" cy="10579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ts val="4060"/>
              </a:lnSpc>
              <a:spcBef>
                <a:spcPts val="105"/>
              </a:spcBef>
            </a:pPr>
            <a:r>
              <a:rPr dirty="0" sz="3400" spc="60" b="1">
                <a:solidFill>
                  <a:srgbClr val="231F20"/>
                </a:solidFill>
                <a:latin typeface="Times New Roman"/>
                <a:cs typeface="Times New Roman"/>
              </a:rPr>
              <a:t>PERFECT</a:t>
            </a:r>
            <a:endParaRPr sz="3400">
              <a:latin typeface="Times New Roman"/>
              <a:cs typeface="Times New Roman"/>
            </a:endParaRPr>
          </a:p>
          <a:p>
            <a:pPr marL="1102995">
              <a:lnSpc>
                <a:spcPts val="4060"/>
              </a:lnSpc>
            </a:pPr>
            <a:r>
              <a:rPr dirty="0" sz="3400" spc="-55" b="1" i="1">
                <a:solidFill>
                  <a:srgbClr val="231F20"/>
                </a:solidFill>
                <a:latin typeface="Times New Roman"/>
                <a:cs typeface="Times New Roman"/>
              </a:rPr>
              <a:t>P</a:t>
            </a:r>
            <a:r>
              <a:rPr dirty="0" sz="3400" spc="65" b="1" i="1">
                <a:solidFill>
                  <a:srgbClr val="231F20"/>
                </a:solidFill>
                <a:latin typeface="Times New Roman"/>
                <a:cs typeface="Times New Roman"/>
              </a:rPr>
              <a:t>IT</a:t>
            </a:r>
            <a:r>
              <a:rPr dirty="0" sz="3400" spc="45" b="1" i="1">
                <a:solidFill>
                  <a:srgbClr val="231F20"/>
                </a:solidFill>
                <a:latin typeface="Times New Roman"/>
                <a:cs typeface="Times New Roman"/>
              </a:rPr>
              <a:t>C</a:t>
            </a:r>
            <a:r>
              <a:rPr dirty="0" sz="3400" spc="30" b="1" i="1">
                <a:solidFill>
                  <a:srgbClr val="231F20"/>
                </a:solidFill>
                <a:latin typeface="Times New Roman"/>
                <a:cs typeface="Times New Roman"/>
              </a:rPr>
              <a:t>H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2000" y="4084942"/>
            <a:ext cx="4750435" cy="5245100"/>
          </a:xfrm>
          <a:custGeom>
            <a:avLst/>
            <a:gdLst/>
            <a:ahLst/>
            <a:cxnLst/>
            <a:rect l="l" t="t" r="r" b="b"/>
            <a:pathLst>
              <a:path w="4750435" h="5245100">
                <a:moveTo>
                  <a:pt x="4750269" y="5244871"/>
                </a:moveTo>
                <a:lnTo>
                  <a:pt x="0" y="5244871"/>
                </a:lnTo>
                <a:lnTo>
                  <a:pt x="0" y="0"/>
                </a:lnTo>
                <a:lnTo>
                  <a:pt x="4750269" y="0"/>
                </a:lnTo>
                <a:lnTo>
                  <a:pt x="4750269" y="5244871"/>
                </a:lnTo>
                <a:close/>
              </a:path>
            </a:pathLst>
          </a:custGeom>
          <a:ln w="25565">
            <a:solidFill>
              <a:srgbClr val="231F2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52164" y="5529669"/>
            <a:ext cx="4424045" cy="20389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Bols </a:t>
            </a:r>
            <a:r>
              <a:rPr dirty="0" sz="1200" spc="185">
                <a:solidFill>
                  <a:srgbClr val="231F20"/>
                </a:solidFill>
                <a:latin typeface="Arial"/>
                <a:cs typeface="Arial"/>
              </a:rPr>
              <a:t>Genever </a:t>
            </a:r>
            <a:r>
              <a:rPr dirty="0" sz="1200" spc="114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200" spc="155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200" spc="140">
                <a:solidFill>
                  <a:srgbClr val="231F20"/>
                </a:solidFill>
                <a:latin typeface="Arial"/>
                <a:cs typeface="Arial"/>
              </a:rPr>
              <a:t>Original </a:t>
            </a:r>
            <a:r>
              <a:rPr dirty="0" sz="1200" spc="125">
                <a:solidFill>
                  <a:srgbClr val="231F20"/>
                </a:solidFill>
                <a:latin typeface="Arial"/>
                <a:cs typeface="Arial"/>
              </a:rPr>
              <a:t>Spirit </a:t>
            </a:r>
            <a:r>
              <a:rPr dirty="0" sz="1200" spc="16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dirty="0" sz="12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204">
                <a:solidFill>
                  <a:srgbClr val="231F20"/>
                </a:solidFill>
                <a:latin typeface="Arial"/>
                <a:cs typeface="Arial"/>
              </a:rPr>
              <a:t>Amsterdam.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Arial"/>
              <a:cs typeface="Arial"/>
            </a:endParaRPr>
          </a:p>
          <a:p>
            <a:pPr marL="12700" marR="495300">
              <a:lnSpc>
                <a:spcPct val="111200"/>
              </a:lnSpc>
            </a:pPr>
            <a:r>
              <a:rPr dirty="0" sz="1200" spc="190">
                <a:solidFill>
                  <a:srgbClr val="231F20"/>
                </a:solidFill>
                <a:latin typeface="Arial"/>
                <a:cs typeface="Arial"/>
              </a:rPr>
              <a:t>Born </a:t>
            </a:r>
            <a:r>
              <a:rPr dirty="0" sz="1200" spc="105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1200" spc="130">
                <a:solidFill>
                  <a:srgbClr val="231F20"/>
                </a:solidFill>
                <a:latin typeface="Arial"/>
                <a:cs typeface="Arial"/>
              </a:rPr>
              <a:t>1575. </a:t>
            </a:r>
            <a:r>
              <a:rPr dirty="0" sz="1200" spc="175">
                <a:solidFill>
                  <a:srgbClr val="231F20"/>
                </a:solidFill>
                <a:latin typeface="Arial"/>
                <a:cs typeface="Arial"/>
              </a:rPr>
              <a:t>Over </a:t>
            </a:r>
            <a:r>
              <a:rPr dirty="0" sz="1200" spc="229">
                <a:solidFill>
                  <a:srgbClr val="231F20"/>
                </a:solidFill>
                <a:latin typeface="Arial"/>
                <a:cs typeface="Arial"/>
              </a:rPr>
              <a:t>400 </a:t>
            </a:r>
            <a:r>
              <a:rPr dirty="0" sz="1200" spc="180">
                <a:solidFill>
                  <a:srgbClr val="231F20"/>
                </a:solidFill>
                <a:latin typeface="Arial"/>
                <a:cs typeface="Arial"/>
              </a:rPr>
              <a:t>years’ </a:t>
            </a:r>
            <a:r>
              <a:rPr dirty="0" sz="1200" spc="190">
                <a:solidFill>
                  <a:srgbClr val="231F20"/>
                </a:solidFill>
                <a:latin typeface="Arial"/>
                <a:cs typeface="Arial"/>
              </a:rPr>
              <a:t>experience</a:t>
            </a:r>
            <a:r>
              <a:rPr dirty="0" sz="1200" spc="-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231F20"/>
                </a:solidFill>
                <a:latin typeface="Arial"/>
                <a:cs typeface="Arial"/>
              </a:rPr>
              <a:t>in  </a:t>
            </a:r>
            <a:r>
              <a:rPr dirty="0" sz="1200" spc="190">
                <a:solidFill>
                  <a:srgbClr val="231F20"/>
                </a:solidFill>
                <a:latin typeface="Arial"/>
                <a:cs typeface="Arial"/>
              </a:rPr>
              <a:t>mastering </a:t>
            </a: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Bols</a:t>
            </a:r>
            <a:r>
              <a:rPr dirty="0" sz="12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80">
                <a:solidFill>
                  <a:srgbClr val="231F20"/>
                </a:solidFill>
                <a:latin typeface="Arial"/>
                <a:cs typeface="Arial"/>
              </a:rPr>
              <a:t>Genever.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Arial"/>
              <a:cs typeface="Arial"/>
            </a:endParaRPr>
          </a:p>
          <a:p>
            <a:pPr marL="12700" marR="68580">
              <a:lnSpc>
                <a:spcPct val="111200"/>
              </a:lnSpc>
            </a:pP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Bols </a:t>
            </a:r>
            <a:r>
              <a:rPr dirty="0" sz="1200" spc="185">
                <a:solidFill>
                  <a:srgbClr val="231F20"/>
                </a:solidFill>
                <a:latin typeface="Arial"/>
                <a:cs typeface="Arial"/>
              </a:rPr>
              <a:t>Genever </a:t>
            </a:r>
            <a:r>
              <a:rPr dirty="0" sz="1200" spc="135">
                <a:solidFill>
                  <a:srgbClr val="231F20"/>
                </a:solidFill>
                <a:latin typeface="Arial"/>
                <a:cs typeface="Arial"/>
              </a:rPr>
              <a:t>Original, </a:t>
            </a:r>
            <a:r>
              <a:rPr dirty="0" sz="1200" spc="17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dirty="0" sz="1200" spc="185">
                <a:solidFill>
                  <a:srgbClr val="231F20"/>
                </a:solidFill>
                <a:latin typeface="Arial"/>
                <a:cs typeface="Arial"/>
              </a:rPr>
              <a:t>incomparable </a:t>
            </a:r>
            <a:r>
              <a:rPr dirty="0" sz="1200" spc="150">
                <a:solidFill>
                  <a:srgbClr val="231F20"/>
                </a:solidFill>
                <a:latin typeface="Arial"/>
                <a:cs typeface="Arial"/>
              </a:rPr>
              <a:t>triple  </a:t>
            </a: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grain </a:t>
            </a:r>
            <a:r>
              <a:rPr dirty="0" sz="1200" spc="175">
                <a:solidFill>
                  <a:srgbClr val="231F20"/>
                </a:solidFill>
                <a:latin typeface="Arial"/>
                <a:cs typeface="Arial"/>
              </a:rPr>
              <a:t>malt </a:t>
            </a:r>
            <a:r>
              <a:rPr dirty="0" sz="1200" spc="140">
                <a:solidFill>
                  <a:srgbClr val="231F20"/>
                </a:solidFill>
                <a:latin typeface="Arial"/>
                <a:cs typeface="Arial"/>
              </a:rPr>
              <a:t>spirit </a:t>
            </a:r>
            <a:r>
              <a:rPr dirty="0" sz="1200" spc="175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1200" spc="225">
                <a:solidFill>
                  <a:srgbClr val="231F20"/>
                </a:solidFill>
                <a:latin typeface="Arial"/>
                <a:cs typeface="Arial"/>
              </a:rPr>
              <a:t>22 </a:t>
            </a: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unique botanicals,  </a:t>
            </a:r>
            <a:r>
              <a:rPr dirty="0" sz="1200" spc="160">
                <a:solidFill>
                  <a:srgbClr val="231F20"/>
                </a:solidFill>
                <a:latin typeface="Arial"/>
                <a:cs typeface="Arial"/>
              </a:rPr>
              <a:t>delivers </a:t>
            </a:r>
            <a:r>
              <a:rPr dirty="0" sz="1200" spc="17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exceptionally </a:t>
            </a:r>
            <a:r>
              <a:rPr dirty="0" sz="1200" spc="210">
                <a:solidFill>
                  <a:srgbClr val="231F20"/>
                </a:solidFill>
                <a:latin typeface="Arial"/>
                <a:cs typeface="Arial"/>
              </a:rPr>
              <a:t>smooth </a:t>
            </a:r>
            <a:r>
              <a:rPr dirty="0" sz="1200" spc="185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200" spc="204">
                <a:solidFill>
                  <a:srgbClr val="231F20"/>
                </a:solidFill>
                <a:latin typeface="Arial"/>
                <a:cs typeface="Arial"/>
              </a:rPr>
              <a:t>complex  </a:t>
            </a:r>
            <a:r>
              <a:rPr dirty="0" sz="1200" spc="185">
                <a:solidFill>
                  <a:srgbClr val="231F20"/>
                </a:solidFill>
                <a:latin typeface="Arial"/>
                <a:cs typeface="Arial"/>
              </a:rPr>
              <a:t>taste </a:t>
            </a:r>
            <a:r>
              <a:rPr dirty="0" sz="1200" spc="190">
                <a:solidFill>
                  <a:srgbClr val="231F20"/>
                </a:solidFill>
                <a:latin typeface="Arial"/>
                <a:cs typeface="Arial"/>
              </a:rPr>
              <a:t>experience </a:t>
            </a:r>
            <a:r>
              <a:rPr dirty="0" sz="1200" spc="16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malt, </a:t>
            </a:r>
            <a:r>
              <a:rPr dirty="0" sz="1200" spc="190">
                <a:solidFill>
                  <a:srgbClr val="231F20"/>
                </a:solidFill>
                <a:latin typeface="Arial"/>
                <a:cs typeface="Arial"/>
              </a:rPr>
              <a:t>stone </a:t>
            </a:r>
            <a:r>
              <a:rPr dirty="0" sz="1200" spc="145">
                <a:solidFill>
                  <a:srgbClr val="231F20"/>
                </a:solidFill>
                <a:latin typeface="Arial"/>
                <a:cs typeface="Arial"/>
              </a:rPr>
              <a:t>fruits </a:t>
            </a:r>
            <a:r>
              <a:rPr dirty="0" sz="1200" spc="185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1200" spc="-9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50">
                <a:solidFill>
                  <a:srgbClr val="231F20"/>
                </a:solidFill>
                <a:latin typeface="Arial"/>
                <a:cs typeface="Arial"/>
              </a:rPr>
              <a:t>juniper  </a:t>
            </a:r>
            <a:r>
              <a:rPr dirty="0" sz="1200" spc="170">
                <a:solidFill>
                  <a:srgbClr val="231F20"/>
                </a:solidFill>
                <a:latin typeface="Arial"/>
                <a:cs typeface="Arial"/>
              </a:rPr>
              <a:t>that </a:t>
            </a:r>
            <a:r>
              <a:rPr dirty="0" sz="1200" spc="120">
                <a:solidFill>
                  <a:srgbClr val="231F20"/>
                </a:solidFill>
                <a:latin typeface="Arial"/>
                <a:cs typeface="Arial"/>
              </a:rPr>
              <a:t>will </a:t>
            </a: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bring </a:t>
            </a:r>
            <a:r>
              <a:rPr dirty="0" sz="1200" spc="170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dirty="0" sz="1200" spc="195">
                <a:solidFill>
                  <a:srgbClr val="231F20"/>
                </a:solidFill>
                <a:latin typeface="Arial"/>
                <a:cs typeface="Arial"/>
              </a:rPr>
              <a:t>tongue </a:t>
            </a:r>
            <a:r>
              <a:rPr dirty="0" sz="1200" spc="185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200" spc="-1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14">
                <a:solidFill>
                  <a:srgbClr val="231F20"/>
                </a:solidFill>
                <a:latin typeface="Arial"/>
                <a:cs typeface="Arial"/>
              </a:rPr>
              <a:t>life!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2164" y="7746105"/>
            <a:ext cx="4283710" cy="8515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200"/>
              </a:lnSpc>
              <a:spcBef>
                <a:spcPts val="100"/>
              </a:spcBef>
            </a:pP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Bols </a:t>
            </a:r>
            <a:r>
              <a:rPr dirty="0" sz="1200" spc="185">
                <a:solidFill>
                  <a:srgbClr val="231F20"/>
                </a:solidFill>
                <a:latin typeface="Arial"/>
                <a:cs typeface="Arial"/>
              </a:rPr>
              <a:t>Genever </a:t>
            </a:r>
            <a:r>
              <a:rPr dirty="0" sz="1200" spc="114">
                <a:solidFill>
                  <a:srgbClr val="231F20"/>
                </a:solidFill>
                <a:latin typeface="Arial"/>
                <a:cs typeface="Arial"/>
              </a:rPr>
              <a:t>is </a:t>
            </a:r>
            <a:r>
              <a:rPr dirty="0" sz="1200" spc="180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200" spc="145">
                <a:solidFill>
                  <a:srgbClr val="231F20"/>
                </a:solidFill>
                <a:latin typeface="Arial"/>
                <a:cs typeface="Arial"/>
              </a:rPr>
              <a:t>ideal </a:t>
            </a:r>
            <a:r>
              <a:rPr dirty="0" sz="1200" spc="140">
                <a:solidFill>
                  <a:srgbClr val="231F20"/>
                </a:solidFill>
                <a:latin typeface="Arial"/>
                <a:cs typeface="Arial"/>
              </a:rPr>
              <a:t>spirit </a:t>
            </a: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for </a:t>
            </a:r>
            <a:r>
              <a:rPr dirty="0" sz="1200" spc="18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dirty="0" sz="12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75">
                <a:solidFill>
                  <a:srgbClr val="231F20"/>
                </a:solidFill>
                <a:latin typeface="Arial"/>
                <a:cs typeface="Arial"/>
              </a:rPr>
              <a:t>signature  </a:t>
            </a:r>
            <a:r>
              <a:rPr dirty="0" sz="1200" spc="160">
                <a:solidFill>
                  <a:srgbClr val="231F20"/>
                </a:solidFill>
                <a:latin typeface="Arial"/>
                <a:cs typeface="Arial"/>
              </a:rPr>
              <a:t>cocktail, </a:t>
            </a:r>
            <a:r>
              <a:rPr dirty="0" sz="1200" spc="155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1200" spc="180">
                <a:solidFill>
                  <a:srgbClr val="231F20"/>
                </a:solidFill>
                <a:latin typeface="Arial"/>
                <a:cs typeface="Arial"/>
              </a:rPr>
              <a:t>Red </a:t>
            </a:r>
            <a:r>
              <a:rPr dirty="0" sz="1200" spc="155">
                <a:solidFill>
                  <a:srgbClr val="231F20"/>
                </a:solidFill>
                <a:latin typeface="Arial"/>
                <a:cs typeface="Arial"/>
              </a:rPr>
              <a:t>Light</a:t>
            </a:r>
            <a:r>
              <a:rPr dirty="0" sz="1200" spc="3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75">
                <a:solidFill>
                  <a:srgbClr val="231F20"/>
                </a:solidFill>
                <a:latin typeface="Arial"/>
                <a:cs typeface="Arial"/>
              </a:rPr>
              <a:t>Negroni:</a:t>
            </a:r>
            <a:endParaRPr sz="1200">
              <a:latin typeface="Arial"/>
              <a:cs typeface="Arial"/>
            </a:endParaRPr>
          </a:p>
          <a:p>
            <a:pPr marL="12700" marR="44450">
              <a:lnSpc>
                <a:spcPct val="111200"/>
              </a:lnSpc>
              <a:spcBef>
                <a:spcPts val="100"/>
              </a:spcBef>
            </a:pPr>
            <a:r>
              <a:rPr dirty="0" sz="1200" spc="145">
                <a:solidFill>
                  <a:srgbClr val="231F20"/>
                </a:solidFill>
                <a:latin typeface="Arial"/>
                <a:cs typeface="Arial"/>
              </a:rPr>
              <a:t>Equal </a:t>
            </a:r>
            <a:r>
              <a:rPr dirty="0" sz="1200" spc="170">
                <a:solidFill>
                  <a:srgbClr val="231F20"/>
                </a:solidFill>
                <a:latin typeface="Arial"/>
                <a:cs typeface="Arial"/>
              </a:rPr>
              <a:t>parts, </a:t>
            </a: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Bols </a:t>
            </a:r>
            <a:r>
              <a:rPr dirty="0" sz="1200" spc="185">
                <a:solidFill>
                  <a:srgbClr val="231F20"/>
                </a:solidFill>
                <a:latin typeface="Arial"/>
                <a:cs typeface="Arial"/>
              </a:rPr>
              <a:t>Genever </a:t>
            </a:r>
            <a:r>
              <a:rPr dirty="0" sz="1200" spc="135">
                <a:solidFill>
                  <a:srgbClr val="231F20"/>
                </a:solidFill>
                <a:latin typeface="Arial"/>
                <a:cs typeface="Arial"/>
              </a:rPr>
              <a:t>Original, </a:t>
            </a:r>
            <a:r>
              <a:rPr dirty="0" sz="1200" spc="165">
                <a:solidFill>
                  <a:srgbClr val="231F20"/>
                </a:solidFill>
                <a:latin typeface="Arial"/>
                <a:cs typeface="Arial"/>
              </a:rPr>
              <a:t>bitter </a:t>
            </a:r>
            <a:r>
              <a:rPr dirty="0" sz="1200" spc="125">
                <a:solidFill>
                  <a:srgbClr val="231F20"/>
                </a:solidFill>
                <a:latin typeface="Arial"/>
                <a:cs typeface="Arial"/>
              </a:rPr>
              <a:t>Italian  </a:t>
            </a:r>
            <a:r>
              <a:rPr dirty="0" sz="1200" spc="150">
                <a:solidFill>
                  <a:srgbClr val="231F20"/>
                </a:solidFill>
                <a:latin typeface="Arial"/>
                <a:cs typeface="Arial"/>
              </a:rPr>
              <a:t>liqueur </a:t>
            </a:r>
            <a:r>
              <a:rPr dirty="0" sz="1200" spc="185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1200" spc="220">
                <a:solidFill>
                  <a:srgbClr val="231F20"/>
                </a:solidFill>
                <a:latin typeface="Arial"/>
                <a:cs typeface="Arial"/>
              </a:rPr>
              <a:t>sweet</a:t>
            </a:r>
            <a:r>
              <a:rPr dirty="0" sz="120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90">
                <a:solidFill>
                  <a:srgbClr val="231F20"/>
                </a:solidFill>
                <a:latin typeface="Arial"/>
                <a:cs typeface="Arial"/>
              </a:rPr>
              <a:t>vermouth.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2164" y="8796556"/>
            <a:ext cx="403034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180">
                <a:solidFill>
                  <a:srgbClr val="231F20"/>
                </a:solidFill>
                <a:latin typeface="Arial"/>
                <a:cs typeface="Arial"/>
              </a:rPr>
              <a:t>Served </a:t>
            </a:r>
            <a:r>
              <a:rPr dirty="0" sz="1200" spc="105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1200" spc="180">
                <a:solidFill>
                  <a:srgbClr val="231F20"/>
                </a:solidFill>
                <a:latin typeface="Arial"/>
                <a:cs typeface="Arial"/>
              </a:rPr>
              <a:t>our </a:t>
            </a:r>
            <a:r>
              <a:rPr dirty="0" sz="1200" spc="175">
                <a:solidFill>
                  <a:srgbClr val="231F20"/>
                </a:solidFill>
                <a:latin typeface="Arial"/>
                <a:cs typeface="Arial"/>
              </a:rPr>
              <a:t>proprietary </a:t>
            </a:r>
            <a:r>
              <a:rPr dirty="0" sz="1200" spc="160">
                <a:solidFill>
                  <a:srgbClr val="231F20"/>
                </a:solidFill>
                <a:latin typeface="Arial"/>
                <a:cs typeface="Arial"/>
              </a:rPr>
              <a:t>Lightbulb</a:t>
            </a:r>
            <a:r>
              <a:rPr dirty="0" sz="12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200" spc="190">
                <a:solidFill>
                  <a:srgbClr val="231F20"/>
                </a:solidFill>
                <a:latin typeface="Arial"/>
                <a:cs typeface="Arial"/>
              </a:rPr>
              <a:t>decanter.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2930" y="4203687"/>
            <a:ext cx="4519930" cy="1062990"/>
          </a:xfrm>
          <a:custGeom>
            <a:avLst/>
            <a:gdLst/>
            <a:ahLst/>
            <a:cxnLst/>
            <a:rect l="l" t="t" r="r" b="b"/>
            <a:pathLst>
              <a:path w="4519930" h="1062989">
                <a:moveTo>
                  <a:pt x="4519434" y="0"/>
                </a:moveTo>
                <a:lnTo>
                  <a:pt x="0" y="0"/>
                </a:lnTo>
                <a:lnTo>
                  <a:pt x="0" y="1062939"/>
                </a:lnTo>
                <a:lnTo>
                  <a:pt x="4519434" y="1062939"/>
                </a:lnTo>
                <a:lnTo>
                  <a:pt x="451943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35651" y="4308751"/>
            <a:ext cx="4036060" cy="8477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algn="ctr" marR="1988185">
              <a:lnSpc>
                <a:spcPts val="2150"/>
              </a:lnSpc>
              <a:spcBef>
                <a:spcPts val="125"/>
              </a:spcBef>
            </a:pPr>
            <a:r>
              <a:rPr dirty="0" sz="1800" spc="145" b="1">
                <a:solidFill>
                  <a:srgbClr val="FFFFFF"/>
                </a:solidFill>
                <a:latin typeface="Times New Roman"/>
                <a:cs typeface="Times New Roman"/>
              </a:rPr>
              <a:t>BOLS</a:t>
            </a:r>
            <a:r>
              <a:rPr dirty="0" sz="1800" spc="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65" b="1">
                <a:solidFill>
                  <a:srgbClr val="FFFFFF"/>
                </a:solidFill>
                <a:latin typeface="Times New Roman"/>
                <a:cs typeface="Times New Roman"/>
              </a:rPr>
              <a:t>GENEVER</a:t>
            </a:r>
            <a:endParaRPr sz="1800">
              <a:latin typeface="Times New Roman"/>
              <a:cs typeface="Times New Roman"/>
            </a:endParaRPr>
          </a:p>
          <a:p>
            <a:pPr algn="ctr" marL="80645">
              <a:lnSpc>
                <a:spcPts val="2140"/>
              </a:lnSpc>
            </a:pPr>
            <a:r>
              <a:rPr dirty="0" sz="1800" spc="180" b="1">
                <a:solidFill>
                  <a:srgbClr val="FFFFFF"/>
                </a:solidFill>
                <a:latin typeface="Times New Roman"/>
                <a:cs typeface="Times New Roman"/>
              </a:rPr>
              <a:t>ORIGINAL</a:t>
            </a:r>
            <a:endParaRPr sz="1800">
              <a:latin typeface="Times New Roman"/>
              <a:cs typeface="Times New Roman"/>
            </a:endParaRPr>
          </a:p>
          <a:p>
            <a:pPr algn="ctr" marL="1983105">
              <a:lnSpc>
                <a:spcPts val="2150"/>
              </a:lnSpc>
            </a:pPr>
            <a:r>
              <a:rPr dirty="0" sz="1800" spc="125" b="1" i="1">
                <a:solidFill>
                  <a:srgbClr val="FFFFFF"/>
                </a:solidFill>
                <a:latin typeface="Times New Roman"/>
                <a:cs typeface="Times New Roman"/>
              </a:rPr>
              <a:t>PERFECT</a:t>
            </a:r>
            <a:r>
              <a:rPr dirty="0" sz="1800" spc="50" b="1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800" spc="150" b="1" i="1">
                <a:solidFill>
                  <a:srgbClr val="FFFFFF"/>
                </a:solidFill>
                <a:latin typeface="Times New Roman"/>
                <a:cs typeface="Times New Roman"/>
              </a:rPr>
              <a:t>PITCH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58486" y="3317201"/>
            <a:ext cx="3013913" cy="49269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5448729" y="7757537"/>
            <a:ext cx="1887220" cy="1109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900" spc="215" b="1">
                <a:solidFill>
                  <a:srgbClr val="231F20"/>
                </a:solidFill>
                <a:latin typeface="Arial"/>
                <a:cs typeface="Arial"/>
              </a:rPr>
              <a:t>WHY </a:t>
            </a:r>
            <a:r>
              <a:rPr dirty="0" sz="900" spc="229" b="1">
                <a:solidFill>
                  <a:srgbClr val="231F20"/>
                </a:solidFill>
                <a:latin typeface="Arial"/>
                <a:cs typeface="Arial"/>
              </a:rPr>
              <a:t>Red </a:t>
            </a:r>
            <a:r>
              <a:rPr dirty="0" sz="900" spc="165" b="1">
                <a:solidFill>
                  <a:srgbClr val="231F20"/>
                </a:solidFill>
                <a:latin typeface="Arial"/>
                <a:cs typeface="Arial"/>
              </a:rPr>
              <a:t>Light</a:t>
            </a:r>
            <a:r>
              <a:rPr dirty="0" sz="900" spc="-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900" spc="190" b="1">
                <a:solidFill>
                  <a:srgbClr val="231F20"/>
                </a:solidFill>
                <a:latin typeface="Arial"/>
                <a:cs typeface="Arial"/>
              </a:rPr>
              <a:t>Negroni:</a:t>
            </a:r>
            <a:endParaRPr sz="900">
              <a:latin typeface="Arial"/>
              <a:cs typeface="Arial"/>
            </a:endParaRPr>
          </a:p>
          <a:p>
            <a:pPr marL="130175" marR="18415" indent="-118110">
              <a:lnSpc>
                <a:spcPct val="121500"/>
              </a:lnSpc>
              <a:spcBef>
                <a:spcPts val="535"/>
              </a:spcBef>
              <a:buSzPct val="116666"/>
              <a:buChar char="•"/>
              <a:tabLst>
                <a:tab pos="128905" algn="l"/>
              </a:tabLst>
            </a:pPr>
            <a:r>
              <a:rPr dirty="0" sz="600" spc="60" b="1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600" spc="100" b="1">
                <a:solidFill>
                  <a:srgbClr val="231F20"/>
                </a:solidFill>
                <a:latin typeface="Arial"/>
                <a:cs typeface="Arial"/>
              </a:rPr>
              <a:t>cheeky </a:t>
            </a:r>
            <a:r>
              <a:rPr dirty="0" sz="600" spc="110" b="1">
                <a:solidFill>
                  <a:srgbClr val="231F20"/>
                </a:solidFill>
                <a:latin typeface="Arial"/>
                <a:cs typeface="Arial"/>
              </a:rPr>
              <a:t>homage </a:t>
            </a:r>
            <a:r>
              <a:rPr dirty="0" sz="600" spc="85" b="1">
                <a:solidFill>
                  <a:srgbClr val="231F20"/>
                </a:solidFill>
                <a:latin typeface="Arial"/>
                <a:cs typeface="Arial"/>
              </a:rPr>
              <a:t>to our </a:t>
            </a:r>
            <a:r>
              <a:rPr dirty="0" sz="600" spc="60" b="1">
                <a:solidFill>
                  <a:srgbClr val="231F20"/>
                </a:solidFill>
                <a:latin typeface="Arial"/>
                <a:cs typeface="Arial"/>
              </a:rPr>
              <a:t>distillery  </a:t>
            </a:r>
            <a:r>
              <a:rPr dirty="0" sz="600" spc="75" b="1">
                <a:solidFill>
                  <a:srgbClr val="231F20"/>
                </a:solidFill>
                <a:latin typeface="Arial"/>
                <a:cs typeface="Arial"/>
              </a:rPr>
              <a:t>location 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600" spc="90" b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600" spc="95" b="1">
                <a:solidFill>
                  <a:srgbClr val="231F20"/>
                </a:solidFill>
                <a:latin typeface="Arial"/>
                <a:cs typeface="Arial"/>
              </a:rPr>
              <a:t>heart </a:t>
            </a:r>
            <a:r>
              <a:rPr dirty="0" sz="600" spc="80" b="1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dirty="0" sz="600" spc="90" b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600" spc="100" b="1">
                <a:solidFill>
                  <a:srgbClr val="231F20"/>
                </a:solidFill>
                <a:latin typeface="Arial"/>
                <a:cs typeface="Arial"/>
              </a:rPr>
              <a:t>Red </a:t>
            </a:r>
            <a:r>
              <a:rPr dirty="0" sz="600" spc="70" b="1">
                <a:solidFill>
                  <a:srgbClr val="231F20"/>
                </a:solidFill>
                <a:latin typeface="Arial"/>
                <a:cs typeface="Arial"/>
              </a:rPr>
              <a:t>Light  District </a:t>
            </a:r>
            <a:r>
              <a:rPr dirty="0" sz="600" spc="45" b="1">
                <a:solidFill>
                  <a:srgbClr val="231F20"/>
                </a:solidFill>
                <a:latin typeface="Arial"/>
                <a:cs typeface="Arial"/>
              </a:rPr>
              <a:t>in</a:t>
            </a:r>
            <a:r>
              <a:rPr dirty="0" sz="600" spc="7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0" b="1">
                <a:solidFill>
                  <a:srgbClr val="231F20"/>
                </a:solidFill>
                <a:latin typeface="Arial"/>
                <a:cs typeface="Arial"/>
              </a:rPr>
              <a:t>Amsterdam.</a:t>
            </a:r>
            <a:endParaRPr sz="600">
              <a:latin typeface="Arial"/>
              <a:cs typeface="Arial"/>
            </a:endParaRPr>
          </a:p>
          <a:p>
            <a:pPr marL="130175" marR="5715" indent="-118110">
              <a:lnSpc>
                <a:spcPct val="121500"/>
              </a:lnSpc>
              <a:spcBef>
                <a:spcPts val="385"/>
              </a:spcBef>
              <a:buSzPct val="116666"/>
              <a:buChar char="•"/>
              <a:tabLst>
                <a:tab pos="128905" algn="l"/>
              </a:tabLst>
            </a:pPr>
            <a:r>
              <a:rPr dirty="0" sz="600" spc="85" b="1">
                <a:solidFill>
                  <a:srgbClr val="231F20"/>
                </a:solidFill>
                <a:latin typeface="Arial"/>
                <a:cs typeface="Arial"/>
              </a:rPr>
              <a:t>Provides </a:t>
            </a:r>
            <a:r>
              <a:rPr dirty="0" sz="600" spc="95" b="1">
                <a:solidFill>
                  <a:srgbClr val="231F20"/>
                </a:solidFill>
                <a:latin typeface="Arial"/>
                <a:cs typeface="Arial"/>
              </a:rPr>
              <a:t>guests </a:t>
            </a:r>
            <a:r>
              <a:rPr dirty="0" sz="600" spc="85" b="1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600" spc="95" b="1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dirty="0" sz="600" spc="110" b="1">
                <a:solidFill>
                  <a:srgbClr val="231F20"/>
                </a:solidFill>
                <a:latin typeface="Arial"/>
                <a:cs typeface="Arial"/>
              </a:rPr>
              <a:t>added</a:t>
            </a:r>
            <a:r>
              <a:rPr dirty="0" sz="600" spc="-1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80" b="1">
                <a:solidFill>
                  <a:srgbClr val="231F20"/>
                </a:solidFill>
                <a:latin typeface="Arial"/>
                <a:cs typeface="Arial"/>
              </a:rPr>
              <a:t>value  </a:t>
            </a:r>
            <a:r>
              <a:rPr dirty="0" sz="600" spc="100" b="1">
                <a:solidFill>
                  <a:srgbClr val="231F20"/>
                </a:solidFill>
                <a:latin typeface="Arial"/>
                <a:cs typeface="Arial"/>
              </a:rPr>
              <a:t>experience </a:t>
            </a:r>
            <a:r>
              <a:rPr dirty="0" sz="600" spc="80" b="1">
                <a:solidFill>
                  <a:srgbClr val="231F20"/>
                </a:solidFill>
                <a:latin typeface="Arial"/>
                <a:cs typeface="Arial"/>
              </a:rPr>
              <a:t>(Theatrical </a:t>
            </a:r>
            <a:r>
              <a:rPr dirty="0" sz="600" spc="90" b="1">
                <a:solidFill>
                  <a:srgbClr val="231F20"/>
                </a:solidFill>
                <a:latin typeface="Arial"/>
                <a:cs typeface="Arial"/>
              </a:rPr>
              <a:t>serve). </a:t>
            </a:r>
            <a:r>
              <a:rPr dirty="0" sz="600" spc="105" b="1">
                <a:solidFill>
                  <a:srgbClr val="231F20"/>
                </a:solidFill>
                <a:latin typeface="Arial"/>
                <a:cs typeface="Arial"/>
              </a:rPr>
              <a:t>Take  </a:t>
            </a:r>
            <a:r>
              <a:rPr dirty="0" sz="600" spc="90" b="1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600" spc="65" b="1">
                <a:solidFill>
                  <a:srgbClr val="231F20"/>
                </a:solidFill>
                <a:latin typeface="Arial"/>
                <a:cs typeface="Arial"/>
              </a:rPr>
              <a:t>lightbulb </a:t>
            </a:r>
            <a:r>
              <a:rPr dirty="0" sz="600" spc="110" b="1">
                <a:solidFill>
                  <a:srgbClr val="231F20"/>
                </a:solidFill>
                <a:latin typeface="Arial"/>
                <a:cs typeface="Arial"/>
              </a:rPr>
              <a:t>home </a:t>
            </a:r>
            <a:r>
              <a:rPr dirty="0" sz="600" spc="85" b="1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dirty="0" sz="600" spc="2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75" b="1">
                <a:solidFill>
                  <a:srgbClr val="231F20"/>
                </a:solidFill>
                <a:latin typeface="Arial"/>
                <a:cs typeface="Arial"/>
              </a:rPr>
              <a:t>you.</a:t>
            </a:r>
            <a:endParaRPr sz="600">
              <a:latin typeface="Arial"/>
              <a:cs typeface="Arial"/>
            </a:endParaRPr>
          </a:p>
          <a:p>
            <a:pPr marL="140335" indent="-128270">
              <a:lnSpc>
                <a:spcPct val="100000"/>
              </a:lnSpc>
              <a:spcBef>
                <a:spcPts val="535"/>
              </a:spcBef>
              <a:buChar char="•"/>
              <a:tabLst>
                <a:tab pos="140970" algn="l"/>
              </a:tabLst>
            </a:pPr>
            <a:r>
              <a:rPr dirty="0" sz="600" spc="95" b="1">
                <a:solidFill>
                  <a:srgbClr val="231F20"/>
                </a:solidFill>
                <a:latin typeface="Arial"/>
                <a:cs typeface="Arial"/>
              </a:rPr>
              <a:t>Perfect </a:t>
            </a:r>
            <a:r>
              <a:rPr dirty="0" sz="600" spc="80" b="1">
                <a:solidFill>
                  <a:srgbClr val="231F20"/>
                </a:solidFill>
                <a:latin typeface="Arial"/>
                <a:cs typeface="Arial"/>
              </a:rPr>
              <a:t>for your </a:t>
            </a:r>
            <a:r>
              <a:rPr dirty="0" sz="600" spc="100" b="1">
                <a:solidFill>
                  <a:srgbClr val="231F20"/>
                </a:solidFill>
                <a:latin typeface="Arial"/>
                <a:cs typeface="Arial"/>
              </a:rPr>
              <a:t>Happy </a:t>
            </a:r>
            <a:r>
              <a:rPr dirty="0" sz="600" spc="95" b="1">
                <a:solidFill>
                  <a:srgbClr val="231F20"/>
                </a:solidFill>
                <a:latin typeface="Arial"/>
                <a:cs typeface="Arial"/>
              </a:rPr>
              <a:t>Hour</a:t>
            </a:r>
            <a:r>
              <a:rPr dirty="0" sz="600" spc="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10" b="1">
                <a:solidFill>
                  <a:srgbClr val="231F20"/>
                </a:solidFill>
                <a:latin typeface="Arial"/>
                <a:cs typeface="Arial"/>
              </a:rPr>
              <a:t>menu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32803" y="129451"/>
            <a:ext cx="7496175" cy="1295400"/>
            <a:chOff x="132803" y="129451"/>
            <a:chExt cx="7496175" cy="1295400"/>
          </a:xfrm>
        </p:grpSpPr>
        <p:sp>
          <p:nvSpPr>
            <p:cNvPr id="13" name="object 13"/>
            <p:cNvSpPr/>
            <p:nvPr/>
          </p:nvSpPr>
          <p:spPr>
            <a:xfrm>
              <a:off x="132803" y="129451"/>
              <a:ext cx="7496175" cy="1295400"/>
            </a:xfrm>
            <a:custGeom>
              <a:avLst/>
              <a:gdLst/>
              <a:ahLst/>
              <a:cxnLst/>
              <a:rect l="l" t="t" r="r" b="b"/>
              <a:pathLst>
                <a:path w="7496175" h="1295400">
                  <a:moveTo>
                    <a:pt x="7495933" y="0"/>
                  </a:moveTo>
                  <a:lnTo>
                    <a:pt x="0" y="0"/>
                  </a:lnTo>
                  <a:lnTo>
                    <a:pt x="0" y="1295349"/>
                  </a:lnTo>
                  <a:lnTo>
                    <a:pt x="7495933" y="1295349"/>
                  </a:lnTo>
                  <a:lnTo>
                    <a:pt x="7495933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3490530" y="297386"/>
              <a:ext cx="898350" cy="9563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874" y="196824"/>
              <a:ext cx="7332345" cy="1142365"/>
            </a:xfrm>
            <a:custGeom>
              <a:avLst/>
              <a:gdLst/>
              <a:ahLst/>
              <a:cxnLst/>
              <a:rect l="l" t="t" r="r" b="b"/>
              <a:pathLst>
                <a:path w="7332345" h="1142365">
                  <a:moveTo>
                    <a:pt x="7331735" y="1141958"/>
                  </a:moveTo>
                  <a:lnTo>
                    <a:pt x="0" y="1141958"/>
                  </a:lnTo>
                  <a:lnTo>
                    <a:pt x="0" y="0"/>
                  </a:lnTo>
                  <a:lnTo>
                    <a:pt x="7331735" y="0"/>
                  </a:lnTo>
                  <a:lnTo>
                    <a:pt x="7331735" y="114195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@Bols_Genever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2463076" y="9632301"/>
            <a:ext cx="1195705" cy="180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 b="1">
                <a:solidFill>
                  <a:srgbClr val="FFFFFF"/>
                </a:solidFill>
                <a:latin typeface="Arial"/>
                <a:cs typeface="Arial"/>
              </a:rPr>
              <a:t>@B</a:t>
            </a:r>
            <a:r>
              <a:rPr dirty="0" sz="1000" spc="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130" b="1">
                <a:solidFill>
                  <a:srgbClr val="FFFFFF"/>
                </a:solidFill>
                <a:latin typeface="Arial"/>
                <a:cs typeface="Arial"/>
              </a:rPr>
              <a:t>ls</a:t>
            </a:r>
            <a:r>
              <a:rPr dirty="0" sz="1000" spc="225" b="1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dirty="0" sz="1000" spc="17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000" spc="25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18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92381" y="9637889"/>
            <a:ext cx="1966595" cy="180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215" b="1">
                <a:solidFill>
                  <a:srgbClr val="FFFFFF"/>
                </a:solidFill>
                <a:latin typeface="Arial"/>
                <a:cs typeface="Arial"/>
                <a:hlinkClick r:id="rId4"/>
              </a:rPr>
              <a:t>www.BolsGenever.com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66336" y="1904136"/>
            <a:ext cx="3263900" cy="20739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100" spc="210" b="1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dirty="0" sz="1100" spc="190" b="1">
                <a:solidFill>
                  <a:srgbClr val="231F20"/>
                </a:solidFill>
                <a:latin typeface="Arial"/>
                <a:cs typeface="Arial"/>
              </a:rPr>
              <a:t>Not</a:t>
            </a:r>
            <a:r>
              <a:rPr dirty="0" sz="1100" spc="-5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155" b="1">
                <a:solidFill>
                  <a:srgbClr val="231F20"/>
                </a:solidFill>
                <a:latin typeface="Arial"/>
                <a:cs typeface="Arial"/>
              </a:rPr>
              <a:t>Do: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ct val="116700"/>
              </a:lnSpc>
              <a:spcBef>
                <a:spcPts val="580"/>
              </a:spcBef>
            </a:pPr>
            <a:r>
              <a:rPr dirty="0" sz="850" spc="90">
                <a:solidFill>
                  <a:srgbClr val="231F20"/>
                </a:solidFill>
                <a:latin typeface="Arial"/>
                <a:cs typeface="Arial"/>
              </a:rPr>
              <a:t>Stay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30">
                <a:solidFill>
                  <a:srgbClr val="231F20"/>
                </a:solidFill>
                <a:latin typeface="Arial"/>
                <a:cs typeface="Arial"/>
              </a:rPr>
              <a:t>away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25">
                <a:solidFill>
                  <a:srgbClr val="231F20"/>
                </a:solidFill>
                <a:latin typeface="Arial"/>
                <a:cs typeface="Arial"/>
              </a:rPr>
              <a:t>from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overwhelming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05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audience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20">
                <a:solidFill>
                  <a:srgbClr val="231F20"/>
                </a:solidFill>
                <a:latin typeface="Arial"/>
                <a:cs typeface="Arial"/>
              </a:rPr>
              <a:t>too  </a:t>
            </a:r>
            <a:r>
              <a:rPr dirty="0" sz="850" spc="135">
                <a:solidFill>
                  <a:srgbClr val="231F20"/>
                </a:solidFill>
                <a:latin typeface="Arial"/>
                <a:cs typeface="Arial"/>
              </a:rPr>
              <a:t>much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on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production </a:t>
            </a:r>
            <a:r>
              <a:rPr dirty="0" sz="850" spc="105">
                <a:solidFill>
                  <a:srgbClr val="231F20"/>
                </a:solidFill>
                <a:latin typeface="Arial"/>
                <a:cs typeface="Arial"/>
              </a:rPr>
              <a:t>methods/historical 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facts.</a:t>
            </a:r>
            <a:endParaRPr sz="850">
              <a:latin typeface="Arial"/>
              <a:cs typeface="Arial"/>
            </a:endParaRPr>
          </a:p>
          <a:p>
            <a:pPr marL="12700" marR="67945">
              <a:lnSpc>
                <a:spcPct val="109800"/>
              </a:lnSpc>
              <a:spcBef>
                <a:spcPts val="560"/>
              </a:spcBef>
            </a:pPr>
            <a:r>
              <a:rPr dirty="0" sz="850" spc="95">
                <a:solidFill>
                  <a:srgbClr val="231F20"/>
                </a:solidFill>
                <a:latin typeface="Arial"/>
                <a:cs typeface="Arial"/>
              </a:rPr>
              <a:t>Instead,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our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05">
                <a:solidFill>
                  <a:srgbClr val="231F20"/>
                </a:solidFill>
                <a:latin typeface="Arial"/>
                <a:cs typeface="Arial"/>
              </a:rPr>
              <a:t>key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30">
                <a:solidFill>
                  <a:srgbClr val="231F20"/>
                </a:solidFill>
                <a:latin typeface="Arial"/>
                <a:cs typeface="Arial"/>
              </a:rPr>
              <a:t>terms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allow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05">
                <a:solidFill>
                  <a:srgbClr val="231F20"/>
                </a:solidFill>
                <a:latin typeface="Arial"/>
                <a:cs typeface="Arial"/>
              </a:rPr>
              <a:t>your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audience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to  understand and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digest the basic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information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about 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Bols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Genever</a:t>
            </a:r>
            <a:r>
              <a:rPr dirty="0" sz="850" spc="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80">
                <a:solidFill>
                  <a:srgbClr val="231F20"/>
                </a:solidFill>
                <a:latin typeface="Arial"/>
                <a:cs typeface="Arial"/>
              </a:rPr>
              <a:t>Original.</a:t>
            </a:r>
            <a:endParaRPr sz="850">
              <a:latin typeface="Arial"/>
              <a:cs typeface="Arial"/>
            </a:endParaRPr>
          </a:p>
          <a:p>
            <a:pPr marL="12700" marR="347345">
              <a:lnSpc>
                <a:spcPct val="109800"/>
              </a:lnSpc>
              <a:spcBef>
                <a:spcPts val="560"/>
              </a:spcBef>
            </a:pPr>
            <a:r>
              <a:rPr dirty="0" sz="850" spc="75">
                <a:solidFill>
                  <a:srgbClr val="231F20"/>
                </a:solidFill>
                <a:latin typeface="Arial"/>
                <a:cs typeface="Arial"/>
              </a:rPr>
              <a:t>This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70">
                <a:solidFill>
                  <a:srgbClr val="231F20"/>
                </a:solidFill>
                <a:latin typeface="Arial"/>
                <a:cs typeface="Arial"/>
              </a:rPr>
              <a:t>will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35">
                <a:solidFill>
                  <a:srgbClr val="231F20"/>
                </a:solidFill>
                <a:latin typeface="Arial"/>
                <a:cs typeface="Arial"/>
              </a:rPr>
              <a:t>make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30">
                <a:solidFill>
                  <a:srgbClr val="231F20"/>
                </a:solidFill>
                <a:latin typeface="Arial"/>
                <a:cs typeface="Arial"/>
              </a:rPr>
              <a:t>them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90">
                <a:solidFill>
                  <a:srgbClr val="231F20"/>
                </a:solidFill>
                <a:latin typeface="Arial"/>
                <a:cs typeface="Arial"/>
              </a:rPr>
              <a:t>feel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comfortable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dirty="0" sz="850" spc="6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Bols 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Genever </a:t>
            </a:r>
            <a:r>
              <a:rPr dirty="0" sz="850" spc="80">
                <a:solidFill>
                  <a:srgbClr val="231F20"/>
                </a:solidFill>
                <a:latin typeface="Arial"/>
                <a:cs typeface="Arial"/>
              </a:rPr>
              <a:t>Original </a:t>
            </a:r>
            <a:r>
              <a:rPr dirty="0" sz="850" spc="65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our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unique</a:t>
            </a:r>
            <a:r>
              <a:rPr dirty="0" sz="850" spc="-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terms.</a:t>
            </a:r>
            <a:endParaRPr sz="850">
              <a:latin typeface="Arial"/>
              <a:cs typeface="Arial"/>
            </a:endParaRPr>
          </a:p>
          <a:p>
            <a:pPr marL="12700" marR="228600">
              <a:lnSpc>
                <a:spcPct val="109800"/>
              </a:lnSpc>
              <a:spcBef>
                <a:spcPts val="560"/>
              </a:spcBef>
            </a:pP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Do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not </a:t>
            </a:r>
            <a:r>
              <a:rPr dirty="0" sz="850" spc="120">
                <a:solidFill>
                  <a:srgbClr val="231F20"/>
                </a:solidFill>
                <a:latin typeface="Arial"/>
                <a:cs typeface="Arial"/>
              </a:rPr>
              <a:t>speak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about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Bols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Genever </a:t>
            </a:r>
            <a:r>
              <a:rPr dirty="0" sz="850" spc="80">
                <a:solidFill>
                  <a:srgbClr val="231F20"/>
                </a:solidFill>
                <a:latin typeface="Arial"/>
                <a:cs typeface="Arial"/>
              </a:rPr>
              <a:t>Original </a:t>
            </a:r>
            <a:r>
              <a:rPr dirty="0" sz="850" spc="65">
                <a:solidFill>
                  <a:srgbClr val="231F20"/>
                </a:solidFill>
                <a:latin typeface="Arial"/>
                <a:cs typeface="Arial"/>
              </a:rPr>
              <a:t>in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the  general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Genever</a:t>
            </a:r>
            <a:r>
              <a:rPr dirty="0" sz="85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terms,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always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refer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25">
                <a:solidFill>
                  <a:srgbClr val="231F20"/>
                </a:solidFill>
                <a:latin typeface="Arial"/>
                <a:cs typeface="Arial"/>
              </a:rPr>
              <a:t>back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Bols 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Genever</a:t>
            </a:r>
            <a:r>
              <a:rPr dirty="0" sz="85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80">
                <a:solidFill>
                  <a:srgbClr val="231F20"/>
                </a:solidFill>
                <a:latin typeface="Arial"/>
                <a:cs typeface="Arial"/>
              </a:rPr>
              <a:t>Original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30">
                <a:solidFill>
                  <a:srgbClr val="231F20"/>
                </a:solidFill>
                <a:latin typeface="Arial"/>
                <a:cs typeface="Arial"/>
              </a:rPr>
              <a:t>what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30">
                <a:solidFill>
                  <a:srgbClr val="231F20"/>
                </a:solidFill>
                <a:latin typeface="Arial"/>
                <a:cs typeface="Arial"/>
              </a:rPr>
              <a:t>makes</a:t>
            </a:r>
            <a:r>
              <a:rPr dirty="0" sz="850" spc="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us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95">
                <a:solidFill>
                  <a:srgbClr val="231F20"/>
                </a:solidFill>
                <a:latin typeface="Arial"/>
                <a:cs typeface="Arial"/>
              </a:rPr>
              <a:t>unique!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4639" y="5950725"/>
            <a:ext cx="1686560" cy="111188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7145">
              <a:lnSpc>
                <a:spcPct val="102600"/>
              </a:lnSpc>
              <a:spcBef>
                <a:spcPts val="95"/>
              </a:spcBef>
            </a:pPr>
            <a:r>
              <a:rPr dirty="0" sz="800" spc="-35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dirty="0" sz="800" spc="135">
                <a:solidFill>
                  <a:srgbClr val="231F20"/>
                </a:solidFill>
                <a:latin typeface="Arial"/>
                <a:cs typeface="Arial"/>
              </a:rPr>
              <a:t>oz Bols </a:t>
            </a:r>
            <a:r>
              <a:rPr dirty="0" sz="800" spc="155">
                <a:solidFill>
                  <a:srgbClr val="231F20"/>
                </a:solidFill>
                <a:latin typeface="Arial"/>
                <a:cs typeface="Arial"/>
              </a:rPr>
              <a:t>Genever </a:t>
            </a:r>
            <a:r>
              <a:rPr dirty="0" sz="800" spc="120">
                <a:solidFill>
                  <a:srgbClr val="231F20"/>
                </a:solidFill>
                <a:latin typeface="Arial"/>
                <a:cs typeface="Arial"/>
              </a:rPr>
              <a:t>Original  </a:t>
            </a:r>
            <a:r>
              <a:rPr dirty="0" sz="800" spc="-35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dirty="0" sz="800" spc="135">
                <a:solidFill>
                  <a:srgbClr val="231F20"/>
                </a:solidFill>
                <a:latin typeface="Arial"/>
                <a:cs typeface="Arial"/>
              </a:rPr>
              <a:t>oz </a:t>
            </a:r>
            <a:r>
              <a:rPr dirty="0" sz="800" spc="175">
                <a:solidFill>
                  <a:srgbClr val="231F20"/>
                </a:solidFill>
                <a:latin typeface="Arial"/>
                <a:cs typeface="Arial"/>
              </a:rPr>
              <a:t>sweet</a:t>
            </a:r>
            <a:r>
              <a:rPr dirty="0" sz="800" spc="8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60">
                <a:solidFill>
                  <a:srgbClr val="231F20"/>
                </a:solidFill>
                <a:latin typeface="Arial"/>
                <a:cs typeface="Arial"/>
              </a:rPr>
              <a:t>vermouth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800" spc="-35">
                <a:solidFill>
                  <a:srgbClr val="231F20"/>
                </a:solidFill>
                <a:latin typeface="Arial"/>
                <a:cs typeface="Arial"/>
              </a:rPr>
              <a:t>1 </a:t>
            </a:r>
            <a:r>
              <a:rPr dirty="0" sz="800" spc="135">
                <a:solidFill>
                  <a:srgbClr val="231F20"/>
                </a:solidFill>
                <a:latin typeface="Arial"/>
                <a:cs typeface="Arial"/>
              </a:rPr>
              <a:t>oz </a:t>
            </a:r>
            <a:r>
              <a:rPr dirty="0" sz="800" spc="105">
                <a:solidFill>
                  <a:srgbClr val="231F20"/>
                </a:solidFill>
                <a:latin typeface="Arial"/>
                <a:cs typeface="Arial"/>
              </a:rPr>
              <a:t>Italian </a:t>
            </a:r>
            <a:r>
              <a:rPr dirty="0" sz="800" spc="135">
                <a:solidFill>
                  <a:srgbClr val="231F20"/>
                </a:solidFill>
                <a:latin typeface="Arial"/>
                <a:cs typeface="Arial"/>
              </a:rPr>
              <a:t>bitter</a:t>
            </a:r>
            <a:r>
              <a:rPr dirty="0" sz="800" spc="10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00" spc="125">
                <a:solidFill>
                  <a:srgbClr val="231F20"/>
                </a:solidFill>
                <a:latin typeface="Arial"/>
                <a:cs typeface="Arial"/>
              </a:rPr>
              <a:t>liqueur</a:t>
            </a:r>
            <a:endParaRPr sz="800">
              <a:latin typeface="Arial"/>
              <a:cs typeface="Arial"/>
            </a:endParaRPr>
          </a:p>
          <a:p>
            <a:pPr marL="12700" marR="77470">
              <a:lnSpc>
                <a:spcPct val="104099"/>
              </a:lnSpc>
              <a:spcBef>
                <a:spcPts val="585"/>
              </a:spcBef>
            </a:pP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Combine 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the ingredients with</a:t>
            </a:r>
            <a:r>
              <a:rPr dirty="0" sz="600" spc="1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ice  </a:t>
            </a: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into 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mixing 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glass, </a:t>
            </a:r>
            <a:r>
              <a:rPr dirty="0" sz="600" spc="12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dirty="0" sz="600" spc="90">
                <a:solidFill>
                  <a:srgbClr val="231F20"/>
                </a:solidFill>
                <a:latin typeface="Arial"/>
                <a:cs typeface="Arial"/>
              </a:rPr>
              <a:t>stir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well.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dirty="0" sz="600" spc="95">
                <a:solidFill>
                  <a:srgbClr val="231F20"/>
                </a:solidFill>
                <a:latin typeface="Arial"/>
                <a:cs typeface="Arial"/>
              </a:rPr>
              <a:t>Strain into 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the 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lightbulb</a:t>
            </a:r>
            <a:r>
              <a:rPr dirty="0" sz="600" spc="8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glass.</a:t>
            </a:r>
            <a:endParaRPr sz="600">
              <a:latin typeface="Arial"/>
              <a:cs typeface="Arial"/>
            </a:endParaRPr>
          </a:p>
          <a:p>
            <a:pPr marL="12700" marR="5080">
              <a:lnSpc>
                <a:spcPct val="105000"/>
              </a:lnSpc>
              <a:spcBef>
                <a:spcPts val="245"/>
              </a:spcBef>
            </a:pP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Serve the </a:t>
            </a:r>
            <a:r>
              <a:rPr dirty="0" sz="600" spc="100">
                <a:solidFill>
                  <a:srgbClr val="231F20"/>
                </a:solidFill>
                <a:latin typeface="Arial"/>
                <a:cs typeface="Arial"/>
              </a:rPr>
              <a:t>lightbulb 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next to 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a 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rocks  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glass </a:t>
            </a:r>
            <a:r>
              <a:rPr dirty="0" sz="600" spc="75">
                <a:solidFill>
                  <a:srgbClr val="231F20"/>
                </a:solidFill>
                <a:latin typeface="Arial"/>
                <a:cs typeface="Arial"/>
              </a:rPr>
              <a:t>filled 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600" spc="105">
                <a:solidFill>
                  <a:srgbClr val="231F20"/>
                </a:solidFill>
                <a:latin typeface="Arial"/>
                <a:cs typeface="Arial"/>
              </a:rPr>
              <a:t>ice </a:t>
            </a:r>
            <a:r>
              <a:rPr dirty="0" sz="600" spc="120">
                <a:solidFill>
                  <a:srgbClr val="231F20"/>
                </a:solidFill>
                <a:latin typeface="Arial"/>
                <a:cs typeface="Arial"/>
              </a:rPr>
              <a:t>and garnished  </a:t>
            </a:r>
            <a:r>
              <a:rPr dirty="0" sz="600" spc="114">
                <a:solidFill>
                  <a:srgbClr val="231F20"/>
                </a:solidFill>
                <a:latin typeface="Arial"/>
                <a:cs typeface="Arial"/>
              </a:rPr>
              <a:t>with 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an </a:t>
            </a:r>
            <a:r>
              <a:rPr dirty="0" sz="600" spc="125">
                <a:solidFill>
                  <a:srgbClr val="231F20"/>
                </a:solidFill>
                <a:latin typeface="Arial"/>
                <a:cs typeface="Arial"/>
              </a:rPr>
              <a:t>orange</a:t>
            </a:r>
            <a:r>
              <a:rPr dirty="0" sz="600" spc="7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600" spc="110">
                <a:solidFill>
                  <a:srgbClr val="231F20"/>
                </a:solidFill>
                <a:latin typeface="Arial"/>
                <a:cs typeface="Arial"/>
              </a:rPr>
              <a:t>twist.</a:t>
            </a:r>
            <a:endParaRPr sz="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8531" y="5391112"/>
            <a:ext cx="41465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70" b="1">
                <a:solidFill>
                  <a:srgbClr val="231F20"/>
                </a:solidFill>
                <a:latin typeface="Times New Roman"/>
                <a:cs typeface="Times New Roman"/>
              </a:rPr>
              <a:t>R</a:t>
            </a:r>
            <a:r>
              <a:rPr dirty="0" sz="1300" spc="85" b="1">
                <a:solidFill>
                  <a:srgbClr val="231F20"/>
                </a:solidFill>
                <a:latin typeface="Times New Roman"/>
                <a:cs typeface="Times New Roman"/>
              </a:rPr>
              <a:t>E</a:t>
            </a:r>
            <a:r>
              <a:rPr dirty="0" sz="1300" spc="150" b="1">
                <a:solidFill>
                  <a:srgbClr val="231F20"/>
                </a:solidFill>
                <a:latin typeface="Times New Roman"/>
                <a:cs typeface="Times New Roman"/>
              </a:rPr>
              <a:t>D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7291" y="5556212"/>
            <a:ext cx="60769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60" b="1">
                <a:solidFill>
                  <a:srgbClr val="231F20"/>
                </a:solidFill>
                <a:latin typeface="Times New Roman"/>
                <a:cs typeface="Times New Roman"/>
              </a:rPr>
              <a:t>LIGHT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747" y="5721312"/>
            <a:ext cx="92583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65" b="1">
                <a:solidFill>
                  <a:srgbClr val="231F20"/>
                </a:solidFill>
                <a:latin typeface="Times New Roman"/>
                <a:cs typeface="Times New Roman"/>
              </a:rPr>
              <a:t>NEGRONI.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27578" y="7156171"/>
            <a:ext cx="1435181" cy="1975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39092" y="1378820"/>
            <a:ext cx="3432175" cy="1727835"/>
          </a:xfrm>
          <a:prstGeom prst="rect">
            <a:avLst/>
          </a:prstGeom>
        </p:spPr>
        <p:txBody>
          <a:bodyPr wrap="square" lIns="0" tIns="153670" rIns="0" bIns="0" rtlCol="0" vert="horz">
            <a:spAutoFit/>
          </a:bodyPr>
          <a:lstStyle/>
          <a:p>
            <a:pPr marL="22860">
              <a:lnSpc>
                <a:spcPct val="100000"/>
              </a:lnSpc>
              <a:spcBef>
                <a:spcPts val="1210"/>
              </a:spcBef>
            </a:pPr>
            <a:r>
              <a:rPr dirty="0" sz="2000" spc="75" b="1">
                <a:solidFill>
                  <a:srgbClr val="231F20"/>
                </a:solidFill>
                <a:latin typeface="Times New Roman"/>
                <a:cs typeface="Times New Roman"/>
              </a:rPr>
              <a:t>WHY</a:t>
            </a:r>
            <a:r>
              <a:rPr dirty="0" sz="2000" spc="-18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0" spc="110" b="1">
                <a:solidFill>
                  <a:srgbClr val="231F20"/>
                </a:solidFill>
                <a:latin typeface="Times New Roman"/>
                <a:cs typeface="Times New Roman"/>
              </a:rPr>
              <a:t>THE</a:t>
            </a:r>
            <a:r>
              <a:rPr dirty="0" sz="2000" spc="-9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0" spc="30" b="1">
                <a:solidFill>
                  <a:srgbClr val="231F20"/>
                </a:solidFill>
                <a:latin typeface="Times New Roman"/>
                <a:cs typeface="Times New Roman"/>
              </a:rPr>
              <a:t>PERFECT</a:t>
            </a:r>
            <a:r>
              <a:rPr dirty="0" sz="2000" spc="-95" b="1">
                <a:solidFill>
                  <a:srgbClr val="231F20"/>
                </a:solidFill>
                <a:latin typeface="Times New Roman"/>
                <a:cs typeface="Times New Roman"/>
              </a:rPr>
              <a:t> </a:t>
            </a:r>
            <a:r>
              <a:rPr dirty="0" sz="2000" spc="15" b="1" i="1">
                <a:solidFill>
                  <a:srgbClr val="231F20"/>
                </a:solidFill>
                <a:latin typeface="Times New Roman"/>
                <a:cs typeface="Times New Roman"/>
              </a:rPr>
              <a:t>PITCH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100" spc="114" b="1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1100" spc="100" b="1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1100" spc="155" b="1">
                <a:solidFill>
                  <a:srgbClr val="231F20"/>
                </a:solidFill>
                <a:latin typeface="Arial"/>
                <a:cs typeface="Arial"/>
              </a:rPr>
              <a:t>Do:</a:t>
            </a:r>
            <a:endParaRPr sz="1100">
              <a:latin typeface="Arial"/>
              <a:cs typeface="Arial"/>
            </a:endParaRPr>
          </a:p>
          <a:p>
            <a:pPr marL="12700" marR="445770">
              <a:lnSpc>
                <a:spcPct val="109800"/>
              </a:lnSpc>
              <a:spcBef>
                <a:spcPts val="650"/>
              </a:spcBef>
            </a:pP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Use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pitch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present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Bols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Genever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80">
                <a:solidFill>
                  <a:srgbClr val="231F20"/>
                </a:solidFill>
                <a:latin typeface="Arial"/>
                <a:cs typeface="Arial"/>
              </a:rPr>
              <a:t>Original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to  </a:t>
            </a:r>
            <a:r>
              <a:rPr dirty="0" sz="850" spc="105">
                <a:solidFill>
                  <a:srgbClr val="231F20"/>
                </a:solidFill>
                <a:latin typeface="Arial"/>
                <a:cs typeface="Arial"/>
              </a:rPr>
              <a:t>your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bartenders, </a:t>
            </a:r>
            <a:r>
              <a:rPr dirty="0" sz="850" spc="105">
                <a:solidFill>
                  <a:srgbClr val="231F20"/>
                </a:solidFill>
                <a:latin typeface="Arial"/>
                <a:cs typeface="Arial"/>
              </a:rPr>
              <a:t>buyers,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and</a:t>
            </a:r>
            <a:r>
              <a:rPr dirty="0" sz="850" spc="-10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20">
                <a:solidFill>
                  <a:srgbClr val="231F20"/>
                </a:solidFill>
                <a:latin typeface="Arial"/>
                <a:cs typeface="Arial"/>
              </a:rPr>
              <a:t>consumers.</a:t>
            </a:r>
            <a:endParaRPr sz="850">
              <a:latin typeface="Arial"/>
              <a:cs typeface="Arial"/>
            </a:endParaRPr>
          </a:p>
          <a:p>
            <a:pPr marL="12700" marR="187960">
              <a:lnSpc>
                <a:spcPct val="109800"/>
              </a:lnSpc>
              <a:spcBef>
                <a:spcPts val="560"/>
              </a:spcBef>
            </a:pPr>
            <a:r>
              <a:rPr dirty="0" sz="850" spc="135">
                <a:solidFill>
                  <a:srgbClr val="231F20"/>
                </a:solidFill>
                <a:latin typeface="Arial"/>
                <a:cs typeface="Arial"/>
              </a:rPr>
              <a:t>We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have </a:t>
            </a:r>
            <a:r>
              <a:rPr dirty="0" sz="850" spc="105">
                <a:solidFill>
                  <a:srgbClr val="231F20"/>
                </a:solidFill>
                <a:latin typeface="Arial"/>
                <a:cs typeface="Arial"/>
              </a:rPr>
              <a:t>purposely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standardized </a:t>
            </a:r>
            <a:r>
              <a:rPr dirty="0" sz="850" spc="85">
                <a:solidFill>
                  <a:srgbClr val="231F20"/>
                </a:solidFill>
                <a:latin typeface="Arial"/>
                <a:cs typeface="Arial"/>
              </a:rPr>
              <a:t>this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pitch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dirty="0" sz="850" spc="95">
                <a:solidFill>
                  <a:srgbClr val="231F20"/>
                </a:solidFill>
                <a:latin typeface="Arial"/>
                <a:cs typeface="Arial"/>
              </a:rPr>
              <a:t>deliver 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the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40">
                <a:solidFill>
                  <a:srgbClr val="231F20"/>
                </a:solidFill>
                <a:latin typeface="Arial"/>
                <a:cs typeface="Arial"/>
              </a:rPr>
              <a:t>same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35">
                <a:solidFill>
                  <a:srgbClr val="231F20"/>
                </a:solidFill>
                <a:latin typeface="Arial"/>
                <a:cs typeface="Arial"/>
              </a:rPr>
              <a:t>message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about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Bols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Genever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80">
                <a:solidFill>
                  <a:srgbClr val="231F20"/>
                </a:solidFill>
                <a:latin typeface="Arial"/>
                <a:cs typeface="Arial"/>
              </a:rPr>
              <a:t>Original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to</a:t>
            </a:r>
            <a:r>
              <a:rPr dirty="0" sz="850" spc="6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55">
                <a:solidFill>
                  <a:srgbClr val="231F20"/>
                </a:solidFill>
                <a:latin typeface="Arial"/>
                <a:cs typeface="Arial"/>
              </a:rPr>
              <a:t>all  </a:t>
            </a:r>
            <a:r>
              <a:rPr dirty="0" sz="850" spc="120">
                <a:solidFill>
                  <a:srgbClr val="231F20"/>
                </a:solidFill>
                <a:latin typeface="Arial"/>
                <a:cs typeface="Arial"/>
              </a:rPr>
              <a:t>accounts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and to </a:t>
            </a:r>
            <a:r>
              <a:rPr dirty="0" sz="850" spc="100">
                <a:solidFill>
                  <a:srgbClr val="231F20"/>
                </a:solidFill>
                <a:latin typeface="Arial"/>
                <a:cs typeface="Arial"/>
              </a:rPr>
              <a:t>allow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our audience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to understand  and </a:t>
            </a:r>
            <a:r>
              <a:rPr dirty="0" sz="850" spc="90">
                <a:solidFill>
                  <a:srgbClr val="231F20"/>
                </a:solidFill>
                <a:latin typeface="Arial"/>
                <a:cs typeface="Arial"/>
              </a:rPr>
              <a:t>feel </a:t>
            </a:r>
            <a:r>
              <a:rPr dirty="0" sz="850" spc="114">
                <a:solidFill>
                  <a:srgbClr val="231F20"/>
                </a:solidFill>
                <a:latin typeface="Arial"/>
                <a:cs typeface="Arial"/>
              </a:rPr>
              <a:t>comfortable</a:t>
            </a:r>
            <a:r>
              <a:rPr dirty="0" sz="850" spc="-15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dirty="0" sz="850" spc="110">
                <a:solidFill>
                  <a:srgbClr val="231F20"/>
                </a:solidFill>
                <a:latin typeface="Arial"/>
                <a:cs typeface="Arial"/>
              </a:rPr>
              <a:t>with the </a:t>
            </a:r>
            <a:r>
              <a:rPr dirty="0" sz="850" spc="80">
                <a:solidFill>
                  <a:srgbClr val="231F20"/>
                </a:solidFill>
                <a:latin typeface="Arial"/>
                <a:cs typeface="Arial"/>
              </a:rPr>
              <a:t>spirit.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233" y="4754359"/>
            <a:ext cx="304863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140" i="1">
                <a:solidFill>
                  <a:srgbClr val="231F20"/>
                </a:solidFill>
                <a:latin typeface="Trebuchet MS"/>
                <a:cs typeface="Trebuchet MS"/>
              </a:rPr>
              <a:t>SIGNATURE</a:t>
            </a:r>
            <a:r>
              <a:rPr dirty="0" sz="2000" spc="-220" i="1">
                <a:solidFill>
                  <a:srgbClr val="231F20"/>
                </a:solidFill>
                <a:latin typeface="Trebuchet MS"/>
                <a:cs typeface="Trebuchet MS"/>
              </a:rPr>
              <a:t> </a:t>
            </a:r>
            <a:r>
              <a:rPr dirty="0" sz="2000" b="1">
                <a:solidFill>
                  <a:srgbClr val="231F20"/>
                </a:solidFill>
                <a:latin typeface="Times New Roman"/>
                <a:cs typeface="Times New Roman"/>
              </a:rPr>
              <a:t>COCKTAILS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41943" y="5111051"/>
            <a:ext cx="4989830" cy="4258945"/>
          </a:xfrm>
          <a:custGeom>
            <a:avLst/>
            <a:gdLst/>
            <a:ahLst/>
            <a:cxnLst/>
            <a:rect l="l" t="t" r="r" b="b"/>
            <a:pathLst>
              <a:path w="4989830" h="4258945">
                <a:moveTo>
                  <a:pt x="4989664" y="0"/>
                </a:moveTo>
                <a:lnTo>
                  <a:pt x="0" y="0"/>
                </a:lnTo>
                <a:lnTo>
                  <a:pt x="0" y="4258945"/>
                </a:lnTo>
                <a:lnTo>
                  <a:pt x="4989664" y="4258945"/>
                </a:lnTo>
                <a:lnTo>
                  <a:pt x="498966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3482492" y="8009458"/>
            <a:ext cx="839469" cy="388620"/>
          </a:xfrm>
          <a:prstGeom prst="rect">
            <a:avLst/>
          </a:prstGeom>
        </p:spPr>
        <p:txBody>
          <a:bodyPr wrap="square" lIns="0" tIns="45719" rIns="0" bIns="0" rtlCol="0" vert="horz">
            <a:spAutoFit/>
          </a:bodyPr>
          <a:lstStyle/>
          <a:p>
            <a:pPr marL="12700" marR="5080" indent="297815">
              <a:lnSpc>
                <a:spcPts val="1300"/>
              </a:lnSpc>
              <a:spcBef>
                <a:spcPts val="359"/>
              </a:spcBef>
            </a:pPr>
            <a:r>
              <a:rPr dirty="0" sz="1300" spc="60" b="1">
                <a:solidFill>
                  <a:srgbClr val="FFFFFF"/>
                </a:solidFill>
                <a:latin typeface="Times New Roman"/>
                <a:cs typeface="Times New Roman"/>
              </a:rPr>
              <a:t>BEE’S  </a:t>
            </a:r>
            <a:r>
              <a:rPr dirty="0" sz="1300" spc="100" b="1">
                <a:solidFill>
                  <a:srgbClr val="FFFFFF"/>
                </a:solidFill>
                <a:latin typeface="Times New Roman"/>
                <a:cs typeface="Times New Roman"/>
              </a:rPr>
              <a:t>KNEES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97765" y="5711583"/>
            <a:ext cx="626745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175" b="1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dirty="0" sz="1300" spc="90" b="1">
                <a:solidFill>
                  <a:srgbClr val="FFFFFF"/>
                </a:solidFill>
                <a:latin typeface="Times New Roman"/>
                <a:cs typeface="Times New Roman"/>
              </a:rPr>
              <a:t>AIS</a:t>
            </a:r>
            <a:r>
              <a:rPr dirty="0" sz="1300" spc="-140" b="1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dirty="0" sz="1300" spc="35" b="1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95645" y="5909526"/>
            <a:ext cx="1771650" cy="1209040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113664">
              <a:lnSpc>
                <a:spcPct val="100000"/>
              </a:lnSpc>
              <a:spcBef>
                <a:spcPts val="219"/>
              </a:spcBef>
            </a:pPr>
            <a:r>
              <a:rPr dirty="0" sz="800" spc="145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800" spc="125">
                <a:solidFill>
                  <a:srgbClr val="FFFFFF"/>
                </a:solidFill>
                <a:latin typeface="Arial"/>
                <a:cs typeface="Arial"/>
              </a:rPr>
              <a:t>oz Bols </a:t>
            </a:r>
            <a:r>
              <a:rPr dirty="0" sz="800" spc="140">
                <a:solidFill>
                  <a:srgbClr val="FFFFFF"/>
                </a:solidFill>
                <a:latin typeface="Arial"/>
                <a:cs typeface="Arial"/>
              </a:rPr>
              <a:t>Genever</a:t>
            </a:r>
            <a:r>
              <a:rPr dirty="0" sz="800" spc="1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05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endParaRPr sz="800">
              <a:latin typeface="Arial"/>
              <a:cs typeface="Arial"/>
            </a:endParaRPr>
          </a:p>
          <a:p>
            <a:pPr marL="83820">
              <a:lnSpc>
                <a:spcPct val="100000"/>
              </a:lnSpc>
              <a:spcBef>
                <a:spcPts val="120"/>
              </a:spcBef>
            </a:pPr>
            <a:r>
              <a:rPr dirty="0" sz="800" spc="100">
                <a:solidFill>
                  <a:srgbClr val="FFFFFF"/>
                </a:solidFill>
                <a:latin typeface="Arial"/>
                <a:cs typeface="Arial"/>
              </a:rPr>
              <a:t>.5 </a:t>
            </a:r>
            <a:r>
              <a:rPr dirty="0" sz="800" spc="110">
                <a:solidFill>
                  <a:srgbClr val="FFFFFF"/>
                </a:solidFill>
                <a:latin typeface="Arial"/>
                <a:cs typeface="Arial"/>
              </a:rPr>
              <a:t>oz </a:t>
            </a: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Orange</a:t>
            </a:r>
            <a:r>
              <a:rPr dirty="0" sz="800" spc="-1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20">
                <a:solidFill>
                  <a:srgbClr val="FFFFFF"/>
                </a:solidFill>
                <a:latin typeface="Arial"/>
                <a:cs typeface="Arial"/>
              </a:rPr>
              <a:t>Curacao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.25 </a:t>
            </a:r>
            <a:r>
              <a:rPr dirty="0" sz="800" spc="110">
                <a:solidFill>
                  <a:srgbClr val="FFFFFF"/>
                </a:solidFill>
                <a:latin typeface="Arial"/>
                <a:cs typeface="Arial"/>
              </a:rPr>
              <a:t>oz </a:t>
            </a:r>
            <a:r>
              <a:rPr dirty="0" sz="800" spc="105">
                <a:solidFill>
                  <a:srgbClr val="FFFFFF"/>
                </a:solidFill>
                <a:latin typeface="Arial"/>
                <a:cs typeface="Arial"/>
              </a:rPr>
              <a:t>simple</a:t>
            </a:r>
            <a:r>
              <a:rPr dirty="0" sz="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05">
                <a:solidFill>
                  <a:srgbClr val="FFFFFF"/>
                </a:solidFill>
                <a:latin typeface="Arial"/>
                <a:cs typeface="Arial"/>
              </a:rPr>
              <a:t>syrup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.25 </a:t>
            </a:r>
            <a:r>
              <a:rPr dirty="0" sz="800" spc="110">
                <a:solidFill>
                  <a:srgbClr val="FFFFFF"/>
                </a:solidFill>
                <a:latin typeface="Arial"/>
                <a:cs typeface="Arial"/>
              </a:rPr>
              <a:t>oz </a:t>
            </a: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lemon</a:t>
            </a:r>
            <a:r>
              <a:rPr dirty="0" sz="8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85">
                <a:solidFill>
                  <a:srgbClr val="FFFFFF"/>
                </a:solidFill>
                <a:latin typeface="Arial"/>
                <a:cs typeface="Arial"/>
              </a:rPr>
              <a:t>juice</a:t>
            </a:r>
            <a:endParaRPr sz="800">
              <a:latin typeface="Arial"/>
              <a:cs typeface="Arial"/>
            </a:endParaRPr>
          </a:p>
          <a:p>
            <a:pPr marL="73025" marR="288290">
              <a:lnSpc>
                <a:spcPct val="105000"/>
              </a:lnSpc>
              <a:spcBef>
                <a:spcPts val="725"/>
              </a:spcBef>
            </a:pPr>
            <a:r>
              <a:rPr dirty="0" sz="600" spc="114">
                <a:solidFill>
                  <a:srgbClr val="FFFFFF"/>
                </a:solidFill>
                <a:latin typeface="Arial"/>
                <a:cs typeface="Arial"/>
              </a:rPr>
              <a:t>Shake </a:t>
            </a:r>
            <a:r>
              <a:rPr dirty="0" sz="600" spc="65">
                <a:solidFill>
                  <a:srgbClr val="FFFFFF"/>
                </a:solidFill>
                <a:latin typeface="Arial"/>
                <a:cs typeface="Arial"/>
              </a:rPr>
              <a:t>all </a:t>
            </a:r>
            <a:r>
              <a:rPr dirty="0" sz="600" spc="114">
                <a:solidFill>
                  <a:srgbClr val="FFFFFF"/>
                </a:solidFill>
                <a:latin typeface="Arial"/>
                <a:cs typeface="Arial"/>
              </a:rPr>
              <a:t>ingredients </a:t>
            </a:r>
            <a:r>
              <a:rPr dirty="0" sz="600" spc="12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dirty="0" sz="600" spc="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75">
                <a:solidFill>
                  <a:srgbClr val="FFFFFF"/>
                </a:solidFill>
                <a:latin typeface="Arial"/>
                <a:cs typeface="Arial"/>
              </a:rPr>
              <a:t>fine  </a:t>
            </a:r>
            <a:r>
              <a:rPr dirty="0" sz="600" spc="85">
                <a:solidFill>
                  <a:srgbClr val="FFFFFF"/>
                </a:solidFill>
                <a:latin typeface="Arial"/>
                <a:cs typeface="Arial"/>
              </a:rPr>
              <a:t>strain </a:t>
            </a:r>
            <a:r>
              <a:rPr dirty="0" sz="600" spc="80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600" spc="105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600" spc="90">
                <a:solidFill>
                  <a:srgbClr val="FFFFFF"/>
                </a:solidFill>
                <a:latin typeface="Arial"/>
                <a:cs typeface="Arial"/>
              </a:rPr>
              <a:t>pre-chilled </a:t>
            </a:r>
            <a:r>
              <a:rPr dirty="0" sz="600" spc="114">
                <a:solidFill>
                  <a:srgbClr val="FFFFFF"/>
                </a:solidFill>
                <a:latin typeface="Arial"/>
                <a:cs typeface="Arial"/>
              </a:rPr>
              <a:t>coupe  </a:t>
            </a:r>
            <a:r>
              <a:rPr dirty="0" sz="600" spc="90">
                <a:solidFill>
                  <a:srgbClr val="FFFFFF"/>
                </a:solidFill>
                <a:latin typeface="Arial"/>
                <a:cs typeface="Arial"/>
              </a:rPr>
              <a:t>glass.</a:t>
            </a:r>
            <a:endParaRPr sz="600">
              <a:latin typeface="Arial"/>
              <a:cs typeface="Arial"/>
            </a:endParaRPr>
          </a:p>
          <a:p>
            <a:pPr marL="73025" marR="525780">
              <a:lnSpc>
                <a:spcPct val="138900"/>
              </a:lnSpc>
            </a:pPr>
            <a:r>
              <a:rPr dirty="0" sz="600" spc="100">
                <a:solidFill>
                  <a:srgbClr val="FFFFFF"/>
                </a:solidFill>
                <a:latin typeface="Arial"/>
                <a:cs typeface="Arial"/>
              </a:rPr>
              <a:t>Top with </a:t>
            </a:r>
            <a:r>
              <a:rPr dirty="0" sz="600" spc="90">
                <a:solidFill>
                  <a:srgbClr val="FFFFFF"/>
                </a:solidFill>
                <a:latin typeface="Arial"/>
                <a:cs typeface="Arial"/>
              </a:rPr>
              <a:t>sparkling </a:t>
            </a:r>
            <a:r>
              <a:rPr dirty="0" sz="600" spc="95">
                <a:solidFill>
                  <a:srgbClr val="FFFFFF"/>
                </a:solidFill>
                <a:latin typeface="Arial"/>
                <a:cs typeface="Arial"/>
              </a:rPr>
              <a:t>wine.  </a:t>
            </a:r>
            <a:r>
              <a:rPr dirty="0" sz="600" spc="90">
                <a:solidFill>
                  <a:srgbClr val="FFFFFF"/>
                </a:solidFill>
                <a:latin typeface="Arial"/>
                <a:cs typeface="Arial"/>
              </a:rPr>
              <a:t>Garnish </a:t>
            </a:r>
            <a:r>
              <a:rPr dirty="0" sz="600" spc="100">
                <a:solidFill>
                  <a:srgbClr val="FFFFFF"/>
                </a:solidFill>
                <a:latin typeface="Arial"/>
                <a:cs typeface="Arial"/>
              </a:rPr>
              <a:t>with </a:t>
            </a:r>
            <a:r>
              <a:rPr dirty="0" sz="600" spc="110">
                <a:solidFill>
                  <a:srgbClr val="FFFFFF"/>
                </a:solidFill>
                <a:latin typeface="Arial"/>
                <a:cs typeface="Arial"/>
              </a:rPr>
              <a:t>orange</a:t>
            </a:r>
            <a:r>
              <a:rPr dirty="0" sz="60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85">
                <a:solidFill>
                  <a:srgbClr val="FFFFFF"/>
                </a:solidFill>
                <a:latin typeface="Arial"/>
                <a:cs typeface="Arial"/>
              </a:rPr>
              <a:t>peel.</a:t>
            </a:r>
            <a:endParaRPr sz="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181438" y="8376793"/>
            <a:ext cx="4279265" cy="940435"/>
          </a:xfrm>
          <a:prstGeom prst="rect">
            <a:avLst/>
          </a:prstGeom>
        </p:spPr>
        <p:txBody>
          <a:bodyPr wrap="square" lIns="0" tIns="27939" rIns="0" bIns="0" rtlCol="0" vert="horz">
            <a:spAutoFit/>
          </a:bodyPr>
          <a:lstStyle/>
          <a:p>
            <a:pPr marL="98425">
              <a:lnSpc>
                <a:spcPct val="100000"/>
              </a:lnSpc>
              <a:spcBef>
                <a:spcPts val="219"/>
              </a:spcBef>
            </a:pPr>
            <a:r>
              <a:rPr dirty="0" sz="800" spc="145">
                <a:solidFill>
                  <a:srgbClr val="FFFFFF"/>
                </a:solidFill>
                <a:latin typeface="Arial"/>
                <a:cs typeface="Arial"/>
              </a:rPr>
              <a:t>2 </a:t>
            </a:r>
            <a:r>
              <a:rPr dirty="0" sz="800" spc="125">
                <a:solidFill>
                  <a:srgbClr val="FFFFFF"/>
                </a:solidFill>
                <a:latin typeface="Arial"/>
                <a:cs typeface="Arial"/>
              </a:rPr>
              <a:t>oz Bols </a:t>
            </a:r>
            <a:r>
              <a:rPr dirty="0" sz="800" spc="140">
                <a:solidFill>
                  <a:srgbClr val="FFFFFF"/>
                </a:solidFill>
                <a:latin typeface="Arial"/>
                <a:cs typeface="Arial"/>
              </a:rPr>
              <a:t>Genever</a:t>
            </a:r>
            <a:r>
              <a:rPr dirty="0" sz="800" spc="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05">
                <a:solidFill>
                  <a:srgbClr val="FFFFFF"/>
                </a:solidFill>
                <a:latin typeface="Arial"/>
                <a:cs typeface="Arial"/>
              </a:rPr>
              <a:t>Original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95">
                <a:solidFill>
                  <a:srgbClr val="FFFFFF"/>
                </a:solidFill>
                <a:latin typeface="Arial"/>
                <a:cs typeface="Arial"/>
              </a:rPr>
              <a:t>.75 </a:t>
            </a:r>
            <a:r>
              <a:rPr dirty="0" sz="800" spc="110">
                <a:solidFill>
                  <a:srgbClr val="FFFFFF"/>
                </a:solidFill>
                <a:latin typeface="Arial"/>
                <a:cs typeface="Arial"/>
              </a:rPr>
              <a:t>oz </a:t>
            </a:r>
            <a:r>
              <a:rPr dirty="0" sz="800" spc="114">
                <a:solidFill>
                  <a:srgbClr val="FFFFFF"/>
                </a:solidFill>
                <a:latin typeface="Arial"/>
                <a:cs typeface="Arial"/>
              </a:rPr>
              <a:t>lemon</a:t>
            </a:r>
            <a:r>
              <a:rPr dirty="0" sz="800" spc="18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85">
                <a:solidFill>
                  <a:srgbClr val="FFFFFF"/>
                </a:solidFill>
                <a:latin typeface="Arial"/>
                <a:cs typeface="Arial"/>
              </a:rPr>
              <a:t>juice</a:t>
            </a:r>
            <a:endParaRPr sz="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800" spc="95">
                <a:solidFill>
                  <a:srgbClr val="FFFFFF"/>
                </a:solidFill>
                <a:latin typeface="Arial"/>
                <a:cs typeface="Arial"/>
              </a:rPr>
              <a:t>.75 </a:t>
            </a:r>
            <a:r>
              <a:rPr dirty="0" sz="800" spc="110">
                <a:solidFill>
                  <a:srgbClr val="FFFFFF"/>
                </a:solidFill>
                <a:latin typeface="Arial"/>
                <a:cs typeface="Arial"/>
              </a:rPr>
              <a:t>oz </a:t>
            </a:r>
            <a:r>
              <a:rPr dirty="0" sz="800" spc="90">
                <a:solidFill>
                  <a:srgbClr val="FFFFFF"/>
                </a:solidFill>
                <a:latin typeface="Arial"/>
                <a:cs typeface="Arial"/>
              </a:rPr>
              <a:t>local</a:t>
            </a:r>
            <a:r>
              <a:rPr dirty="0" sz="800" spc="1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800" spc="110">
                <a:solidFill>
                  <a:srgbClr val="FFFFFF"/>
                </a:solidFill>
                <a:latin typeface="Arial"/>
                <a:cs typeface="Arial"/>
              </a:rPr>
              <a:t>honey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50">
              <a:latin typeface="Arial"/>
              <a:cs typeface="Arial"/>
            </a:endParaRPr>
          </a:p>
          <a:p>
            <a:pPr marL="99695" marR="3066415">
              <a:lnSpc>
                <a:spcPct val="105000"/>
              </a:lnSpc>
            </a:pPr>
            <a:r>
              <a:rPr dirty="0" sz="600" spc="110">
                <a:solidFill>
                  <a:srgbClr val="FFFFFF"/>
                </a:solidFill>
                <a:latin typeface="Arial"/>
                <a:cs typeface="Arial"/>
              </a:rPr>
              <a:t>Shake </a:t>
            </a:r>
            <a:r>
              <a:rPr dirty="0" sz="600" spc="12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dirty="0" sz="600" spc="100">
                <a:solidFill>
                  <a:srgbClr val="FFFFFF"/>
                </a:solidFill>
                <a:latin typeface="Arial"/>
                <a:cs typeface="Arial"/>
              </a:rPr>
              <a:t>strain </a:t>
            </a:r>
            <a:r>
              <a:rPr dirty="0" sz="600" spc="95">
                <a:solidFill>
                  <a:srgbClr val="FFFFFF"/>
                </a:solidFill>
                <a:latin typeface="Arial"/>
                <a:cs typeface="Arial"/>
              </a:rPr>
              <a:t>into </a:t>
            </a:r>
            <a:r>
              <a:rPr dirty="0" sz="600" spc="105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dirty="0" sz="600" spc="110">
                <a:solidFill>
                  <a:srgbClr val="FFFFFF"/>
                </a:solidFill>
                <a:latin typeface="Arial"/>
                <a:cs typeface="Arial"/>
              </a:rPr>
              <a:t>Nick </a:t>
            </a:r>
            <a:r>
              <a:rPr dirty="0" sz="600" spc="145">
                <a:solidFill>
                  <a:srgbClr val="FFFFFF"/>
                </a:solidFill>
                <a:latin typeface="Arial"/>
                <a:cs typeface="Arial"/>
              </a:rPr>
              <a:t>&amp; </a:t>
            </a:r>
            <a:r>
              <a:rPr dirty="0" sz="600" spc="125">
                <a:solidFill>
                  <a:srgbClr val="FFFFFF"/>
                </a:solidFill>
                <a:latin typeface="Arial"/>
                <a:cs typeface="Arial"/>
              </a:rPr>
              <a:t>Nora</a:t>
            </a:r>
            <a:r>
              <a:rPr dirty="0" sz="600" spc="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14">
                <a:solidFill>
                  <a:srgbClr val="FFFFFF"/>
                </a:solidFill>
                <a:latin typeface="Arial"/>
                <a:cs typeface="Arial"/>
              </a:rPr>
              <a:t>glass</a:t>
            </a:r>
            <a:endParaRPr sz="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700">
              <a:latin typeface="Arial"/>
              <a:cs typeface="Arial"/>
            </a:endParaRPr>
          </a:p>
          <a:p>
            <a:pPr marL="1811020">
              <a:lnSpc>
                <a:spcPct val="100000"/>
              </a:lnSpc>
            </a:pPr>
            <a:r>
              <a:rPr dirty="0" sz="600" spc="10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dirty="0" sz="600" spc="130">
                <a:solidFill>
                  <a:srgbClr val="FFFFFF"/>
                </a:solidFill>
                <a:latin typeface="Arial"/>
                <a:cs typeface="Arial"/>
              </a:rPr>
              <a:t>must </a:t>
            </a:r>
            <a:r>
              <a:rPr dirty="0" sz="600" spc="120">
                <a:solidFill>
                  <a:srgbClr val="FFFFFF"/>
                </a:solidFill>
                <a:latin typeface="Arial"/>
                <a:cs typeface="Arial"/>
              </a:rPr>
              <a:t>have </a:t>
            </a:r>
            <a:r>
              <a:rPr dirty="0" sz="600" spc="10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600" spc="110">
                <a:solidFill>
                  <a:srgbClr val="FFFFFF"/>
                </a:solidFill>
                <a:latin typeface="Arial"/>
                <a:cs typeface="Arial"/>
              </a:rPr>
              <a:t>your </a:t>
            </a:r>
            <a:r>
              <a:rPr dirty="0" sz="600" spc="105">
                <a:solidFill>
                  <a:srgbClr val="FFFFFF"/>
                </a:solidFill>
                <a:latin typeface="Arial"/>
                <a:cs typeface="Arial"/>
              </a:rPr>
              <a:t>classic cocktail </a:t>
            </a:r>
            <a:r>
              <a:rPr dirty="0" sz="600" spc="135">
                <a:solidFill>
                  <a:srgbClr val="FFFFFF"/>
                </a:solidFill>
                <a:latin typeface="Arial"/>
                <a:cs typeface="Arial"/>
              </a:rPr>
              <a:t>menu</a:t>
            </a:r>
            <a:r>
              <a:rPr dirty="0" sz="600" spc="9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14">
                <a:solidFill>
                  <a:srgbClr val="FFFFFF"/>
                </a:solidFill>
                <a:latin typeface="Arial"/>
                <a:cs typeface="Arial"/>
              </a:rPr>
              <a:t>section</a:t>
            </a:r>
            <a:endParaRPr sz="6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182366" y="5760173"/>
            <a:ext cx="3734435" cy="3371215"/>
            <a:chOff x="3182366" y="5760173"/>
            <a:chExt cx="3734435" cy="3371215"/>
          </a:xfrm>
        </p:grpSpPr>
        <p:sp>
          <p:nvSpPr>
            <p:cNvPr id="16" name="object 16"/>
            <p:cNvSpPr/>
            <p:nvPr/>
          </p:nvSpPr>
          <p:spPr>
            <a:xfrm>
              <a:off x="5506592" y="7156188"/>
              <a:ext cx="1410055" cy="19750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3182366" y="5760173"/>
              <a:ext cx="1410068" cy="19751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2944444" y="7804289"/>
            <a:ext cx="1887855" cy="12192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600" spc="105">
                <a:solidFill>
                  <a:srgbClr val="FFFFFF"/>
                </a:solidFill>
                <a:latin typeface="Arial"/>
                <a:cs typeface="Arial"/>
              </a:rPr>
              <a:t>Easy 1-2-3 </a:t>
            </a:r>
            <a:r>
              <a:rPr dirty="0" sz="600" spc="110">
                <a:solidFill>
                  <a:srgbClr val="FFFFFF"/>
                </a:solidFill>
                <a:latin typeface="Arial"/>
                <a:cs typeface="Arial"/>
              </a:rPr>
              <a:t>refreshing </a:t>
            </a:r>
            <a:r>
              <a:rPr dirty="0" sz="600" spc="145">
                <a:solidFill>
                  <a:srgbClr val="FFFFFF"/>
                </a:solidFill>
                <a:latin typeface="Arial"/>
                <a:cs typeface="Arial"/>
              </a:rPr>
              <a:t>summer</a:t>
            </a:r>
            <a:r>
              <a:rPr dirty="0" sz="600" spc="7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600" spc="110">
                <a:solidFill>
                  <a:srgbClr val="FFFFFF"/>
                </a:solidFill>
                <a:latin typeface="Arial"/>
                <a:cs typeface="Arial"/>
              </a:rPr>
              <a:t>cocktail</a:t>
            </a:r>
            <a:endParaRPr sz="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30636" y="5104277"/>
            <a:ext cx="2074545" cy="653415"/>
          </a:xfrm>
          <a:prstGeom prst="rect">
            <a:avLst/>
          </a:prstGeom>
        </p:spPr>
        <p:txBody>
          <a:bodyPr wrap="square" lIns="0" tIns="1244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u="sng" sz="1400" spc="15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CITRUS</a:t>
            </a:r>
            <a:r>
              <a:rPr dirty="0" u="sng" sz="1400" spc="-8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 spc="10" b="1" i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COCKTAILS</a:t>
            </a:r>
            <a:endParaRPr sz="1400">
              <a:latin typeface="Times New Roman"/>
              <a:cs typeface="Times New Roman"/>
            </a:endParaRPr>
          </a:p>
          <a:p>
            <a:pPr marL="1668780">
              <a:lnSpc>
                <a:spcPct val="100000"/>
              </a:lnSpc>
              <a:spcBef>
                <a:spcPts val="819"/>
              </a:spcBef>
            </a:pPr>
            <a:r>
              <a:rPr dirty="0" sz="1300" spc="110" b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1300">
              <a:latin typeface="Times New Roman"/>
              <a:cs typeface="Times New Roman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35775" y="9482315"/>
            <a:ext cx="7499984" cy="498475"/>
            <a:chOff x="135775" y="9482315"/>
            <a:chExt cx="7499984" cy="498475"/>
          </a:xfrm>
        </p:grpSpPr>
        <p:sp>
          <p:nvSpPr>
            <p:cNvPr id="21" name="object 21"/>
            <p:cNvSpPr/>
            <p:nvPr/>
          </p:nvSpPr>
          <p:spPr>
            <a:xfrm>
              <a:off x="135775" y="9482315"/>
              <a:ext cx="7499984" cy="498475"/>
            </a:xfrm>
            <a:custGeom>
              <a:avLst/>
              <a:gdLst/>
              <a:ahLst/>
              <a:cxnLst/>
              <a:rect l="l" t="t" r="r" b="b"/>
              <a:pathLst>
                <a:path w="7499984" h="498475">
                  <a:moveTo>
                    <a:pt x="7499604" y="0"/>
                  </a:moveTo>
                  <a:lnTo>
                    <a:pt x="0" y="0"/>
                  </a:lnTo>
                  <a:lnTo>
                    <a:pt x="0" y="498462"/>
                  </a:lnTo>
                  <a:lnTo>
                    <a:pt x="7499604" y="498462"/>
                  </a:lnTo>
                  <a:lnTo>
                    <a:pt x="7499604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46828" y="9627232"/>
              <a:ext cx="216987" cy="21723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183823" y="9617978"/>
              <a:ext cx="216987" cy="21709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0" y="129451"/>
            <a:ext cx="7633970" cy="4493895"/>
            <a:chOff x="0" y="129451"/>
            <a:chExt cx="7633970" cy="4493895"/>
          </a:xfrm>
        </p:grpSpPr>
        <p:sp>
          <p:nvSpPr>
            <p:cNvPr id="25" name="object 25"/>
            <p:cNvSpPr/>
            <p:nvPr/>
          </p:nvSpPr>
          <p:spPr>
            <a:xfrm>
              <a:off x="0" y="1243355"/>
              <a:ext cx="4054055" cy="337944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37668" y="129451"/>
              <a:ext cx="7496175" cy="1295400"/>
            </a:xfrm>
            <a:custGeom>
              <a:avLst/>
              <a:gdLst/>
              <a:ahLst/>
              <a:cxnLst/>
              <a:rect l="l" t="t" r="r" b="b"/>
              <a:pathLst>
                <a:path w="7496175" h="1295400">
                  <a:moveTo>
                    <a:pt x="7495946" y="0"/>
                  </a:moveTo>
                  <a:lnTo>
                    <a:pt x="0" y="0"/>
                  </a:lnTo>
                  <a:lnTo>
                    <a:pt x="0" y="1295349"/>
                  </a:lnTo>
                  <a:lnTo>
                    <a:pt x="7495946" y="1295349"/>
                  </a:lnTo>
                  <a:lnTo>
                    <a:pt x="7495946" y="0"/>
                  </a:lnTo>
                  <a:close/>
                </a:path>
              </a:pathLst>
            </a:custGeom>
            <a:solidFill>
              <a:srgbClr val="01020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508107" y="310086"/>
              <a:ext cx="898342" cy="95631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33286" y="196824"/>
              <a:ext cx="7332345" cy="1142365"/>
            </a:xfrm>
            <a:custGeom>
              <a:avLst/>
              <a:gdLst/>
              <a:ahLst/>
              <a:cxnLst/>
              <a:rect l="l" t="t" r="r" b="b"/>
              <a:pathLst>
                <a:path w="7332345" h="1142365">
                  <a:moveTo>
                    <a:pt x="7331735" y="1141958"/>
                  </a:moveTo>
                  <a:lnTo>
                    <a:pt x="0" y="1141958"/>
                  </a:lnTo>
                  <a:lnTo>
                    <a:pt x="0" y="0"/>
                  </a:lnTo>
                  <a:lnTo>
                    <a:pt x="7331735" y="0"/>
                  </a:lnTo>
                  <a:lnTo>
                    <a:pt x="7331735" y="1141958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150"/>
              <a:t>@Bols_Genever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2463076" y="9632301"/>
            <a:ext cx="1195705" cy="1809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spc="25" b="1">
                <a:solidFill>
                  <a:srgbClr val="FFFFFF"/>
                </a:solidFill>
                <a:latin typeface="Arial"/>
                <a:cs typeface="Arial"/>
              </a:rPr>
              <a:t>@B</a:t>
            </a:r>
            <a:r>
              <a:rPr dirty="0" sz="1000" spc="200" b="1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dirty="0" sz="1000" spc="130" b="1">
                <a:solidFill>
                  <a:srgbClr val="FFFFFF"/>
                </a:solidFill>
                <a:latin typeface="Arial"/>
                <a:cs typeface="Arial"/>
              </a:rPr>
              <a:t>ls</a:t>
            </a:r>
            <a:r>
              <a:rPr dirty="0" sz="1000" spc="225" b="1">
                <a:solidFill>
                  <a:srgbClr val="FFFFFF"/>
                </a:solidFill>
                <a:latin typeface="Arial"/>
                <a:cs typeface="Arial"/>
              </a:rPr>
              <a:t>Gene</a:t>
            </a:r>
            <a:r>
              <a:rPr dirty="0" sz="1000" spc="170" b="1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dirty="0" sz="1000" spc="254" b="1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dirty="0" sz="1000" spc="180" b="1">
                <a:solidFill>
                  <a:srgbClr val="FFFFFF"/>
                </a:solidFill>
                <a:latin typeface="Arial"/>
                <a:cs typeface="Arial"/>
              </a:rPr>
              <a:t>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292381" y="9637889"/>
            <a:ext cx="1966595" cy="180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215" b="1">
                <a:solidFill>
                  <a:srgbClr val="FFFFFF"/>
                </a:solidFill>
                <a:latin typeface="Arial"/>
                <a:cs typeface="Arial"/>
                <a:hlinkClick r:id="rId9"/>
              </a:rPr>
              <a:t>www.BolsGenever.com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Bols Genever The Perfect Pitch 2019</dc:title>
  <dcterms:created xsi:type="dcterms:W3CDTF">2020-04-16T18:43:04Z</dcterms:created>
  <dcterms:modified xsi:type="dcterms:W3CDTF">2020-04-16T18:43:04Z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2019-04-09T00:00:00Z</vt:filetime>
  </property>
  <property fmtid="{D5CDD505-2E9C-101B-9397-08002B2CF9AE}" pid="3" name="Creator">
    <vt:lpwstr>Adobe Illustrator CC 23.0 (Macintosh)</vt:lpwstr>
  </property>
  <property fmtid="{D5CDD505-2E9C-101B-9397-08002B2CF9AE}" pid="4" name="LastSaved">
    <vt:filetime>2020-04-16T00:00:00Z</vt:filetime>
  </property>
</Properties>
</file>