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66" r:id="rId3"/>
    <p:sldId id="267" r:id="rId4"/>
    <p:sldId id="256" r:id="rId5"/>
    <p:sldId id="258" r:id="rId6"/>
    <p:sldId id="259" r:id="rId7"/>
    <p:sldId id="260" r:id="rId8"/>
    <p:sldId id="261" r:id="rId9"/>
    <p:sldId id="262" r:id="rId10"/>
    <p:sldId id="265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5"/>
    <p:restoredTop sz="91411"/>
  </p:normalViewPr>
  <p:slideViewPr>
    <p:cSldViewPr snapToGrid="0" snapToObjects="1">
      <p:cViewPr varScale="1">
        <p:scale>
          <a:sx n="75" d="100"/>
          <a:sy n="75" d="100"/>
        </p:scale>
        <p:origin x="37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6FB78-6F5D-FF4F-8B8B-87EECE29FD29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F7846-5974-FA44-9D6D-56DFF1B93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2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0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9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3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1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2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0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0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F5A4C-94E6-B348-96E5-FBD7B280364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5EF05-AA42-2B42-9307-429304EF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Sell%20sheet%20link" TargetMode="External"/><Relationship Id="rId4" Type="http://schemas.openxmlformats.org/officeDocument/2006/relationships/hyperlink" Target="Pack%20shot%20Link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94358" y="501973"/>
            <a:ext cx="7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100% Malt Spirit </a:t>
            </a:r>
            <a:r>
              <a:rPr lang="en-US" dirty="0" err="1"/>
              <a:t>Bols</a:t>
            </a:r>
            <a:r>
              <a:rPr lang="en-US" dirty="0"/>
              <a:t> </a:t>
            </a:r>
            <a:r>
              <a:rPr lang="en-US" dirty="0" err="1"/>
              <a:t>Genever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1365" y="876866"/>
            <a:ext cx="11474235" cy="60478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WHEN: </a:t>
            </a:r>
            <a:r>
              <a:rPr lang="en-US" dirty="0" smtClean="0"/>
              <a:t>January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(listed at distributors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december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WHAT: </a:t>
            </a:r>
            <a:r>
              <a:rPr lang="en-US" dirty="0"/>
              <a:t>750ML </a:t>
            </a:r>
          </a:p>
          <a:p>
            <a:endParaRPr lang="en-US" dirty="0"/>
          </a:p>
          <a:p>
            <a:r>
              <a:rPr lang="en-US" b="1" dirty="0"/>
              <a:t>WHERE: </a:t>
            </a:r>
            <a:r>
              <a:rPr lang="en-US" dirty="0"/>
              <a:t>NY/CA/IL/MA/CO/TX</a:t>
            </a:r>
          </a:p>
          <a:p>
            <a:endParaRPr lang="en-US" dirty="0"/>
          </a:p>
          <a:p>
            <a:r>
              <a:rPr lang="en-US" b="1" dirty="0"/>
              <a:t>HOW MANY: </a:t>
            </a:r>
            <a:r>
              <a:rPr lang="en-US" b="1" u="sng" dirty="0" smtClean="0"/>
              <a:t>Special Item </a:t>
            </a:r>
            <a:r>
              <a:rPr lang="en-US" dirty="0" smtClean="0"/>
              <a:t>33 cases (actual cases) </a:t>
            </a:r>
            <a:r>
              <a:rPr lang="en-US" dirty="0"/>
              <a:t>per states 1 time </a:t>
            </a:r>
            <a:r>
              <a:rPr lang="en-US" dirty="0" smtClean="0"/>
              <a:t>PO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FOB</a:t>
            </a:r>
            <a:r>
              <a:rPr lang="en-US" b="1" dirty="0"/>
              <a:t>: </a:t>
            </a:r>
            <a:r>
              <a:rPr lang="en-US" dirty="0"/>
              <a:t>$200</a:t>
            </a:r>
            <a:r>
              <a:rPr lang="en-US" b="1" dirty="0"/>
              <a:t> </a:t>
            </a:r>
          </a:p>
          <a:p>
            <a:endParaRPr lang="en-US" b="1" dirty="0"/>
          </a:p>
          <a:p>
            <a:r>
              <a:rPr lang="en-US" b="1" dirty="0" smtClean="0"/>
              <a:t>Wholesale per case :</a:t>
            </a:r>
            <a:r>
              <a:rPr lang="en-US" b="1" dirty="0"/>
              <a:t> </a:t>
            </a:r>
            <a:r>
              <a:rPr lang="en-US" dirty="0" smtClean="0"/>
              <a:t>IL: $288, NY: $282, CA: $282, MA: $282, CO: $282, TX: $282</a:t>
            </a:r>
          </a:p>
          <a:p>
            <a:endParaRPr lang="en-US" dirty="0"/>
          </a:p>
          <a:p>
            <a:r>
              <a:rPr lang="en-US" b="1" u="sng" dirty="0" smtClean="0"/>
              <a:t>NO CASE DEAL!!</a:t>
            </a:r>
            <a:endParaRPr lang="en-US" b="1" u="sng" dirty="0"/>
          </a:p>
          <a:p>
            <a:endParaRPr lang="en-US" b="1" dirty="0"/>
          </a:p>
          <a:p>
            <a:r>
              <a:rPr lang="en-US" b="1" dirty="0"/>
              <a:t>SRP:  </a:t>
            </a:r>
            <a:r>
              <a:rPr lang="en-US" dirty="0"/>
              <a:t>SRP $69.99  </a:t>
            </a:r>
            <a:endParaRPr dirty="0"/>
          </a:p>
          <a:p>
            <a:endParaRPr dirty="0"/>
          </a:p>
          <a:p>
            <a:r>
              <a:rPr lang="en-US" b="1" dirty="0"/>
              <a:t>PRESS: </a:t>
            </a:r>
            <a:r>
              <a:rPr lang="en-US" dirty="0"/>
              <a:t>OCTOBER 1</a:t>
            </a:r>
            <a:r>
              <a:rPr lang="en-US" baseline="30000" dirty="0"/>
              <a:t>st</a:t>
            </a:r>
            <a:r>
              <a:rPr lang="en-US" dirty="0"/>
              <a:t> begin the push </a:t>
            </a:r>
          </a:p>
          <a:p>
            <a:endParaRPr lang="en-US" dirty="0"/>
          </a:p>
          <a:p>
            <a:r>
              <a:rPr lang="en-US" b="1" dirty="0"/>
              <a:t>ASSETS: </a:t>
            </a:r>
            <a:r>
              <a:rPr lang="en-US" b="1" dirty="0" smtClean="0">
                <a:hlinkClick r:id="rId3" action="ppaction://hlinkfile"/>
              </a:rPr>
              <a:t>Sell sheet link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dirty="0" smtClean="0"/>
              <a:t>Pack </a:t>
            </a:r>
            <a:r>
              <a:rPr lang="en-US" dirty="0" smtClean="0"/>
              <a:t>shot image </a:t>
            </a:r>
            <a:r>
              <a:rPr lang="en-US" dirty="0"/>
              <a:t>link: </a:t>
            </a:r>
            <a:r>
              <a:rPr lang="en-US" b="1" dirty="0">
                <a:hlinkClick r:id="rId4" action="ppaction://hlinkfile"/>
              </a:rPr>
              <a:t>Pack shot Link</a:t>
            </a:r>
            <a:endParaRPr lang="en-US" b="1" dirty="0"/>
          </a:p>
          <a:p>
            <a:endParaRPr lang="en-US" sz="900" u="sng" dirty="0"/>
          </a:p>
          <a:p>
            <a:r>
              <a:rPr lang="en-US" dirty="0" smtClean="0"/>
              <a:t>Received samples for PR 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5" y="1743075"/>
            <a:ext cx="2725615" cy="35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 North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43" y="1685593"/>
            <a:ext cx="4015780" cy="488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35" y="1960897"/>
            <a:ext cx="7069393" cy="160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2335" y="4348997"/>
            <a:ext cx="6493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50 top On-P and 7 top Off-P accounts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account’s request please contact SM for authorization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743" y="1269247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92766" y="1522545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5" y="2094270"/>
            <a:ext cx="5580557" cy="4396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20" y="2094270"/>
            <a:ext cx="5318789" cy="1804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6332" y="4132688"/>
            <a:ext cx="6493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32 top On-P and 12 top Off-P accounts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account’s request please contact SM for authorization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75" y="166811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66391" y="1724938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" y="1740309"/>
            <a:ext cx="3994538" cy="4758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77" y="1740309"/>
            <a:ext cx="6558730" cy="1343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617" y="3634233"/>
            <a:ext cx="6493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dirty="0" smtClean="0"/>
              <a:t>50 top On-P and </a:t>
            </a:r>
            <a:r>
              <a:rPr lang="en-US" dirty="0"/>
              <a:t>6</a:t>
            </a:r>
            <a:r>
              <a:rPr lang="en-US" dirty="0" smtClean="0"/>
              <a:t> top Off-P accounts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account’s request please contact SM for authorization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1151" y="131626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18907" y="1370977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PR, launch Ad and launch event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11" y="3271851"/>
            <a:ext cx="2349500" cy="3049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7767" y="2182761"/>
            <a:ext cx="72758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Launch Ad: in the #1 trade magazine, Imbibe (2 months January/February)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Press: December gift issues consumer and trade publication looking for 24 press clip from December to February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Launch event with Piet in January 2018: </a:t>
            </a:r>
          </a:p>
          <a:p>
            <a:r>
              <a:rPr lang="en-US" dirty="0" smtClean="0"/>
              <a:t>- 1</a:t>
            </a:r>
            <a:r>
              <a:rPr lang="en-US" baseline="30000" dirty="0" smtClean="0"/>
              <a:t>st</a:t>
            </a:r>
            <a:r>
              <a:rPr lang="en-US" dirty="0" smtClean="0"/>
              <a:t> event in mature market in NYC (with Boston guests joining)</a:t>
            </a:r>
          </a:p>
          <a:p>
            <a:r>
              <a:rPr lang="en-US" dirty="0" smtClean="0"/>
              <a:t>- 2</a:t>
            </a:r>
            <a:r>
              <a:rPr lang="en-US" baseline="30000" dirty="0" smtClean="0"/>
              <a:t>nd</a:t>
            </a:r>
            <a:r>
              <a:rPr lang="en-US" dirty="0" smtClean="0"/>
              <a:t> event in emerging market in Denver Colorado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11" y="1423983"/>
            <a:ext cx="2581992" cy="17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1961" y="1307690"/>
            <a:ext cx="549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Launch calendar</a:t>
            </a:r>
            <a:endParaRPr lang="en-US" sz="2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05977"/>
              </p:ext>
            </p:extLst>
          </p:nvPr>
        </p:nvGraphicFramePr>
        <p:xfrm>
          <a:off x="1845733" y="2065867"/>
          <a:ext cx="8669867" cy="3708400"/>
        </p:xfrm>
        <a:graphic>
          <a:graphicData uri="http://schemas.openxmlformats.org/drawingml/2006/table">
            <a:tbl>
              <a:tblPr/>
              <a:tblGrid>
                <a:gridCol w="2033200"/>
                <a:gridCol w="1022993"/>
                <a:gridCol w="1112505"/>
                <a:gridCol w="1112505"/>
                <a:gridCol w="1163654"/>
                <a:gridCol w="1112505"/>
                <a:gridCol w="1112505"/>
              </a:tblGrid>
              <a:tr h="684992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OCTOBER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NOVEMBER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DECEMBER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JANUARY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FEBRUARY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MARCH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Listed with MHW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DONE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listed with distributors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DONE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MARKET LAUNCH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January 15th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PRESS CLIP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DONE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IMBIBE ADS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PIET LAUNCH EVENT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6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/>
              <a:t>100% Malt Spirit </a:t>
            </a:r>
            <a:r>
              <a:rPr lang="en-US" dirty="0" err="1"/>
              <a:t>Bols</a:t>
            </a:r>
            <a:r>
              <a:rPr lang="en-US" dirty="0"/>
              <a:t> </a:t>
            </a:r>
            <a:r>
              <a:rPr lang="en-US" dirty="0" err="1"/>
              <a:t>Genever</a:t>
            </a:r>
            <a:endParaRPr lang="en-US" dirty="0"/>
          </a:p>
          <a:p>
            <a:pPr algn="ctr"/>
            <a:r>
              <a:rPr lang="en-US" sz="2800" dirty="0"/>
              <a:t>SPEC’s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7" y="2012506"/>
            <a:ext cx="4353194" cy="4121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76851" y="1790228"/>
            <a:ext cx="2517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Outer case picture: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584" y="5327378"/>
            <a:ext cx="2487560" cy="1222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0112" y="6183725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Bottle UPC: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705" y="2253276"/>
            <a:ext cx="1317036" cy="2859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848" y="2254659"/>
            <a:ext cx="1072700" cy="2856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442" y="2253276"/>
            <a:ext cx="4089349" cy="2313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89" y="5080130"/>
            <a:ext cx="2447348" cy="1470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98042" y="618372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UPC: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Focus </a:t>
            </a:r>
            <a:r>
              <a:rPr lang="en-US" sz="2800" dirty="0"/>
              <a:t>accounts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257" y="3240646"/>
            <a:ext cx="10662834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dirty="0"/>
              <a:t>Top </a:t>
            </a:r>
            <a:r>
              <a:rPr lang="en-US" dirty="0" smtClean="0"/>
              <a:t>50 (depending on states) </a:t>
            </a:r>
            <a:r>
              <a:rPr lang="en-US" dirty="0"/>
              <a:t>On-P BA &amp; SM’s</a:t>
            </a:r>
            <a:r>
              <a:rPr lang="en-US" u="sng" dirty="0"/>
              <a:t> RESPONSIBILITY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dirty="0"/>
              <a:t>Top 10 </a:t>
            </a:r>
            <a:r>
              <a:rPr lang="en-US" dirty="0" smtClean="0"/>
              <a:t>Off-P (depending on states) </a:t>
            </a:r>
            <a:r>
              <a:rPr lang="en-US" dirty="0"/>
              <a:t>SM’s </a:t>
            </a:r>
            <a:r>
              <a:rPr lang="en-US" u="sng" dirty="0"/>
              <a:t>RESPONSIBILITY </a:t>
            </a:r>
          </a:p>
        </p:txBody>
      </p:sp>
    </p:spTree>
    <p:extLst>
      <p:ext uri="{BB962C8B-B14F-4D97-AF65-F5344CB8AC3E}">
        <p14:creationId xmlns:p14="http://schemas.microsoft.com/office/powerpoint/2010/main" val="481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NY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735" y="1962592"/>
            <a:ext cx="5812540" cy="1972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4441" y="4152352"/>
            <a:ext cx="6493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50 top On-P and 12 top Off-P accounts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account’s request please contact SM for authorization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98" y="1022887"/>
            <a:ext cx="4577943" cy="5453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378" y="1556098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6498" y="653555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IL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9" y="1685593"/>
            <a:ext cx="4066498" cy="48445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2814" y="21149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50 top On-P  </a:t>
            </a:r>
            <a:r>
              <a:rPr lang="en-US" dirty="0" smtClean="0"/>
              <a:t>(cannot do Off-P, the market is not ready we need to see more 1820 presence first)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New account’s request please contact SM for authorization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509" y="131626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TX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24" y="3663156"/>
            <a:ext cx="5809121" cy="1710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0285" y="5373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12 </a:t>
            </a:r>
            <a:r>
              <a:rPr lang="en-US" dirty="0"/>
              <a:t>top </a:t>
            </a:r>
            <a:r>
              <a:rPr lang="en-US" dirty="0" smtClean="0"/>
              <a:t>Off-P Chains </a:t>
            </a:r>
            <a:r>
              <a:rPr lang="en-US" dirty="0"/>
              <a:t>and </a:t>
            </a:r>
            <a:r>
              <a:rPr lang="en-US" dirty="0" smtClean="0"/>
              <a:t>10 </a:t>
            </a:r>
            <a:r>
              <a:rPr lang="en-US" dirty="0"/>
              <a:t>top Off-P </a:t>
            </a:r>
            <a:r>
              <a:rPr lang="en-US" dirty="0" smtClean="0"/>
              <a:t>accounts Independent  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 case max </a:t>
            </a:r>
            <a:r>
              <a:rPr lang="en-US" dirty="0" smtClean="0"/>
              <a:t>per Independent </a:t>
            </a:r>
            <a:r>
              <a:rPr lang="en-US" dirty="0"/>
              <a:t>accounts</a:t>
            </a:r>
            <a:r>
              <a:rPr lang="en-US" dirty="0" smtClean="0"/>
              <a:t>, 2 cases per Chain accounts. </a:t>
            </a:r>
            <a:r>
              <a:rPr lang="en-US" dirty="0"/>
              <a:t>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New account’s request please contact SM for authorization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365" y="1637617"/>
            <a:ext cx="4827480" cy="1693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9478" y="3286275"/>
            <a:ext cx="190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Independent </a:t>
            </a:r>
            <a:r>
              <a:rPr lang="en-US" dirty="0" err="1" smtClean="0"/>
              <a:t>Acc’s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30417" y="125087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Chains </a:t>
            </a:r>
            <a:r>
              <a:rPr lang="en-US" dirty="0" err="1" smtClean="0"/>
              <a:t>Acc’s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1" y="1687565"/>
            <a:ext cx="4581968" cy="3951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71" y="131626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6258" y="1162373"/>
            <a:ext cx="7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 South </a:t>
            </a:r>
            <a:r>
              <a:rPr lang="en-US" sz="2800" dirty="0" err="1"/>
              <a:t>Acc’s</a:t>
            </a:r>
            <a:r>
              <a:rPr lang="en-US" sz="28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6966" y="4116066"/>
            <a:ext cx="6493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50 top On-P and 7 top Off-P accounts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 case max per accounts, hold for selected accounts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New account’s request please contact SM for authorization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82" y="1394487"/>
            <a:ext cx="4317833" cy="514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08" y="1685593"/>
            <a:ext cx="6476915" cy="1907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515" y="1025155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30417" y="1250871"/>
            <a:ext cx="216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2265</TotalTime>
  <Words>423</Words>
  <Application>Microsoft Macintosh PowerPoint</Application>
  <PresentationFormat>Widescreen</PresentationFormat>
  <Paragraphs>145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gillesbensabeur@lucasbols.com</dc:creator>
  <cp:lastModifiedBy>gillesbensabeur@lucasbols.com</cp:lastModifiedBy>
  <cp:revision>54</cp:revision>
  <dcterms:created xsi:type="dcterms:W3CDTF">2017-08-31T17:34:29Z</dcterms:created>
  <dcterms:modified xsi:type="dcterms:W3CDTF">2017-12-12T18:29:22Z</dcterms:modified>
</cp:coreProperties>
</file>