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63" r:id="rId2"/>
    <p:sldId id="265" r:id="rId3"/>
    <p:sldId id="266" r:id="rId4"/>
    <p:sldId id="264" r:id="rId5"/>
    <p:sldId id="310" r:id="rId6"/>
    <p:sldId id="267" r:id="rId7"/>
    <p:sldId id="291" r:id="rId8"/>
    <p:sldId id="269" r:id="rId9"/>
    <p:sldId id="268" r:id="rId10"/>
    <p:sldId id="302" r:id="rId11"/>
    <p:sldId id="292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75EAFF-F1BD-4296-AA12-16F2152A3B5D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82DC66-0DC8-482E-AD14-4EDBB7C53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77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13044f26e8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g313044f26e8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14e5b3e52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g314e5b3e52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49218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>
          <a:extLst>
            <a:ext uri="{FF2B5EF4-FFF2-40B4-BE49-F238E27FC236}">
              <a16:creationId xmlns:a16="http://schemas.microsoft.com/office/drawing/2014/main" id="{33448FDF-9120-FF1F-794F-CC5E33F36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13044f26e8_0_2:notes">
            <a:extLst>
              <a:ext uri="{FF2B5EF4-FFF2-40B4-BE49-F238E27FC236}">
                <a16:creationId xmlns:a16="http://schemas.microsoft.com/office/drawing/2014/main" id="{8E7D3F85-2D4A-A6DF-D532-86087F73C0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g313044f26e8_0_2:notes">
            <a:extLst>
              <a:ext uri="{FF2B5EF4-FFF2-40B4-BE49-F238E27FC236}">
                <a16:creationId xmlns:a16="http://schemas.microsoft.com/office/drawing/2014/main" id="{0C42FF50-5BA7-264F-AB3F-FB006C36FA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25086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19c914a4be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g319c914a4be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14e5b3e52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g314e5b3e52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14e5b3e52f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g314e5b3e52f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>
          <a:extLst>
            <a:ext uri="{FF2B5EF4-FFF2-40B4-BE49-F238E27FC236}">
              <a16:creationId xmlns:a16="http://schemas.microsoft.com/office/drawing/2014/main" id="{59EABA1B-0329-DCA2-CCDC-F2FA8EED3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:notes">
            <a:extLst>
              <a:ext uri="{FF2B5EF4-FFF2-40B4-BE49-F238E27FC236}">
                <a16:creationId xmlns:a16="http://schemas.microsoft.com/office/drawing/2014/main" id="{743DE9C4-4024-F57E-6A73-17CA270251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3:notes">
            <a:extLst>
              <a:ext uri="{FF2B5EF4-FFF2-40B4-BE49-F238E27FC236}">
                <a16:creationId xmlns:a16="http://schemas.microsoft.com/office/drawing/2014/main" id="{E9BE3834-2853-ABD9-D844-46A8AB937F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322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19c914a4be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g319c914a4be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>
          <a:extLst>
            <a:ext uri="{FF2B5EF4-FFF2-40B4-BE49-F238E27FC236}">
              <a16:creationId xmlns:a16="http://schemas.microsoft.com/office/drawing/2014/main" id="{E5034169-09E7-F002-6FC3-DAF689B3A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13044f26e8_0_2:notes">
            <a:extLst>
              <a:ext uri="{FF2B5EF4-FFF2-40B4-BE49-F238E27FC236}">
                <a16:creationId xmlns:a16="http://schemas.microsoft.com/office/drawing/2014/main" id="{F8EEE501-783D-1FD6-A377-6D94376EA53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g313044f26e8_0_2:notes">
            <a:extLst>
              <a:ext uri="{FF2B5EF4-FFF2-40B4-BE49-F238E27FC236}">
                <a16:creationId xmlns:a16="http://schemas.microsoft.com/office/drawing/2014/main" id="{DC35A224-9011-ECD3-B04E-CF6B9C0707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2897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14e5b3e52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g314e5b3e52f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14e5b3e52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g314e5b3e52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9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6909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8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8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52995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58880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18481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1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6685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12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37123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512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4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08339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5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08622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6"/>
          <p:cNvSpPr/>
          <p:nvPr/>
        </p:nvSpPr>
        <p:spPr>
          <a:xfrm>
            <a:off x="6096000" y="33"/>
            <a:ext cx="6096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1219170" lvl="1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57658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39590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004494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7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2.png"/><Relationship Id="rId4" Type="http://schemas.openxmlformats.org/officeDocument/2006/relationships/image" Target="../media/image3.jpe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jpeg"/><Relationship Id="rId4" Type="http://schemas.openxmlformats.org/officeDocument/2006/relationships/image" Target="../media/image6.png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1.png"/><Relationship Id="rId4" Type="http://schemas.openxmlformats.org/officeDocument/2006/relationships/image" Target="../media/image2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g313044f26e8_0_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7534" y="589268"/>
            <a:ext cx="3731497" cy="3731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g313044f26e8_0_2"/>
          <p:cNvPicPr preferRelativeResize="0"/>
          <p:nvPr/>
        </p:nvPicPr>
        <p:blipFill rotWithShape="1">
          <a:blip r:embed="rId4">
            <a:alphaModFix/>
          </a:blip>
          <a:srcRect l="10031" r="10031"/>
          <a:stretch/>
        </p:blipFill>
        <p:spPr>
          <a:xfrm>
            <a:off x="1" y="5948267"/>
            <a:ext cx="727199" cy="909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313044f26e8_0_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16533" y="5872733"/>
            <a:ext cx="1375451" cy="985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g313044f26e8_0_2"/>
          <p:cNvPicPr preferRelativeResize="0"/>
          <p:nvPr/>
        </p:nvPicPr>
        <p:blipFill rotWithShape="1">
          <a:blip r:embed="rId6">
            <a:alphaModFix/>
          </a:blip>
          <a:srcRect l="52095" r="4369"/>
          <a:stretch/>
        </p:blipFill>
        <p:spPr>
          <a:xfrm>
            <a:off x="4765040" y="1319382"/>
            <a:ext cx="5669280" cy="48085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410D04-0D04-2891-4941-7A5BFD48A825}"/>
              </a:ext>
            </a:extLst>
          </p:cNvPr>
          <p:cNvSpPr txBox="1"/>
          <p:nvPr/>
        </p:nvSpPr>
        <p:spPr>
          <a:xfrm>
            <a:off x="926846" y="4724264"/>
            <a:ext cx="2315057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FAMILIA</a:t>
            </a:r>
          </a:p>
        </p:txBody>
      </p:sp>
      <p:sp>
        <p:nvSpPr>
          <p:cNvPr id="3" name="Google Shape;55;p1">
            <a:extLst>
              <a:ext uri="{FF2B5EF4-FFF2-40B4-BE49-F238E27FC236}">
                <a16:creationId xmlns:a16="http://schemas.microsoft.com/office/drawing/2014/main" id="{5AAF2DF8-15B0-7FEA-A534-ECFAA8FABC2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00534" y="6313619"/>
            <a:ext cx="10337447" cy="909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>
              <a:lnSpc>
                <a:spcPct val="115000"/>
              </a:lnSpc>
            </a:pPr>
            <a:endParaRPr sz="1600" dirty="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>
              <a:lnSpc>
                <a:spcPct val="115000"/>
              </a:lnSpc>
            </a:pPr>
            <a:r>
              <a:rPr lang="en" sz="3067" b="1" dirty="0">
                <a:solidFill>
                  <a:srgbClr val="222222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Accolades &amp; Ratings – Updated August 2025</a:t>
            </a:r>
            <a:br>
              <a:rPr lang="en" sz="3067" b="1" dirty="0">
                <a:solidFill>
                  <a:srgbClr val="222222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</a:br>
            <a:endParaRPr sz="3067" b="1" dirty="0">
              <a:solidFill>
                <a:srgbClr val="222222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>
              <a:buSzPts val="990"/>
            </a:pPr>
            <a:r>
              <a:rPr lang="en" sz="3067" b="1" dirty="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 sz="3067" dirty="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3067" dirty="0">
              <a:solidFill>
                <a:srgbClr val="1A1A1A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buSzPts val="990"/>
            </a:pPr>
            <a:endParaRPr sz="3067" dirty="0">
              <a:solidFill>
                <a:srgbClr val="1A1A1A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14e5b3e52f_0_0"/>
          <p:cNvSpPr txBox="1">
            <a:spLocks noGrp="1"/>
          </p:cNvSpPr>
          <p:nvPr>
            <p:ph type="title"/>
          </p:nvPr>
        </p:nvSpPr>
        <p:spPr>
          <a:xfrm>
            <a:off x="170124" y="0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>
              <a:buSzPct val="111111"/>
            </a:pPr>
            <a:r>
              <a:rPr lang="en">
                <a:solidFill>
                  <a:srgbClr val="0B0D33"/>
                </a:solidFill>
                <a:latin typeface="Raleway"/>
                <a:ea typeface="Raleway"/>
                <a:cs typeface="Raleway"/>
                <a:sym typeface="Raleway"/>
              </a:rPr>
              <a:t>Roble Fino </a:t>
            </a:r>
            <a:r>
              <a:rPr lang="en" err="1">
                <a:solidFill>
                  <a:srgbClr val="0B0D33"/>
                </a:solidFill>
                <a:latin typeface="Raleway"/>
                <a:ea typeface="Raleway"/>
                <a:cs typeface="Raleway"/>
                <a:sym typeface="Raleway"/>
              </a:rPr>
              <a:t>Anejo</a:t>
            </a:r>
            <a:endParaRPr>
              <a:solidFill>
                <a:srgbClr val="0B0D3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" name="Google Shape;178;p9">
            <a:extLst>
              <a:ext uri="{FF2B5EF4-FFF2-40B4-BE49-F238E27FC236}">
                <a16:creationId xmlns:a16="http://schemas.microsoft.com/office/drawing/2014/main" id="{FCCB14B4-B753-ABA9-E8E3-855C29618B2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67813" y="-52843"/>
            <a:ext cx="724187" cy="69323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4" name="Google Shape;184;g314e5b3e52f_0_0"/>
          <p:cNvGraphicFramePr/>
          <p:nvPr/>
        </p:nvGraphicFramePr>
        <p:xfrm>
          <a:off x="272922" y="652555"/>
          <a:ext cx="11588540" cy="404725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28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45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58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82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Award</a:t>
                      </a:r>
                      <a:endParaRPr sz="1900"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Product</a:t>
                      </a:r>
                      <a:endParaRPr sz="1900"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Medal</a:t>
                      </a:r>
                      <a:r>
                        <a:rPr lang="en" sz="19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/Score</a:t>
                      </a:r>
                      <a:endParaRPr sz="1900"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711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2021 Ultimate Spirits Challenge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4">
                      <a:solidFill>
                        <a:srgbClr val="9E9E9E"/>
                      </a:solidFill>
                    </a:lnL>
                    <a:lnR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Roble Fino </a:t>
                      </a:r>
                      <a:r>
                        <a:rPr kumimoji="0" lang="en-US" sz="1600" b="0" i="0" u="none" strike="noStrike" kern="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Añejo</a:t>
                      </a: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Finalist/ Score: 93 pts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>
                      <a:solidFill>
                        <a:srgbClr val="9E9E9E"/>
                      </a:solidFill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3902241"/>
                  </a:ext>
                </a:extLst>
              </a:tr>
              <a:tr h="502711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2022 Wine Enthusiast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4">
                      <a:solidFill>
                        <a:srgbClr val="9E9E9E"/>
                      </a:solidFill>
                    </a:lnL>
                    <a:lnR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Roble Fino Añejo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Top 100 Spirits/Score: 96 pts</a:t>
                      </a:r>
                    </a:p>
                  </a:txBody>
                  <a:tcPr marL="121900" marR="121900" marT="121900" marB="121900" anchor="ctr">
                    <a:lnL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>
                      <a:solidFill>
                        <a:srgbClr val="9E9E9E"/>
                      </a:solidFill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4687388"/>
                  </a:ext>
                </a:extLst>
              </a:tr>
              <a:tr h="502711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2024 WSWA Access Live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4">
                      <a:solidFill>
                        <a:srgbClr val="9E9E9E"/>
                      </a:solidFill>
                    </a:lnL>
                    <a:lnR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Roble Fino Añejo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" sz="16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Best of Show/</a:t>
                      </a:r>
                      <a:r>
                        <a:rPr lang="en-US" sz="16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Double Gold</a:t>
                      </a:r>
                    </a:p>
                  </a:txBody>
                  <a:tcPr marL="121900" marR="121900" marT="121900" marB="121900" anchor="ctr">
                    <a:lnL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>
                      <a:solidFill>
                        <a:srgbClr val="9E9E9E"/>
                      </a:solidFill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4582043"/>
                  </a:ext>
                </a:extLst>
              </a:tr>
              <a:tr h="502711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2024 Wine Enthusiast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4">
                      <a:solidFill>
                        <a:srgbClr val="9E9E9E"/>
                      </a:solidFill>
                    </a:lnL>
                    <a:lnR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Roble Fino Añejo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Best Tequila Under $150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>
                      <a:solidFill>
                        <a:srgbClr val="9E9E9E"/>
                      </a:solidFill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670219"/>
                  </a:ext>
                </a:extLst>
              </a:tr>
              <a:tr h="502711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Raleway"/>
                          <a:ea typeface="Raleway"/>
                          <a:cs typeface="Raleway"/>
                        </a:rPr>
                        <a:t>2025 </a:t>
                      </a:r>
                      <a:r>
                        <a:rPr lang="en-US" sz="1600" err="1">
                          <a:latin typeface="Raleway"/>
                          <a:ea typeface="Raleway"/>
                          <a:cs typeface="Raleway"/>
                        </a:rPr>
                        <a:t>Agavos</a:t>
                      </a:r>
                      <a:r>
                        <a:rPr lang="en-US" sz="1600">
                          <a:latin typeface="Raleway"/>
                          <a:ea typeface="Raleway"/>
                          <a:cs typeface="Raleway"/>
                        </a:rPr>
                        <a:t> Awards</a:t>
                      </a:r>
                      <a:endParaRPr lang="en-US"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4">
                      <a:solidFill>
                        <a:srgbClr val="9E9E9E"/>
                      </a:solidFill>
                    </a:lnL>
                    <a:lnR w="9524">
                      <a:solidFill>
                        <a:srgbClr val="9E9E9E"/>
                      </a:solidFill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rgbClr val="9E9E9E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Raleway"/>
                        </a:rPr>
                        <a:t>Roble Fino </a:t>
                      </a:r>
                      <a:r>
                        <a:rPr lang="en-US" sz="1600" b="0" i="0" u="none" strike="noStrike" kern="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Raleway"/>
                        </a:rPr>
                        <a:t>Añejo</a:t>
                      </a:r>
                      <a:endParaRPr lang="en-US" sz="3700" err="1">
                        <a:sym typeface="Raleway"/>
                      </a:endParaRPr>
                    </a:p>
                  </a:txBody>
                  <a:tcPr marL="121900" marR="121900" marT="121900" marB="121900" anchor="ctr">
                    <a:lnL w="9524">
                      <a:solidFill>
                        <a:srgbClr val="9E9E9E"/>
                      </a:solidFill>
                    </a:lnL>
                    <a:lnR w="9524">
                      <a:solidFill>
                        <a:srgbClr val="9E9E9E"/>
                      </a:solidFill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rgbClr val="9E9E9E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Raleway"/>
                          <a:ea typeface="Raleway"/>
                          <a:cs typeface="Raleway"/>
                        </a:rPr>
                        <a:t>Gold</a:t>
                      </a:r>
                      <a:endParaRPr lang="en-US"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4">
                      <a:solidFill>
                        <a:srgbClr val="9E9E9E"/>
                      </a:solidFill>
                    </a:lnL>
                    <a:lnR w="9524">
                      <a:solidFill>
                        <a:srgbClr val="9E9E9E"/>
                      </a:solidFill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rgbClr val="9E9E9E"/>
                      </a:solidFill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63848"/>
                  </a:ext>
                </a:extLst>
              </a:tr>
              <a:tr h="502711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Raleway"/>
                          <a:ea typeface="Raleway"/>
                          <a:cs typeface="Raleway"/>
                        </a:rPr>
                        <a:t>2025 </a:t>
                      </a:r>
                      <a:r>
                        <a:rPr lang="en-US" sz="1600" err="1">
                          <a:latin typeface="Raleway"/>
                          <a:ea typeface="Raleway"/>
                          <a:cs typeface="Raleway"/>
                        </a:rPr>
                        <a:t>VinePair</a:t>
                      </a:r>
                      <a:endParaRPr lang="en-US"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4">
                      <a:solidFill>
                        <a:srgbClr val="9E9E9E"/>
                      </a:solidFill>
                    </a:lnL>
                    <a:lnR w="9524">
                      <a:solidFill>
                        <a:srgbClr val="9E9E9E"/>
                      </a:solidFill>
                    </a:lnR>
                    <a:lnT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9E9E9E"/>
                      </a:solidFill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Raleway"/>
                        </a:rPr>
                        <a:t>Roble Fino </a:t>
                      </a:r>
                      <a:r>
                        <a:rPr lang="en-US" sz="1600" b="0" i="0" u="none" strike="noStrike" kern="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Raleway"/>
                        </a:rPr>
                        <a:t>Añejo</a:t>
                      </a:r>
                      <a:endParaRPr lang="en-US" sz="3700">
                        <a:sym typeface="Raleway"/>
                      </a:endParaRPr>
                    </a:p>
                  </a:txBody>
                  <a:tcPr marL="121900" marR="121900" marT="121900" marB="121900" anchor="ctr">
                    <a:lnL w="9524">
                      <a:solidFill>
                        <a:srgbClr val="9E9E9E"/>
                      </a:solidFill>
                    </a:lnL>
                    <a:lnR w="9524">
                      <a:solidFill>
                        <a:srgbClr val="9E9E9E"/>
                      </a:solidFill>
                    </a:lnR>
                    <a:lnT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9E9E9E"/>
                      </a:solidFill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Raleway"/>
                          <a:ea typeface="Raleway"/>
                          <a:cs typeface="Raleway"/>
                        </a:rPr>
                        <a:t>Score: 93</a:t>
                      </a:r>
                      <a:endParaRPr lang="en-US"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4">
                      <a:solidFill>
                        <a:srgbClr val="9E9E9E"/>
                      </a:solidFill>
                    </a:lnL>
                    <a:lnR w="9524">
                      <a:solidFill>
                        <a:srgbClr val="9E9E9E"/>
                      </a:solidFill>
                    </a:lnR>
                    <a:lnT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9E9E9E"/>
                      </a:solidFill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198340"/>
                  </a:ext>
                </a:extLst>
              </a:tr>
              <a:tr h="502711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Raleway"/>
                          <a:ea typeface="Raleway"/>
                          <a:cs typeface="Raleway"/>
                        </a:rPr>
                        <a:t>2025 The Spirits Business</a:t>
                      </a:r>
                      <a:endParaRPr lang="en-US"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Tx/>
                        <a:buFont typeface="Arial"/>
                        <a:buNone/>
                      </a:pPr>
                      <a:r>
                        <a:rPr lang="en-US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Raleway"/>
                          <a:ea typeface="Raleway"/>
                          <a:cs typeface="Raleway"/>
                        </a:rPr>
                        <a:t>Roble Fino </a:t>
                      </a:r>
                      <a:r>
                        <a:rPr lang="en-US" sz="1600" b="0" i="0" u="none" strike="noStrike" kern="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Raleway"/>
                          <a:ea typeface="Raleway"/>
                          <a:cs typeface="Raleway"/>
                        </a:rPr>
                        <a:t>Añejo</a:t>
                      </a:r>
                      <a:endParaRPr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Raleway"/>
                          <a:ea typeface="Raleway"/>
                          <a:cs typeface="Raleway"/>
                        </a:rPr>
                        <a:t>Master Medal</a:t>
                      </a:r>
                      <a:endParaRPr lang="en-US"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4512259"/>
                  </a:ext>
                </a:extLst>
              </a:tr>
            </a:tbl>
          </a:graphicData>
        </a:graphic>
      </p:graphicFrame>
      <p:pic>
        <p:nvPicPr>
          <p:cNvPr id="186" name="Google Shape;186;g314e5b3e52f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16" y="5218351"/>
            <a:ext cx="2411417" cy="1460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g314e5b3e52f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35352" y="4861747"/>
            <a:ext cx="1327601" cy="1349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gold circle with a letter and a logo&#10;&#10;Description automatically generated">
            <a:extLst>
              <a:ext uri="{FF2B5EF4-FFF2-40B4-BE49-F238E27FC236}">
                <a16:creationId xmlns:a16="http://schemas.microsoft.com/office/drawing/2014/main" id="{02842F5D-FA68-491C-436B-8AC60BC712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9166" y="5387963"/>
            <a:ext cx="1327601" cy="13480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F976C9-CC15-7B72-9910-111A6DFE1B4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4257" t="79630" r="15546"/>
          <a:stretch/>
        </p:blipFill>
        <p:spPr>
          <a:xfrm>
            <a:off x="10479411" y="5096629"/>
            <a:ext cx="1482419" cy="15055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C76EB5-969E-2FA0-91C0-0746C42A2C4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4258" t="1749" b="64155"/>
          <a:stretch/>
        </p:blipFill>
        <p:spPr>
          <a:xfrm>
            <a:off x="8044586" y="4776365"/>
            <a:ext cx="1495647" cy="20816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1B1EA0-36E8-DA82-D865-FC8D5133DE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0722" y="4699810"/>
            <a:ext cx="1586991" cy="17455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AFFF87-26B9-67CF-17D8-56C97791F9C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1770" t="60831" r="14583" b="21263"/>
          <a:stretch/>
        </p:blipFill>
        <p:spPr>
          <a:xfrm>
            <a:off x="9623640" y="5188599"/>
            <a:ext cx="1342144" cy="1321655"/>
          </a:xfrm>
          <a:prstGeom prst="ellipse">
            <a:avLst/>
          </a:prstGeom>
        </p:spPr>
      </p:pic>
      <p:pic>
        <p:nvPicPr>
          <p:cNvPr id="10" name="Picture 9" descr="A gold coin with black text&#10;&#10;AI-generated content may be incorrect.">
            <a:extLst>
              <a:ext uri="{FF2B5EF4-FFF2-40B4-BE49-F238E27FC236}">
                <a16:creationId xmlns:a16="http://schemas.microsoft.com/office/drawing/2014/main" id="{4D042FBC-A9D5-3ED0-B0E2-B3FFD32DB3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2838" y="5139227"/>
            <a:ext cx="1333500" cy="135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1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9">
          <a:extLst>
            <a:ext uri="{FF2B5EF4-FFF2-40B4-BE49-F238E27FC236}">
              <a16:creationId xmlns:a16="http://schemas.microsoft.com/office/drawing/2014/main" id="{7CECAF37-0BA1-064D-159C-05686D39F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g313044f26e8_0_2">
            <a:extLst>
              <a:ext uri="{FF2B5EF4-FFF2-40B4-BE49-F238E27FC236}">
                <a16:creationId xmlns:a16="http://schemas.microsoft.com/office/drawing/2014/main" id="{8A4F82DD-B6BA-137D-13D0-1D73B94F0EA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3294" y="495418"/>
            <a:ext cx="3731497" cy="3731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g313044f26e8_0_2">
            <a:extLst>
              <a:ext uri="{FF2B5EF4-FFF2-40B4-BE49-F238E27FC236}">
                <a16:creationId xmlns:a16="http://schemas.microsoft.com/office/drawing/2014/main" id="{2391FBBA-C04F-49C4-394F-552BAB9C4C4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0031" r="10031"/>
          <a:stretch/>
        </p:blipFill>
        <p:spPr>
          <a:xfrm>
            <a:off x="1" y="5948267"/>
            <a:ext cx="727199" cy="909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313044f26e8_0_2">
            <a:extLst>
              <a:ext uri="{FF2B5EF4-FFF2-40B4-BE49-F238E27FC236}">
                <a16:creationId xmlns:a16="http://schemas.microsoft.com/office/drawing/2014/main" id="{7A164D30-564F-17BF-185E-4583B13F74B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16533" y="5872733"/>
            <a:ext cx="1375451" cy="985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g313044f26e8_0_2">
            <a:extLst>
              <a:ext uri="{FF2B5EF4-FFF2-40B4-BE49-F238E27FC236}">
                <a16:creationId xmlns:a16="http://schemas.microsoft.com/office/drawing/2014/main" id="{36D3B3A3-DBED-7212-D93D-176E78F3E6A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34945" r="47849"/>
          <a:stretch/>
        </p:blipFill>
        <p:spPr>
          <a:xfrm>
            <a:off x="6328320" y="813788"/>
            <a:ext cx="3039200" cy="50605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DC6BAF-0C0B-DC16-D5AE-D25D2A14C0E3}"/>
              </a:ext>
            </a:extLst>
          </p:cNvPr>
          <p:cNvSpPr txBox="1"/>
          <p:nvPr/>
        </p:nvSpPr>
        <p:spPr>
          <a:xfrm>
            <a:off x="896130" y="4761692"/>
            <a:ext cx="3108543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ELEGANTE</a:t>
            </a:r>
          </a:p>
        </p:txBody>
      </p:sp>
      <p:sp>
        <p:nvSpPr>
          <p:cNvPr id="3" name="Google Shape;55;p1">
            <a:extLst>
              <a:ext uri="{FF2B5EF4-FFF2-40B4-BE49-F238E27FC236}">
                <a16:creationId xmlns:a16="http://schemas.microsoft.com/office/drawing/2014/main" id="{728D1E5C-3868-B353-DC84-35F49E4D6E0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00534" y="6313619"/>
            <a:ext cx="10337447" cy="909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>
              <a:lnSpc>
                <a:spcPct val="115000"/>
              </a:lnSpc>
            </a:pPr>
            <a:endParaRPr sz="1600" dirty="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>
              <a:lnSpc>
                <a:spcPct val="115000"/>
              </a:lnSpc>
            </a:pPr>
            <a:r>
              <a:rPr lang="en" sz="3067" b="1" dirty="0">
                <a:solidFill>
                  <a:srgbClr val="222222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Accolades &amp; Ratings – Updated August 2025</a:t>
            </a:r>
            <a:br>
              <a:rPr lang="en" sz="3067" b="1" dirty="0">
                <a:solidFill>
                  <a:srgbClr val="222222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</a:br>
            <a:endParaRPr sz="3067" b="1" dirty="0">
              <a:solidFill>
                <a:srgbClr val="222222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>
              <a:buSzPts val="990"/>
            </a:pPr>
            <a:r>
              <a:rPr lang="en" sz="3067" b="1" dirty="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 sz="3067" dirty="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3067" dirty="0">
              <a:solidFill>
                <a:srgbClr val="1A1A1A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buSzPts val="990"/>
            </a:pPr>
            <a:endParaRPr sz="3067" dirty="0">
              <a:solidFill>
                <a:srgbClr val="1A1A1A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72810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g319c914a4be_0_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80421" y="4665329"/>
            <a:ext cx="1949984" cy="1931928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g319c914a4be_0_87"/>
          <p:cNvSpPr txBox="1">
            <a:spLocks noGrp="1"/>
          </p:cNvSpPr>
          <p:nvPr>
            <p:ph type="title"/>
          </p:nvPr>
        </p:nvSpPr>
        <p:spPr>
          <a:xfrm>
            <a:off x="415600" y="217523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>
              <a:buSzPct val="111111"/>
            </a:pPr>
            <a:r>
              <a:rPr lang="en">
                <a:solidFill>
                  <a:srgbClr val="0B0D33"/>
                </a:solidFill>
                <a:latin typeface="Raleway"/>
                <a:ea typeface="Raleway"/>
                <a:cs typeface="Raleway"/>
                <a:sym typeface="Raleway"/>
              </a:rPr>
              <a:t>Partida Elegante</a:t>
            </a:r>
            <a:endParaRPr>
              <a:solidFill>
                <a:srgbClr val="0B0D3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10" name="Google Shape;210;g319c914a4be_0_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16533" y="5872733"/>
            <a:ext cx="1375451" cy="985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g319c914a4be_0_87"/>
          <p:cNvPicPr preferRelativeResize="0"/>
          <p:nvPr/>
        </p:nvPicPr>
        <p:blipFill rotWithShape="1">
          <a:blip r:embed="rId5">
            <a:alphaModFix/>
          </a:blip>
          <a:srcRect l="10031" r="10031"/>
          <a:stretch/>
        </p:blipFill>
        <p:spPr>
          <a:xfrm>
            <a:off x="1" y="5948267"/>
            <a:ext cx="727199" cy="90973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12" name="Google Shape;212;g319c914a4be_0_87"/>
          <p:cNvGraphicFramePr/>
          <p:nvPr/>
        </p:nvGraphicFramePr>
        <p:xfrm>
          <a:off x="727199" y="1226707"/>
          <a:ext cx="10958600" cy="27226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54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8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952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828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9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Award</a:t>
                      </a:r>
                      <a:endParaRPr sz="1900" b="1" u="none" strike="noStrike" cap="none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9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Product</a:t>
                      </a:r>
                      <a:endParaRPr sz="1900" b="1" u="none" strike="noStrike" cap="none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9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Medal/Score</a:t>
                      </a:r>
                      <a:endParaRPr sz="1900" b="1" u="none" strike="noStrike" cap="none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6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2019 Ultimate Spirits Challenge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Elegante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Top 100 Spirits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6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2019 Ultimate Spirits Challenge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Elegante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Score: 96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480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2022 Wine Enthusiast</a:t>
                      </a: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>
                          <a:latin typeface="Raleway" pitchFamily="2" charset="0"/>
                          <a:sym typeface="Raleway"/>
                        </a:rPr>
                        <a:t>Elegante</a:t>
                      </a:r>
                    </a:p>
                  </a:txBody>
                  <a:tcPr marL="121900" marR="121900" marT="121900" marB="1219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Score: 96</a:t>
                      </a:r>
                    </a:p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</a:t>
                      </a:r>
                      <a:r>
                        <a:rPr lang="en-US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</a:t>
                      </a:r>
                      <a:r>
                        <a:rPr lang="en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 100 Spirits</a:t>
                      </a:r>
                    </a:p>
                  </a:txBody>
                  <a:tcPr marL="121900" marR="121900" marT="121900" marB="1219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6714998"/>
                  </a:ext>
                </a:extLst>
              </a:tr>
              <a:tr h="487640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latin typeface="Raleway"/>
                          <a:ea typeface="Raleway"/>
                          <a:cs typeface="Raleway"/>
                        </a:rPr>
                        <a:t>2025 Agavos Awards</a:t>
                      </a:r>
                      <a:endParaRPr lang="en"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0" i="0" u="none" strike="noStrike" cap="none" noProof="0">
                          <a:solidFill>
                            <a:srgbClr val="000000"/>
                          </a:solidFill>
                          <a:latin typeface="Raleway"/>
                        </a:rPr>
                        <a:t>Elegante</a:t>
                      </a:r>
                      <a:endParaRPr lang="en-US" sz="1600"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latin typeface="Raleway"/>
                          <a:ea typeface="Raleway"/>
                          <a:cs typeface="Raleway"/>
                        </a:rPr>
                        <a:t>Double Gold</a:t>
                      </a:r>
                      <a:endParaRPr lang="en"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0454437"/>
                  </a:ext>
                </a:extLst>
              </a:tr>
            </a:tbl>
          </a:graphicData>
        </a:graphic>
      </p:graphicFrame>
      <p:pic>
        <p:nvPicPr>
          <p:cNvPr id="213" name="Google Shape;213;g319c914a4be_0_8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5696" y="4621115"/>
            <a:ext cx="1949981" cy="1931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78;p9">
            <a:extLst>
              <a:ext uri="{FF2B5EF4-FFF2-40B4-BE49-F238E27FC236}">
                <a16:creationId xmlns:a16="http://schemas.microsoft.com/office/drawing/2014/main" id="{5FE408B8-B5A1-F05A-09C3-4896B405E18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98103" y="62548"/>
            <a:ext cx="1012311" cy="1016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couple of gold coins with black text&#10;&#10;AI-generated content may be incorrect.">
            <a:extLst>
              <a:ext uri="{FF2B5EF4-FFF2-40B4-BE49-F238E27FC236}">
                <a16:creationId xmlns:a16="http://schemas.microsoft.com/office/drawing/2014/main" id="{D806F4B9-BD17-2DB3-97DB-E4CF53532E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2391" y="4614469"/>
            <a:ext cx="2982741" cy="19386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0DB4C6-E318-A91C-690D-796B117469E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4258" t="1749" b="64155"/>
          <a:stretch/>
        </p:blipFill>
        <p:spPr>
          <a:xfrm>
            <a:off x="5121010" y="4097532"/>
            <a:ext cx="1949981" cy="27139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14e5b3e52f_0_37"/>
          <p:cNvSpPr txBox="1">
            <a:spLocks noGrp="1"/>
          </p:cNvSpPr>
          <p:nvPr>
            <p:ph type="title"/>
          </p:nvPr>
        </p:nvSpPr>
        <p:spPr>
          <a:xfrm>
            <a:off x="415600" y="3698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>
              <a:buSzPct val="111111"/>
            </a:pPr>
            <a:r>
              <a:rPr lang="en">
                <a:solidFill>
                  <a:srgbClr val="0B0D33"/>
                </a:solidFill>
                <a:latin typeface="Raleway"/>
                <a:ea typeface="Raleway"/>
                <a:cs typeface="Raleway"/>
                <a:sym typeface="Raleway"/>
              </a:rPr>
              <a:t>Partida Blanco</a:t>
            </a:r>
            <a:endParaRPr>
              <a:solidFill>
                <a:srgbClr val="0B0D3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43" name="Google Shape;143;g314e5b3e52f_0_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6533" y="5872733"/>
            <a:ext cx="1375451" cy="985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g314e5b3e52f_0_37"/>
          <p:cNvPicPr preferRelativeResize="0"/>
          <p:nvPr/>
        </p:nvPicPr>
        <p:blipFill rotWithShape="1">
          <a:blip r:embed="rId4">
            <a:alphaModFix/>
          </a:blip>
          <a:srcRect l="10031" r="10031"/>
          <a:stretch/>
        </p:blipFill>
        <p:spPr>
          <a:xfrm>
            <a:off x="1" y="5948267"/>
            <a:ext cx="727199" cy="90973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5" name="Google Shape;145;g314e5b3e52f_0_37"/>
          <p:cNvGraphicFramePr/>
          <p:nvPr/>
        </p:nvGraphicFramePr>
        <p:xfrm>
          <a:off x="550700" y="1133447"/>
          <a:ext cx="11369552" cy="348426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545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3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505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319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Award</a:t>
                      </a:r>
                      <a:endParaRPr sz="2500"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Product</a:t>
                      </a:r>
                      <a:endParaRPr sz="2500"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Medal</a:t>
                      </a:r>
                      <a:r>
                        <a:rPr lang="en" sz="19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/Score</a:t>
                      </a:r>
                      <a:endParaRPr sz="2500"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6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</a:rPr>
                        <a:t>2019 Ultimate Spirits Challenge</a:t>
                      </a:r>
                      <a:endParaRPr lang="en-US"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</a:rPr>
                        <a:t>Blanco</a:t>
                      </a:r>
                      <a:endParaRPr lang="en-US"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</a:rPr>
                        <a:t>Score: 95 pts and Finalist</a:t>
                      </a:r>
                      <a:endParaRPr lang="en-US"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0731565"/>
                  </a:ext>
                </a:extLst>
              </a:tr>
              <a:tr h="502711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2021 Blue Lifestyle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Blanco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Double Gold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6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Raleway"/>
                          <a:ea typeface="Raleway"/>
                          <a:cs typeface="Raleway"/>
                        </a:rPr>
                        <a:t>2022 VINEPAIR</a:t>
                      </a:r>
                      <a:endParaRPr lang="en-US"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</a:rPr>
                        <a:t>Blanco</a:t>
                      </a:r>
                      <a:endParaRPr lang="en-US"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</a:rPr>
                        <a:t>Score: 91 pts</a:t>
                      </a:r>
                      <a:endParaRPr lang="en-US"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5049657"/>
                  </a:ext>
                </a:extLst>
              </a:tr>
              <a:tr h="502711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2023 The Fifty Best Awards 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Blanco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Gold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6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Raleway"/>
                          <a:ea typeface="Raleway"/>
                          <a:cs typeface="Raleway"/>
                        </a:rPr>
                        <a:t>2025 The Spirits Business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Raleway"/>
                          <a:ea typeface="Raleway"/>
                          <a:cs typeface="Raleway"/>
                        </a:rPr>
                        <a:t>Blanco</a:t>
                      </a:r>
                      <a:endParaRPr lang="en-US"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Raleway"/>
                          <a:ea typeface="Raleway"/>
                          <a:cs typeface="Raleway"/>
                        </a:rPr>
                        <a:t>Gold</a:t>
                      </a:r>
                      <a:endParaRPr lang="en-US"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496003"/>
                  </a:ext>
                </a:extLst>
              </a:tr>
              <a:tr h="4876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Raleway"/>
                          <a:ea typeface="Raleway"/>
                          <a:cs typeface="Raleway"/>
                        </a:rPr>
                        <a:t>2025 </a:t>
                      </a:r>
                      <a:r>
                        <a:rPr lang="en-US" sz="1600" err="1">
                          <a:latin typeface="Raleway"/>
                          <a:ea typeface="Raleway"/>
                          <a:cs typeface="Raleway"/>
                        </a:rPr>
                        <a:t>Agavos</a:t>
                      </a:r>
                      <a:r>
                        <a:rPr lang="en-US" sz="1600">
                          <a:latin typeface="Raleway"/>
                          <a:ea typeface="Raleway"/>
                          <a:cs typeface="Raleway"/>
                        </a:rPr>
                        <a:t> Awards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Blanco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Gold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4003174"/>
                  </a:ext>
                </a:extLst>
              </a:tr>
            </a:tbl>
          </a:graphicData>
        </a:graphic>
      </p:graphicFrame>
      <p:pic>
        <p:nvPicPr>
          <p:cNvPr id="146" name="Google Shape;146;g314e5b3e52f_0_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42501" y="4875124"/>
            <a:ext cx="1306696" cy="1889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314e5b3e52f_0_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82502" y="4849483"/>
            <a:ext cx="1866641" cy="188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314e5b3e52f_0_37"/>
          <p:cNvPicPr preferRelativeResize="0"/>
          <p:nvPr/>
        </p:nvPicPr>
        <p:blipFill rotWithShape="1">
          <a:blip r:embed="rId7">
            <a:alphaModFix/>
          </a:blip>
          <a:srcRect l="54122" t="10999" r="10524" b="13767"/>
          <a:stretch/>
        </p:blipFill>
        <p:spPr>
          <a:xfrm>
            <a:off x="6914552" y="5204101"/>
            <a:ext cx="1375755" cy="1426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314e5b3e52f_0_37"/>
          <p:cNvPicPr preferRelativeResize="0"/>
          <p:nvPr/>
        </p:nvPicPr>
        <p:blipFill rotWithShape="1">
          <a:blip r:embed="rId7">
            <a:alphaModFix/>
          </a:blip>
          <a:srcRect l="7759" t="10652" r="55601" b="12323"/>
          <a:stretch/>
        </p:blipFill>
        <p:spPr>
          <a:xfrm>
            <a:off x="8242727" y="5204102"/>
            <a:ext cx="1374568" cy="1394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78;p9">
            <a:extLst>
              <a:ext uri="{FF2B5EF4-FFF2-40B4-BE49-F238E27FC236}">
                <a16:creationId xmlns:a16="http://schemas.microsoft.com/office/drawing/2014/main" id="{2C37FCE2-8503-E18D-0581-B67E485D700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998103" y="62548"/>
            <a:ext cx="1012311" cy="1016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VinePair_Logo_Box | wine2wine">
            <a:extLst>
              <a:ext uri="{FF2B5EF4-FFF2-40B4-BE49-F238E27FC236}">
                <a16:creationId xmlns:a16="http://schemas.microsoft.com/office/drawing/2014/main" id="{92096DCC-4382-92D2-E50B-3BC4DF22A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120" y="4872423"/>
            <a:ext cx="1897277" cy="58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BB2C7E-6DF1-1368-8907-8A0F5B7438D9}"/>
              </a:ext>
            </a:extLst>
          </p:cNvPr>
          <p:cNvSpPr txBox="1"/>
          <p:nvPr/>
        </p:nvSpPr>
        <p:spPr>
          <a:xfrm flipH="1">
            <a:off x="9735567" y="5452813"/>
            <a:ext cx="11656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91 </a:t>
            </a:r>
            <a:r>
              <a: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POINTS</a:t>
            </a:r>
            <a:endParaRPr lang="en-US" sz="37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E4B53C-7584-15D4-DDE2-BD3CEE8D8B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9932" y="4882911"/>
            <a:ext cx="1587376" cy="1745979"/>
          </a:xfrm>
          <a:prstGeom prst="rect">
            <a:avLst/>
          </a:prstGeom>
        </p:spPr>
      </p:pic>
      <p:pic>
        <p:nvPicPr>
          <p:cNvPr id="6" name="Picture 5" descr="A gold coin with black text&#10;&#10;AI-generated content may be incorrect.">
            <a:extLst>
              <a:ext uri="{FF2B5EF4-FFF2-40B4-BE49-F238E27FC236}">
                <a16:creationId xmlns:a16="http://schemas.microsoft.com/office/drawing/2014/main" id="{82BE4CE9-150C-62E5-8F3E-82FA958140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45205" y="5098676"/>
            <a:ext cx="1524000" cy="15015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14e5b3e52f_0_72"/>
          <p:cNvSpPr txBox="1">
            <a:spLocks noGrp="1"/>
          </p:cNvSpPr>
          <p:nvPr>
            <p:ph type="title"/>
          </p:nvPr>
        </p:nvSpPr>
        <p:spPr>
          <a:xfrm>
            <a:off x="415600" y="-1193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>
              <a:buSzPct val="111111"/>
            </a:pPr>
            <a:r>
              <a:rPr lang="en">
                <a:solidFill>
                  <a:srgbClr val="0B0D33"/>
                </a:solidFill>
                <a:latin typeface="Raleway"/>
                <a:ea typeface="Raleway"/>
                <a:cs typeface="Raleway"/>
                <a:sym typeface="Raleway"/>
              </a:rPr>
              <a:t>Partida Reposado</a:t>
            </a:r>
            <a:endParaRPr>
              <a:solidFill>
                <a:srgbClr val="0B0D3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aphicFrame>
        <p:nvGraphicFramePr>
          <p:cNvPr id="159" name="Google Shape;159;g314e5b3e52f_0_72"/>
          <p:cNvGraphicFramePr/>
          <p:nvPr/>
        </p:nvGraphicFramePr>
        <p:xfrm>
          <a:off x="616700" y="797442"/>
          <a:ext cx="10958600" cy="447465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54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5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374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82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Award</a:t>
                      </a:r>
                      <a:endParaRPr sz="1900"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Product</a:t>
                      </a:r>
                      <a:endParaRPr sz="1900"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Medal</a:t>
                      </a:r>
                      <a:r>
                        <a:rPr lang="en" sz="19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/Score</a:t>
                      </a:r>
                      <a:endParaRPr sz="1900"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48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2019 Ultimate Spirits Challenge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Reposado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Score: 97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Chairman’s Trophy</a:t>
                      </a:r>
                    </a:p>
                  </a:txBody>
                  <a:tcPr marL="121900" marR="121900" marT="121900" marB="1219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4173025"/>
                  </a:ext>
                </a:extLst>
              </a:tr>
              <a:tr h="502711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2020 International Spirits Challenge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Reposado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Gold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3238610"/>
                  </a:ext>
                </a:extLst>
              </a:tr>
              <a:tr h="502711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</a:rPr>
                        <a:t>2021 Blue Lifestyle</a:t>
                      </a: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Reposado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Double Gold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6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Raleway"/>
                          <a:ea typeface="Raleway"/>
                          <a:cs typeface="Raleway"/>
                        </a:rPr>
                        <a:t>2021 Wine</a:t>
                      </a:r>
                      <a:r>
                        <a:rPr lang="en-US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Enthusiast</a:t>
                      </a: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Reposado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Score: 94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711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2022 The Fifty Best Awards 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Reposado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Gold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64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Raleway"/>
                          <a:ea typeface="Raleway"/>
                          <a:cs typeface="Raleway"/>
                        </a:rPr>
                        <a:t>2025 International Spirits Challenge </a:t>
                      </a:r>
                      <a:endParaRPr lang="en-US"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4">
                      <a:solidFill>
                        <a:srgbClr val="9E9E9E"/>
                      </a:solidFill>
                    </a:lnL>
                    <a:lnR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</a:rPr>
                        <a:t>Reposado</a:t>
                      </a:r>
                      <a:endParaRPr lang="en"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</a:rPr>
                        <a:t>Gold</a:t>
                      </a:r>
                      <a:endParaRPr lang="en"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>
                      <a:solidFill>
                        <a:srgbClr val="9E9E9E"/>
                      </a:solidFill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485068"/>
                  </a:ext>
                </a:extLst>
              </a:tr>
              <a:tr h="73148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Raleway"/>
                          <a:ea typeface="Raleway"/>
                          <a:cs typeface="Raleway"/>
                        </a:rPr>
                        <a:t>2025 New Orleans Spirits Competition</a:t>
                      </a:r>
                      <a:endParaRPr lang="en-US"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4">
                      <a:solidFill>
                        <a:srgbClr val="9E9E9E"/>
                      </a:solidFill>
                    </a:lnL>
                    <a:lnR w="9524">
                      <a:solidFill>
                        <a:srgbClr val="9E9E9E"/>
                      </a:solidFill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rgbClr val="9E9E9E"/>
                      </a:solidFill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</a:rPr>
                        <a:t>Reposado</a:t>
                      </a:r>
                      <a:endParaRPr lang="en"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4">
                      <a:solidFill>
                        <a:srgbClr val="9E9E9E"/>
                      </a:solidFill>
                    </a:lnL>
                    <a:lnR w="9524">
                      <a:solidFill>
                        <a:srgbClr val="9E9E9E"/>
                      </a:solidFill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rgbClr val="9E9E9E"/>
                      </a:solidFill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</a:rPr>
                        <a:t>Gold/Best in Reposado Tequila Category</a:t>
                      </a:r>
                      <a:endParaRPr lang="en"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4">
                      <a:solidFill>
                        <a:srgbClr val="9E9E9E"/>
                      </a:solidFill>
                    </a:lnL>
                    <a:lnR w="9524">
                      <a:solidFill>
                        <a:srgbClr val="9E9E9E"/>
                      </a:solidFill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rgbClr val="9E9E9E"/>
                      </a:solidFill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09905"/>
                  </a:ext>
                </a:extLst>
              </a:tr>
            </a:tbl>
          </a:graphicData>
        </a:graphic>
      </p:graphicFrame>
      <p:pic>
        <p:nvPicPr>
          <p:cNvPr id="160" name="Google Shape;160;g314e5b3e52f_0_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5076" y="5402820"/>
            <a:ext cx="1410424" cy="1421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g314e5b3e52f_0_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18229" y="5370726"/>
            <a:ext cx="1410419" cy="1432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g314e5b3e52f_0_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21934" y="5490031"/>
            <a:ext cx="894557" cy="1253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g314e5b3e52f_0_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13300" y="5462433"/>
            <a:ext cx="1252203" cy="1263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314e5b3e52f_0_7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529517" y="5519389"/>
            <a:ext cx="1234143" cy="1247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314e5b3e52f_0_7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41205" y="5519388"/>
            <a:ext cx="1247988" cy="1259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78;p9">
            <a:extLst>
              <a:ext uri="{FF2B5EF4-FFF2-40B4-BE49-F238E27FC236}">
                <a16:creationId xmlns:a16="http://schemas.microsoft.com/office/drawing/2014/main" id="{BE0D2AAB-F9FB-8423-3E32-BD563BD86DA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179690" y="-138144"/>
            <a:ext cx="1012311" cy="1016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gold circle with black text and black text&#10;&#10;AI-generated content may be incorrect.">
            <a:extLst>
              <a:ext uri="{FF2B5EF4-FFF2-40B4-BE49-F238E27FC236}">
                <a16:creationId xmlns:a16="http://schemas.microsoft.com/office/drawing/2014/main" id="{6972F1C5-A72F-287C-F8B3-A09A85F6C7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28649" y="5402821"/>
            <a:ext cx="1414183" cy="1402977"/>
          </a:xfrm>
          <a:prstGeom prst="rect">
            <a:avLst/>
          </a:prstGeom>
        </p:spPr>
      </p:pic>
      <p:pic>
        <p:nvPicPr>
          <p:cNvPr id="5" name="Picture 4" descr="A gold circle with a black and white fleur-de-lis on it&#10;&#10;AI-generated content may be incorrect.">
            <a:extLst>
              <a:ext uri="{FF2B5EF4-FFF2-40B4-BE49-F238E27FC236}">
                <a16:creationId xmlns:a16="http://schemas.microsoft.com/office/drawing/2014/main" id="{F851C599-8E91-B462-4E07-BEFC56FC2A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8861" y="5402820"/>
            <a:ext cx="1410424" cy="1400736"/>
          </a:xfrm>
          <a:prstGeom prst="rect">
            <a:avLst/>
          </a:prstGeom>
        </p:spPr>
      </p:pic>
      <p:pic>
        <p:nvPicPr>
          <p:cNvPr id="3" name="Picture 2" descr="A gold circle with a black and white fleur-de-lis on it&#10;&#10;AI-generated content may be incorrect.">
            <a:extLst>
              <a:ext uri="{FF2B5EF4-FFF2-40B4-BE49-F238E27FC236}">
                <a16:creationId xmlns:a16="http://schemas.microsoft.com/office/drawing/2014/main" id="{DE125C10-540C-DE34-B375-1696BB201F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20782" y="5406361"/>
            <a:ext cx="1411943" cy="14119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"/>
          <p:cNvSpPr txBox="1">
            <a:spLocks noGrp="1"/>
          </p:cNvSpPr>
          <p:nvPr>
            <p:ph type="title"/>
          </p:nvPr>
        </p:nvSpPr>
        <p:spPr>
          <a:xfrm>
            <a:off x="219220" y="0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>
              <a:buSzPct val="111111"/>
            </a:pPr>
            <a:r>
              <a:rPr lang="en">
                <a:solidFill>
                  <a:srgbClr val="0B0D33"/>
                </a:solidFill>
                <a:latin typeface="Raleway"/>
                <a:ea typeface="Raleway"/>
                <a:cs typeface="Raleway"/>
                <a:sym typeface="Raleway"/>
              </a:rPr>
              <a:t>Partida A</a:t>
            </a:r>
            <a:r>
              <a:rPr lang="en-US" sz="3333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ñ</a:t>
            </a:r>
            <a:r>
              <a:rPr lang="en" err="1">
                <a:solidFill>
                  <a:srgbClr val="0B0D33"/>
                </a:solidFill>
                <a:latin typeface="Raleway"/>
                <a:ea typeface="Raleway"/>
                <a:cs typeface="Raleway"/>
                <a:sym typeface="Raleway"/>
              </a:rPr>
              <a:t>ejo</a:t>
            </a:r>
            <a:endParaRPr lang="en-US" err="1">
              <a:solidFill>
                <a:srgbClr val="0B0D33"/>
              </a:solidFill>
              <a:latin typeface="Raleway"/>
              <a:ea typeface="Raleway"/>
              <a:cs typeface="Raleway"/>
            </a:endParaRPr>
          </a:p>
        </p:txBody>
      </p:sp>
      <p:pic>
        <p:nvPicPr>
          <p:cNvPr id="130" name="Google Shape;13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6533" y="5872733"/>
            <a:ext cx="1375451" cy="985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3"/>
          <p:cNvPicPr preferRelativeResize="0"/>
          <p:nvPr/>
        </p:nvPicPr>
        <p:blipFill rotWithShape="1">
          <a:blip r:embed="rId4">
            <a:alphaModFix/>
          </a:blip>
          <a:srcRect l="10031" r="10030"/>
          <a:stretch/>
        </p:blipFill>
        <p:spPr>
          <a:xfrm>
            <a:off x="1" y="5948267"/>
            <a:ext cx="727199" cy="90973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2" name="Google Shape;132;p3"/>
          <p:cNvGraphicFramePr/>
          <p:nvPr/>
        </p:nvGraphicFramePr>
        <p:xfrm>
          <a:off x="219220" y="1323131"/>
          <a:ext cx="11694019" cy="30263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545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65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21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82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Award</a:t>
                      </a:r>
                      <a:endParaRPr sz="1900"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Product</a:t>
                      </a:r>
                      <a:endParaRPr sz="1900"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Medal</a:t>
                      </a:r>
                      <a:r>
                        <a:rPr lang="en" sz="19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/Score</a:t>
                      </a:r>
                      <a:endParaRPr sz="1900"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6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</a:rPr>
                        <a:t>2019 Ultimate Spirits Challenge</a:t>
                      </a:r>
                      <a:endParaRPr lang="en-US"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err="1">
                          <a:latin typeface="Raleway"/>
                          <a:ea typeface="Raleway"/>
                          <a:cs typeface="Raleway"/>
                        </a:rPr>
                        <a:t>Añejo</a:t>
                      </a:r>
                      <a:endParaRPr lang="en-US"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</a:rPr>
                        <a:t>Score: 93 pts/Great Value</a:t>
                      </a:r>
                      <a:endParaRPr lang="en-US"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711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2021 Blue Lifestyle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err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Añejo</a:t>
                      </a:r>
                      <a:endParaRPr lang="en-US"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Gold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722205"/>
                  </a:ext>
                </a:extLst>
              </a:tr>
              <a:tr h="502288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Raleway"/>
                        </a:rPr>
                        <a:t>2022 Wine Enthusiast</a:t>
                      </a:r>
                      <a:endParaRPr sz="1600"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err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Añejo</a:t>
                      </a:r>
                      <a:endParaRPr lang="en-US"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Score: 93 pts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2902597"/>
                  </a:ext>
                </a:extLst>
              </a:tr>
              <a:tr h="502711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Raleway"/>
                          <a:ea typeface="Raleway"/>
                          <a:cs typeface="Raleway"/>
                        </a:rPr>
                        <a:t>2022 VINEPAIR</a:t>
                      </a:r>
                      <a:endParaRPr lang="en-US"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err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Añejo</a:t>
                      </a:r>
                      <a:endParaRPr lang="en-US"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Score: 93 pts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2711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2024 The Spirits Business Tequila &amp; Mezcal Masters</a:t>
                      </a: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err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Añejo</a:t>
                      </a:r>
                      <a:endParaRPr lang="en-US"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Gold</a:t>
                      </a:r>
                    </a:p>
                  </a:txBody>
                  <a:tcPr marL="121900" marR="121900" marT="121900" marB="1219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5771902"/>
                  </a:ext>
                </a:extLst>
              </a:tr>
            </a:tbl>
          </a:graphicData>
        </a:graphic>
      </p:graphicFrame>
      <p:pic>
        <p:nvPicPr>
          <p:cNvPr id="133" name="Google Shape;133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2487" y="4702501"/>
            <a:ext cx="1906123" cy="2066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3"/>
          <p:cNvPicPr preferRelativeResize="0"/>
          <p:nvPr/>
        </p:nvPicPr>
        <p:blipFill rotWithShape="1">
          <a:blip r:embed="rId6">
            <a:alphaModFix/>
          </a:blip>
          <a:srcRect t="7330"/>
          <a:stretch/>
        </p:blipFill>
        <p:spPr>
          <a:xfrm>
            <a:off x="2774796" y="4798555"/>
            <a:ext cx="2013800" cy="200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78;p9">
            <a:extLst>
              <a:ext uri="{FF2B5EF4-FFF2-40B4-BE49-F238E27FC236}">
                <a16:creationId xmlns:a16="http://schemas.microsoft.com/office/drawing/2014/main" id="{82A090A9-EC9A-9CC6-1804-E977BFD76FE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98103" y="62548"/>
            <a:ext cx="1012311" cy="1016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VinePair_Logo_Box | wine2wine">
            <a:extLst>
              <a:ext uri="{FF2B5EF4-FFF2-40B4-BE49-F238E27FC236}">
                <a16:creationId xmlns:a16="http://schemas.microsoft.com/office/drawing/2014/main" id="{5AC8EB14-D020-035B-9A46-0EA3CD43A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695" y="5009582"/>
            <a:ext cx="1897277" cy="58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043B39-085E-F9E1-91CC-65CB1B58D2F2}"/>
              </a:ext>
            </a:extLst>
          </p:cNvPr>
          <p:cNvSpPr txBox="1"/>
          <p:nvPr/>
        </p:nvSpPr>
        <p:spPr>
          <a:xfrm flipH="1">
            <a:off x="9019403" y="5713236"/>
            <a:ext cx="11656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93 </a:t>
            </a:r>
            <a:r>
              <a: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POINTS</a:t>
            </a:r>
            <a:endParaRPr lang="en-US" sz="37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CA184D6-867A-2664-D964-541C30D73F5F}"/>
              </a:ext>
            </a:extLst>
          </p:cNvPr>
          <p:cNvGrpSpPr/>
          <p:nvPr/>
        </p:nvGrpSpPr>
        <p:grpSpPr>
          <a:xfrm>
            <a:off x="4784851" y="4699839"/>
            <a:ext cx="3249693" cy="2008469"/>
            <a:chOff x="4050881" y="3903077"/>
            <a:chExt cx="1840557" cy="1178580"/>
          </a:xfrm>
        </p:grpSpPr>
        <p:pic>
          <p:nvPicPr>
            <p:cNvPr id="137" name="Google Shape;137;p3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949092" y="4025815"/>
              <a:ext cx="942346" cy="9880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F8AD0A7-5E93-0897-93BA-B7E63FAEB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050881" y="3903077"/>
              <a:ext cx="1114127" cy="117858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8">
          <a:extLst>
            <a:ext uri="{FF2B5EF4-FFF2-40B4-BE49-F238E27FC236}">
              <a16:creationId xmlns:a16="http://schemas.microsoft.com/office/drawing/2014/main" id="{9BDE368B-DB6E-1432-19B1-CA4C71849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">
            <a:extLst>
              <a:ext uri="{FF2B5EF4-FFF2-40B4-BE49-F238E27FC236}">
                <a16:creationId xmlns:a16="http://schemas.microsoft.com/office/drawing/2014/main" id="{C2259B01-B407-ADC0-21BE-75E5EE50A0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9220" y="0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>
              <a:buSzPct val="111111"/>
            </a:pPr>
            <a:r>
              <a:rPr lang="en">
                <a:solidFill>
                  <a:srgbClr val="0B0D33"/>
                </a:solidFill>
                <a:latin typeface="Raleway"/>
                <a:ea typeface="Raleway"/>
                <a:cs typeface="Raleway"/>
                <a:sym typeface="Raleway"/>
              </a:rPr>
              <a:t>Partida Single Barrel #11 A</a:t>
            </a:r>
            <a:r>
              <a:rPr lang="en-US" sz="3333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ñ</a:t>
            </a:r>
            <a:r>
              <a:rPr lang="en" err="1">
                <a:solidFill>
                  <a:srgbClr val="0B0D33"/>
                </a:solidFill>
                <a:latin typeface="Raleway"/>
                <a:ea typeface="Raleway"/>
                <a:cs typeface="Raleway"/>
                <a:sym typeface="Raleway"/>
              </a:rPr>
              <a:t>ejo</a:t>
            </a:r>
            <a:endParaRPr lang="en-US" err="1">
              <a:solidFill>
                <a:srgbClr val="0B0D33"/>
              </a:solidFill>
              <a:latin typeface="Raleway"/>
              <a:ea typeface="Raleway"/>
              <a:cs typeface="Raleway"/>
            </a:endParaRPr>
          </a:p>
        </p:txBody>
      </p:sp>
      <p:pic>
        <p:nvPicPr>
          <p:cNvPr id="130" name="Google Shape;130;p3">
            <a:extLst>
              <a:ext uri="{FF2B5EF4-FFF2-40B4-BE49-F238E27FC236}">
                <a16:creationId xmlns:a16="http://schemas.microsoft.com/office/drawing/2014/main" id="{49A2A806-0A02-902C-04C8-A6184864DB4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6533" y="5872733"/>
            <a:ext cx="1375451" cy="985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3">
            <a:extLst>
              <a:ext uri="{FF2B5EF4-FFF2-40B4-BE49-F238E27FC236}">
                <a16:creationId xmlns:a16="http://schemas.microsoft.com/office/drawing/2014/main" id="{A0A7CEFD-9C5D-0F4D-DC13-77B15283A7F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0031" r="10030"/>
          <a:stretch/>
        </p:blipFill>
        <p:spPr>
          <a:xfrm>
            <a:off x="1" y="5948267"/>
            <a:ext cx="727199" cy="90973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2" name="Google Shape;132;p3">
            <a:extLst>
              <a:ext uri="{FF2B5EF4-FFF2-40B4-BE49-F238E27FC236}">
                <a16:creationId xmlns:a16="http://schemas.microsoft.com/office/drawing/2014/main" id="{F7E5C266-F095-654A-236D-AEC03F3C308E}"/>
              </a:ext>
            </a:extLst>
          </p:cNvPr>
          <p:cNvGraphicFramePr/>
          <p:nvPr/>
        </p:nvGraphicFramePr>
        <p:xfrm>
          <a:off x="218599" y="1141390"/>
          <a:ext cx="11694019" cy="105258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545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65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21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319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Award</a:t>
                      </a:r>
                      <a:endParaRPr sz="2500"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Product</a:t>
                      </a:r>
                      <a:endParaRPr sz="2500"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Medal</a:t>
                      </a:r>
                      <a:r>
                        <a:rPr lang="en" sz="19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/Score</a:t>
                      </a:r>
                      <a:endParaRPr sz="2500"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4301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2025 </a:t>
                      </a:r>
                      <a:r>
                        <a:rPr lang="en-US" sz="1700" err="1">
                          <a:latin typeface="Raleway"/>
                          <a:ea typeface="Raleway"/>
                          <a:cs typeface="Raleway"/>
                        </a:rPr>
                        <a:t>Agavos</a:t>
                      </a:r>
                      <a:r>
                        <a:rPr lang="en-US" sz="1700">
                          <a:latin typeface="Raleway"/>
                          <a:ea typeface="Raleway"/>
                          <a:cs typeface="Raleway"/>
                        </a:rPr>
                        <a:t> Awards</a:t>
                      </a:r>
                      <a:endParaRPr lang="en-US" sz="17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b="0" i="0" u="none" strike="noStrike" noProof="0">
                          <a:solidFill>
                            <a:srgbClr val="0B0D33"/>
                          </a:solidFill>
                          <a:latin typeface="Raleway"/>
                        </a:rPr>
                        <a:t>Single Barrel #11 A</a:t>
                      </a:r>
                      <a:r>
                        <a:rPr lang="en-US" sz="1700" b="0" i="0" u="none" strike="noStrike" noProof="0">
                          <a:solidFill>
                            <a:srgbClr val="000000"/>
                          </a:solidFill>
                          <a:latin typeface="Raleway"/>
                        </a:rPr>
                        <a:t>ñ</a:t>
                      </a:r>
                      <a:r>
                        <a:rPr lang="en" sz="1700" b="0" i="0" u="none" strike="noStrike" noProof="0">
                          <a:solidFill>
                            <a:srgbClr val="0B0D33"/>
                          </a:solidFill>
                          <a:latin typeface="Raleway"/>
                        </a:rPr>
                        <a:t>ejo</a:t>
                      </a:r>
                      <a:endParaRPr lang="en-US" sz="1700"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latin typeface="Raleway"/>
                          <a:ea typeface="Raleway"/>
                          <a:cs typeface="Raleway"/>
                        </a:rPr>
                        <a:t>Gold</a:t>
                      </a:r>
                      <a:endParaRPr sz="17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1276914"/>
                  </a:ext>
                </a:extLst>
              </a:tr>
            </a:tbl>
          </a:graphicData>
        </a:graphic>
      </p:graphicFrame>
      <p:pic>
        <p:nvPicPr>
          <p:cNvPr id="2" name="Google Shape;178;p9">
            <a:extLst>
              <a:ext uri="{FF2B5EF4-FFF2-40B4-BE49-F238E27FC236}">
                <a16:creationId xmlns:a16="http://schemas.microsoft.com/office/drawing/2014/main" id="{E3AFE155-61E7-C708-CBE5-C0E41B58490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98103" y="62548"/>
            <a:ext cx="1012311" cy="1016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gold coin with black text&#10;&#10;AI-generated content may be incorrect.">
            <a:extLst>
              <a:ext uri="{FF2B5EF4-FFF2-40B4-BE49-F238E27FC236}">
                <a16:creationId xmlns:a16="http://schemas.microsoft.com/office/drawing/2014/main" id="{D9E45BF2-F507-FAEB-59DA-9E5A4E9867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6568" y="3525781"/>
            <a:ext cx="2456969" cy="242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77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19c914a4be_0_7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>
              <a:buSzPct val="111111"/>
            </a:pPr>
            <a:r>
              <a:rPr lang="en">
                <a:solidFill>
                  <a:srgbClr val="0B0D33"/>
                </a:solidFill>
                <a:latin typeface="Raleway"/>
                <a:ea typeface="Raleway"/>
                <a:cs typeface="Raleway"/>
                <a:sym typeface="Raleway"/>
              </a:rPr>
              <a:t>Partida Cristalino Anejo</a:t>
            </a:r>
            <a:endParaRPr>
              <a:solidFill>
                <a:srgbClr val="0B0D3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71" name="Google Shape;171;g319c914a4be_0_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6533" y="5872733"/>
            <a:ext cx="1375451" cy="985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g319c914a4be_0_77"/>
          <p:cNvPicPr preferRelativeResize="0"/>
          <p:nvPr/>
        </p:nvPicPr>
        <p:blipFill rotWithShape="1">
          <a:blip r:embed="rId4">
            <a:alphaModFix/>
          </a:blip>
          <a:srcRect l="10031" r="10031"/>
          <a:stretch/>
        </p:blipFill>
        <p:spPr>
          <a:xfrm>
            <a:off x="1" y="5948267"/>
            <a:ext cx="727199" cy="90973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3" name="Google Shape;173;g319c914a4be_0_77"/>
          <p:cNvGraphicFramePr/>
          <p:nvPr/>
        </p:nvGraphicFramePr>
        <p:xfrm>
          <a:off x="550700" y="1722727"/>
          <a:ext cx="10958600" cy="257646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54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9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828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9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Award</a:t>
                      </a:r>
                      <a:endParaRPr sz="1900" b="1" u="none" strike="noStrike" cap="none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9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Product</a:t>
                      </a:r>
                      <a:endParaRPr sz="1900" b="1" u="none" strike="noStrike" cap="none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9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Medal/Score</a:t>
                      </a:r>
                      <a:endParaRPr sz="1900" b="1" u="none" strike="noStrike" cap="none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430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7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2021 Blue Lifestyle</a:t>
                      </a:r>
                      <a:endParaRPr sz="17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700" u="none" strike="noStrike" cap="none" err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Cristalino</a:t>
                      </a:r>
                      <a:r>
                        <a:rPr lang="en-US" sz="17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</a:t>
                      </a:r>
                      <a:r>
                        <a:rPr lang="en-US" sz="1700" u="none" strike="noStrike" cap="none" err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Añejo</a:t>
                      </a:r>
                      <a:endParaRPr lang="en-US" sz="17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7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Double Gold</a:t>
                      </a:r>
                      <a:endParaRPr sz="17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796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700" u="none" strike="noStrike" cap="none">
                          <a:latin typeface="Raleway"/>
                          <a:ea typeface="Raleway"/>
                          <a:cs typeface="Raleway"/>
                        </a:rPr>
                        <a:t>2022 Wine</a:t>
                      </a:r>
                      <a:r>
                        <a:rPr lang="en-US" sz="17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Enthusiast</a:t>
                      </a:r>
                    </a:p>
                  </a:txBody>
                  <a:tcPr marL="121900" marR="121900" marT="121900" marB="121900" anchor="ctr"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700" u="none" strike="noStrike" cap="none" err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Cristalino</a:t>
                      </a:r>
                      <a:r>
                        <a:rPr lang="en-US" sz="17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</a:t>
                      </a:r>
                      <a:r>
                        <a:rPr lang="en-US" sz="1700" u="none" strike="noStrike" cap="none" err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Añejo</a:t>
                      </a:r>
                      <a:endParaRPr lang="en-US" sz="17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7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Score: 90 pts</a:t>
                      </a:r>
                      <a:endParaRPr sz="17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796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7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2022 </a:t>
                      </a:r>
                      <a:r>
                        <a:rPr lang="en-US" sz="1700" u="none" strike="noStrike" cap="none" err="1">
                          <a:latin typeface="Raleway"/>
                          <a:ea typeface="Raleway"/>
                          <a:cs typeface="Raleway"/>
                        </a:rPr>
                        <a:t>VinePair</a:t>
                      </a:r>
                      <a:endParaRPr lang="en-US" sz="1700" u="none" strike="noStrike" cap="none" err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700" u="none" strike="noStrike" cap="none" err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Cristalino</a:t>
                      </a:r>
                      <a:r>
                        <a:rPr lang="en-US" sz="17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</a:t>
                      </a:r>
                      <a:r>
                        <a:rPr lang="en-US" sz="1700" u="none" strike="noStrike" cap="none" err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Añejo</a:t>
                      </a:r>
                      <a:endParaRPr lang="en-US" sz="17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7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Score: 94 pts</a:t>
                      </a:r>
                      <a:endParaRPr sz="17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6240582"/>
                  </a:ext>
                </a:extLst>
              </a:tr>
              <a:tr h="50796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7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2025 The Spirits Business </a:t>
                      </a:r>
                    </a:p>
                  </a:txBody>
                  <a:tcPr marL="121900" marR="121900" marT="121900" marB="121900" anchor="ctr"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700" u="none" strike="noStrike" cap="none" err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Cristalino</a:t>
                      </a:r>
                      <a:r>
                        <a:rPr lang="en-US" sz="17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</a:t>
                      </a:r>
                      <a:r>
                        <a:rPr lang="en-US" sz="1700" u="none" strike="noStrike" cap="none" err="1">
                          <a:latin typeface="Raleway"/>
                          <a:ea typeface="Raleway"/>
                          <a:cs typeface="Raleway"/>
                        </a:rPr>
                        <a:t>Añejo</a:t>
                      </a:r>
                      <a:endParaRPr lang="en-US" sz="1700" u="none" strike="noStrike" cap="none" err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7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Gold</a:t>
                      </a:r>
                      <a:endParaRPr sz="17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4631127"/>
                  </a:ext>
                </a:extLst>
              </a:tr>
            </a:tbl>
          </a:graphicData>
        </a:graphic>
      </p:graphicFrame>
      <p:pic>
        <p:nvPicPr>
          <p:cNvPr id="174" name="Google Shape;174;g319c914a4be_0_7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01587" y="4608956"/>
            <a:ext cx="2021751" cy="206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g319c914a4be_0_7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18943" y="4579756"/>
            <a:ext cx="1891040" cy="1934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78;p9">
            <a:extLst>
              <a:ext uri="{FF2B5EF4-FFF2-40B4-BE49-F238E27FC236}">
                <a16:creationId xmlns:a16="http://schemas.microsoft.com/office/drawing/2014/main" id="{B1440088-1F5B-55BA-BA0F-A7DDAAD56C9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98103" y="62548"/>
            <a:ext cx="1012311" cy="1016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VinePair_Logo_Box | wine2wine">
            <a:extLst>
              <a:ext uri="{FF2B5EF4-FFF2-40B4-BE49-F238E27FC236}">
                <a16:creationId xmlns:a16="http://schemas.microsoft.com/office/drawing/2014/main" id="{E581FDFA-E8A1-38C8-AB90-3B98CF33D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540" y="4796839"/>
            <a:ext cx="1897277" cy="58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8967E6-E30D-C01C-86B9-9573CAECED04}"/>
              </a:ext>
            </a:extLst>
          </p:cNvPr>
          <p:cNvSpPr txBox="1"/>
          <p:nvPr/>
        </p:nvSpPr>
        <p:spPr>
          <a:xfrm flipH="1">
            <a:off x="8500340" y="5377229"/>
            <a:ext cx="11656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94 </a:t>
            </a:r>
            <a:r>
              <a: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POINTS</a:t>
            </a:r>
            <a:endParaRPr lang="en-US" sz="37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2E9B45-B109-5770-1430-CD5C227D4E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893" y="4720367"/>
            <a:ext cx="1587376" cy="17459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9">
          <a:extLst>
            <a:ext uri="{FF2B5EF4-FFF2-40B4-BE49-F238E27FC236}">
              <a16:creationId xmlns:a16="http://schemas.microsoft.com/office/drawing/2014/main" id="{F87A6B0A-3A8A-72A3-4747-DD37AFEFD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g313044f26e8_0_2">
            <a:extLst>
              <a:ext uri="{FF2B5EF4-FFF2-40B4-BE49-F238E27FC236}">
                <a16:creationId xmlns:a16="http://schemas.microsoft.com/office/drawing/2014/main" id="{C8CAB9C1-0253-7E02-829D-64B5DFC7AC9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3600" y="495418"/>
            <a:ext cx="3731497" cy="3731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g313044f26e8_0_2">
            <a:extLst>
              <a:ext uri="{FF2B5EF4-FFF2-40B4-BE49-F238E27FC236}">
                <a16:creationId xmlns:a16="http://schemas.microsoft.com/office/drawing/2014/main" id="{2EEF2C1C-1DCB-81A8-6084-8EB34AD09ED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0031" r="10031"/>
          <a:stretch/>
        </p:blipFill>
        <p:spPr>
          <a:xfrm>
            <a:off x="1" y="5948267"/>
            <a:ext cx="727199" cy="909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313044f26e8_0_2">
            <a:extLst>
              <a:ext uri="{FF2B5EF4-FFF2-40B4-BE49-F238E27FC236}">
                <a16:creationId xmlns:a16="http://schemas.microsoft.com/office/drawing/2014/main" id="{97500E9D-2480-9420-EEB8-3DAF3E5B908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16533" y="5872733"/>
            <a:ext cx="1375451" cy="985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g313044f26e8_0_2">
            <a:extLst>
              <a:ext uri="{FF2B5EF4-FFF2-40B4-BE49-F238E27FC236}">
                <a16:creationId xmlns:a16="http://schemas.microsoft.com/office/drawing/2014/main" id="{556C7F62-D234-12FA-8904-1CD2AC0D31B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64577"/>
          <a:stretch/>
        </p:blipFill>
        <p:spPr>
          <a:xfrm>
            <a:off x="4973613" y="617816"/>
            <a:ext cx="5074627" cy="526428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7D8643-3725-57BF-0D09-28C0DE3DDB8C}"/>
              </a:ext>
            </a:extLst>
          </p:cNvPr>
          <p:cNvSpPr txBox="1"/>
          <p:nvPr/>
        </p:nvSpPr>
        <p:spPr>
          <a:xfrm>
            <a:off x="449800" y="4758141"/>
            <a:ext cx="350448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ROBLE FINO</a:t>
            </a:r>
          </a:p>
        </p:txBody>
      </p:sp>
      <p:sp>
        <p:nvSpPr>
          <p:cNvPr id="3" name="Google Shape;55;p1">
            <a:extLst>
              <a:ext uri="{FF2B5EF4-FFF2-40B4-BE49-F238E27FC236}">
                <a16:creationId xmlns:a16="http://schemas.microsoft.com/office/drawing/2014/main" id="{7757A6C0-98D5-AC58-7EAF-E5E2E066309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00534" y="6313619"/>
            <a:ext cx="10337447" cy="909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>
              <a:lnSpc>
                <a:spcPct val="115000"/>
              </a:lnSpc>
            </a:pPr>
            <a:endParaRPr sz="1600" dirty="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>
              <a:lnSpc>
                <a:spcPct val="115000"/>
              </a:lnSpc>
            </a:pPr>
            <a:r>
              <a:rPr lang="en" sz="3067" b="1" dirty="0">
                <a:solidFill>
                  <a:srgbClr val="222222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Accolades &amp; Ratings – Updated August 2025</a:t>
            </a:r>
            <a:br>
              <a:rPr lang="en" sz="3067" b="1" dirty="0">
                <a:solidFill>
                  <a:srgbClr val="222222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</a:br>
            <a:endParaRPr sz="3067" b="1" dirty="0">
              <a:solidFill>
                <a:srgbClr val="222222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>
              <a:buSzPts val="990"/>
            </a:pPr>
            <a:r>
              <a:rPr lang="en" sz="3067" b="1" dirty="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 sz="3067" dirty="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3067" dirty="0">
              <a:solidFill>
                <a:srgbClr val="1A1A1A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buSzPts val="990"/>
            </a:pPr>
            <a:endParaRPr sz="3067" dirty="0">
              <a:solidFill>
                <a:srgbClr val="1A1A1A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38422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14e5b3e52f_0_20"/>
          <p:cNvSpPr txBox="1">
            <a:spLocks noGrp="1"/>
          </p:cNvSpPr>
          <p:nvPr>
            <p:ph type="title"/>
          </p:nvPr>
        </p:nvSpPr>
        <p:spPr>
          <a:xfrm>
            <a:off x="415600" y="217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>
              <a:buSzPct val="111111"/>
            </a:pPr>
            <a:r>
              <a:rPr lang="en">
                <a:solidFill>
                  <a:srgbClr val="0B0D33"/>
                </a:solidFill>
                <a:latin typeface="Raleway"/>
                <a:ea typeface="Raleway"/>
                <a:cs typeface="Raleway"/>
                <a:sym typeface="Raleway"/>
              </a:rPr>
              <a:t>Roble Fino Reposado</a:t>
            </a:r>
            <a:endParaRPr>
              <a:solidFill>
                <a:srgbClr val="0B0D3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96" name="Google Shape;196;g314e5b3e52f_0_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6533" y="5872733"/>
            <a:ext cx="1375451" cy="985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g314e5b3e52f_0_20"/>
          <p:cNvPicPr preferRelativeResize="0"/>
          <p:nvPr/>
        </p:nvPicPr>
        <p:blipFill rotWithShape="1">
          <a:blip r:embed="rId4">
            <a:alphaModFix/>
          </a:blip>
          <a:srcRect l="10031" r="10031"/>
          <a:stretch/>
        </p:blipFill>
        <p:spPr>
          <a:xfrm>
            <a:off x="1" y="5948267"/>
            <a:ext cx="727199" cy="90973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8" name="Google Shape;198;g314e5b3e52f_0_20"/>
          <p:cNvGraphicFramePr/>
          <p:nvPr/>
        </p:nvGraphicFramePr>
        <p:xfrm>
          <a:off x="545657" y="1135945"/>
          <a:ext cx="10958600" cy="367408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12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22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341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319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Award</a:t>
                      </a:r>
                      <a:endParaRPr sz="2500"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Product</a:t>
                      </a:r>
                      <a:endParaRPr sz="2500"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Medal</a:t>
                      </a:r>
                      <a:r>
                        <a:rPr lang="en" sz="19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/Score</a:t>
                      </a:r>
                      <a:endParaRPr sz="2500"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4301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2021 Blue Lifestyle</a:t>
                      </a:r>
                      <a:endParaRPr sz="17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Roble Fino Reposado</a:t>
                      </a:r>
                      <a:endParaRPr sz="17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Double Gold</a:t>
                      </a:r>
                      <a:endParaRPr sz="17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4301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2021 Ultimate Spirits Challenge</a:t>
                      </a:r>
                      <a:endParaRPr sz="17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Roble Fino Reposado</a:t>
                      </a:r>
                      <a:endParaRPr sz="17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Finalist</a:t>
                      </a:r>
                      <a:endParaRPr sz="17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4301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2021 Ultimate Spirits Challenge</a:t>
                      </a:r>
                      <a:endParaRPr sz="17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Roble Fino Reposado</a:t>
                      </a:r>
                      <a:endParaRPr sz="250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Score: 93</a:t>
                      </a:r>
                      <a:endParaRPr sz="17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4301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latin typeface="Raleway"/>
                          <a:ea typeface="Raleway"/>
                          <a:cs typeface="Raleway"/>
                        </a:rPr>
                        <a:t>2021 Wine</a:t>
                      </a:r>
                      <a:r>
                        <a:rPr lang="en-US" sz="17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Enthusiast</a:t>
                      </a: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Roble Fino Reposado</a:t>
                      </a:r>
                      <a:endParaRPr sz="250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Score: 92</a:t>
                      </a:r>
                      <a:endParaRPr sz="17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4301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2022 New Orleans Spirits Competition</a:t>
                      </a:r>
                      <a:endParaRPr sz="17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Roble Fino Reposado</a:t>
                      </a:r>
                      <a:endParaRPr sz="17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Best of Category</a:t>
                      </a:r>
                      <a:endParaRPr sz="17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7437641"/>
                  </a:ext>
                </a:extLst>
              </a:tr>
              <a:tr h="524301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2022 The Fifty Award</a:t>
                      </a:r>
                      <a:endParaRPr sz="17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Roble Fino Reposado</a:t>
                      </a:r>
                      <a:endParaRPr sz="17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Double Gold</a:t>
                      </a:r>
                      <a:endParaRPr sz="17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1619371"/>
                  </a:ext>
                </a:extLst>
              </a:tr>
            </a:tbl>
          </a:graphicData>
        </a:graphic>
      </p:graphicFrame>
      <p:pic>
        <p:nvPicPr>
          <p:cNvPr id="199" name="Google Shape;199;g314e5b3e52f_0_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53884" y="5091100"/>
            <a:ext cx="1494267" cy="149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314e5b3e52f_0_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68118" y="5132551"/>
            <a:ext cx="1097729" cy="1411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g314e5b3e52f_0_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85801" y="5130567"/>
            <a:ext cx="1398548" cy="1415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g314e5b3e52f_0_20"/>
          <p:cNvPicPr preferRelativeResize="0"/>
          <p:nvPr/>
        </p:nvPicPr>
        <p:blipFill rotWithShape="1">
          <a:blip r:embed="rId8">
            <a:alphaModFix/>
          </a:blip>
          <a:srcRect t="3945" b="49253"/>
          <a:stretch/>
        </p:blipFill>
        <p:spPr>
          <a:xfrm>
            <a:off x="7802251" y="5203739"/>
            <a:ext cx="1375467" cy="1282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g314e5b3e52f_0_20"/>
          <p:cNvPicPr preferRelativeResize="0"/>
          <p:nvPr/>
        </p:nvPicPr>
        <p:blipFill rotWithShape="1">
          <a:blip r:embed="rId8">
            <a:alphaModFix/>
          </a:blip>
          <a:srcRect t="51319"/>
          <a:stretch/>
        </p:blipFill>
        <p:spPr>
          <a:xfrm>
            <a:off x="6304300" y="5171445"/>
            <a:ext cx="1375467" cy="1333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g314e5b3e52f_0_20"/>
          <p:cNvPicPr preferRelativeResize="0"/>
          <p:nvPr/>
        </p:nvPicPr>
        <p:blipFill rotWithShape="1">
          <a:blip r:embed="rId9">
            <a:alphaModFix/>
          </a:blip>
          <a:srcRect l="14223" r="21302"/>
          <a:stretch/>
        </p:blipFill>
        <p:spPr>
          <a:xfrm>
            <a:off x="9265733" y="5199368"/>
            <a:ext cx="1272379" cy="1282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78;p9">
            <a:extLst>
              <a:ext uri="{FF2B5EF4-FFF2-40B4-BE49-F238E27FC236}">
                <a16:creationId xmlns:a16="http://schemas.microsoft.com/office/drawing/2014/main" id="{F45F033F-539A-5B26-9F5D-A66AFCC2814E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998103" y="62548"/>
            <a:ext cx="1012311" cy="1016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14e5b3e52f_0_0"/>
          <p:cNvSpPr txBox="1">
            <a:spLocks noGrp="1"/>
          </p:cNvSpPr>
          <p:nvPr>
            <p:ph type="title"/>
          </p:nvPr>
        </p:nvSpPr>
        <p:spPr>
          <a:xfrm>
            <a:off x="415600" y="217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>
              <a:buSzPct val="111111"/>
            </a:pPr>
            <a:r>
              <a:rPr lang="en">
                <a:solidFill>
                  <a:srgbClr val="0B0D33"/>
                </a:solidFill>
                <a:latin typeface="Raleway"/>
                <a:ea typeface="Raleway"/>
                <a:cs typeface="Raleway"/>
                <a:sym typeface="Raleway"/>
              </a:rPr>
              <a:t>Roble Fino Cristalino</a:t>
            </a:r>
            <a:endParaRPr>
              <a:solidFill>
                <a:srgbClr val="0B0D3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82" name="Google Shape;182;g314e5b3e52f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6533" y="5872733"/>
            <a:ext cx="1375451" cy="985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g314e5b3e52f_0_0"/>
          <p:cNvPicPr preferRelativeResize="0"/>
          <p:nvPr/>
        </p:nvPicPr>
        <p:blipFill rotWithShape="1">
          <a:blip r:embed="rId4">
            <a:alphaModFix/>
          </a:blip>
          <a:srcRect l="10031" r="10031"/>
          <a:stretch/>
        </p:blipFill>
        <p:spPr>
          <a:xfrm>
            <a:off x="1" y="5948267"/>
            <a:ext cx="727199" cy="90973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4" name="Google Shape;184;g314e5b3e52f_0_0"/>
          <p:cNvGraphicFramePr/>
          <p:nvPr/>
        </p:nvGraphicFramePr>
        <p:xfrm>
          <a:off x="550700" y="1183612"/>
          <a:ext cx="10958600" cy="304183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092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31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341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319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Award</a:t>
                      </a:r>
                      <a:endParaRPr sz="2500"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Product</a:t>
                      </a:r>
                      <a:endParaRPr sz="2500"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Medal</a:t>
                      </a:r>
                      <a:r>
                        <a:rPr lang="en" sz="19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/Score</a:t>
                      </a:r>
                      <a:endParaRPr sz="2500"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711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2021 Blue Lifestyle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Roble Fino Cristalino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Double Gold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711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2022 </a:t>
                      </a:r>
                      <a:r>
                        <a:rPr lang="en-US" sz="1600" err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VinePair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Roble Fino </a:t>
                      </a:r>
                      <a:r>
                        <a:rPr lang="en-US" sz="1600" err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Cristalino</a:t>
                      </a:r>
                      <a:endParaRPr lang="en-US"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Score: 96 pts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1809771"/>
                  </a:ext>
                </a:extLst>
              </a:tr>
              <a:tr h="502711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2023 Ultimate Spirits Challenge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Roble Fino Cristalino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Score: 95 pts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71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1F1F1F"/>
                          </a:solidFill>
                          <a:latin typeface="Raleway"/>
                          <a:ea typeface="Raleway"/>
                          <a:cs typeface="Raleway"/>
                        </a:rPr>
                        <a:t>2023 Ultimate Spirits Challenge</a:t>
                      </a:r>
                      <a:endParaRPr lang="en-US" sz="1600">
                        <a:solidFill>
                          <a:srgbClr val="1F1F1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Roble Fino </a:t>
                      </a:r>
                      <a:r>
                        <a:rPr lang="en" sz="1600">
                          <a:latin typeface="Raleway"/>
                          <a:ea typeface="Raleway"/>
                          <a:cs typeface="Raleway"/>
                        </a:rPr>
                        <a:t>Cristalino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</a:rPr>
                        <a:t>Chairman's Trophy</a:t>
                      </a:r>
                      <a:endParaRPr lang="en" sz="16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271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1F1F1F"/>
                          </a:solidFill>
                          <a:latin typeface="Raleway"/>
                          <a:ea typeface="Raleway"/>
                          <a:cs typeface="Raleway"/>
                        </a:rPr>
                        <a:t>2023 Ultimate Spirits Challenge</a:t>
                      </a:r>
                      <a:endParaRPr lang="en-US"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Roble Fino </a:t>
                      </a:r>
                      <a:r>
                        <a:rPr lang="en" sz="1600">
                          <a:latin typeface="Raleway"/>
                          <a:ea typeface="Raleway"/>
                          <a:cs typeface="Raleway"/>
                        </a:rPr>
                        <a:t>Cristalino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</a:rPr>
                        <a:t>Top 100 Spirits</a:t>
                      </a:r>
                      <a:endParaRPr lang="en" sz="16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85" name="Google Shape;185;g314e5b3e52f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21306" y="4749394"/>
            <a:ext cx="1873119" cy="1901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314e5b3e52f_0_0"/>
          <p:cNvPicPr preferRelativeResize="0"/>
          <p:nvPr/>
        </p:nvPicPr>
        <p:blipFill rotWithShape="1">
          <a:blip r:embed="rId6">
            <a:alphaModFix/>
          </a:blip>
          <a:srcRect t="8090" b="7278"/>
          <a:stretch/>
        </p:blipFill>
        <p:spPr>
          <a:xfrm>
            <a:off x="550701" y="4790003"/>
            <a:ext cx="2079055" cy="1860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402;g314e5b3e52f_0_153" descr="A round orange label with white text&#10;&#10;Description automatically generated">
            <a:extLst>
              <a:ext uri="{FF2B5EF4-FFF2-40B4-BE49-F238E27FC236}">
                <a16:creationId xmlns:a16="http://schemas.microsoft.com/office/drawing/2014/main" id="{A08AF86C-D203-E5DE-96CE-301404CEEBA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2962" t="12493" r="16817" b="20302"/>
          <a:stretch/>
        </p:blipFill>
        <p:spPr>
          <a:xfrm>
            <a:off x="6809204" y="4691477"/>
            <a:ext cx="1997955" cy="195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03;g314e5b3e52f_0_153" descr="A red circle with white text&#10;&#10;Description automatically generated">
            <a:extLst>
              <a:ext uri="{FF2B5EF4-FFF2-40B4-BE49-F238E27FC236}">
                <a16:creationId xmlns:a16="http://schemas.microsoft.com/office/drawing/2014/main" id="{C824440E-7BBA-4983-46A5-22E259ED5DD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14011" t="13549" r="17340" b="20291"/>
          <a:stretch/>
        </p:blipFill>
        <p:spPr>
          <a:xfrm>
            <a:off x="8834936" y="4690543"/>
            <a:ext cx="1981597" cy="1950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78;p9">
            <a:extLst>
              <a:ext uri="{FF2B5EF4-FFF2-40B4-BE49-F238E27FC236}">
                <a16:creationId xmlns:a16="http://schemas.microsoft.com/office/drawing/2014/main" id="{03A2826E-F625-80B1-1237-195F6F2ED67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998103" y="62548"/>
            <a:ext cx="1012311" cy="1016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VinePair_Logo_Box | wine2wine">
            <a:extLst>
              <a:ext uri="{FF2B5EF4-FFF2-40B4-BE49-F238E27FC236}">
                <a16:creationId xmlns:a16="http://schemas.microsoft.com/office/drawing/2014/main" id="{CB10184A-E456-07B8-A9DB-00759F33A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464" y="4953078"/>
            <a:ext cx="1897277" cy="58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D19256-845C-1B50-C884-E63CE79106E7}"/>
              </a:ext>
            </a:extLst>
          </p:cNvPr>
          <p:cNvSpPr txBox="1"/>
          <p:nvPr/>
        </p:nvSpPr>
        <p:spPr>
          <a:xfrm flipH="1">
            <a:off x="3131264" y="5533468"/>
            <a:ext cx="11656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96 </a:t>
            </a:r>
            <a:r>
              <a: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POINTS</a:t>
            </a:r>
            <a:endParaRPr lang="en-US" sz="37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507</Words>
  <Application>Microsoft Office PowerPoint</Application>
  <PresentationFormat>Widescreen</PresentationFormat>
  <Paragraphs>189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Aptos</vt:lpstr>
      <vt:lpstr>Arial</vt:lpstr>
      <vt:lpstr>Raleway</vt:lpstr>
      <vt:lpstr>Simple Dark</vt:lpstr>
      <vt:lpstr> Accolades &amp; Ratings – Updated August 2025     </vt:lpstr>
      <vt:lpstr>Partida Blanco</vt:lpstr>
      <vt:lpstr>Partida Reposado</vt:lpstr>
      <vt:lpstr>Partida Añejo</vt:lpstr>
      <vt:lpstr>Partida Single Barrel #11 Añejo</vt:lpstr>
      <vt:lpstr>Partida Cristalino Anejo</vt:lpstr>
      <vt:lpstr> Accolades &amp; Ratings – Updated August 2025     </vt:lpstr>
      <vt:lpstr>Roble Fino Reposado</vt:lpstr>
      <vt:lpstr>Roble Fino Cristalino</vt:lpstr>
      <vt:lpstr>Roble Fino Anejo</vt:lpstr>
      <vt:lpstr> Accolades &amp; Ratings – Updated August 2025     </vt:lpstr>
      <vt:lpstr>Partida Elegante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Ignacio Llaneza</dc:creator>
  <cp:lastModifiedBy>Ignacio Llaneza</cp:lastModifiedBy>
  <cp:revision>1</cp:revision>
  <dcterms:created xsi:type="dcterms:W3CDTF">2025-08-21T22:00:21Z</dcterms:created>
  <dcterms:modified xsi:type="dcterms:W3CDTF">2025-08-21T22:00:43Z</dcterms:modified>
</cp:coreProperties>
</file>