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5" r:id="rId2"/>
    <p:sldId id="276" r:id="rId3"/>
    <p:sldId id="27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4EA23-F362-4F5E-AB34-760D5340E863}" type="datetimeFigureOut">
              <a:rPr lang="en-US" smtClean="0"/>
              <a:t>8/21/2025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4A681-838E-4B9D-8874-D802A9198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05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3ec5aefb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g313ec5aefb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3ec5aefb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313ec5aefb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6008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2174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0632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6061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599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3152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067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43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4170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48671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9095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544296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openxmlformats.org/officeDocument/2006/relationships/image" Target="../media/image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g313ec5aefb7_0_23"/>
          <p:cNvPicPr preferRelativeResize="0"/>
          <p:nvPr/>
        </p:nvPicPr>
        <p:blipFill rotWithShape="1">
          <a:blip r:embed="rId3">
            <a:alphaModFix/>
          </a:blip>
          <a:srcRect l="10031" r="10031"/>
          <a:stretch/>
        </p:blipFill>
        <p:spPr>
          <a:xfrm>
            <a:off x="1" y="5948267"/>
            <a:ext cx="727199" cy="909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13ec5aefb7_0_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845" y="1552906"/>
            <a:ext cx="4146795" cy="2704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13ec5aefb7_0_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16533" y="5872733"/>
            <a:ext cx="1375451" cy="985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5A01C58-A5B8-3367-6778-C80E1888B260}"/>
              </a:ext>
            </a:extLst>
          </p:cNvPr>
          <p:cNvGrpSpPr/>
          <p:nvPr/>
        </p:nvGrpSpPr>
        <p:grpSpPr>
          <a:xfrm>
            <a:off x="7074492" y="829659"/>
            <a:ext cx="4437011" cy="5037995"/>
            <a:chOff x="5282425" y="626054"/>
            <a:chExt cx="2787323" cy="30222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3E94D53-ED1C-9203-5032-912B9A8D8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2425" y="735002"/>
              <a:ext cx="2787323" cy="2787323"/>
            </a:xfrm>
            <a:prstGeom prst="rect">
              <a:avLst/>
            </a:prstGeom>
          </p:spPr>
        </p:pic>
        <p:pic>
          <p:nvPicPr>
            <p:cNvPr id="266" name="Google Shape;266;g313ec5aefb7_0_23"/>
            <p:cNvPicPr preferRelativeResize="0"/>
            <p:nvPr/>
          </p:nvPicPr>
          <p:blipFill rotWithShape="1">
            <a:blip r:embed="rId7">
              <a:alphaModFix/>
            </a:blip>
            <a:srcRect l="22782" r="21226" b="4671"/>
            <a:stretch/>
          </p:blipFill>
          <p:spPr>
            <a:xfrm>
              <a:off x="7126398" y="626054"/>
              <a:ext cx="943350" cy="3022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8" name="Google Shape;268;g313ec5aefb7_0_23"/>
            <p:cNvPicPr preferRelativeResize="0"/>
            <p:nvPr/>
          </p:nvPicPr>
          <p:blipFill rotWithShape="1">
            <a:blip r:embed="rId8">
              <a:alphaModFix/>
            </a:blip>
            <a:srcRect l="32312" r="32938"/>
            <a:stretch/>
          </p:blipFill>
          <p:spPr>
            <a:xfrm>
              <a:off x="5430400" y="832983"/>
              <a:ext cx="647400" cy="26083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Picture 1" descr="A yellow bottle with green label&#10;&#10;Description automatically generated">
            <a:extLst>
              <a:ext uri="{FF2B5EF4-FFF2-40B4-BE49-F238E27FC236}">
                <a16:creationId xmlns:a16="http://schemas.microsoft.com/office/drawing/2014/main" id="{29C6FAE7-78F4-34C2-AF66-170CBDA61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2750" y="1102855"/>
            <a:ext cx="927391" cy="4457053"/>
          </a:xfrm>
          <a:prstGeom prst="rect">
            <a:avLst/>
          </a:prstGeom>
        </p:spPr>
      </p:pic>
      <p:sp>
        <p:nvSpPr>
          <p:cNvPr id="4" name="Google Shape;55;p1">
            <a:extLst>
              <a:ext uri="{FF2B5EF4-FFF2-40B4-BE49-F238E27FC236}">
                <a16:creationId xmlns:a16="http://schemas.microsoft.com/office/drawing/2014/main" id="{D9286A0F-34E3-4D71-424D-8753D219D1C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800534" y="6313619"/>
            <a:ext cx="10337447" cy="90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>
              <a:lnSpc>
                <a:spcPct val="115000"/>
              </a:lnSpc>
            </a:pPr>
            <a:endParaRPr sz="1600" dirty="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>
              <a:lnSpc>
                <a:spcPct val="115000"/>
              </a:lnSpc>
            </a:pPr>
            <a: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  <a:t>Accolades &amp; Ratings – Updated August 2025</a:t>
            </a:r>
            <a:br>
              <a:rPr lang="en" sz="3067" b="1" dirty="0">
                <a:solidFill>
                  <a:srgbClr val="222222"/>
                </a:solidFill>
                <a:highlight>
                  <a:srgbClr val="FFFFFF"/>
                </a:highlight>
                <a:latin typeface="Raleway"/>
                <a:ea typeface="Raleway"/>
                <a:cs typeface="Raleway"/>
                <a:sym typeface="Raleway"/>
              </a:rPr>
            </a:br>
            <a:endParaRPr sz="3067" b="1" dirty="0">
              <a:solidFill>
                <a:srgbClr val="222222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>
              <a:buSzPts val="990"/>
            </a:pPr>
            <a:r>
              <a:rPr lang="en" sz="3067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3067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buSzPts val="990"/>
            </a:pPr>
            <a:endParaRPr sz="3067" dirty="0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g313ec5aefb7_0_44"/>
          <p:cNvPicPr preferRelativeResize="0"/>
          <p:nvPr/>
        </p:nvPicPr>
        <p:blipFill rotWithShape="1">
          <a:blip r:embed="rId3">
            <a:alphaModFix/>
          </a:blip>
          <a:srcRect l="22840" t="3829" r="19070" b="6266"/>
          <a:stretch/>
        </p:blipFill>
        <p:spPr>
          <a:xfrm>
            <a:off x="1438567" y="5365509"/>
            <a:ext cx="1228261" cy="1406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g313ec5aefb7_0_44"/>
          <p:cNvPicPr preferRelativeResize="0"/>
          <p:nvPr/>
        </p:nvPicPr>
        <p:blipFill rotWithShape="1">
          <a:blip r:embed="rId4">
            <a:alphaModFix/>
          </a:blip>
          <a:srcRect t="6525" b="5770"/>
          <a:stretch/>
        </p:blipFill>
        <p:spPr>
          <a:xfrm>
            <a:off x="5747668" y="5316314"/>
            <a:ext cx="1607736" cy="1515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313ec5aefb7_0_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7165" y="5375467"/>
            <a:ext cx="1425687" cy="140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313ec5aefb7_0_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06619" y="5390589"/>
            <a:ext cx="1607756" cy="1506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313ec5aefb7_0_44"/>
          <p:cNvPicPr preferRelativeResize="0"/>
          <p:nvPr/>
        </p:nvPicPr>
        <p:blipFill rotWithShape="1">
          <a:blip r:embed="rId7">
            <a:alphaModFix/>
          </a:blip>
          <a:srcRect t="10808" b="10808"/>
          <a:stretch/>
        </p:blipFill>
        <p:spPr>
          <a:xfrm>
            <a:off x="7354240" y="5463810"/>
            <a:ext cx="1818979" cy="1406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313ec5aefb7_0_44"/>
          <p:cNvSpPr txBox="1">
            <a:spLocks noGrp="1"/>
          </p:cNvSpPr>
          <p:nvPr>
            <p:ph type="title"/>
          </p:nvPr>
        </p:nvSpPr>
        <p:spPr>
          <a:xfrm>
            <a:off x="415600" y="408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39285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Pallini Limoncelllo</a:t>
            </a:r>
            <a:endParaRPr/>
          </a:p>
        </p:txBody>
      </p:sp>
      <p:pic>
        <p:nvPicPr>
          <p:cNvPr id="2" name="Google Shape;293;g314e5b3e52f_0_108">
            <a:extLst>
              <a:ext uri="{FF2B5EF4-FFF2-40B4-BE49-F238E27FC236}">
                <a16:creationId xmlns:a16="http://schemas.microsoft.com/office/drawing/2014/main" id="{F46C6EEC-CBAE-3593-5EB5-C95A8423982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053133" y="5339563"/>
            <a:ext cx="1614067" cy="155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gold circle with a letter and a logo&#10;&#10;Description automatically generated">
            <a:extLst>
              <a:ext uri="{FF2B5EF4-FFF2-40B4-BE49-F238E27FC236}">
                <a16:creationId xmlns:a16="http://schemas.microsoft.com/office/drawing/2014/main" id="{25CC1D2F-139F-D124-2DF7-87534874E4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9589" y="5356578"/>
            <a:ext cx="1427664" cy="1433263"/>
          </a:xfrm>
          <a:prstGeom prst="rect">
            <a:avLst/>
          </a:prstGeom>
        </p:spPr>
      </p:pic>
      <p:pic>
        <p:nvPicPr>
          <p:cNvPr id="6" name="Google Shape;265;g313ec5aefb7_0_23">
            <a:extLst>
              <a:ext uri="{FF2B5EF4-FFF2-40B4-BE49-F238E27FC236}">
                <a16:creationId xmlns:a16="http://schemas.microsoft.com/office/drawing/2014/main" id="{B34E6B3E-0BB8-20C5-F24B-79EA41E3D20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rcRect t="55481" r="-146"/>
          <a:stretch/>
        </p:blipFill>
        <p:spPr>
          <a:xfrm>
            <a:off x="10202511" y="125668"/>
            <a:ext cx="1770088" cy="4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gold circle with black text and numbers&#10;&#10;AI-generated content may be incorrect.">
            <a:extLst>
              <a:ext uri="{FF2B5EF4-FFF2-40B4-BE49-F238E27FC236}">
                <a16:creationId xmlns:a16="http://schemas.microsoft.com/office/drawing/2014/main" id="{D8A59E86-AF7D-012C-673C-740B2AE5B5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70" y="5388565"/>
            <a:ext cx="1247913" cy="1303131"/>
          </a:xfrm>
          <a:prstGeom prst="rect">
            <a:avLst/>
          </a:prstGeom>
        </p:spPr>
      </p:pic>
      <p:graphicFrame>
        <p:nvGraphicFramePr>
          <p:cNvPr id="275" name="Google Shape;275;g313ec5aefb7_0_44"/>
          <p:cNvGraphicFramePr/>
          <p:nvPr/>
        </p:nvGraphicFramePr>
        <p:xfrm>
          <a:off x="515597" y="1022243"/>
          <a:ext cx="10794900" cy="395683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84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828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19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19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</a:t>
                      </a: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/Score</a:t>
                      </a:r>
                      <a:endParaRPr sz="19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2019 Sip Award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Limoncello</a:t>
                      </a:r>
                      <a:endParaRPr sz="1600"/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Platinum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9E9E9E"/>
                      </a:solidFill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846162"/>
                  </a:ext>
                </a:extLst>
              </a:tr>
              <a:tr h="5027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2021 Ultimate Spirits Challenge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>
                      <a:solidFill>
                        <a:srgbClr val="9E9E9E"/>
                      </a:solidFill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Limoncello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Score: 93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4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4">
                      <a:solidFill>
                        <a:srgbClr val="9E9E9E"/>
                      </a:solidFill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670889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Quality Award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Limoncello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Quality Award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WSWA Access Live</a:t>
                      </a:r>
                      <a:endParaRPr sz="1600"/>
                    </a:p>
                  </a:txBody>
                  <a:tcPr marL="121900" marR="121900" marT="121900" marB="1219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Limoncello</a:t>
                      </a:r>
                      <a:endParaRPr sz="160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Best of Show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WSWA Access Live</a:t>
                      </a:r>
                      <a:endParaRPr sz="1600"/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Limoncello</a:t>
                      </a:r>
                      <a:endParaRPr sz="1600"/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Double Gold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Concours Mondial de </a:t>
                      </a:r>
                      <a:r>
                        <a:rPr lang="en" sz="1600" err="1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Bruxelles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Limoncello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2025 IWSC </a:t>
                      </a:r>
                      <a:endParaRPr lang="en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0" i="0" u="none" strike="noStrike" noProof="0">
                          <a:solidFill>
                            <a:schemeClr val="lt1"/>
                          </a:solidFill>
                          <a:latin typeface="Raleway"/>
                        </a:rPr>
                        <a:t>Limoncello</a:t>
                      </a:r>
                      <a:endParaRPr lang="en-US" sz="2700"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</a:rPr>
                        <a:t>95 Points/Gold</a:t>
                      </a:r>
                      <a:endParaRPr lang="en" sz="1600">
                        <a:solidFill>
                          <a:schemeClr val="l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65" y="5323624"/>
            <a:ext cx="1382795" cy="1298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7063" y="5315146"/>
            <a:ext cx="1355848" cy="1302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"/>
          <p:cNvPicPr preferRelativeResize="0"/>
          <p:nvPr/>
        </p:nvPicPr>
        <p:blipFill rotWithShape="1">
          <a:blip r:embed="rId5">
            <a:alphaModFix/>
          </a:blip>
          <a:srcRect l="9242" t="9914" r="9969" b="9738"/>
          <a:stretch/>
        </p:blipFill>
        <p:spPr>
          <a:xfrm>
            <a:off x="3050462" y="5249010"/>
            <a:ext cx="1484847" cy="144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85945" y="5253844"/>
            <a:ext cx="1477919" cy="14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5"/>
          <p:cNvSpPr txBox="1">
            <a:spLocks noGrp="1"/>
          </p:cNvSpPr>
          <p:nvPr>
            <p:ph type="title"/>
          </p:nvPr>
        </p:nvSpPr>
        <p:spPr>
          <a:xfrm>
            <a:off x="415600" y="13344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>
              <a:buSzPct val="39285"/>
            </a:pPr>
            <a:r>
              <a:rPr lang="en">
                <a:solidFill>
                  <a:srgbClr val="0B0D33"/>
                </a:solidFill>
                <a:latin typeface="Raleway"/>
                <a:ea typeface="Raleway"/>
                <a:cs typeface="Raleway"/>
                <a:sym typeface="Raleway"/>
              </a:rPr>
              <a:t>Pallini Limonzero &amp; Peachello</a:t>
            </a:r>
            <a:endParaRPr/>
          </a:p>
        </p:txBody>
      </p:sp>
      <p:pic>
        <p:nvPicPr>
          <p:cNvPr id="4" name="Google Shape;265;g313ec5aefb7_0_23" descr="A green sign with white letters&#10;&#10;Description automatically generated">
            <a:extLst>
              <a:ext uri="{FF2B5EF4-FFF2-40B4-BE49-F238E27FC236}">
                <a16:creationId xmlns:a16="http://schemas.microsoft.com/office/drawing/2014/main" id="{7C137552-C722-897B-92D9-A58AF8D4877E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rcRect t="55481" r="-146"/>
          <a:stretch/>
        </p:blipFill>
        <p:spPr>
          <a:xfrm>
            <a:off x="10202511" y="125668"/>
            <a:ext cx="1770088" cy="46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136321" y="5229342"/>
            <a:ext cx="1446328" cy="147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47261" y="5263238"/>
            <a:ext cx="1488207" cy="1446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The Scotch Malt Whisky Society of America">
            <a:extLst>
              <a:ext uri="{FF2B5EF4-FFF2-40B4-BE49-F238E27FC236}">
                <a16:creationId xmlns:a16="http://schemas.microsoft.com/office/drawing/2014/main" id="{D8D4222A-7639-DC0C-8286-ED15F05089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7033" y="5249009"/>
            <a:ext cx="1397724" cy="1454872"/>
          </a:xfrm>
          <a:prstGeom prst="rect">
            <a:avLst/>
          </a:prstGeom>
        </p:spPr>
      </p:pic>
      <p:pic>
        <p:nvPicPr>
          <p:cNvPr id="6" name="Google Shape;322;g314e5b3e52f_0_90">
            <a:extLst>
              <a:ext uri="{FF2B5EF4-FFF2-40B4-BE49-F238E27FC236}">
                <a16:creationId xmlns:a16="http://schemas.microsoft.com/office/drawing/2014/main" id="{E15FA463-6862-B311-ABFE-6122B4F465FA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0684215" y="5231693"/>
            <a:ext cx="1423000" cy="14616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1" name="Google Shape;301;p5"/>
          <p:cNvGraphicFramePr/>
          <p:nvPr/>
        </p:nvGraphicFramePr>
        <p:xfrm>
          <a:off x="434947" y="897047"/>
          <a:ext cx="10722367" cy="3971901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3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3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19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Award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Product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1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Medal</a:t>
                      </a:r>
                      <a:r>
                        <a:rPr lang="en" sz="1900" b="1" u="none" strike="noStrike" cap="none">
                          <a:solidFill>
                            <a:schemeClr val="dk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/Score</a:t>
                      </a:r>
                      <a:endParaRPr sz="2500" b="1">
                        <a:solidFill>
                          <a:schemeClr val="dk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International Wine &amp; Spirit Competition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Limonzero</a:t>
                      </a:r>
                      <a:endParaRPr sz="1600" err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World Alcohol Free Award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err="1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Limonzero</a:t>
                      </a:r>
                      <a:endParaRPr sz="1600" err="1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Gold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The Low &amp; No Masters Competition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Limonzero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Master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27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2023 Ultimate Spirits Challenge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Limonzero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Great Value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010215"/>
                  </a:ext>
                </a:extLst>
              </a:tr>
              <a:tr h="502711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2023 Ultimate Spirits Challenge</a:t>
                      </a:r>
                      <a:endParaRPr lang="en-US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Limonzero</a:t>
                      </a:r>
                      <a:endParaRPr lang="en-US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Finalist/Score; 93</a:t>
                      </a:r>
                      <a:endParaRPr lang="en"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52875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Beverage Testing Institute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Peachcello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</a:rPr>
                        <a:t>Gold/Score: 92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31152"/>
                  </a:ext>
                </a:extLst>
              </a:tr>
              <a:tr h="48764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2024 WSWA Access Live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Limonzero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l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Double Gold</a:t>
                      </a:r>
                      <a:endParaRPr sz="1600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121900" marR="121900" marT="121900" marB="12190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76646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Widescreen</PresentationFormat>
  <Paragraphs>53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Arial</vt:lpstr>
      <vt:lpstr>Raleway</vt:lpstr>
      <vt:lpstr>Simple Dark</vt:lpstr>
      <vt:lpstr> Accolades &amp; Ratings – Updated August 2025     </vt:lpstr>
      <vt:lpstr>Pallini Limoncelllo</vt:lpstr>
      <vt:lpstr>Pallini Limonzero &amp; Peachello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Ignacio Llaneza</dc:creator>
  <cp:lastModifiedBy>Ignacio Llaneza</cp:lastModifiedBy>
  <cp:revision>1</cp:revision>
  <dcterms:created xsi:type="dcterms:W3CDTF">2025-08-21T22:02:01Z</dcterms:created>
  <dcterms:modified xsi:type="dcterms:W3CDTF">2025-08-21T22:02:16Z</dcterms:modified>
</cp:coreProperties>
</file>