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1" r:id="rId2"/>
    <p:sldId id="274" r:id="rId3"/>
    <p:sldId id="272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23EFD-EB69-4F3B-BF39-96398ED851B8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7A044-D83B-42C4-AA20-4CFBB863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90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9c914a4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319c914a4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65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9c914a4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19c914a4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67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9c914a4b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19c914a4b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57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769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809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797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638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285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811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69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592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246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917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211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9456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"/>
          <p:cNvPicPr preferRelativeResize="0"/>
          <p:nvPr/>
        </p:nvPicPr>
        <p:blipFill rotWithShape="1">
          <a:blip r:embed="rId3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20" y="1357573"/>
            <a:ext cx="4269361" cy="328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2;p32">
            <a:extLst>
              <a:ext uri="{FF2B5EF4-FFF2-40B4-BE49-F238E27FC236}">
                <a16:creationId xmlns:a16="http://schemas.microsoft.com/office/drawing/2014/main" id="{8C0D06CF-D6D6-6222-18A6-9BC7CADD6D4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16222" r="13778"/>
          <a:stretch/>
        </p:blipFill>
        <p:spPr>
          <a:xfrm>
            <a:off x="4675296" y="580008"/>
            <a:ext cx="6336453" cy="5284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6BE93FD8-07A7-5021-FD57-8FB2BC8AB41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00534" y="6313619"/>
            <a:ext cx="10337447" cy="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lnSpc>
                <a:spcPct val="115000"/>
              </a:lnSpc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Accolades &amp; Ratings – Updated August 2025</a:t>
            </a:r>
            <a:b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3067" b="1" dirty="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90"/>
            </a:pPr>
            <a:r>
              <a:rPr lang="en" sz="3067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67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buSzPts val="990"/>
            </a:pP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863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9c914a4be_0_24"/>
          <p:cNvSpPr txBox="1">
            <a:spLocks noGrp="1"/>
          </p:cNvSpPr>
          <p:nvPr>
            <p:ph type="title"/>
          </p:nvPr>
        </p:nvSpPr>
        <p:spPr>
          <a:xfrm>
            <a:off x="415600" y="190501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-US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TMLC Irish Whiskey</a:t>
            </a:r>
            <a:endParaRPr>
              <a:solidFill>
                <a:srgbClr val="0B0D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5" name="Google Shape;255;g319c914a4be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19c914a4be_0_24"/>
          <p:cNvPicPr preferRelativeResize="0"/>
          <p:nvPr/>
        </p:nvPicPr>
        <p:blipFill rotWithShape="1">
          <a:blip r:embed="rId4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7" name="Google Shape;257;g319c914a4be_0_24"/>
          <p:cNvGraphicFramePr/>
          <p:nvPr/>
        </p:nvGraphicFramePr>
        <p:xfrm>
          <a:off x="727200" y="1341709"/>
          <a:ext cx="10954833" cy="23924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1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7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Medal/Score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2024 The Tasting Panel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Muff Irish </a:t>
                      </a: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Whiskey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92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90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</a:rPr>
                        <a:t>2024 The Fifty Best Awards</a:t>
                      </a:r>
                      <a:endParaRPr lang="en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  <a:t>Muff Irish Whiskey</a:t>
                      </a: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</a:rPr>
                        <a:t>Double Gold</a:t>
                      </a: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09865"/>
                  </a:ext>
                </a:extLst>
              </a:tr>
              <a:tr h="60390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2024 Whisky Advocate </a:t>
                      </a: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  <a:t>Muff Irish Whiskey</a:t>
                      </a: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</a:rPr>
                        <a:t>Score: 89</a:t>
                      </a: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78347"/>
                  </a:ext>
                </a:extLst>
              </a:tr>
            </a:tbl>
          </a:graphicData>
        </a:graphic>
      </p:graphicFrame>
      <p:pic>
        <p:nvPicPr>
          <p:cNvPr id="2" name="Google Shape;211;p32">
            <a:extLst>
              <a:ext uri="{FF2B5EF4-FFF2-40B4-BE49-F238E27FC236}">
                <a16:creationId xmlns:a16="http://schemas.microsoft.com/office/drawing/2014/main" id="{757A98B8-DDC2-EC73-0DA6-5D937455DC2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2640" y="86173"/>
            <a:ext cx="1013093" cy="85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heFiftyBest_Irish_Whiskey_DoubleGold_Medal_2024.tif">
            <a:extLst>
              <a:ext uri="{FF2B5EF4-FFF2-40B4-BE49-F238E27FC236}">
                <a16:creationId xmlns:a16="http://schemas.microsoft.com/office/drawing/2014/main" id="{A3051A9E-16E7-D509-798A-B4FF8DB75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434" y="4249973"/>
            <a:ext cx="1525887" cy="1822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EFC73E4-6E21-96B5-423D-ADB00A19F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8179" y="4280070"/>
            <a:ext cx="2832045" cy="966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BA6E9D-CBDE-A7A2-A0BC-FD2C05934A92}"/>
              </a:ext>
            </a:extLst>
          </p:cNvPr>
          <p:cNvSpPr txBox="1"/>
          <p:nvPr/>
        </p:nvSpPr>
        <p:spPr>
          <a:xfrm>
            <a:off x="6245239" y="5312502"/>
            <a:ext cx="3181560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>
                <a:solidFill>
                  <a:srgbClr val="212121"/>
                </a:solidFill>
                <a:latin typeface="Adobe Caslon Pro Bold" panose="0205050205050B090A03" pitchFamily="18" charset="77"/>
                <a:ea typeface="+mj-ea"/>
                <a:cs typeface="Arial"/>
                <a:sym typeface="Arial"/>
              </a:rPr>
              <a:t>89</a:t>
            </a:r>
            <a:r>
              <a:rPr lang="en-US" sz="3200" b="1" kern="0">
                <a:solidFill>
                  <a:srgbClr val="212121"/>
                </a:solidFill>
                <a:latin typeface="Adobe Caslon Pro Bold" panose="0205050205050B090A03" pitchFamily="18" charset="77"/>
                <a:ea typeface="+mj-ea"/>
                <a:cs typeface="Arial"/>
                <a:sym typeface="Arial"/>
              </a:rPr>
              <a:t> </a:t>
            </a:r>
            <a:r>
              <a:rPr lang="en-US" sz="2400" b="1" kern="0">
                <a:solidFill>
                  <a:srgbClr val="212121"/>
                </a:solidFill>
                <a:latin typeface="Adobe Caslon Pro Bold" panose="0205050205050B090A03" pitchFamily="18" charset="77"/>
                <a:ea typeface="+mj-ea"/>
                <a:cs typeface="Arial"/>
                <a:sym typeface="Arial"/>
              </a:rPr>
              <a:t>POINTS</a:t>
            </a:r>
            <a:endParaRPr lang="en-US" sz="7200" b="1" kern="0">
              <a:solidFill>
                <a:srgbClr val="212121"/>
              </a:solidFill>
              <a:latin typeface="Adobe Caslon Pro Bold" panose="0205050205050B090A03" pitchFamily="18" charset="77"/>
              <a:ea typeface="+mj-ea"/>
              <a:cs typeface="Arial"/>
              <a:sym typeface="Arial"/>
            </a:endParaRPr>
          </a:p>
        </p:txBody>
      </p:sp>
      <p:pic>
        <p:nvPicPr>
          <p:cNvPr id="6" name="Google Shape;258;g319c914a4be_0_24" descr="A black and gold logo&#10;&#10;AI-generated content may be incorrect.">
            <a:extLst>
              <a:ext uri="{FF2B5EF4-FFF2-40B4-BE49-F238E27FC236}">
                <a16:creationId xmlns:a16="http://schemas.microsoft.com/office/drawing/2014/main" id="{ED35DF29-57B0-973A-4A41-B428C99EEC2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97577" y="4140193"/>
            <a:ext cx="1903216" cy="2026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6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19c914a4be_0_0"/>
          <p:cNvSpPr txBox="1">
            <a:spLocks noGrp="1"/>
          </p:cNvSpPr>
          <p:nvPr>
            <p:ph type="title"/>
          </p:nvPr>
        </p:nvSpPr>
        <p:spPr>
          <a:xfrm>
            <a:off x="415600" y="11151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TMLC Irish Vodka</a:t>
            </a:r>
            <a:endParaRPr>
              <a:solidFill>
                <a:srgbClr val="0B0D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2" name="Google Shape;232;g319c914a4b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4991" y="5078857"/>
            <a:ext cx="1806076" cy="17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19c914a4b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2916" y="5210347"/>
            <a:ext cx="1644209" cy="154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19c914a4b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7168" y="5181902"/>
            <a:ext cx="1551617" cy="156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19c914a4b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10138" y="5069843"/>
            <a:ext cx="1705005" cy="167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19c914a4be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5222" y="5210347"/>
            <a:ext cx="1534433" cy="153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1;p32">
            <a:extLst>
              <a:ext uri="{FF2B5EF4-FFF2-40B4-BE49-F238E27FC236}">
                <a16:creationId xmlns:a16="http://schemas.microsoft.com/office/drawing/2014/main" id="{B4E1248A-E0BD-F28F-696A-B68623261F7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62640" y="86173"/>
            <a:ext cx="1013093" cy="85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old circle with a black and white fleur-de-lis on it&#10;&#10;AI-generated content may be incorrect.">
            <a:extLst>
              <a:ext uri="{FF2B5EF4-FFF2-40B4-BE49-F238E27FC236}">
                <a16:creationId xmlns:a16="http://schemas.microsoft.com/office/drawing/2014/main" id="{4CA68FD6-B6E9-305A-7AEE-CB5AF56525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6066" y="5118841"/>
            <a:ext cx="1647265" cy="1669676"/>
          </a:xfrm>
          <a:prstGeom prst="rect">
            <a:avLst/>
          </a:prstGeom>
        </p:spPr>
      </p:pic>
      <p:pic>
        <p:nvPicPr>
          <p:cNvPr id="4" name="Picture 3" descr="A gold circle with a black and white fleur-de-lis on it&#10;&#10;AI-generated content may be incorrect.">
            <a:extLst>
              <a:ext uri="{FF2B5EF4-FFF2-40B4-BE49-F238E27FC236}">
                <a16:creationId xmlns:a16="http://schemas.microsoft.com/office/drawing/2014/main" id="{42A97A4D-7624-32C7-4935-7A8F63463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01" y="5136975"/>
            <a:ext cx="1636060" cy="1658472"/>
          </a:xfrm>
          <a:prstGeom prst="rect">
            <a:avLst/>
          </a:prstGeom>
        </p:spPr>
      </p:pic>
      <p:graphicFrame>
        <p:nvGraphicFramePr>
          <p:cNvPr id="231" name="Google Shape;231;g319c914a4be_0_0"/>
          <p:cNvGraphicFramePr/>
          <p:nvPr/>
        </p:nvGraphicFramePr>
        <p:xfrm>
          <a:off x="287644" y="992963"/>
          <a:ext cx="11527499" cy="3941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5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Medal/Score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2020 The Spirits Business Vodka Master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Muff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</a:rPr>
                        <a:t>Irish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Vodka</a:t>
                      </a:r>
                      <a:endParaRPr sz="1600" b="0" i="0" noProof="0"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821035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London Spirits Competition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Muff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</a:rPr>
                        <a:t>Irish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Vodka</a:t>
                      </a:r>
                      <a:endParaRPr sz="1600" b="0" i="0" noProof="0">
                        <a:solidFill>
                          <a:srgbClr val="0E0F11"/>
                        </a:solidFill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359644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New York World Wine &amp; Spirits Competition (NYWSC)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Muff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</a:rPr>
                        <a:t>Irish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Vodka</a:t>
                      </a:r>
                      <a:endParaRPr sz="1600" b="0" i="0" noProof="0"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Double Gold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131848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The Spirits Business Vodka Masters 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Muff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</a:rPr>
                        <a:t>Irish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Vodka</a:t>
                      </a:r>
                      <a:endParaRPr sz="1600" b="0" i="0" noProof="0"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68206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 The Tasting Panel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Muff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</a:rPr>
                        <a:t>Irish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Vodka</a:t>
                      </a:r>
                      <a:endParaRPr sz="1600" b="0" i="0" noProof="0"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92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97020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</a:rPr>
                        <a:t>2025 </a:t>
                      </a:r>
                      <a:r>
                        <a:rPr lang="en" sz="1600" b="0" i="0" u="none" strike="noStrike" noProof="0">
                          <a:latin typeface="Raleway"/>
                        </a:rPr>
                        <a:t>New Orleans Spirits Competition</a:t>
                      </a:r>
                      <a:endParaRPr lang="en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>
                      <a:solidFill>
                        <a:srgbClr val="9E9E9E"/>
                      </a:solidFill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9E9E9E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noProof="0">
                          <a:solidFill>
                            <a:srgbClr val="0E0F11"/>
                          </a:solidFill>
                          <a:latin typeface="Raleway"/>
                        </a:rPr>
                        <a:t>Muff Irish Vodka</a:t>
                      </a:r>
                      <a:endParaRPr lang="en-US" sz="1600"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>
                      <a:solidFill>
                        <a:srgbClr val="9E9E9E"/>
                      </a:solidFill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9E9E9E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baseline="0" noProof="0">
                          <a:solidFill>
                            <a:srgbClr val="000000"/>
                          </a:solidFill>
                          <a:latin typeface="Raleway"/>
                        </a:rPr>
                        <a:t>Best in Vodka Category, Vodka of the Year,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baseline="0" noProof="0">
                          <a:solidFill>
                            <a:srgbClr val="000000"/>
                          </a:solidFill>
                          <a:latin typeface="Raleway"/>
                        </a:rPr>
                        <a:t>Gold Medal</a:t>
                      </a:r>
                      <a:endParaRPr lang="en-US" sz="1600"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9E9E9E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2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9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9c914a4be_0_12"/>
          <p:cNvSpPr txBox="1">
            <a:spLocks noGrp="1"/>
          </p:cNvSpPr>
          <p:nvPr>
            <p:ph type="title"/>
          </p:nvPr>
        </p:nvSpPr>
        <p:spPr>
          <a:xfrm>
            <a:off x="550700" y="18128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-US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TMLC Irish Gin</a:t>
            </a:r>
            <a:endParaRPr>
              <a:solidFill>
                <a:srgbClr val="0B0D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4" name="Google Shape;244;g319c914a4be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528" y="5314726"/>
            <a:ext cx="1327816" cy="128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19c914a4be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0967" y="5286240"/>
            <a:ext cx="1351291" cy="141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19c914a4be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5922" y="5241416"/>
            <a:ext cx="1340085" cy="141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19c914a4be_0_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2018" y="5361346"/>
            <a:ext cx="1340085" cy="118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19c914a4be_0_12"/>
          <p:cNvPicPr preferRelativeResize="0"/>
          <p:nvPr/>
        </p:nvPicPr>
        <p:blipFill rotWithShape="1">
          <a:blip r:embed="rId7">
            <a:alphaModFix/>
          </a:blip>
          <a:srcRect l="18778" t="19245" r="19347" b="16474"/>
          <a:stretch/>
        </p:blipFill>
        <p:spPr>
          <a:xfrm>
            <a:off x="733963" y="5241778"/>
            <a:ext cx="1321747" cy="141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1;p32">
            <a:extLst>
              <a:ext uri="{FF2B5EF4-FFF2-40B4-BE49-F238E27FC236}">
                <a16:creationId xmlns:a16="http://schemas.microsoft.com/office/drawing/2014/main" id="{2C2CDC3A-8625-603C-D834-4FC14D33D58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62640" y="86173"/>
            <a:ext cx="1013093" cy="858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80EA4-A3A8-3581-2242-673C23F5A6A8}"/>
              </a:ext>
            </a:extLst>
          </p:cNvPr>
          <p:cNvSpPr txBox="1"/>
          <p:nvPr/>
        </p:nvSpPr>
        <p:spPr>
          <a:xfrm>
            <a:off x="8004561" y="5872794"/>
            <a:ext cx="2957443" cy="94378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>
                <a:solidFill>
                  <a:srgbClr val="212121"/>
                </a:solidFill>
                <a:latin typeface="Adobe Caslon Pro Bold"/>
                <a:ea typeface="+mj-ea"/>
                <a:cs typeface="Arial"/>
                <a:sym typeface="Arial"/>
              </a:rPr>
              <a:t>93</a:t>
            </a:r>
            <a:r>
              <a:rPr lang="en-US" sz="3200" b="1" kern="0">
                <a:solidFill>
                  <a:srgbClr val="212121"/>
                </a:solidFill>
                <a:latin typeface="Adobe Caslon Pro Bold"/>
                <a:ea typeface="+mj-ea"/>
                <a:cs typeface="Arial"/>
                <a:sym typeface="Arial"/>
              </a:rPr>
              <a:t> </a:t>
            </a:r>
            <a:r>
              <a:rPr lang="en-US" sz="2400" b="1" kern="0">
                <a:solidFill>
                  <a:srgbClr val="212121"/>
                </a:solidFill>
                <a:latin typeface="Adobe Caslon Pro Bold"/>
                <a:ea typeface="+mj-ea"/>
                <a:cs typeface="Arial"/>
                <a:sym typeface="Arial"/>
              </a:rPr>
              <a:t>POINTS</a:t>
            </a:r>
            <a:endParaRPr lang="en-US" sz="7200" b="1" kern="0">
              <a:solidFill>
                <a:srgbClr val="212121"/>
              </a:solidFill>
              <a:latin typeface="Adobe Caslon Pro Bold"/>
              <a:ea typeface="+mj-ea"/>
              <a:cs typeface="Arial"/>
              <a:sym typeface="Arial"/>
            </a:endParaRPr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35AD3AB-9F9D-5221-1680-27E28E1D12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0787" y="5210735"/>
            <a:ext cx="2804459" cy="661148"/>
          </a:xfrm>
          <a:prstGeom prst="rect">
            <a:avLst/>
          </a:prstGeom>
        </p:spPr>
      </p:pic>
      <p:graphicFrame>
        <p:nvGraphicFramePr>
          <p:cNvPr id="243" name="Google Shape;243;g319c914a4be_0_12"/>
          <p:cNvGraphicFramePr/>
          <p:nvPr/>
        </p:nvGraphicFramePr>
        <p:xfrm>
          <a:off x="514354" y="1197759"/>
          <a:ext cx="10954833" cy="34984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Medal/Score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2018 The Drinks Business Hong Kong Gin Masters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Muff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</a:rPr>
                        <a:t>Irish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Gin</a:t>
                      </a:r>
                      <a:endParaRPr sz="1600" b="0" i="0" noProof="0">
                        <a:solidFill>
                          <a:srgbClr val="0E0F11"/>
                        </a:solidFill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535798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2018 The Wine &amp; Spirits Wholesalers of America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Muff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</a:rPr>
                        <a:t>Irish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Gin</a:t>
                      </a:r>
                      <a:endParaRPr sz="1600" b="0" i="0" noProof="0">
                        <a:solidFill>
                          <a:srgbClr val="0E0F11"/>
                        </a:solidFill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Gold/Spirit Of The Year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995129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2019 The Gin Guide Award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Muff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</a:rPr>
                        <a:t>Irish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Gin</a:t>
                      </a:r>
                      <a:endParaRPr sz="1600" b="0" i="0" noProof="0">
                        <a:solidFill>
                          <a:srgbClr val="0E0F11"/>
                        </a:solidFill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Best in Ireland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545619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2019 The Irish Gin Award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Muff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</a:rPr>
                        <a:t>Irish </a:t>
                      </a:r>
                      <a:r>
                        <a:rPr lang="en" sz="1600" b="0" i="0" u="none" strike="noStrike" cap="none" noProof="0">
                          <a:solidFill>
                            <a:srgbClr val="0E0F11"/>
                          </a:solidFill>
                          <a:latin typeface="Raleway"/>
                          <a:sym typeface="Raleway"/>
                        </a:rPr>
                        <a:t>Gin</a:t>
                      </a:r>
                      <a:endParaRPr sz="1600" b="0" i="0" noProof="0">
                        <a:solidFill>
                          <a:srgbClr val="0E0F11"/>
                        </a:solidFill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335998"/>
                  </a:ext>
                </a:extLst>
              </a:tr>
              <a:tr h="5320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2024 The Tasting Panel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E0F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Muff </a:t>
                      </a:r>
                      <a:r>
                        <a:rPr lang="en" sz="1600" u="none" strike="noStrike" cap="none">
                          <a:solidFill>
                            <a:srgbClr val="0E0F11"/>
                          </a:solidFill>
                          <a:latin typeface="Raleway"/>
                          <a:ea typeface="Raleway"/>
                          <a:cs typeface="Raleway"/>
                        </a:rPr>
                        <a:t>Irish </a:t>
                      </a:r>
                      <a:r>
                        <a:rPr lang="en" sz="1600">
                          <a:solidFill>
                            <a:srgbClr val="0E0F11"/>
                          </a:solidFill>
                          <a:latin typeface="Raleway"/>
                          <a:ea typeface="Raleway"/>
                          <a:cs typeface="Raleway"/>
                        </a:rPr>
                        <a:t>Gin</a:t>
                      </a:r>
                      <a:endParaRPr sz="1600" u="none" strike="noStrike" cap="none">
                        <a:solidFill>
                          <a:srgbClr val="0E0F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91</a:t>
                      </a:r>
                      <a:endParaRPr sz="16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52505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</a:rPr>
                        <a:t>2025 Wine Enthusiast </a:t>
                      </a:r>
                      <a:endParaRPr lang="en" sz="1600" b="0" i="0" u="none" strike="noStrike" noProof="0"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9E9E9E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noProof="0">
                          <a:solidFill>
                            <a:srgbClr val="0E0F11"/>
                          </a:solidFill>
                          <a:latin typeface="Raleway"/>
                        </a:rPr>
                        <a:t>Muff Irish Gin</a:t>
                      </a:r>
                      <a:endParaRPr lang="en-US" sz="1600"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9E9E9E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</a:rPr>
                        <a:t>Best Buy/Score: 93</a:t>
                      </a:r>
                      <a:endParaRPr lang="en-US" sz="1600"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9E9E9E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7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1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63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Adobe Caslon Pro Bold</vt:lpstr>
      <vt:lpstr>Aptos</vt:lpstr>
      <vt:lpstr>Arial</vt:lpstr>
      <vt:lpstr>Raleway</vt:lpstr>
      <vt:lpstr>Simple Dark</vt:lpstr>
      <vt:lpstr> Accolades &amp; Ratings – Updated August 2025     </vt:lpstr>
      <vt:lpstr>TMLC Irish Whiskey</vt:lpstr>
      <vt:lpstr>TMLC Irish Vodka</vt:lpstr>
      <vt:lpstr>TMLC Irish Gin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2025-08-21T22:06:25Z</dcterms:created>
  <dcterms:modified xsi:type="dcterms:W3CDTF">2025-08-21T22:06:44Z</dcterms:modified>
</cp:coreProperties>
</file>