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0" r:id="rId2"/>
    <p:sldId id="283" r:id="rId3"/>
    <p:sldId id="281" r:id="rId4"/>
    <p:sldId id="28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9B83F-F29B-4C8E-AFD4-6FF4096A3B5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DB974-9D98-4595-969F-EB9A8631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0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13ec5aefb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313ec5aefb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023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18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13ec5aefb7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g313ec5aefb7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15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13ec5aefb7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313ec5aefb7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29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180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101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905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679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750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357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831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848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943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687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021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02446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g313ec5aefb7_0_73"/>
          <p:cNvPicPr preferRelativeResize="0"/>
          <p:nvPr/>
        </p:nvPicPr>
        <p:blipFill rotWithShape="1">
          <a:blip r:embed="rId3">
            <a:alphaModFix/>
          </a:blip>
          <a:srcRect l="10031" r="10031"/>
          <a:stretch/>
        </p:blipFill>
        <p:spPr>
          <a:xfrm>
            <a:off x="1" y="5948267"/>
            <a:ext cx="727199" cy="90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313ec5aefb7_0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9840" y="835954"/>
            <a:ext cx="6153405" cy="56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and gold logo&#10;&#10;Description automatically generated">
            <a:extLst>
              <a:ext uri="{FF2B5EF4-FFF2-40B4-BE49-F238E27FC236}">
                <a16:creationId xmlns:a16="http://schemas.microsoft.com/office/drawing/2014/main" id="{B0664B93-A3D3-3A11-6A78-BFD97537D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837" y="1374799"/>
            <a:ext cx="4209940" cy="4114800"/>
          </a:xfrm>
          <a:prstGeom prst="rect">
            <a:avLst/>
          </a:prstGeom>
        </p:spPr>
      </p:pic>
      <p:pic>
        <p:nvPicPr>
          <p:cNvPr id="328" name="Google Shape;328;g313ec5aefb7_0_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533" y="5872733"/>
            <a:ext cx="1375451" cy="9852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5;p1">
            <a:extLst>
              <a:ext uri="{FF2B5EF4-FFF2-40B4-BE49-F238E27FC236}">
                <a16:creationId xmlns:a16="http://schemas.microsoft.com/office/drawing/2014/main" id="{C0C41AF5-4676-55E0-20A4-B2A8817EA42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00534" y="6313619"/>
            <a:ext cx="10337447" cy="90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>
              <a:lnSpc>
                <a:spcPct val="115000"/>
              </a:lnSpc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3067" b="1" dirty="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Accolades &amp; Ratings – Updated August 2025</a:t>
            </a:r>
            <a:br>
              <a:rPr lang="en" sz="3067" b="1" dirty="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</a:br>
            <a:endParaRPr sz="3067" b="1" dirty="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990"/>
            </a:pPr>
            <a:r>
              <a:rPr lang="en" sz="3067" b="1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3067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3067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buSzPts val="990"/>
            </a:pPr>
            <a:endParaRPr sz="3067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6240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>
                <a:solidFill>
                  <a:srgbClr val="0B0D33"/>
                </a:solidFill>
                <a:latin typeface="Raleway"/>
                <a:ea typeface="Raleway"/>
                <a:cs typeface="Raleway"/>
                <a:sym typeface="Raleway"/>
              </a:rPr>
              <a:t>Galliano </a:t>
            </a:r>
            <a:r>
              <a:rPr lang="en" err="1">
                <a:solidFill>
                  <a:srgbClr val="0B0D33"/>
                </a:solidFill>
                <a:latin typeface="Raleway"/>
                <a:ea typeface="Raleway"/>
                <a:cs typeface="Raleway"/>
                <a:sym typeface="Raleway"/>
              </a:rPr>
              <a:t>L'Autentico</a:t>
            </a:r>
            <a:endParaRPr err="1"/>
          </a:p>
        </p:txBody>
      </p:sp>
      <p:pic>
        <p:nvPicPr>
          <p:cNvPr id="364" name="Google Shape;36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6533" y="5872733"/>
            <a:ext cx="1375451" cy="98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7"/>
          <p:cNvPicPr preferRelativeResize="0"/>
          <p:nvPr/>
        </p:nvPicPr>
        <p:blipFill rotWithShape="1">
          <a:blip r:embed="rId4">
            <a:alphaModFix/>
          </a:blip>
          <a:srcRect l="10031" r="10030"/>
          <a:stretch/>
        </p:blipFill>
        <p:spPr>
          <a:xfrm>
            <a:off x="1" y="5948267"/>
            <a:ext cx="727199" cy="9097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6" name="Google Shape;366;p7"/>
          <p:cNvGraphicFramePr/>
          <p:nvPr/>
        </p:nvGraphicFramePr>
        <p:xfrm>
          <a:off x="550701" y="1585720"/>
          <a:ext cx="10736900" cy="26254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52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6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1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Award</a:t>
                      </a:r>
                      <a:endParaRPr sz="2500"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Product</a:t>
                      </a:r>
                      <a:endParaRPr sz="2500"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Medal</a:t>
                      </a: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/Score</a:t>
                      </a:r>
                      <a:endParaRPr sz="2500"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3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2020 San Francisco World Spirits Competition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L’Autentico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Gold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61675"/>
                  </a:ext>
                </a:extLst>
              </a:tr>
              <a:tr h="5243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2022 International Wine &amp; Spirit Competition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L’Autentico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Score: 95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3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2022 Difford’s Guide 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 err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L’Autentico</a:t>
                      </a:r>
                      <a:endParaRPr lang="en-US"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Exceptional/5 Stars</a:t>
                      </a: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332091"/>
                  </a:ext>
                </a:extLst>
              </a:tr>
              <a:tr h="5243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2022 Wine Enthusiast Magazine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3970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 err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L’Autentico</a:t>
                      </a:r>
                      <a:endParaRPr lang="en-US"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Score: 90</a:t>
                      </a: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988897"/>
                  </a:ext>
                </a:extLst>
              </a:tr>
            </a:tbl>
          </a:graphicData>
        </a:graphic>
      </p:graphicFrame>
      <p:pic>
        <p:nvPicPr>
          <p:cNvPr id="367" name="Google Shape;367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1345" y="4449552"/>
            <a:ext cx="2027455" cy="199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4742" y="4566887"/>
            <a:ext cx="1912633" cy="198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black and gold text&#10;&#10;Description automatically generated">
            <a:extLst>
              <a:ext uri="{FF2B5EF4-FFF2-40B4-BE49-F238E27FC236}">
                <a16:creationId xmlns:a16="http://schemas.microsoft.com/office/drawing/2014/main" id="{DE299A66-E408-F59A-B0C2-2282344F54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0477" y="178742"/>
            <a:ext cx="1723572" cy="737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7C3668-5E32-813B-8BAF-4EEA0593E0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5210" y="4674695"/>
            <a:ext cx="1776924" cy="2036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ECCB08-FC5C-2826-4AEC-38E2796CFA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4400" y="4755794"/>
            <a:ext cx="3141601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9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13ec5aefb7_0_156"/>
          <p:cNvSpPr txBox="1">
            <a:spLocks noGrp="1"/>
          </p:cNvSpPr>
          <p:nvPr>
            <p:ph type="title"/>
          </p:nvPr>
        </p:nvSpPr>
        <p:spPr>
          <a:xfrm>
            <a:off x="498101" y="56029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>
                <a:solidFill>
                  <a:srgbClr val="0B0D33"/>
                </a:solidFill>
                <a:latin typeface="Raleway"/>
                <a:ea typeface="Raleway"/>
                <a:cs typeface="Raleway"/>
                <a:sym typeface="Raleway"/>
              </a:rPr>
              <a:t>Galliano Espresso</a:t>
            </a:r>
            <a:endParaRPr/>
          </a:p>
        </p:txBody>
      </p:sp>
      <p:graphicFrame>
        <p:nvGraphicFramePr>
          <p:cNvPr id="338" name="Google Shape;338;g313ec5aefb7_0_156"/>
          <p:cNvGraphicFramePr/>
          <p:nvPr/>
        </p:nvGraphicFramePr>
        <p:xfrm>
          <a:off x="607123" y="971340"/>
          <a:ext cx="10809400" cy="4063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8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Award</a:t>
                      </a:r>
                      <a:endParaRPr sz="2700"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Product</a:t>
                      </a:r>
                      <a:endParaRPr sz="2700"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Medal</a:t>
                      </a:r>
                      <a:r>
                        <a:rPr lang="en" sz="27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/Score</a:t>
                      </a:r>
                      <a:endParaRPr sz="2700"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Raleway"/>
                          <a:ea typeface="Raleway"/>
                          <a:cs typeface="Raleway"/>
                        </a:rPr>
                        <a:t>2017 Wine</a:t>
                      </a:r>
                      <a:r>
                        <a:rPr lang="en-US" sz="16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Enthusiast</a:t>
                      </a: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Espresso</a:t>
                      </a:r>
                      <a:endParaRPr sz="1600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Score: 91</a:t>
                      </a:r>
                      <a:endParaRPr sz="1600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86760418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2018 San Francisco World Spirits Competition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Espresso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Double Gold</a:t>
                      </a:r>
                      <a:endParaRPr sz="1600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3086962118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2021 Bartender Spirits Awards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Espresso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Gold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2021 Beverage Tasting Institute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Espresso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Gold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817285271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2021 Ultimate Spirits Challenge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Espresso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Score: 93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313577188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2024 Difford’s Guide 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Espresso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Outstanding/5+ stars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987677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Raleway"/>
                        </a:rPr>
                        <a:t>2025 New Orleans Spirits Competition</a:t>
                      </a:r>
                      <a:endParaRPr sz="2700"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Raleway"/>
                          <a:ea typeface="Raleway"/>
                          <a:cs typeface="Raleway"/>
                        </a:rPr>
                        <a:t>Espresso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Raleway"/>
                          <a:ea typeface="Raleway"/>
                          <a:cs typeface="Raleway"/>
                        </a:rPr>
                        <a:t>Gold</a:t>
                      </a:r>
                      <a:endParaRPr sz="1600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22808"/>
                  </a:ext>
                </a:extLst>
              </a:tr>
            </a:tbl>
          </a:graphicData>
        </a:graphic>
      </p:graphicFrame>
      <p:pic>
        <p:nvPicPr>
          <p:cNvPr id="339" name="Google Shape;339;g313ec5aefb7_0_156"/>
          <p:cNvPicPr preferRelativeResize="0"/>
          <p:nvPr/>
        </p:nvPicPr>
        <p:blipFill rotWithShape="1">
          <a:blip r:embed="rId3">
            <a:alphaModFix/>
          </a:blip>
          <a:srcRect t="12112" b="6653"/>
          <a:stretch/>
        </p:blipFill>
        <p:spPr>
          <a:xfrm>
            <a:off x="8818242" y="5135878"/>
            <a:ext cx="1797333" cy="165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313ec5aefb7_0_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7738" y="5205101"/>
            <a:ext cx="1652900" cy="16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313ec5aefb7_0_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6552" y="5135880"/>
            <a:ext cx="1652899" cy="165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313ec5aefb7_0_1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4757" y="5205101"/>
            <a:ext cx="1652899" cy="160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313ec5aefb7_0_1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565439" y="5205101"/>
            <a:ext cx="1544627" cy="151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and gold text&#10;&#10;Description automatically generated">
            <a:extLst>
              <a:ext uri="{FF2B5EF4-FFF2-40B4-BE49-F238E27FC236}">
                <a16:creationId xmlns:a16="http://schemas.microsoft.com/office/drawing/2014/main" id="{FCAE7DB0-AA70-4A1B-2525-9318A3B7C7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0477" y="178742"/>
            <a:ext cx="1723572" cy="7371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FD96CF-DA5F-C32C-B33E-471FE04945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9026" y="5143379"/>
            <a:ext cx="1845329" cy="1652901"/>
          </a:xfrm>
          <a:prstGeom prst="rect">
            <a:avLst/>
          </a:prstGeom>
        </p:spPr>
      </p:pic>
      <p:pic>
        <p:nvPicPr>
          <p:cNvPr id="2" name="Picture 1" descr="A gold circle with a black and white fleur-de-lis on it&#10;&#10;AI-generated content may be incorrect.">
            <a:extLst>
              <a:ext uri="{FF2B5EF4-FFF2-40B4-BE49-F238E27FC236}">
                <a16:creationId xmlns:a16="http://schemas.microsoft.com/office/drawing/2014/main" id="{407629F2-7792-F52D-6E99-972B2F32E8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617" y="5065059"/>
            <a:ext cx="1736912" cy="17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13ec5aefb7_0_170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>
                <a:solidFill>
                  <a:srgbClr val="0B0D33"/>
                </a:solidFill>
                <a:latin typeface="Raleway"/>
                <a:ea typeface="Raleway"/>
                <a:cs typeface="Raleway"/>
                <a:sym typeface="Raleway"/>
              </a:rPr>
              <a:t>Galliano L'Aperitivo</a:t>
            </a:r>
            <a:endParaRPr>
              <a:solidFill>
                <a:srgbClr val="0B0D3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49" name="Google Shape;349;g313ec5aefb7_0_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6533" y="5872733"/>
            <a:ext cx="1375451" cy="98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313ec5aefb7_0_170"/>
          <p:cNvPicPr preferRelativeResize="0"/>
          <p:nvPr/>
        </p:nvPicPr>
        <p:blipFill rotWithShape="1">
          <a:blip r:embed="rId4">
            <a:alphaModFix/>
          </a:blip>
          <a:srcRect l="10031" r="10031"/>
          <a:stretch/>
        </p:blipFill>
        <p:spPr>
          <a:xfrm>
            <a:off x="1" y="5948267"/>
            <a:ext cx="727199" cy="9097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1" name="Google Shape;351;g313ec5aefb7_0_170"/>
          <p:cNvGraphicFramePr/>
          <p:nvPr/>
        </p:nvGraphicFramePr>
        <p:xfrm>
          <a:off x="550700" y="1108200"/>
          <a:ext cx="10939933" cy="30680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03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1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Award</a:t>
                      </a:r>
                      <a:endParaRPr sz="2500"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Product</a:t>
                      </a:r>
                      <a:endParaRPr sz="2500"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Medal</a:t>
                      </a: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/Score</a:t>
                      </a:r>
                      <a:endParaRPr sz="2500"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001D3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2018 International Spirits Challenge</a:t>
                      </a:r>
                      <a:endParaRPr sz="1700">
                        <a:solidFill>
                          <a:srgbClr val="001D3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1D3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L'Aperitivo</a:t>
                      </a:r>
                      <a:endParaRPr lang="en-US" sz="1700" err="1">
                        <a:solidFill>
                          <a:srgbClr val="001D3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001D3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Gold</a:t>
                      </a:r>
                      <a:endParaRPr sz="1700">
                        <a:solidFill>
                          <a:srgbClr val="001D3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1D35"/>
                          </a:solidFill>
                          <a:latin typeface="Raleway"/>
                          <a:ea typeface="Raleway"/>
                          <a:cs typeface="Raleway"/>
                        </a:rPr>
                        <a:t>2018 Wine</a:t>
                      </a:r>
                      <a:r>
                        <a:rPr lang="en-US" sz="1700">
                          <a:solidFill>
                            <a:srgbClr val="001D3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Enthusiast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1D3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L'Aperitivo</a:t>
                      </a:r>
                      <a:endParaRPr lang="en-US" sz="1700" err="1">
                        <a:solidFill>
                          <a:srgbClr val="001D3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001D3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Score: 94, Crowned Century Award</a:t>
                      </a:r>
                      <a:endParaRPr sz="1700">
                        <a:solidFill>
                          <a:srgbClr val="001D3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001D3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2019 PROOF Award</a:t>
                      </a:r>
                      <a:endParaRPr sz="1700">
                        <a:solidFill>
                          <a:srgbClr val="001D3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err="1">
                          <a:solidFill>
                            <a:srgbClr val="001D3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L'Aperitivo</a:t>
                      </a:r>
                      <a:endParaRPr lang="en-US" sz="1700">
                        <a:solidFill>
                          <a:srgbClr val="001D3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001D3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Score: 100</a:t>
                      </a:r>
                      <a:endParaRPr sz="1700">
                        <a:solidFill>
                          <a:srgbClr val="001D3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572639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001D3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2020 Ultimate Beverage Challenge</a:t>
                      </a:r>
                      <a:endParaRPr sz="1700">
                        <a:solidFill>
                          <a:srgbClr val="001D3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1D3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L'Aperitivo</a:t>
                      </a:r>
                      <a:endParaRPr lang="en-US" sz="1700" err="1">
                        <a:solidFill>
                          <a:srgbClr val="001D3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001D3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Great Value</a:t>
                      </a:r>
                      <a:endParaRPr sz="1700">
                        <a:solidFill>
                          <a:srgbClr val="001D3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001D3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Alberta Beverage Awards</a:t>
                      </a:r>
                      <a:endParaRPr sz="1700">
                        <a:solidFill>
                          <a:srgbClr val="001D3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err="1">
                          <a:solidFill>
                            <a:srgbClr val="001D3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L'Aperitivo</a:t>
                      </a:r>
                      <a:endParaRPr lang="en-US" sz="1700">
                        <a:solidFill>
                          <a:srgbClr val="001D3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001D3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Judges Selection</a:t>
                      </a:r>
                      <a:endParaRPr sz="1700">
                        <a:solidFill>
                          <a:srgbClr val="001D3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54" name="Google Shape;354;g313ec5aefb7_0_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1289" y="4707773"/>
            <a:ext cx="1448744" cy="148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313ec5aefb7_0_170"/>
          <p:cNvPicPr preferRelativeResize="0"/>
          <p:nvPr/>
        </p:nvPicPr>
        <p:blipFill rotWithShape="1">
          <a:blip r:embed="rId6">
            <a:alphaModFix/>
          </a:blip>
          <a:srcRect t="5838"/>
          <a:stretch/>
        </p:blipFill>
        <p:spPr>
          <a:xfrm>
            <a:off x="2996867" y="4627497"/>
            <a:ext cx="1759583" cy="167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313ec5aefb7_0_1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45988" y="4663664"/>
            <a:ext cx="1606589" cy="1599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313ec5aefb7_0_1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91399" y="4579453"/>
            <a:ext cx="1759583" cy="17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313ec5aefb7_0_1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36371" y="4627496"/>
            <a:ext cx="1649572" cy="205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black and gold text&#10;&#10;Description automatically generated">
            <a:extLst>
              <a:ext uri="{FF2B5EF4-FFF2-40B4-BE49-F238E27FC236}">
                <a16:creationId xmlns:a16="http://schemas.microsoft.com/office/drawing/2014/main" id="{312C28CC-DEA2-8E5C-2D93-28214A6EEA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0477" y="178742"/>
            <a:ext cx="1723572" cy="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Widescreen</PresentationFormat>
  <Paragraphs>63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Raleway</vt:lpstr>
      <vt:lpstr>Simple Dark</vt:lpstr>
      <vt:lpstr> Accolades &amp; Ratings – Updated August 2025     </vt:lpstr>
      <vt:lpstr>Galliano L'Autentico</vt:lpstr>
      <vt:lpstr>Galliano Espresso</vt:lpstr>
      <vt:lpstr>Galliano L'Aperitivo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Ignacio Llaneza</dc:creator>
  <cp:lastModifiedBy>Ignacio Llaneza</cp:lastModifiedBy>
  <cp:revision>1</cp:revision>
  <dcterms:created xsi:type="dcterms:W3CDTF">2025-08-21T21:58:41Z</dcterms:created>
  <dcterms:modified xsi:type="dcterms:W3CDTF">2025-08-21T21:59:00Z</dcterms:modified>
</cp:coreProperties>
</file>