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84" r:id="rId2"/>
    <p:sldId id="286" r:id="rId3"/>
    <p:sldId id="285" r:id="rId4"/>
    <p:sldId id="28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EE8C-7120-4505-8ADB-CA46CFC858B6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0EFF0-20E7-4131-83F0-054BCEFE7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26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3ec5aefb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313ec5aefb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60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4e5b3e52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314e5b3e52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1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3ec5aefb7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13ec5aefb7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35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3ec5aefb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313ec5aefb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35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732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364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588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192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023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265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4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51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553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591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942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21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313ec5aefb7_0_87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13ec5aefb7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13ec5aefb7_0_87"/>
          <p:cNvPicPr preferRelativeResize="0"/>
          <p:nvPr/>
        </p:nvPicPr>
        <p:blipFill rotWithShape="1">
          <a:blip r:embed="rId5">
            <a:alphaModFix/>
          </a:blip>
          <a:srcRect t="18878" b="16907"/>
          <a:stretch/>
        </p:blipFill>
        <p:spPr>
          <a:xfrm>
            <a:off x="5466081" y="1381762"/>
            <a:ext cx="6503737" cy="398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13ec5aefb7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200" y="2313392"/>
            <a:ext cx="4251201" cy="15575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5;p1">
            <a:extLst>
              <a:ext uri="{FF2B5EF4-FFF2-40B4-BE49-F238E27FC236}">
                <a16:creationId xmlns:a16="http://schemas.microsoft.com/office/drawing/2014/main" id="{D701998D-3C91-FDFC-E1B9-B353A91EEC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00534" y="6313619"/>
            <a:ext cx="10337447" cy="90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>
              <a:lnSpc>
                <a:spcPct val="115000"/>
              </a:lnSpc>
            </a:pP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>
              <a:lnSpc>
                <a:spcPct val="115000"/>
              </a:lnSpc>
            </a:pPr>
            <a: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Accolades &amp; Ratings – Updated August 2025</a:t>
            </a:r>
            <a:br>
              <a:rPr lang="en" sz="3067" b="1" dirty="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3067" b="1" dirty="0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>
              <a:buSzPts val="990"/>
            </a:pPr>
            <a:r>
              <a:rPr lang="en" sz="3067" b="1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67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buSzPts val="990"/>
            </a:pPr>
            <a:endParaRPr sz="3067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1827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14e5b3e52f_0_153"/>
          <p:cNvSpPr txBox="1">
            <a:spLocks noGrp="1"/>
          </p:cNvSpPr>
          <p:nvPr>
            <p:ph type="title"/>
          </p:nvPr>
        </p:nvSpPr>
        <p:spPr>
          <a:xfrm>
            <a:off x="229464" y="18685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Fluère Spiced Cane</a:t>
            </a:r>
            <a:endParaRPr/>
          </a:p>
        </p:txBody>
      </p:sp>
      <p:pic>
        <p:nvPicPr>
          <p:cNvPr id="400" name="Google Shape;400;g314e5b3e52f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2066" y="5060407"/>
            <a:ext cx="1080516" cy="16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14e5b3e52f_0_153"/>
          <p:cNvPicPr preferRelativeResize="0"/>
          <p:nvPr/>
        </p:nvPicPr>
        <p:blipFill rotWithShape="1">
          <a:blip r:embed="rId4">
            <a:alphaModFix/>
          </a:blip>
          <a:srcRect l="12962" t="12493" r="16817" b="20302"/>
          <a:stretch/>
        </p:blipFill>
        <p:spPr>
          <a:xfrm>
            <a:off x="7837854" y="5219872"/>
            <a:ext cx="1473601" cy="14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14e5b3e52f_0_153"/>
          <p:cNvPicPr preferRelativeResize="0"/>
          <p:nvPr/>
        </p:nvPicPr>
        <p:blipFill rotWithShape="1">
          <a:blip r:embed="rId5">
            <a:alphaModFix/>
          </a:blip>
          <a:srcRect l="14011" t="13549" r="17340" b="20291"/>
          <a:stretch/>
        </p:blipFill>
        <p:spPr>
          <a:xfrm>
            <a:off x="9311953" y="5253363"/>
            <a:ext cx="1410563" cy="136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14e5b3e52f_0_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1954" y="5086926"/>
            <a:ext cx="1440921" cy="1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07;p5" descr="A circular gold label with white text and a cup and a dollar sign&#10;&#10;Description automatically generated">
            <a:extLst>
              <a:ext uri="{FF2B5EF4-FFF2-40B4-BE49-F238E27FC236}">
                <a16:creationId xmlns:a16="http://schemas.microsoft.com/office/drawing/2014/main" id="{78E3D8D8-F2D3-AA81-0ED8-EFF868CB0B3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22517" y="5219621"/>
            <a:ext cx="1332623" cy="129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C3999109-F0E7-77F4-9301-89653BE3A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780" y="5358565"/>
            <a:ext cx="1416699" cy="1421177"/>
          </a:xfrm>
          <a:prstGeom prst="rect">
            <a:avLst/>
          </a:prstGeom>
        </p:spPr>
      </p:pic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0E0A450D-A420-F8AB-E481-542BCB34BA3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16534" y="45520"/>
            <a:ext cx="1285372" cy="66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6726A729-1498-88C1-0398-AF5B5761CF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798" y="5119183"/>
            <a:ext cx="1716567" cy="1676647"/>
          </a:xfrm>
          <a:prstGeom prst="rect">
            <a:avLst/>
          </a:prstGeom>
        </p:spPr>
      </p:pic>
      <p:pic>
        <p:nvPicPr>
          <p:cNvPr id="6" name="Picture 5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13AAF163-FE88-ACC3-6B15-A0E01AC3D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767" y="5116399"/>
            <a:ext cx="1743180" cy="1663343"/>
          </a:xfrm>
          <a:prstGeom prst="rect">
            <a:avLst/>
          </a:prstGeom>
        </p:spPr>
      </p:pic>
      <p:graphicFrame>
        <p:nvGraphicFramePr>
          <p:cNvPr id="398" name="Google Shape;398;g314e5b3e52f_0_153"/>
          <p:cNvGraphicFramePr/>
          <p:nvPr/>
        </p:nvGraphicFramePr>
        <p:xfrm>
          <a:off x="214524" y="1166471"/>
          <a:ext cx="11887381" cy="3454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53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1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2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The Fifty Best Awards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1F1F1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Ultimate Spirits Challenge</a:t>
                      </a:r>
                      <a:endParaRPr sz="1600">
                        <a:solidFill>
                          <a:srgbClr val="1F1F1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Chairman’s Trophy</a:t>
                      </a: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, </a:t>
                      </a:r>
                      <a:r>
                        <a:rPr lang="en" sz="16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Top 100 Spirits, Great Value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" sz="1600" b="0" i="0" u="none" strike="noStrike" noProof="0">
                          <a:latin typeface="Raleway"/>
                        </a:rPr>
                        <a:t>New Orleans Spirits Competition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Spiced Cane</a:t>
                      </a:r>
                      <a:endParaRPr lang="en-US" sz="16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Best No &amp; Low Elixir Category,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No &amp; Low Elixir of the Year, Gold</a:t>
                      </a:r>
                      <a:endParaRPr lang="en-US" sz="16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9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7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3ec5aefb7_0_214"/>
          <p:cNvSpPr txBox="1">
            <a:spLocks noGrp="1"/>
          </p:cNvSpPr>
          <p:nvPr>
            <p:ph type="title"/>
          </p:nvPr>
        </p:nvSpPr>
        <p:spPr>
          <a:xfrm>
            <a:off x="550700" y="24301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Fluère Bitter</a:t>
            </a:r>
            <a:endParaRPr/>
          </a:p>
        </p:txBody>
      </p:sp>
      <p:pic>
        <p:nvPicPr>
          <p:cNvPr id="384" name="Google Shape;384;g313ec5aefb7_0_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533" y="5872733"/>
            <a:ext cx="1375451" cy="9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13ec5aefb7_0_214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1" y="5948267"/>
            <a:ext cx="727199" cy="909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6" name="Google Shape;386;g313ec5aefb7_0_214"/>
          <p:cNvGraphicFramePr/>
          <p:nvPr/>
        </p:nvGraphicFramePr>
        <p:xfrm>
          <a:off x="550700" y="1300943"/>
          <a:ext cx="10602600" cy="2966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662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1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25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The Low &amp; No Masters Competition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35512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New Orleans Spirits Competition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" sz="16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Beverage Testing Institute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Bitter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aleway"/>
                          <a:ea typeface="Raleway"/>
                          <a:cs typeface="Raleway"/>
                        </a:rPr>
                        <a:t>Gold/94 Points</a:t>
                      </a:r>
                      <a:endParaRPr lang="en" sz="16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06614"/>
                  </a:ext>
                </a:extLst>
              </a:tr>
            </a:tbl>
          </a:graphicData>
        </a:graphic>
      </p:graphicFrame>
      <p:pic>
        <p:nvPicPr>
          <p:cNvPr id="387" name="Google Shape;387;g313ec5aefb7_0_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036" y="4798927"/>
            <a:ext cx="2020849" cy="191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13ec5aefb7_0_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4867" y="4777327"/>
            <a:ext cx="1778460" cy="190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13ec5aefb7_0_214"/>
          <p:cNvPicPr preferRelativeResize="0"/>
          <p:nvPr/>
        </p:nvPicPr>
        <p:blipFill rotWithShape="1">
          <a:blip r:embed="rId7">
            <a:alphaModFix/>
          </a:blip>
          <a:srcRect t="10867" b="12492"/>
          <a:stretch/>
        </p:blipFill>
        <p:spPr>
          <a:xfrm>
            <a:off x="4396813" y="4756004"/>
            <a:ext cx="2423728" cy="192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D13F58C7-D6DB-F418-1861-A2E6497C6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93" y="4777327"/>
            <a:ext cx="1884824" cy="1908012"/>
          </a:xfrm>
          <a:prstGeom prst="rect">
            <a:avLst/>
          </a:prstGeom>
        </p:spPr>
      </p:pic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D2CFFE33-7C0A-4F74-B9A4-548ACD3E29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16534" y="45520"/>
            <a:ext cx="1285372" cy="66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 up of a coin&#10;&#10;AI-generated content may be incorrect.">
            <a:extLst>
              <a:ext uri="{FF2B5EF4-FFF2-40B4-BE49-F238E27FC236}">
                <a16:creationId xmlns:a16="http://schemas.microsoft.com/office/drawing/2014/main" id="{8C4A95A8-90A2-7315-5A3C-BFAE978C1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9806" y="4760606"/>
            <a:ext cx="1915807" cy="19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3ec5aefb7_0_112"/>
          <p:cNvSpPr txBox="1">
            <a:spLocks noGrp="1"/>
          </p:cNvSpPr>
          <p:nvPr>
            <p:ph type="title"/>
          </p:nvPr>
        </p:nvSpPr>
        <p:spPr>
          <a:xfrm>
            <a:off x="363599" y="3707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 sz="3067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Fluère Raspberry, Smoked Agave, Botanical </a:t>
            </a:r>
            <a:endParaRPr sz="3067"/>
          </a:p>
        </p:txBody>
      </p:sp>
      <p:graphicFrame>
        <p:nvGraphicFramePr>
          <p:cNvPr id="412" name="Google Shape;412;g313ec5aefb7_0_112"/>
          <p:cNvGraphicFramePr/>
          <p:nvPr/>
        </p:nvGraphicFramePr>
        <p:xfrm>
          <a:off x="532367" y="974017"/>
          <a:ext cx="11439627" cy="3697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6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2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6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2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9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9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Luxury Report Award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Original Blend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 distilled non-alcoholic spirit of the year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798287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The Low &amp; No Masters Competition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Raspberry Blend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Master Award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The Low &amp; No Masters Competition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Smoked Agave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The Low &amp; No Masters Competition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Smoked Agave</a:t>
                      </a:r>
                      <a:endParaRPr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noProof="0">
                          <a:solidFill>
                            <a:srgbClr val="1F1F1F"/>
                          </a:solidFill>
                          <a:latin typeface="Raleway"/>
                        </a:rPr>
                        <a:t>2025 Beverage Testing </a:t>
                      </a:r>
                      <a:r>
                        <a:rPr lang="en" sz="16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Institute</a:t>
                      </a:r>
                      <a:endParaRPr lang="en-US" sz="19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noProof="0">
                          <a:solidFill>
                            <a:schemeClr val="lt1"/>
                          </a:solidFill>
                          <a:latin typeface="Raleway"/>
                        </a:rPr>
                        <a:t>Smoked Agave</a:t>
                      </a:r>
                      <a:endParaRPr lang="en-US" sz="1900"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Gold/90 Points</a:t>
                      </a:r>
                      <a:endParaRPr lang="en"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01497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2025 New York International Spirits Competition</a:t>
                      </a:r>
                      <a:endParaRPr lang="en" sz="1600" b="0" i="0" u="none" strike="noStrike" noProof="0">
                        <a:solidFill>
                          <a:srgbClr val="222222"/>
                        </a:solidFill>
                        <a:latin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noProof="0">
                          <a:solidFill>
                            <a:schemeClr val="lt1"/>
                          </a:solidFill>
                          <a:latin typeface="Raleway"/>
                        </a:rPr>
                        <a:t>Smoked Agave</a:t>
                      </a:r>
                      <a:endParaRPr lang="en" sz="1600" b="0" i="0" u="none" strike="noStrike" noProof="0">
                        <a:solidFill>
                          <a:schemeClr val="lt1"/>
                        </a:solidFill>
                        <a:latin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Silver/93 Points</a:t>
                      </a:r>
                      <a:endParaRPr lang="en" sz="16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21900" marR="121900" marT="121900" marB="121900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70245"/>
                  </a:ext>
                </a:extLst>
              </a:tr>
            </a:tbl>
          </a:graphicData>
        </a:graphic>
      </p:graphicFrame>
      <p:pic>
        <p:nvPicPr>
          <p:cNvPr id="413" name="Google Shape;413;g313ec5aefb7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6685" y="5230604"/>
            <a:ext cx="1679465" cy="150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13ec5aefb7_0_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765" y="5192503"/>
            <a:ext cx="1913716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13ec5aefb7_0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887" y="5230605"/>
            <a:ext cx="2048331" cy="153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0BAF8722-2D68-0CE1-4F4E-4A685072D76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16534" y="45520"/>
            <a:ext cx="1285372" cy="66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 up of a coin&#10;&#10;AI-generated content may be incorrect.">
            <a:extLst>
              <a:ext uri="{FF2B5EF4-FFF2-40B4-BE49-F238E27FC236}">
                <a16:creationId xmlns:a16="http://schemas.microsoft.com/office/drawing/2014/main" id="{BEE0E86D-7DC3-B376-3903-CA8A989BD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095" y="5186077"/>
            <a:ext cx="1673788" cy="1579299"/>
          </a:xfrm>
          <a:prstGeom prst="rect">
            <a:avLst/>
          </a:prstGeom>
        </p:spPr>
      </p:pic>
      <p:pic>
        <p:nvPicPr>
          <p:cNvPr id="4" name="Picture 3" descr="A silver circle with black text and numbers&#10;&#10;AI-generated content may be incorrect.">
            <a:extLst>
              <a:ext uri="{FF2B5EF4-FFF2-40B4-BE49-F238E27FC236}">
                <a16:creationId xmlns:a16="http://schemas.microsoft.com/office/drawing/2014/main" id="{8DEE661A-7BD3-0F72-CB50-34E4915D8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734" y="5018911"/>
            <a:ext cx="2011911" cy="19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Widescreen</PresentationFormat>
  <Paragraphs>64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Arial</vt:lpstr>
      <vt:lpstr>Raleway</vt:lpstr>
      <vt:lpstr>Simple Dark</vt:lpstr>
      <vt:lpstr> Accolades &amp; Ratings – Updated August 2025     </vt:lpstr>
      <vt:lpstr>Fluère Spiced Cane</vt:lpstr>
      <vt:lpstr>Fluère Bitter</vt:lpstr>
      <vt:lpstr>Fluère Raspberry, Smoked Agave, Botanical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Ignacio Llaneza</dc:creator>
  <cp:lastModifiedBy>Ignacio Llaneza</cp:lastModifiedBy>
  <cp:revision>1</cp:revision>
  <dcterms:created xsi:type="dcterms:W3CDTF">2025-08-21T22:05:15Z</dcterms:created>
  <dcterms:modified xsi:type="dcterms:W3CDTF">2025-08-21T22:05:31Z</dcterms:modified>
</cp:coreProperties>
</file>