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8" r:id="rId2"/>
    <p:sldId id="28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7C56-5D5B-459C-9BB4-A1088FF56D3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763DC-B8CF-41E1-87B3-2B4A1090C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3ec5aefb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313ec5aefb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2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13ec5aefb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313ec5aefb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48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27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604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170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737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127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687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721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750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627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119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095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30547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313ec5aefb7_0_96"/>
          <p:cNvPicPr preferRelativeResize="0"/>
          <p:nvPr/>
        </p:nvPicPr>
        <p:blipFill rotWithShape="1">
          <a:blip r:embed="rId3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313ec5aefb7_0_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ack and orange sign&#10;&#10;Description automatically generated">
            <a:extLst>
              <a:ext uri="{FF2B5EF4-FFF2-40B4-BE49-F238E27FC236}">
                <a16:creationId xmlns:a16="http://schemas.microsoft.com/office/drawing/2014/main" id="{7B793DB0-30CB-1770-82B1-D1B35744B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983" y="1914283"/>
            <a:ext cx="3530943" cy="2661835"/>
          </a:xfrm>
          <a:prstGeom prst="rect">
            <a:avLst/>
          </a:prstGeom>
        </p:spPr>
      </p:pic>
      <p:pic>
        <p:nvPicPr>
          <p:cNvPr id="2" name="Picture 1" descr="A bottle of liquor with a blue label&#10;&#10;Description automatically generated">
            <a:extLst>
              <a:ext uri="{FF2B5EF4-FFF2-40B4-BE49-F238E27FC236}">
                <a16:creationId xmlns:a16="http://schemas.microsoft.com/office/drawing/2014/main" id="{E96F0AEA-914C-70AA-3A0E-2B422C573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858" y="1372809"/>
            <a:ext cx="2908980" cy="4114800"/>
          </a:xfrm>
          <a:prstGeom prst="rect">
            <a:avLst/>
          </a:prstGeom>
        </p:spPr>
      </p:pic>
      <p:pic>
        <p:nvPicPr>
          <p:cNvPr id="3" name="Picture 2" descr="A bottle of alcohol&#10;&#10;Description automatically generated">
            <a:extLst>
              <a:ext uri="{FF2B5EF4-FFF2-40B4-BE49-F238E27FC236}">
                <a16:creationId xmlns:a16="http://schemas.microsoft.com/office/drawing/2014/main" id="{58A6F8C0-7A00-B0B0-2FAE-6ADC6404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9938" b="147"/>
          <a:stretch/>
        </p:blipFill>
        <p:spPr>
          <a:xfrm>
            <a:off x="6458858" y="1372809"/>
            <a:ext cx="2038101" cy="4108760"/>
          </a:xfrm>
          <a:prstGeom prst="rect">
            <a:avLst/>
          </a:prstGeom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F156F1E5-911C-EF99-0961-68CF4FC406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00534" y="6313619"/>
            <a:ext cx="10337447" cy="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lnSpc>
                <a:spcPct val="115000"/>
              </a:lnSpc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Accolades &amp; Ratings – Updated August 2025</a:t>
            </a:r>
            <a:b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3067" b="1" dirty="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90"/>
            </a:pPr>
            <a:r>
              <a:rPr lang="en" sz="3067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67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buSzPts val="990"/>
            </a:pP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538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13ec5aefb7_0_120"/>
          <p:cNvSpPr txBox="1">
            <a:spLocks noGrp="1"/>
          </p:cNvSpPr>
          <p:nvPr>
            <p:ph type="title"/>
          </p:nvPr>
        </p:nvSpPr>
        <p:spPr>
          <a:xfrm>
            <a:off x="415600" y="28169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Damrak Gin &amp; Virgin Gin</a:t>
            </a:r>
            <a:endParaRPr/>
          </a:p>
        </p:txBody>
      </p:sp>
      <p:pic>
        <p:nvPicPr>
          <p:cNvPr id="430" name="Google Shape;430;g313ec5aefb7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313ec5aefb7_0_120"/>
          <p:cNvPicPr preferRelativeResize="0"/>
          <p:nvPr/>
        </p:nvPicPr>
        <p:blipFill rotWithShape="1">
          <a:blip r:embed="rId4">
            <a:alphaModFix/>
          </a:blip>
          <a:srcRect l="10031" r="10031"/>
          <a:stretch/>
        </p:blipFill>
        <p:spPr>
          <a:xfrm>
            <a:off x="56031" y="5914650"/>
            <a:ext cx="727199" cy="909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2" name="Google Shape;432;g313ec5aefb7_0_120"/>
          <p:cNvGraphicFramePr/>
          <p:nvPr/>
        </p:nvGraphicFramePr>
        <p:xfrm>
          <a:off x="550700" y="1101328"/>
          <a:ext cx="10415867" cy="29664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1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</a:t>
                      </a: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/Score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2012 The Fifty Best Awards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Gin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</a:rPr>
                        <a:t>2014 Wine</a:t>
                      </a: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Enthusiast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Gin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94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</a:rPr>
                        <a:t>2014 Wine Enthusiast</a:t>
                      </a:r>
                      <a:endParaRPr lang="en-US"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</a:rPr>
                        <a:t>Gin</a:t>
                      </a:r>
                      <a:endParaRPr lang="en-US"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</a:rPr>
                        <a:t>Best Buy</a:t>
                      </a:r>
                      <a:endParaRPr lang="en"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4">
                      <a:solidFill>
                        <a:srgbClr val="9E9E9E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5640819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2020 Ultimate Spirits Challenge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Virgin Gin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Best in Class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4">
                      <a:solidFill>
                        <a:srgbClr val="9E9E9E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9224223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noProof="0">
                          <a:solidFill>
                            <a:srgbClr val="222222"/>
                          </a:solidFill>
                          <a:latin typeface="Raleway"/>
                        </a:rPr>
                        <a:t>2025 New York International Spirits Competition</a:t>
                      </a:r>
                      <a:endParaRPr lang="en" sz="1600" b="0" i="0" u="none" strike="noStrike" noProof="0">
                        <a:solidFill>
                          <a:srgbClr val="222222"/>
                        </a:solidFill>
                        <a:latin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Raleway"/>
                        </a:rPr>
                        <a:t>Virgin Gin</a:t>
                      </a:r>
                      <a:endParaRPr lang="en" sz="1600" b="0" i="0" u="none" strike="noStrike" noProof="0">
                        <a:solidFill>
                          <a:schemeClr val="lt1"/>
                        </a:solidFill>
                        <a:latin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</a:rPr>
                        <a:t>Gold/95 Points</a:t>
                      </a:r>
                      <a:endParaRPr lang="en"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9E9E9E"/>
                      </a:solidFill>
                    </a:lnR>
                    <a:lnB w="9524">
                      <a:solidFill>
                        <a:srgbClr val="9E9E9E"/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77765"/>
                  </a:ext>
                </a:extLst>
              </a:tr>
            </a:tbl>
          </a:graphicData>
        </a:graphic>
      </p:graphicFrame>
      <p:pic>
        <p:nvPicPr>
          <p:cNvPr id="433" name="Google Shape;433;g313ec5aefb7_0_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456" y="4733558"/>
            <a:ext cx="1307656" cy="193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313ec5aefb7_0_120"/>
          <p:cNvPicPr preferRelativeResize="0"/>
          <p:nvPr/>
        </p:nvPicPr>
        <p:blipFill rotWithShape="1">
          <a:blip r:embed="rId6">
            <a:alphaModFix/>
          </a:blip>
          <a:srcRect l="21611" r="20986"/>
          <a:stretch/>
        </p:blipFill>
        <p:spPr>
          <a:xfrm>
            <a:off x="6910363" y="4645958"/>
            <a:ext cx="1908623" cy="19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313ec5aefb7_0_1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0243" y="4784912"/>
            <a:ext cx="1845319" cy="190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for a wine tasting&#10;&#10;Description automatically generated">
            <a:extLst>
              <a:ext uri="{FF2B5EF4-FFF2-40B4-BE49-F238E27FC236}">
                <a16:creationId xmlns:a16="http://schemas.microsoft.com/office/drawing/2014/main" id="{D7E9363E-F335-C612-3AA0-7737F3006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962" y="4816303"/>
            <a:ext cx="1745343" cy="1538515"/>
          </a:xfrm>
          <a:prstGeom prst="rect">
            <a:avLst/>
          </a:prstGeom>
        </p:spPr>
      </p:pic>
      <p:pic>
        <p:nvPicPr>
          <p:cNvPr id="2" name="Picture 1" descr="A gold circle with black text and cityscape&#10;&#10;AI-generated content may be incorrect.">
            <a:extLst>
              <a:ext uri="{FF2B5EF4-FFF2-40B4-BE49-F238E27FC236}">
                <a16:creationId xmlns:a16="http://schemas.microsoft.com/office/drawing/2014/main" id="{EE47499E-C20D-4F2E-1DEC-B0B82BDA51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5239" y="4509339"/>
            <a:ext cx="2232352" cy="22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Raleway</vt:lpstr>
      <vt:lpstr>Simple Dark</vt:lpstr>
      <vt:lpstr> Accolades &amp; Ratings – Updated August 2025     </vt:lpstr>
      <vt:lpstr>Damrak Gin &amp; Virgin Gin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2025-08-21T22:04:10Z</dcterms:created>
  <dcterms:modified xsi:type="dcterms:W3CDTF">2025-08-21T22:04:27Z</dcterms:modified>
</cp:coreProperties>
</file>