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3" r:id="rId2"/>
    <p:sldId id="29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57735-CEB5-469C-A223-40DE0A0E04D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AF5D0-A341-49B9-9539-1CB60F74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6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63629ACC-E989-129D-DAF4-633E309E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3ec5aefb7_0_102:notes">
            <a:extLst>
              <a:ext uri="{FF2B5EF4-FFF2-40B4-BE49-F238E27FC236}">
                <a16:creationId xmlns:a16="http://schemas.microsoft.com/office/drawing/2014/main" id="{199EFB50-2A05-6B6D-3BC5-17E1E3B4C9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313ec5aefb7_0_102:notes">
            <a:extLst>
              <a:ext uri="{FF2B5EF4-FFF2-40B4-BE49-F238E27FC236}">
                <a16:creationId xmlns:a16="http://schemas.microsoft.com/office/drawing/2014/main" id="{4CDA8BF9-D969-889D-054C-91042B2241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4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117ACD46-CCDC-E077-74DF-B79C0903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9c914a4be_0_150:notes">
            <a:extLst>
              <a:ext uri="{FF2B5EF4-FFF2-40B4-BE49-F238E27FC236}">
                <a16:creationId xmlns:a16="http://schemas.microsoft.com/office/drawing/2014/main" id="{43B3A266-275C-7418-E2BD-CD2E22307F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19c914a4be_0_150:notes">
            <a:extLst>
              <a:ext uri="{FF2B5EF4-FFF2-40B4-BE49-F238E27FC236}">
                <a16:creationId xmlns:a16="http://schemas.microsoft.com/office/drawing/2014/main" id="{D447C6CE-8DDD-D197-90F5-4A923D2B98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30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106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479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146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244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864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276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92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871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951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545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964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6733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">
          <a:extLst>
            <a:ext uri="{FF2B5EF4-FFF2-40B4-BE49-F238E27FC236}">
              <a16:creationId xmlns:a16="http://schemas.microsoft.com/office/drawing/2014/main" id="{FC7DE878-9ED8-B01A-1B79-D85B726E4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313ec5aefb7_0_102">
            <a:extLst>
              <a:ext uri="{FF2B5EF4-FFF2-40B4-BE49-F238E27FC236}">
                <a16:creationId xmlns:a16="http://schemas.microsoft.com/office/drawing/2014/main" id="{1EF193B8-F904-043B-B0F6-3342CCCA6C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313ec5aefb7_0_102">
            <a:extLst>
              <a:ext uri="{FF2B5EF4-FFF2-40B4-BE49-F238E27FC236}">
                <a16:creationId xmlns:a16="http://schemas.microsoft.com/office/drawing/2014/main" id="{3FA5586C-F5C3-B15B-452F-341EBAEE74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20C8AA-2238-6290-91D8-34AE84550F48}"/>
              </a:ext>
            </a:extLst>
          </p:cNvPr>
          <p:cNvSpPr txBox="1"/>
          <p:nvPr/>
        </p:nvSpPr>
        <p:spPr>
          <a:xfrm>
            <a:off x="803525" y="4348344"/>
            <a:ext cx="311823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2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GENEVER &amp; VODKA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096B6-EE2A-C168-E082-936317E2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9" y="751232"/>
            <a:ext cx="3670311" cy="31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07;g31dfd509582_0_4">
            <a:extLst>
              <a:ext uri="{FF2B5EF4-FFF2-40B4-BE49-F238E27FC236}">
                <a16:creationId xmlns:a16="http://schemas.microsoft.com/office/drawing/2014/main" id="{4739D1BD-8DDF-960E-20DA-C2826667684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89462" y="338671"/>
            <a:ext cx="2071585" cy="544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9CA54-EBC7-283D-1764-8FEB7E001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9723" y="522933"/>
            <a:ext cx="4291980" cy="5077440"/>
          </a:xfrm>
          <a:prstGeom prst="rect">
            <a:avLst/>
          </a:prstGeom>
        </p:spPr>
      </p:pic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DFC3BB9D-7DDA-F446-1EF6-9D6719A618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00534" y="6313619"/>
            <a:ext cx="10337447" cy="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lnSpc>
                <a:spcPct val="115000"/>
              </a:lnSpc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Accolades &amp; Ratings – Updated August 2025</a:t>
            </a:r>
            <a:b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3067" b="1" dirty="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90"/>
            </a:pPr>
            <a:r>
              <a:rPr lang="en" sz="3067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67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buSzPts val="990"/>
            </a:pP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4595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0106D6B2-E4F5-02AC-46F1-C5841BB4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93;g319c914a4be_0_150">
            <a:extLst>
              <a:ext uri="{FF2B5EF4-FFF2-40B4-BE49-F238E27FC236}">
                <a16:creationId xmlns:a16="http://schemas.microsoft.com/office/drawing/2014/main" id="{105DF264-CDE1-B86F-F34C-8ACF659C1604}"/>
              </a:ext>
            </a:extLst>
          </p:cNvPr>
          <p:cNvGraphicFramePr/>
          <p:nvPr/>
        </p:nvGraphicFramePr>
        <p:xfrm>
          <a:off x="551533" y="986657"/>
          <a:ext cx="11413729" cy="359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2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Medal/Score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700" u="none" strike="noStrike" cap="none">
                          <a:latin typeface="Raleway"/>
                          <a:ea typeface="Raleway"/>
                          <a:cs typeface="Raleway"/>
                        </a:rPr>
                        <a:t>2018 World Gin Awards</a:t>
                      </a:r>
                      <a:endParaRPr sz="17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Bols Genever Original</a:t>
                      </a: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700" u="none" strike="noStrike" cap="none">
                          <a:latin typeface="Raleway"/>
                          <a:ea typeface="Raleway"/>
                          <a:cs typeface="Raleway"/>
                        </a:rPr>
                        <a:t>Best of Class</a:t>
                      </a:r>
                      <a:endParaRPr sz="17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700" u="none" strike="noStrike" cap="none">
                          <a:latin typeface="Raleway"/>
                        </a:rPr>
                        <a:t>2018</a:t>
                      </a: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Raleway"/>
                          <a:sym typeface="Arial"/>
                        </a:rPr>
                        <a:t> </a:t>
                      </a: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  <a:sym typeface="Arial"/>
                        </a:rPr>
                        <a:t>Wine &amp; Spirits Wholesalers of America (WSWA) </a:t>
                      </a: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Bols </a:t>
                      </a:r>
                      <a:r>
                        <a:rPr lang="en-US" sz="1700" u="none" strike="noStrike" cap="none">
                          <a:latin typeface="Raleway"/>
                          <a:ea typeface="Raleway"/>
                          <a:cs typeface="Raleway"/>
                        </a:rPr>
                        <a:t>Genever Original</a:t>
                      </a:r>
                      <a:endParaRPr sz="17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700" u="none" strike="noStrike" cap="none">
                          <a:latin typeface="Raleway"/>
                          <a:ea typeface="Raleway"/>
                          <a:cs typeface="Raleway"/>
                        </a:rPr>
                        <a:t>Best of Show</a:t>
                      </a:r>
                      <a:endParaRPr sz="17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270559689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2018 Wine &amp; Spirits Wholesalers of America (WSWA) </a:t>
                      </a:r>
                      <a:endParaRPr lang="en-US" sz="2500"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Bols </a:t>
                      </a:r>
                      <a:r>
                        <a:rPr lang="en-US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aleway"/>
                        </a:rPr>
                        <a:t>Genever Original</a:t>
                      </a: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Double Gold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Raleway" pitchFamily="2" charset="0"/>
                          <a:sym typeface="Raleway"/>
                        </a:rPr>
                        <a:t>2021 Bartender Spirits Award</a:t>
                      </a: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aleway"/>
                        </a:rPr>
                        <a:t>Bols Vodka</a:t>
                      </a: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Vodka of the Year</a:t>
                      </a:r>
                      <a:endParaRPr sz="1700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273944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2025 The Spirits Business Gin Masters</a:t>
                      </a:r>
                      <a:endParaRPr lang="en-US" sz="1700">
                        <a:effectLst/>
                        <a:latin typeface="Raleway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Bols Genever Barrel Aged</a:t>
                      </a:r>
                      <a:endParaRPr lang="en-US" sz="1700">
                        <a:effectLst/>
                        <a:latin typeface="Raleway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MASTER</a:t>
                      </a:r>
                      <a:endParaRPr sz="1700">
                        <a:latin typeface="Raleway" pitchFamily="2" charset="0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3447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700">
                          <a:effectLst/>
                          <a:latin typeface="Raleway" pitchFamily="2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2025 London Spirits Competition</a:t>
                      </a: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Bols Genever Barrel Aged</a:t>
                      </a:r>
                      <a:endParaRPr lang="en-US" sz="1700">
                        <a:effectLst/>
                        <a:latin typeface="Raleway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endParaRPr lang="en-US" sz="1700">
                        <a:effectLst/>
                        <a:latin typeface="Raleway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 pitchFamily="2" charset="0"/>
                          <a:ea typeface="Raleway"/>
                          <a:cs typeface="Raleway"/>
                          <a:sym typeface="Raleway"/>
                        </a:rPr>
                        <a:t>94 pts</a:t>
                      </a:r>
                      <a:endParaRPr sz="1700">
                        <a:latin typeface="Raleway" pitchFamily="2" charset="0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8127"/>
                  </a:ext>
                </a:extLst>
              </a:tr>
            </a:tbl>
          </a:graphicData>
        </a:graphic>
      </p:graphicFrame>
      <p:pic>
        <p:nvPicPr>
          <p:cNvPr id="4" name="Picture 3" descr="A yellow and black sign&#10;&#10;Description automatically generated">
            <a:extLst>
              <a:ext uri="{FF2B5EF4-FFF2-40B4-BE49-F238E27FC236}">
                <a16:creationId xmlns:a16="http://schemas.microsoft.com/office/drawing/2014/main" id="{319909BF-AE3D-DF34-D54C-6F55D8F03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9" y="4808643"/>
            <a:ext cx="1433983" cy="1834925"/>
          </a:xfrm>
          <a:prstGeom prst="rect">
            <a:avLst/>
          </a:prstGeom>
        </p:spPr>
      </p:pic>
      <p:sp>
        <p:nvSpPr>
          <p:cNvPr id="10" name="Google Shape;71;g313ec5aefb7_0_134">
            <a:extLst>
              <a:ext uri="{FF2B5EF4-FFF2-40B4-BE49-F238E27FC236}">
                <a16:creationId xmlns:a16="http://schemas.microsoft.com/office/drawing/2014/main" id="{FD1A22DA-DDE1-BBC3-C4FF-C54181F9068A}"/>
              </a:ext>
            </a:extLst>
          </p:cNvPr>
          <p:cNvSpPr txBox="1">
            <a:spLocks/>
          </p:cNvSpPr>
          <p:nvPr/>
        </p:nvSpPr>
        <p:spPr>
          <a:xfrm>
            <a:off x="466400" y="27492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1219170">
              <a:buClr>
                <a:srgbClr val="FFFFFF"/>
              </a:buClr>
              <a:buSzPct val="111111"/>
            </a:pPr>
            <a:r>
              <a:rPr lang="en-US" sz="6933" kern="0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Bols </a:t>
            </a:r>
            <a:r>
              <a:rPr lang="en-US" sz="6933" kern="0" err="1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Genever</a:t>
            </a:r>
            <a:r>
              <a:rPr lang="en-US" sz="6933" kern="0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 &amp; Vodka</a:t>
            </a:r>
            <a:endParaRPr lang="en-US" sz="6933" kern="0">
              <a:solidFill>
                <a:srgbClr val="FFFFFF"/>
              </a:solidFill>
            </a:endParaRPr>
          </a:p>
        </p:txBody>
      </p:sp>
      <p:pic>
        <p:nvPicPr>
          <p:cNvPr id="3" name="Picture 2" descr="A gold coin with white text&#10;&#10;Description automatically generated">
            <a:extLst>
              <a:ext uri="{FF2B5EF4-FFF2-40B4-BE49-F238E27FC236}">
                <a16:creationId xmlns:a16="http://schemas.microsoft.com/office/drawing/2014/main" id="{A6E99E41-84A1-ADD5-89AC-100FCE5EF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923" y="4751590"/>
            <a:ext cx="1834925" cy="1834925"/>
          </a:xfrm>
          <a:prstGeom prst="rect">
            <a:avLst/>
          </a:prstGeom>
        </p:spPr>
      </p:pic>
      <p:pic>
        <p:nvPicPr>
          <p:cNvPr id="7" name="Picture 6" descr="A black and gold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AA49D80-DDEB-7091-6911-49E295244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635" y="4808643"/>
            <a:ext cx="1834925" cy="1834925"/>
          </a:xfrm>
          <a:prstGeom prst="rect">
            <a:avLst/>
          </a:prstGeom>
        </p:spPr>
      </p:pic>
      <p:pic>
        <p:nvPicPr>
          <p:cNvPr id="2" name="Google Shape;90;p17">
            <a:extLst>
              <a:ext uri="{FF2B5EF4-FFF2-40B4-BE49-F238E27FC236}">
                <a16:creationId xmlns:a16="http://schemas.microsoft.com/office/drawing/2014/main" id="{7111182F-9208-4B52-FD80-BF45B3EC4E2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44348" y="127287"/>
            <a:ext cx="858976" cy="62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999D9C-DB7A-0D93-E2BC-7B23EBF3F8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04" t="55556" r="56808" b="21482"/>
          <a:stretch/>
        </p:blipFill>
        <p:spPr>
          <a:xfrm>
            <a:off x="5901963" y="4657129"/>
            <a:ext cx="2105939" cy="2086111"/>
          </a:xfrm>
          <a:prstGeom prst="rect">
            <a:avLst/>
          </a:prstGeom>
        </p:spPr>
      </p:pic>
      <p:pic>
        <p:nvPicPr>
          <p:cNvPr id="8" name="Picture 7" descr="A hexagon with text and a star&#10;&#10;AI-generated content may be incorrect.">
            <a:extLst>
              <a:ext uri="{FF2B5EF4-FFF2-40B4-BE49-F238E27FC236}">
                <a16:creationId xmlns:a16="http://schemas.microsoft.com/office/drawing/2014/main" id="{C0FDCCB6-9369-DFB0-7547-D97771F531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901" y="4579476"/>
            <a:ext cx="1981200" cy="2179152"/>
          </a:xfrm>
          <a:prstGeom prst="rect">
            <a:avLst/>
          </a:prstGeom>
        </p:spPr>
      </p:pic>
      <p:pic>
        <p:nvPicPr>
          <p:cNvPr id="1026" name="Picture 2" descr="A round silver and black label with white text&#10;&#10;AI-generated content may be incorrect.">
            <a:extLst>
              <a:ext uri="{FF2B5EF4-FFF2-40B4-BE49-F238E27FC236}">
                <a16:creationId xmlns:a16="http://schemas.microsoft.com/office/drawing/2014/main" id="{A91BEC4C-3E60-8C2D-DD5D-1299775A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246" y="4750973"/>
            <a:ext cx="1834927" cy="1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Widescreen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Raleway</vt:lpstr>
      <vt:lpstr>Simple Dark</vt:lpstr>
      <vt:lpstr> Accolades &amp; Ratings – Updated August 2025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2025-08-21T21:55:59Z</dcterms:created>
  <dcterms:modified xsi:type="dcterms:W3CDTF">2025-08-21T21:56:24Z</dcterms:modified>
</cp:coreProperties>
</file>