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305" r:id="rId3"/>
    <p:sldId id="300" r:id="rId4"/>
    <p:sldId id="260" r:id="rId5"/>
    <p:sldId id="31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976B2-D0C5-44D3-B78C-65DE0FFB7476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8733-0C46-4AD5-8C4A-DD4DDBA2D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336b8b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336b8b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9c914a4b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19c914a4b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91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9c914a4b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19c914a4b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9A53187F-B241-2328-4C71-255097B4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9c914a4be_0_150:notes">
            <a:extLst>
              <a:ext uri="{FF2B5EF4-FFF2-40B4-BE49-F238E27FC236}">
                <a16:creationId xmlns:a16="http://schemas.microsoft.com/office/drawing/2014/main" id="{82663ED5-5C94-9818-B1B1-7724AD7DB5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19c914a4be_0_150:notes">
            <a:extLst>
              <a:ext uri="{FF2B5EF4-FFF2-40B4-BE49-F238E27FC236}">
                <a16:creationId xmlns:a16="http://schemas.microsoft.com/office/drawing/2014/main" id="{8A2119CD-5C12-EFBC-D3E9-15F52309CF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79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424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691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010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42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643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483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8961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5793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311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22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73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1849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615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902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44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406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339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889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005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213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491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73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lt2"/>
                </a:solidFill>
              </a:defRPr>
            </a:lvl1pPr>
            <a:lvl2pPr lvl="1" algn="r">
              <a:buNone/>
              <a:defRPr sz="1333">
                <a:solidFill>
                  <a:schemeClr val="lt2"/>
                </a:solidFill>
              </a:defRPr>
            </a:lvl2pPr>
            <a:lvl3pPr lvl="2" algn="r">
              <a:buNone/>
              <a:defRPr sz="1333">
                <a:solidFill>
                  <a:schemeClr val="lt2"/>
                </a:solidFill>
              </a:defRPr>
            </a:lvl3pPr>
            <a:lvl4pPr lvl="3" algn="r">
              <a:buNone/>
              <a:defRPr sz="1333">
                <a:solidFill>
                  <a:schemeClr val="lt2"/>
                </a:solidFill>
              </a:defRPr>
            </a:lvl4pPr>
            <a:lvl5pPr lvl="4" algn="r">
              <a:buNone/>
              <a:defRPr sz="1333">
                <a:solidFill>
                  <a:schemeClr val="lt2"/>
                </a:solidFill>
              </a:defRPr>
            </a:lvl5pPr>
            <a:lvl6pPr lvl="5" algn="r">
              <a:buNone/>
              <a:defRPr sz="1333">
                <a:solidFill>
                  <a:schemeClr val="lt2"/>
                </a:solidFill>
              </a:defRPr>
            </a:lvl6pPr>
            <a:lvl7pPr lvl="6" algn="r">
              <a:buNone/>
              <a:defRPr sz="1333">
                <a:solidFill>
                  <a:schemeClr val="lt2"/>
                </a:solidFill>
              </a:defRPr>
            </a:lvl7pPr>
            <a:lvl8pPr lvl="7" algn="r">
              <a:buNone/>
              <a:defRPr sz="1333">
                <a:solidFill>
                  <a:schemeClr val="lt2"/>
                </a:solidFill>
              </a:defRPr>
            </a:lvl8pPr>
            <a:lvl9pPr lvl="8" algn="r">
              <a:buNone/>
              <a:defRPr sz="1333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0802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0399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85;g319c914a4be_0_143">
            <a:extLst>
              <a:ext uri="{FF2B5EF4-FFF2-40B4-BE49-F238E27FC236}">
                <a16:creationId xmlns:a16="http://schemas.microsoft.com/office/drawing/2014/main" id="{761AB4B6-D77E-EF99-B46A-83564DDD33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024" b="17650"/>
          <a:stretch/>
        </p:blipFill>
        <p:spPr>
          <a:xfrm>
            <a:off x="800535" y="661206"/>
            <a:ext cx="10395101" cy="47931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5;p1">
            <a:extLst>
              <a:ext uri="{FF2B5EF4-FFF2-40B4-BE49-F238E27FC236}">
                <a16:creationId xmlns:a16="http://schemas.microsoft.com/office/drawing/2014/main" id="{C5191D2E-3C4D-CADA-7D9A-5D9C0BDF2C7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00534" y="6313619"/>
            <a:ext cx="10337447" cy="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lnSpc>
                <a:spcPct val="115000"/>
              </a:lnSpc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Accolades &amp; Ratings – Updated August 2025</a:t>
            </a:r>
            <a:b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3067" b="1" dirty="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90"/>
            </a:pPr>
            <a:r>
              <a:rPr lang="en" sz="3067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67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buSzPts val="990"/>
            </a:pP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9c914a4be_0_150"/>
          <p:cNvSpPr txBox="1">
            <a:spLocks noGrp="1"/>
          </p:cNvSpPr>
          <p:nvPr>
            <p:ph type="title"/>
          </p:nvPr>
        </p:nvSpPr>
        <p:spPr>
          <a:xfrm>
            <a:off x="415600" y="15648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Bols Liqueurs</a:t>
            </a:r>
            <a:endParaRPr/>
          </a:p>
        </p:txBody>
      </p:sp>
      <p:graphicFrame>
        <p:nvGraphicFramePr>
          <p:cNvPr id="93" name="Google Shape;93;g319c914a4be_0_150"/>
          <p:cNvGraphicFramePr/>
          <p:nvPr/>
        </p:nvGraphicFramePr>
        <p:xfrm>
          <a:off x="550700" y="976120"/>
          <a:ext cx="11123136" cy="3880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1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9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Medal/Score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18 SIP Awards</a:t>
                      </a:r>
                      <a:endParaRPr lang="en-US" sz="1700" u="none" strike="noStrike" cap="non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Ginger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Platinum</a:t>
                      </a: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 – Best of Class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782124815"/>
                  </a:ext>
                </a:extLst>
              </a:tr>
              <a:tr h="772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2018 </a:t>
                      </a: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  <a:t>Wine &amp; Spirits Wholesalers of America (</a:t>
                      </a: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Raleway"/>
                          <a:sym typeface="Raleway"/>
                        </a:rPr>
                        <a:t>WSWA</a:t>
                      </a: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  <a:t>) 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Ginger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Double Gold</a:t>
                      </a:r>
                      <a:endParaRPr lang="en-US"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Best of Show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703984383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700" u="none" strike="noStrike" cap="none">
                          <a:latin typeface="Raleway"/>
                        </a:rPr>
                        <a:t>2014 Wine Enthusiast</a:t>
                      </a:r>
                      <a:endParaRPr lang="en-US" sz="2500"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Elderflower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700">
                          <a:latin typeface="Raleway"/>
                        </a:rPr>
                        <a:t>Best Buy</a:t>
                      </a:r>
                      <a:endParaRPr sz="2500"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20625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2023 The Spirits Business Global Liqueur Masters </a:t>
                      </a:r>
                      <a:endParaRPr sz="2500"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Arial"/>
                          <a:sym typeface="Arial"/>
                        </a:rPr>
                        <a:t>Elderflower</a:t>
                      </a:r>
                      <a:endParaRPr sz="1700" b="0" i="0" u="none" strike="noStrike" cap="none" noProof="0">
                        <a:solidFill>
                          <a:srgbClr val="000000"/>
                        </a:solidFill>
                        <a:latin typeface="Raleway"/>
                        <a:ea typeface="Raleway"/>
                        <a:cs typeface="Arial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Gold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414352"/>
                  </a:ext>
                </a:extLst>
              </a:tr>
              <a:tr h="6231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2500">
                          <a:latin typeface="Raleway" pitchFamily="2" charset="0"/>
                          <a:sym typeface="Raleway"/>
                        </a:rPr>
                        <a:t>2025 London Spirits Competition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Raleway" pitchFamily="2" charset="0"/>
                          <a:ea typeface="Raleway"/>
                          <a:cs typeface="Raleway"/>
                          <a:sym typeface="Arial"/>
                        </a:rPr>
                        <a:t>Elderflower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Raleway" pitchFamily="2" charset="0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700">
                          <a:highlight>
                            <a:srgbClr val="FFFF00"/>
                          </a:highlight>
                          <a:latin typeface="Raleway" pitchFamily="2" charset="0"/>
                          <a:sym typeface="Raleway"/>
                        </a:rPr>
                        <a:t>95 pts</a:t>
                      </a:r>
                      <a:endParaRPr sz="2500">
                        <a:highlight>
                          <a:srgbClr val="FFFF00"/>
                        </a:highlight>
                        <a:latin typeface="Raleway" pitchFamily="2" charset="0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07458"/>
                  </a:ext>
                </a:extLst>
              </a:tr>
              <a:tr h="6231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2500">
                          <a:latin typeface="Raleway" pitchFamily="2" charset="0"/>
                          <a:sym typeface="Raleway"/>
                        </a:rPr>
                        <a:t>2025 IWSC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Raleway" pitchFamily="2" charset="0"/>
                          <a:ea typeface="Raleway"/>
                          <a:cs typeface="Raleway"/>
                          <a:sym typeface="Raleway"/>
                        </a:rPr>
                        <a:t>Amaretto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Raleway" pitchFamily="2" charset="0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2500">
                          <a:highlight>
                            <a:srgbClr val="FFFF00"/>
                          </a:highlight>
                          <a:latin typeface="Raleway" pitchFamily="2" charset="0"/>
                          <a:sym typeface="Raleway"/>
                        </a:rPr>
                        <a:t>92 pts</a:t>
                      </a:r>
                      <a:endParaRPr sz="2500">
                        <a:highlight>
                          <a:srgbClr val="FFFF00"/>
                        </a:highlight>
                        <a:latin typeface="Raleway" pitchFamily="2" charset="0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25729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, sign, black&#10;&#10;Description automatically generated">
            <a:extLst>
              <a:ext uri="{FF2B5EF4-FFF2-40B4-BE49-F238E27FC236}">
                <a16:creationId xmlns:a16="http://schemas.microsoft.com/office/drawing/2014/main" id="{E130D2CF-6977-990D-3D41-01F5A309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5" y="5160008"/>
            <a:ext cx="1584483" cy="1584483"/>
          </a:xfrm>
          <a:prstGeom prst="rect">
            <a:avLst/>
          </a:prstGeom>
        </p:spPr>
      </p:pic>
      <p:pic>
        <p:nvPicPr>
          <p:cNvPr id="3" name="Picture 2" descr="A hexagon shaped gold logo with white text&#10;&#10;Description automatically generated">
            <a:extLst>
              <a:ext uri="{FF2B5EF4-FFF2-40B4-BE49-F238E27FC236}">
                <a16:creationId xmlns:a16="http://schemas.microsoft.com/office/drawing/2014/main" id="{840B3AC2-AF02-2589-2CCC-62F81F447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692" y="4974200"/>
            <a:ext cx="1770289" cy="1770291"/>
          </a:xfrm>
          <a:prstGeom prst="rect">
            <a:avLst/>
          </a:prstGeom>
        </p:spPr>
      </p:pic>
      <p:pic>
        <p:nvPicPr>
          <p:cNvPr id="5" name="Picture 4" descr="A logo for a wine tasting&#10;&#10;Description automatically generated">
            <a:extLst>
              <a:ext uri="{FF2B5EF4-FFF2-40B4-BE49-F238E27FC236}">
                <a16:creationId xmlns:a16="http://schemas.microsoft.com/office/drawing/2014/main" id="{D8DA4A31-5229-A684-628A-21437072B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097" y="5269617"/>
            <a:ext cx="1338016" cy="1179457"/>
          </a:xfrm>
          <a:prstGeom prst="rect">
            <a:avLst/>
          </a:prstGeom>
        </p:spPr>
      </p:pic>
      <p:pic>
        <p:nvPicPr>
          <p:cNvPr id="2" name="Picture 1" descr="A gold coin with white text&#10;&#10;Description automatically generated">
            <a:extLst>
              <a:ext uri="{FF2B5EF4-FFF2-40B4-BE49-F238E27FC236}">
                <a16:creationId xmlns:a16="http://schemas.microsoft.com/office/drawing/2014/main" id="{182BF669-145C-1905-B6FF-9F3A4777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585" y="5160008"/>
            <a:ext cx="1524000" cy="1524000"/>
          </a:xfrm>
          <a:prstGeom prst="rect">
            <a:avLst/>
          </a:prstGeom>
        </p:spPr>
      </p:pic>
      <p:pic>
        <p:nvPicPr>
          <p:cNvPr id="6" name="Picture 5" descr="A black and gold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AFFBA88-C9FF-F658-4691-E9E5977D6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9453" y="5131655"/>
            <a:ext cx="1524000" cy="1524000"/>
          </a:xfrm>
          <a:prstGeom prst="rect">
            <a:avLst/>
          </a:prstGeom>
        </p:spPr>
      </p:pic>
      <p:pic>
        <p:nvPicPr>
          <p:cNvPr id="7" name="Google Shape;90;p17">
            <a:extLst>
              <a:ext uri="{FF2B5EF4-FFF2-40B4-BE49-F238E27FC236}">
                <a16:creationId xmlns:a16="http://schemas.microsoft.com/office/drawing/2014/main" id="{B2BCC793-E30B-C6D6-6C97-A1AA435D2A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44348" y="127287"/>
            <a:ext cx="858976" cy="62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A gold circle with black text and numbers&#10;&#10;AI-generated content may be incorrect.">
            <a:extLst>
              <a:ext uri="{FF2B5EF4-FFF2-40B4-BE49-F238E27FC236}">
                <a16:creationId xmlns:a16="http://schemas.microsoft.com/office/drawing/2014/main" id="{EC0EE5A9-AFA2-1606-DCA3-13AF180F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80" y="5118251"/>
            <a:ext cx="1531448" cy="153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irit Silver 2025">
            <a:extLst>
              <a:ext uri="{FF2B5EF4-FFF2-40B4-BE49-F238E27FC236}">
                <a16:creationId xmlns:a16="http://schemas.microsoft.com/office/drawing/2014/main" id="{AC5FD4E1-60E5-3B7B-89B7-591EF48F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52" y="5160008"/>
            <a:ext cx="1489691" cy="14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9c914a4be_0_150"/>
          <p:cNvSpPr txBox="1">
            <a:spLocks noGrp="1"/>
          </p:cNvSpPr>
          <p:nvPr>
            <p:ph type="title"/>
          </p:nvPr>
        </p:nvSpPr>
        <p:spPr>
          <a:xfrm>
            <a:off x="415600" y="2815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Bols Liqueurs</a:t>
            </a:r>
            <a:endParaRPr/>
          </a:p>
        </p:txBody>
      </p:sp>
      <p:graphicFrame>
        <p:nvGraphicFramePr>
          <p:cNvPr id="93" name="Google Shape;93;g319c914a4be_0_150"/>
          <p:cNvGraphicFramePr/>
          <p:nvPr/>
        </p:nvGraphicFramePr>
        <p:xfrm>
          <a:off x="550700" y="847787"/>
          <a:ext cx="11123141" cy="4084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1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Medal/Score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aleway"/>
                        </a:rPr>
                        <a:t>2018 World Liqueur Awards</a:t>
                      </a:r>
                      <a:endParaRPr kumimoji="0" lang="en-US" sz="2500">
                        <a:sym typeface="Aria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Arial"/>
                          <a:sym typeface="Arial"/>
                        </a:rPr>
                        <a:t>Cucumber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Arial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894411976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700" u="none" strike="noStrike" cap="none">
                          <a:latin typeface="Raleway"/>
                        </a:rPr>
                        <a:t>20</a:t>
                      </a:r>
                      <a:r>
                        <a:rPr lang="en-US" sz="1700">
                          <a:latin typeface="Raleway"/>
                        </a:rPr>
                        <a:t>18 SIP Awards</a:t>
                      </a:r>
                      <a:endParaRPr lang="en-US" sz="1700" u="none" strike="noStrike" cap="none">
                        <a:latin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Pineapple Chipotle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</a:rPr>
                        <a:t>Gold</a:t>
                      </a:r>
                      <a:endParaRPr sz="1700">
                        <a:latin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477910463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2020 International Spirits Challenge</a:t>
                      </a:r>
                      <a:endParaRPr kumimoji="0" lang="en-US" sz="1700" b="0" i="0" u="none" strike="noStrike" cap="none">
                        <a:solidFill>
                          <a:srgbClr val="000000"/>
                        </a:solidFill>
                        <a:latin typeface="Raleway"/>
                        <a:sym typeface="Aria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Crème de Cassis</a:t>
                      </a:r>
                      <a:endParaRPr sz="2500"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Gold</a:t>
                      </a:r>
                      <a:endParaRPr sz="1700" b="0" i="0" u="none" strike="noStrike" cap="none" noProof="0">
                        <a:solidFill>
                          <a:srgbClr val="000000"/>
                        </a:solidFill>
                        <a:latin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300647026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700" u="none" strike="noStrike" cap="none">
                          <a:latin typeface="Raleway"/>
                        </a:rPr>
                        <a:t>2</a:t>
                      </a: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Raleway"/>
                          <a:cs typeface="Arial"/>
                        </a:rPr>
                        <a:t>020 </a:t>
                      </a: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  <a:cs typeface="Arial"/>
                        </a:rPr>
                        <a:t>PROOF Awards</a:t>
                      </a:r>
                      <a:endParaRPr kumimoji="0" lang="en-US" sz="1700" b="0" i="0" u="none" strike="noStrike" cap="none">
                        <a:solidFill>
                          <a:srgbClr val="000000"/>
                        </a:solidFill>
                        <a:latin typeface="Raleway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Orange Curacao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</a:rPr>
                        <a:t>Gold</a:t>
                      </a:r>
                      <a:endParaRPr sz="1700">
                        <a:latin typeface="Raleway"/>
                        <a:sym typeface="Raleway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991228857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noProof="0">
                          <a:solidFill>
                            <a:srgbClr val="000000"/>
                          </a:solidFill>
                          <a:latin typeface="Raleway"/>
                        </a:rPr>
                        <a:t>2023 Ultimate Spirits Challenge</a:t>
                      </a:r>
                      <a:endParaRPr kumimoji="0" lang="en-US" sz="2500">
                        <a:sym typeface="Arial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Arial"/>
                        </a:rPr>
                        <a:t>Triple Sec</a:t>
                      </a:r>
                      <a:endParaRPr sz="1700">
                        <a:latin typeface="Raleway"/>
                        <a:ea typeface="Raleway"/>
                        <a:cs typeface="Arial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93 pts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692944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</a:rPr>
                        <a:t>2023 Wine Enthusiast</a:t>
                      </a:r>
                      <a:endParaRPr kumimoji="0" lang="en-US" sz="1700">
                        <a:latin typeface="Raleway"/>
                        <a:sym typeface="Arial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Arial"/>
                        </a:rPr>
                        <a:t>Triple Sec</a:t>
                      </a:r>
                      <a:endParaRPr sz="1700">
                        <a:latin typeface="Raleway"/>
                        <a:ea typeface="Raleway"/>
                        <a:cs typeface="Arial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Best Buy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0575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700">
                          <a:latin typeface="Raleway"/>
                          <a:sym typeface="Arial"/>
                        </a:rPr>
                        <a:t>2025 IWSC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Arial"/>
                          <a:sym typeface="Raleway"/>
                        </a:rPr>
                        <a:t>Peach</a:t>
                      </a:r>
                      <a:endParaRPr sz="1700">
                        <a:latin typeface="Raleway"/>
                        <a:ea typeface="Raleway"/>
                        <a:cs typeface="Arial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98 pts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610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F529D0D-2854-A2FE-FEC3-4B3353BC7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309" y="5194260"/>
            <a:ext cx="1176332" cy="1487355"/>
          </a:xfrm>
          <a:prstGeom prst="rect">
            <a:avLst/>
          </a:prstGeom>
        </p:spPr>
      </p:pic>
      <p:pic>
        <p:nvPicPr>
          <p:cNvPr id="3" name="Picture 2" descr="A logo for a wine tasting&#10;&#10;Description automatically generated">
            <a:extLst>
              <a:ext uri="{FF2B5EF4-FFF2-40B4-BE49-F238E27FC236}">
                <a16:creationId xmlns:a16="http://schemas.microsoft.com/office/drawing/2014/main" id="{DAA86FB4-BFD9-4DB7-D8F9-BCD1C37E5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384" y="5190864"/>
            <a:ext cx="1520825" cy="1382032"/>
          </a:xfrm>
          <a:prstGeom prst="rect">
            <a:avLst/>
          </a:prstGeom>
        </p:spPr>
      </p:pic>
      <p:pic>
        <p:nvPicPr>
          <p:cNvPr id="9" name="Picture 8" descr="Pecan Bourbon Whiskey - William Wolf Whiskey | Kentucky Whiskey">
            <a:extLst>
              <a:ext uri="{FF2B5EF4-FFF2-40B4-BE49-F238E27FC236}">
                <a16:creationId xmlns:a16="http://schemas.microsoft.com/office/drawing/2014/main" id="{7819CDD6-729E-28EA-AEE8-BF061887D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320" y="5262838"/>
            <a:ext cx="1344840" cy="13815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93813D9-F984-9008-D5B0-E26FF677D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17" y="5131784"/>
            <a:ext cx="1552288" cy="1525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E637A81-15C0-7E2B-EC68-CBA7076AF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887" y="5225188"/>
            <a:ext cx="1456427" cy="1456427"/>
          </a:xfrm>
          <a:prstGeom prst="rect">
            <a:avLst/>
          </a:prstGeom>
        </p:spPr>
      </p:pic>
      <p:pic>
        <p:nvPicPr>
          <p:cNvPr id="14" name="Picture 13" descr="Awards — Taptails">
            <a:extLst>
              <a:ext uri="{FF2B5EF4-FFF2-40B4-BE49-F238E27FC236}">
                <a16:creationId xmlns:a16="http://schemas.microsoft.com/office/drawing/2014/main" id="{1CDEB4B4-96A3-AF85-569C-40D6661B1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4288" y="5100462"/>
            <a:ext cx="1522185" cy="1543956"/>
          </a:xfrm>
          <a:prstGeom prst="rect">
            <a:avLst/>
          </a:prstGeom>
        </p:spPr>
      </p:pic>
      <p:pic>
        <p:nvPicPr>
          <p:cNvPr id="2" name="Google Shape;90;p17">
            <a:extLst>
              <a:ext uri="{FF2B5EF4-FFF2-40B4-BE49-F238E27FC236}">
                <a16:creationId xmlns:a16="http://schemas.microsoft.com/office/drawing/2014/main" id="{0EB89A77-B00E-D5B6-8000-CEB3BC0C0A0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44348" y="127287"/>
            <a:ext cx="858976" cy="62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Spirit Gold Outstanding 2025">
            <a:extLst>
              <a:ext uri="{FF2B5EF4-FFF2-40B4-BE49-F238E27FC236}">
                <a16:creationId xmlns:a16="http://schemas.microsoft.com/office/drawing/2014/main" id="{F59D6472-475E-FAB5-253B-7AC7B921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99" y="5225188"/>
            <a:ext cx="1505525" cy="15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9D522BED-963E-882F-F9A8-999A86AF9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9c914a4be_0_150">
            <a:extLst>
              <a:ext uri="{FF2B5EF4-FFF2-40B4-BE49-F238E27FC236}">
                <a16:creationId xmlns:a16="http://schemas.microsoft.com/office/drawing/2014/main" id="{5D749295-C04E-DAF1-BDD8-18E6A216C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5648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Bols Liqueurs</a:t>
            </a:r>
            <a:endParaRPr/>
          </a:p>
        </p:txBody>
      </p:sp>
      <p:graphicFrame>
        <p:nvGraphicFramePr>
          <p:cNvPr id="93" name="Google Shape;93;g319c914a4be_0_150">
            <a:extLst>
              <a:ext uri="{FF2B5EF4-FFF2-40B4-BE49-F238E27FC236}">
                <a16:creationId xmlns:a16="http://schemas.microsoft.com/office/drawing/2014/main" id="{5D052524-A6B7-4968-8481-C2BE7E8CEF15}"/>
              </a:ext>
            </a:extLst>
          </p:cNvPr>
          <p:cNvGraphicFramePr/>
          <p:nvPr/>
        </p:nvGraphicFramePr>
        <p:xfrm>
          <a:off x="653259" y="1379465"/>
          <a:ext cx="11123141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1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i="0" u="none" strike="noStrike" cap="none" noProof="0">
                          <a:solidFill>
                            <a:schemeClr val="dk1"/>
                          </a:solidFill>
                          <a:latin typeface="Raleway"/>
                        </a:rPr>
                        <a:t>Award</a:t>
                      </a:r>
                      <a:endParaRPr sz="2500"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Medal/Score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19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2500">
                          <a:latin typeface="Raleway"/>
                          <a:sym typeface="Arial"/>
                        </a:rPr>
                        <a:t>Difford’s Guide 2024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Arial"/>
                          <a:sym typeface="Raleway"/>
                        </a:rPr>
                        <a:t>Apricot Brandy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Arial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Excellent/4.5 Stars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11976"/>
                  </a:ext>
                </a:extLst>
              </a:tr>
              <a:tr h="62319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2500">
                          <a:latin typeface="Raleway"/>
                          <a:sym typeface="Arial"/>
                        </a:rPr>
                        <a:t>Difford’s Guide 2025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Arial"/>
                          <a:sym typeface="Raleway"/>
                        </a:rPr>
                        <a:t>Blue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Raleway"/>
                        <a:ea typeface="Raleway"/>
                        <a:cs typeface="Arial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  <a:t>Excellent/4.5 Stars</a:t>
                      </a:r>
                      <a:endParaRPr sz="2500"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910463"/>
                  </a:ext>
                </a:extLst>
              </a:tr>
            </a:tbl>
          </a:graphicData>
        </a:graphic>
      </p:graphicFrame>
      <p:pic>
        <p:nvPicPr>
          <p:cNvPr id="2" name="Google Shape;90;p17">
            <a:extLst>
              <a:ext uri="{FF2B5EF4-FFF2-40B4-BE49-F238E27FC236}">
                <a16:creationId xmlns:a16="http://schemas.microsoft.com/office/drawing/2014/main" id="{9B8471AA-4DE8-E11D-741A-8BE9FBFF32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4348" y="127287"/>
            <a:ext cx="858976" cy="62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84AD6-19AD-C97C-63C3-5CCCCE03D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647" y="3961173"/>
            <a:ext cx="3494659" cy="2896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6BB5D4-4AA5-1AE6-844A-02055403F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842" y="4033936"/>
            <a:ext cx="3269805" cy="27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61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Raleway</vt:lpstr>
      <vt:lpstr>1_Simple Dark</vt:lpstr>
      <vt:lpstr>Simple Dark</vt:lpstr>
      <vt:lpstr> Accolades &amp; Ratings – Updated August 2025     </vt:lpstr>
      <vt:lpstr>Bols Liqueurs</vt:lpstr>
      <vt:lpstr>Bols Liqueurs</vt:lpstr>
      <vt:lpstr>Bols Liqueurs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2025-08-21T21:51:43Z</dcterms:created>
  <dcterms:modified xsi:type="dcterms:W3CDTF">2025-08-21T21:52:08Z</dcterms:modified>
</cp:coreProperties>
</file>