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303" r:id="rId2"/>
    <p:sldId id="304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2F62BC-5E0A-4EB4-823F-0A2841E47953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1807E9-8C21-413D-8958-FBEAEEB3E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047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>
          <a:extLst>
            <a:ext uri="{FF2B5EF4-FFF2-40B4-BE49-F238E27FC236}">
              <a16:creationId xmlns:a16="http://schemas.microsoft.com/office/drawing/2014/main" id="{A8D4EDF3-D712-4B2C-947F-FEAFF2EA51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19c914a4be_0_143:notes">
            <a:extLst>
              <a:ext uri="{FF2B5EF4-FFF2-40B4-BE49-F238E27FC236}">
                <a16:creationId xmlns:a16="http://schemas.microsoft.com/office/drawing/2014/main" id="{023BCE81-5488-DC54-8EEA-F0968445D49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g319c914a4be_0_143:notes">
            <a:extLst>
              <a:ext uri="{FF2B5EF4-FFF2-40B4-BE49-F238E27FC236}">
                <a16:creationId xmlns:a16="http://schemas.microsoft.com/office/drawing/2014/main" id="{9F4FFB94-98DE-E063-047E-2B72D8751C9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1437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>
          <a:extLst>
            <a:ext uri="{FF2B5EF4-FFF2-40B4-BE49-F238E27FC236}">
              <a16:creationId xmlns:a16="http://schemas.microsoft.com/office/drawing/2014/main" id="{13454D22-F361-ECD5-040D-B1407AAC79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19c914a4be_0_150:notes">
            <a:extLst>
              <a:ext uri="{FF2B5EF4-FFF2-40B4-BE49-F238E27FC236}">
                <a16:creationId xmlns:a16="http://schemas.microsoft.com/office/drawing/2014/main" id="{4B4BC666-EDB1-9FC7-C82C-636E5B0813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g319c914a4be_0_150:notes">
            <a:extLst>
              <a:ext uri="{FF2B5EF4-FFF2-40B4-BE49-F238E27FC236}">
                <a16:creationId xmlns:a16="http://schemas.microsoft.com/office/drawing/2014/main" id="{6B0F6062-8A8B-24FC-521D-A617F577ECA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2274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05214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8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5898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9293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77974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92172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77132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78002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4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4247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5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8844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6"/>
          <p:cNvSpPr/>
          <p:nvPr/>
        </p:nvSpPr>
        <p:spPr>
          <a:xfrm>
            <a:off x="6096000" y="33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6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1219170" lvl="1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828754" lvl="2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2438339" lvl="3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3047924" lvl="4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3657509" lvl="5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4267093" lvl="6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4876678" lvl="7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5486263" lvl="8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24563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84099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9597403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.png"/><Relationship Id="rId4" Type="http://schemas.openxmlformats.org/officeDocument/2006/relationships/image" Target="../media/image2.jpe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1">
          <a:extLst>
            <a:ext uri="{FF2B5EF4-FFF2-40B4-BE49-F238E27FC236}">
              <a16:creationId xmlns:a16="http://schemas.microsoft.com/office/drawing/2014/main" id="{943539D7-70E1-4CAA-5FA4-5DDA75932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g319c914a4be_0_143">
            <a:extLst>
              <a:ext uri="{FF2B5EF4-FFF2-40B4-BE49-F238E27FC236}">
                <a16:creationId xmlns:a16="http://schemas.microsoft.com/office/drawing/2014/main" id="{61CBFA87-774B-51CE-1F47-79918CED406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0031" r="10031"/>
          <a:stretch/>
        </p:blipFill>
        <p:spPr>
          <a:xfrm>
            <a:off x="1" y="5948267"/>
            <a:ext cx="727199" cy="909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g319c914a4be_0_143">
            <a:extLst>
              <a:ext uri="{FF2B5EF4-FFF2-40B4-BE49-F238E27FC236}">
                <a16:creationId xmlns:a16="http://schemas.microsoft.com/office/drawing/2014/main" id="{0FEB26A1-235A-5583-C899-00E157334E3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16533" y="5872733"/>
            <a:ext cx="1375451" cy="98526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E0E382-95C0-7FB3-9760-82AB5CECE783}"/>
              </a:ext>
            </a:extLst>
          </p:cNvPr>
          <p:cNvSpPr txBox="1"/>
          <p:nvPr/>
        </p:nvSpPr>
        <p:spPr>
          <a:xfrm>
            <a:off x="308813" y="4714104"/>
            <a:ext cx="2939266" cy="779765"/>
          </a:xfrm>
          <a:prstGeom prst="rect">
            <a:avLst/>
          </a:prstGeom>
          <a:noFill/>
        </p:spPr>
        <p:txBody>
          <a:bodyPr wrap="none" lIns="121920" tIns="60960" rIns="121920" bIns="60960" rtlCol="0" anchor="t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4267" kern="0">
                <a:solidFill>
                  <a:srgbClr val="000000"/>
                </a:solidFill>
                <a:latin typeface="Raleway"/>
                <a:cs typeface="Arial"/>
                <a:sym typeface="Arial"/>
              </a:rPr>
              <a:t>BLUE 1575</a:t>
            </a:r>
          </a:p>
        </p:txBody>
      </p:sp>
      <p:pic>
        <p:nvPicPr>
          <p:cNvPr id="3" name="Google Shape;93;p17">
            <a:extLst>
              <a:ext uri="{FF2B5EF4-FFF2-40B4-BE49-F238E27FC236}">
                <a16:creationId xmlns:a16="http://schemas.microsoft.com/office/drawing/2014/main" id="{CB1D8915-E8FC-9CCA-0F0E-771616019B4B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57816" y="203043"/>
            <a:ext cx="3367032" cy="5952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F39AA9-F4B4-00FF-5BD3-3962D0A98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99" y="751232"/>
            <a:ext cx="3670311" cy="310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oogle Shape;93;p17">
            <a:extLst>
              <a:ext uri="{FF2B5EF4-FFF2-40B4-BE49-F238E27FC236}">
                <a16:creationId xmlns:a16="http://schemas.microsoft.com/office/drawing/2014/main" id="{8F88B2C1-07D3-F68A-29C8-26BB94E25933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rcRect t="49148" b="11084"/>
          <a:stretch>
            <a:fillRect/>
          </a:stretch>
        </p:blipFill>
        <p:spPr>
          <a:xfrm>
            <a:off x="2739676" y="593643"/>
            <a:ext cx="6712649" cy="535462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55;p1">
            <a:extLst>
              <a:ext uri="{FF2B5EF4-FFF2-40B4-BE49-F238E27FC236}">
                <a16:creationId xmlns:a16="http://schemas.microsoft.com/office/drawing/2014/main" id="{539B3A83-C2B4-DD77-489B-8C02446B4DE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800534" y="6553975"/>
            <a:ext cx="10337447" cy="909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>
              <a:lnSpc>
                <a:spcPct val="115000"/>
              </a:lnSpc>
            </a:pPr>
            <a:endParaRPr sz="1600" dirty="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>
              <a:lnSpc>
                <a:spcPct val="115000"/>
              </a:lnSpc>
            </a:pPr>
            <a:r>
              <a:rPr lang="en" sz="3067" b="1" dirty="0">
                <a:solidFill>
                  <a:srgbClr val="222222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Accolades &amp; Ratings – Updated August 2025</a:t>
            </a:r>
            <a:br>
              <a:rPr lang="en" sz="3067" b="1" dirty="0">
                <a:solidFill>
                  <a:srgbClr val="222222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</a:br>
            <a:endParaRPr sz="3067" b="1" dirty="0">
              <a:solidFill>
                <a:srgbClr val="222222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>
              <a:buSzPts val="990"/>
            </a:pPr>
            <a:r>
              <a:rPr lang="en" sz="3067" b="1" dirty="0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3067" dirty="0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3067" dirty="0">
              <a:solidFill>
                <a:srgbClr val="1A1A1A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l">
              <a:buSzPts val="990"/>
            </a:pPr>
            <a:endParaRPr sz="3067" dirty="0">
              <a:solidFill>
                <a:srgbClr val="1A1A1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374277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9">
          <a:extLst>
            <a:ext uri="{FF2B5EF4-FFF2-40B4-BE49-F238E27FC236}">
              <a16:creationId xmlns:a16="http://schemas.microsoft.com/office/drawing/2014/main" id="{7D3A4291-D315-FD34-AA32-665D7F5DC1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916717-7FCC-604C-A6B5-1400CCD9424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0556" t="19703" r="20556" b="52889"/>
          <a:stretch/>
        </p:blipFill>
        <p:spPr>
          <a:xfrm>
            <a:off x="417497" y="3959079"/>
            <a:ext cx="2695065" cy="2444055"/>
          </a:xfrm>
          <a:prstGeom prst="rect">
            <a:avLst/>
          </a:prstGeom>
        </p:spPr>
      </p:pic>
      <p:sp>
        <p:nvSpPr>
          <p:cNvPr id="90" name="Google Shape;90;g319c914a4be_0_150">
            <a:extLst>
              <a:ext uri="{FF2B5EF4-FFF2-40B4-BE49-F238E27FC236}">
                <a16:creationId xmlns:a16="http://schemas.microsoft.com/office/drawing/2014/main" id="{E7208F7A-1ECC-3595-18F4-4C3760337C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15648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>
              <a:buSzPct val="111111"/>
            </a:pPr>
            <a:r>
              <a:rPr lang="en">
                <a:solidFill>
                  <a:srgbClr val="0B0D33"/>
                </a:solidFill>
                <a:latin typeface="Raleway"/>
                <a:ea typeface="Raleway"/>
                <a:cs typeface="Raleway"/>
                <a:sym typeface="Raleway"/>
              </a:rPr>
              <a:t>Bols </a:t>
            </a:r>
            <a:r>
              <a:rPr lang="en-US">
                <a:solidFill>
                  <a:srgbClr val="0B0D33"/>
                </a:solidFill>
                <a:latin typeface="Raleway"/>
                <a:ea typeface="Raleway"/>
                <a:cs typeface="Raleway"/>
                <a:sym typeface="Raleway"/>
              </a:rPr>
              <a:t>Blue</a:t>
            </a:r>
            <a:r>
              <a:rPr lang="en">
                <a:solidFill>
                  <a:srgbClr val="0B0D33"/>
                </a:solidFill>
                <a:latin typeface="Raleway"/>
                <a:ea typeface="Raleway"/>
                <a:cs typeface="Raleway"/>
                <a:sym typeface="Raleway"/>
              </a:rPr>
              <a:t> 1575</a:t>
            </a:r>
            <a:endParaRPr/>
          </a:p>
        </p:txBody>
      </p:sp>
      <p:pic>
        <p:nvPicPr>
          <p:cNvPr id="91" name="Google Shape;91;g319c914a4be_0_150">
            <a:extLst>
              <a:ext uri="{FF2B5EF4-FFF2-40B4-BE49-F238E27FC236}">
                <a16:creationId xmlns:a16="http://schemas.microsoft.com/office/drawing/2014/main" id="{D2CAF8B4-D8E7-D05C-F62E-D669E363437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16533" y="5872733"/>
            <a:ext cx="1375451" cy="985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g319c914a4be_0_150">
            <a:extLst>
              <a:ext uri="{FF2B5EF4-FFF2-40B4-BE49-F238E27FC236}">
                <a16:creationId xmlns:a16="http://schemas.microsoft.com/office/drawing/2014/main" id="{2D582AF4-84B4-23F0-AAB7-991D2782917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0031" r="10031"/>
          <a:stretch/>
        </p:blipFill>
        <p:spPr>
          <a:xfrm>
            <a:off x="1" y="5948267"/>
            <a:ext cx="727199" cy="90973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3" name="Google Shape;93;g319c914a4be_0_150">
            <a:extLst>
              <a:ext uri="{FF2B5EF4-FFF2-40B4-BE49-F238E27FC236}">
                <a16:creationId xmlns:a16="http://schemas.microsoft.com/office/drawing/2014/main" id="{2D9ED57F-F2C4-2213-D656-709087C6CC25}"/>
              </a:ext>
            </a:extLst>
          </p:cNvPr>
          <p:cNvGraphicFramePr/>
          <p:nvPr/>
        </p:nvGraphicFramePr>
        <p:xfrm>
          <a:off x="550701" y="976120"/>
          <a:ext cx="11123132" cy="257021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084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1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97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828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900" b="1" u="none" strike="noStrike" cap="none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Award</a:t>
                      </a:r>
                      <a:endParaRPr sz="1900" b="1" u="none" strike="noStrike" cap="none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900" b="1" u="none" strike="noStrike" cap="none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Product</a:t>
                      </a:r>
                      <a:endParaRPr sz="1900" b="1" u="none" strike="noStrike" cap="none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900" b="1" u="none" strike="noStrike" cap="none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Medal/Score</a:t>
                      </a:r>
                      <a:endParaRPr sz="1900" b="1" u="none" strike="noStrike" cap="none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0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700" u="none" strike="noStrike" cap="non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2024 Difford’s Guide</a:t>
                      </a:r>
                    </a:p>
                  </a:txBody>
                  <a:tcPr marL="121900" marR="121900" marT="121900" marB="12190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Bols Blue 1575</a:t>
                      </a:r>
                      <a:endParaRPr sz="17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Raleway"/>
                          <a:ea typeface="Raleway"/>
                          <a:cs typeface="Raleway"/>
                        </a:rPr>
                        <a:t>Excellent 4.5 Stars</a:t>
                      </a:r>
                    </a:p>
                  </a:txBody>
                  <a:tcPr marL="121900" marR="121900" marT="121900" marB="12190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124815"/>
                  </a:ext>
                </a:extLst>
              </a:tr>
              <a:tr h="680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700" u="none" strike="noStrike" cap="non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2025 Just Drinks Awards</a:t>
                      </a:r>
                    </a:p>
                  </a:txBody>
                  <a:tcPr marL="121900" marR="121900" marT="121900" marB="12190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7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Bols Blue 1575</a:t>
                      </a:r>
                    </a:p>
                  </a:txBody>
                  <a:tcPr marL="121900" marR="121900" marT="121900" marB="12190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Raleway"/>
                          <a:ea typeface="Raleway"/>
                          <a:cs typeface="Raleway"/>
                        </a:rPr>
                        <a:t>Category Winner</a:t>
                      </a:r>
                    </a:p>
                  </a:txBody>
                  <a:tcPr marL="121900" marR="121900" marT="121900" marB="12190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061474"/>
                  </a:ext>
                </a:extLst>
              </a:tr>
              <a:tr h="680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700" u="none" strike="noStrike" cap="non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2025 Wine Enthusiast</a:t>
                      </a:r>
                    </a:p>
                  </a:txBody>
                  <a:tcPr marL="121900" marR="121900" marT="121900" marB="12190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7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Bols Blue 1575</a:t>
                      </a:r>
                    </a:p>
                  </a:txBody>
                  <a:tcPr marL="121900" marR="121900" marT="121900" marB="12190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Raleway"/>
                          <a:ea typeface="Raleway"/>
                          <a:cs typeface="Raleway"/>
                        </a:rPr>
                        <a:t>94 pts</a:t>
                      </a:r>
                    </a:p>
                  </a:txBody>
                  <a:tcPr marL="121900" marR="121900" marT="121900" marB="12190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110861"/>
                  </a:ext>
                </a:extLst>
              </a:tr>
            </a:tbl>
          </a:graphicData>
        </a:graphic>
      </p:graphicFrame>
      <p:pic>
        <p:nvPicPr>
          <p:cNvPr id="2" name="Picture 1" descr="diffordsguide - YouTube">
            <a:extLst>
              <a:ext uri="{FF2B5EF4-FFF2-40B4-BE49-F238E27FC236}">
                <a16:creationId xmlns:a16="http://schemas.microsoft.com/office/drawing/2014/main" id="{DD902550-8EEE-184D-6DF8-54CDFBB2620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7219" r="662" b="16781"/>
          <a:stretch/>
        </p:blipFill>
        <p:spPr>
          <a:xfrm>
            <a:off x="3397881" y="3829739"/>
            <a:ext cx="2318545" cy="15885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4575B6-7613-266C-40C3-79036C320059}"/>
              </a:ext>
            </a:extLst>
          </p:cNvPr>
          <p:cNvSpPr txBox="1"/>
          <p:nvPr/>
        </p:nvSpPr>
        <p:spPr>
          <a:xfrm>
            <a:off x="3264678" y="5418248"/>
            <a:ext cx="2629013" cy="954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1867" kern="0">
                <a:solidFill>
                  <a:srgbClr val="222222"/>
                </a:solidFill>
                <a:latin typeface="Raleway"/>
                <a:cs typeface="Arial"/>
                <a:sym typeface="Arial"/>
              </a:rPr>
              <a:t>“One of the best 6 new liqueurs at Berlin Bar Convent 2024”</a:t>
            </a:r>
            <a:endParaRPr lang="en-US" sz="1867" kern="0">
              <a:solidFill>
                <a:srgbClr val="000000"/>
              </a:solidFill>
              <a:latin typeface="Raleway"/>
              <a:cs typeface="Arial"/>
              <a:sym typeface="Arial"/>
            </a:endParaRPr>
          </a:p>
        </p:txBody>
      </p:sp>
      <p:pic>
        <p:nvPicPr>
          <p:cNvPr id="3" name="Google Shape;90;p17">
            <a:extLst>
              <a:ext uri="{FF2B5EF4-FFF2-40B4-BE49-F238E27FC236}">
                <a16:creationId xmlns:a16="http://schemas.microsoft.com/office/drawing/2014/main" id="{73ECA3DE-7166-7231-A71A-8549E427D08A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244348" y="127287"/>
            <a:ext cx="858976" cy="628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A yellow circle with black text and black text&#10;&#10;AI-generated content may be incorrect.">
            <a:extLst>
              <a:ext uri="{FF2B5EF4-FFF2-40B4-BE49-F238E27FC236}">
                <a16:creationId xmlns:a16="http://schemas.microsoft.com/office/drawing/2014/main" id="{E0B58834-B13E-6442-2044-A0F3900A9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577" y="4084589"/>
            <a:ext cx="2370281" cy="237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Wine Enthusiast 94 Points-01 | 3 Amigos Tequila">
            <a:extLst>
              <a:ext uri="{FF2B5EF4-FFF2-40B4-BE49-F238E27FC236}">
                <a16:creationId xmlns:a16="http://schemas.microsoft.com/office/drawing/2014/main" id="{23446ADF-E0F2-046A-2EC9-D0BB84CB6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3608" y="3959080"/>
            <a:ext cx="2318545" cy="231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12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</Words>
  <Application>Microsoft Office PowerPoint</Application>
  <PresentationFormat>Widescreen</PresentationFormat>
  <Paragraphs>18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Arial</vt:lpstr>
      <vt:lpstr>Raleway</vt:lpstr>
      <vt:lpstr>Simple Dark</vt:lpstr>
      <vt:lpstr> Accolades &amp; Ratings – Updated August 2025     </vt:lpstr>
      <vt:lpstr>Bols Blue 1575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Ignacio Llaneza</dc:creator>
  <cp:lastModifiedBy>Ignacio Llaneza</cp:lastModifiedBy>
  <cp:revision>1</cp:revision>
  <dcterms:created xsi:type="dcterms:W3CDTF">2025-08-21T21:53:55Z</dcterms:created>
  <dcterms:modified xsi:type="dcterms:W3CDTF">2025-08-21T21:54:42Z</dcterms:modified>
</cp:coreProperties>
</file>